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87" r:id="rId2"/>
    <p:sldId id="288" r:id="rId3"/>
    <p:sldId id="257" r:id="rId4"/>
    <p:sldId id="309" r:id="rId5"/>
    <p:sldId id="258" r:id="rId6"/>
    <p:sldId id="308" r:id="rId7"/>
    <p:sldId id="259" r:id="rId8"/>
    <p:sldId id="260" r:id="rId9"/>
    <p:sldId id="310" r:id="rId10"/>
    <p:sldId id="31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97" r:id="rId24"/>
    <p:sldId id="300" r:id="rId25"/>
    <p:sldId id="274" r:id="rId26"/>
    <p:sldId id="320" r:id="rId27"/>
    <p:sldId id="299" r:id="rId28"/>
    <p:sldId id="321" r:id="rId29"/>
    <p:sldId id="322" r:id="rId30"/>
    <p:sldId id="323" r:id="rId31"/>
    <p:sldId id="303" r:id="rId32"/>
    <p:sldId id="275" r:id="rId33"/>
    <p:sldId id="295" r:id="rId34"/>
    <p:sldId id="276" r:id="rId35"/>
    <p:sldId id="277" r:id="rId36"/>
    <p:sldId id="313" r:id="rId37"/>
    <p:sldId id="314" r:id="rId38"/>
    <p:sldId id="296" r:id="rId39"/>
    <p:sldId id="301" r:id="rId40"/>
    <p:sldId id="319" r:id="rId41"/>
    <p:sldId id="302" r:id="rId42"/>
    <p:sldId id="317" r:id="rId43"/>
    <p:sldId id="340" r:id="rId44"/>
    <p:sldId id="328" r:id="rId45"/>
    <p:sldId id="278" r:id="rId46"/>
    <p:sldId id="318" r:id="rId47"/>
    <p:sldId id="325" r:id="rId48"/>
    <p:sldId id="324" r:id="rId49"/>
    <p:sldId id="304" r:id="rId50"/>
    <p:sldId id="327" r:id="rId51"/>
    <p:sldId id="330" r:id="rId52"/>
    <p:sldId id="331" r:id="rId53"/>
    <p:sldId id="332" r:id="rId54"/>
    <p:sldId id="342" r:id="rId55"/>
    <p:sldId id="333" r:id="rId56"/>
    <p:sldId id="343" r:id="rId57"/>
    <p:sldId id="334" r:id="rId58"/>
    <p:sldId id="279" r:id="rId59"/>
    <p:sldId id="336" r:id="rId60"/>
    <p:sldId id="335" r:id="rId61"/>
    <p:sldId id="337" r:id="rId62"/>
    <p:sldId id="338" r:id="rId63"/>
    <p:sldId id="341" r:id="rId64"/>
    <p:sldId id="282"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 id="362" r:id="rId84"/>
    <p:sldId id="363" r:id="rId85"/>
    <p:sldId id="364" r:id="rId86"/>
    <p:sldId id="365" r:id="rId87"/>
    <p:sldId id="339"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8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06D3F-6DE0-4E37-91DE-CDC1E16CF1D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E321504F-B61D-48E5-956E-61546839C450}">
      <dgm:prSet custT="1"/>
      <dgm:spPr/>
      <dgm:t>
        <a:bodyPr/>
        <a:lstStyle/>
        <a:p>
          <a:pPr algn="ctr" rtl="0"/>
          <a:r>
            <a:rPr lang="el-GR" sz="3600" b="1" dirty="0" smtClean="0">
              <a:solidFill>
                <a:schemeClr val="tx1"/>
              </a:solidFill>
            </a:rPr>
            <a:t>Μέγεθος</a:t>
          </a:r>
        </a:p>
        <a:p>
          <a:pPr algn="ctr" rtl="0"/>
          <a:endParaRPr lang="el-GR" sz="3600" dirty="0" smtClean="0">
            <a:solidFill>
              <a:schemeClr val="tx1"/>
            </a:solidFill>
          </a:endParaRPr>
        </a:p>
      </dgm:t>
    </dgm:pt>
    <dgm:pt modelId="{E8EC80E6-72C4-4D05-8AE8-DDE9E6B70A58}" type="parTrans" cxnId="{82E22234-68F0-48F2-9D6C-333DA6005761}">
      <dgm:prSet/>
      <dgm:spPr/>
      <dgm:t>
        <a:bodyPr/>
        <a:lstStyle/>
        <a:p>
          <a:endParaRPr lang="en-US"/>
        </a:p>
      </dgm:t>
    </dgm:pt>
    <dgm:pt modelId="{AE657CF1-C190-4C59-9B7B-AB12DA72BFED}" type="sibTrans" cxnId="{82E22234-68F0-48F2-9D6C-333DA6005761}">
      <dgm:prSet/>
      <dgm:spPr/>
      <dgm:t>
        <a:bodyPr/>
        <a:lstStyle/>
        <a:p>
          <a:endParaRPr lang="en-US"/>
        </a:p>
      </dgm:t>
    </dgm:pt>
    <dgm:pt modelId="{FEAC62A8-A1CD-4472-8737-5DCDB85BFDF1}">
      <dgm:prSet custT="1"/>
      <dgm:spPr/>
      <dgm:t>
        <a:bodyPr anchor="t"/>
        <a:lstStyle/>
        <a:p>
          <a:pPr>
            <a:spcAft>
              <a:spcPts val="0"/>
            </a:spcAft>
          </a:pPr>
          <a:r>
            <a:rPr lang="el-GR" sz="3600" b="1" dirty="0" smtClean="0">
              <a:solidFill>
                <a:schemeClr val="tx1"/>
              </a:solidFill>
            </a:rPr>
            <a:t>Έκκριμα</a:t>
          </a:r>
          <a:endParaRPr lang="en-US" sz="3600" b="1" dirty="0" smtClean="0">
            <a:solidFill>
              <a:schemeClr val="tx1"/>
            </a:solidFill>
          </a:endParaRPr>
        </a:p>
        <a:p>
          <a:pPr>
            <a:spcAft>
              <a:spcPts val="0"/>
            </a:spcAft>
          </a:pPr>
          <a:endParaRPr lang="en-US" sz="3600" dirty="0" smtClean="0">
            <a:solidFill>
              <a:schemeClr val="tx1"/>
            </a:solidFill>
          </a:endParaRPr>
        </a:p>
        <a:p>
          <a:pPr>
            <a:spcAft>
              <a:spcPts val="0"/>
            </a:spcAft>
          </a:pPr>
          <a:endParaRPr lang="en-US" sz="3600" dirty="0">
            <a:solidFill>
              <a:schemeClr val="tx1"/>
            </a:solidFill>
          </a:endParaRPr>
        </a:p>
      </dgm:t>
    </dgm:pt>
    <dgm:pt modelId="{67DEB8F5-65A0-40EF-844F-46F606DF9517}" type="parTrans" cxnId="{A17E9456-0FCD-4A1A-88B1-474C797111A7}">
      <dgm:prSet/>
      <dgm:spPr/>
      <dgm:t>
        <a:bodyPr/>
        <a:lstStyle/>
        <a:p>
          <a:endParaRPr lang="en-US"/>
        </a:p>
      </dgm:t>
    </dgm:pt>
    <dgm:pt modelId="{7406963B-B84A-446D-A9A9-9D9F674DA33E}" type="sibTrans" cxnId="{A17E9456-0FCD-4A1A-88B1-474C797111A7}">
      <dgm:prSet/>
      <dgm:spPr/>
      <dgm:t>
        <a:bodyPr/>
        <a:lstStyle/>
        <a:p>
          <a:endParaRPr lang="en-US"/>
        </a:p>
      </dgm:t>
    </dgm:pt>
    <dgm:pt modelId="{CFF8E868-C85B-456F-9EBC-3BA731AD0CB7}">
      <dgm:prSet custT="1">
        <dgm:style>
          <a:lnRef idx="2">
            <a:schemeClr val="accent5"/>
          </a:lnRef>
          <a:fillRef idx="1">
            <a:schemeClr val="lt1"/>
          </a:fillRef>
          <a:effectRef idx="0">
            <a:schemeClr val="accent5"/>
          </a:effectRef>
          <a:fontRef idx="minor">
            <a:schemeClr val="dk1"/>
          </a:fontRef>
        </dgm:style>
      </dgm:prSet>
      <dgm:spPr/>
      <dgm:t>
        <a:bodyPr/>
        <a:lstStyle/>
        <a:p>
          <a:pPr algn="ctr"/>
          <a:endParaRPr lang="en-US" sz="3200" dirty="0"/>
        </a:p>
      </dgm:t>
    </dgm:pt>
    <dgm:pt modelId="{3A77F18E-5793-465B-9590-DEE9BAEA7D0F}" type="parTrans" cxnId="{4343509A-5269-4BD4-9574-655EFCEAB2E3}">
      <dgm:prSet/>
      <dgm:spPr/>
      <dgm:t>
        <a:bodyPr/>
        <a:lstStyle/>
        <a:p>
          <a:endParaRPr lang="en-US"/>
        </a:p>
      </dgm:t>
    </dgm:pt>
    <dgm:pt modelId="{42A40F78-5F36-487A-BFBE-7D5A868C1DB2}" type="sibTrans" cxnId="{4343509A-5269-4BD4-9574-655EFCEAB2E3}">
      <dgm:prSet/>
      <dgm:spPr/>
      <dgm:t>
        <a:bodyPr/>
        <a:lstStyle/>
        <a:p>
          <a:endParaRPr lang="en-US"/>
        </a:p>
      </dgm:t>
    </dgm:pt>
    <dgm:pt modelId="{DC629B90-144F-4A6F-BB17-FE4AB1727AD0}">
      <dgm:prSet custT="1">
        <dgm:style>
          <a:lnRef idx="2">
            <a:schemeClr val="accent5"/>
          </a:lnRef>
          <a:fillRef idx="1">
            <a:schemeClr val="lt1"/>
          </a:fillRef>
          <a:effectRef idx="0">
            <a:schemeClr val="accent5"/>
          </a:effectRef>
          <a:fontRef idx="minor">
            <a:schemeClr val="dk1"/>
          </a:fontRef>
        </dgm:style>
      </dgm:prSet>
      <dgm:spPr/>
      <dgm:t>
        <a:bodyPr/>
        <a:lstStyle/>
        <a:p>
          <a:pPr algn="ctr"/>
          <a:endParaRPr lang="en-US" sz="3200" dirty="0"/>
        </a:p>
      </dgm:t>
    </dgm:pt>
    <dgm:pt modelId="{B3A0A1C3-4A13-42B3-930C-13E3FD154E75}" type="parTrans" cxnId="{92D318E7-A410-49EE-BAA5-B82DC7210E84}">
      <dgm:prSet/>
      <dgm:spPr/>
      <dgm:t>
        <a:bodyPr/>
        <a:lstStyle/>
        <a:p>
          <a:endParaRPr lang="en-US"/>
        </a:p>
      </dgm:t>
    </dgm:pt>
    <dgm:pt modelId="{F5DE1803-4DC5-4A84-91A9-370816321F3A}" type="sibTrans" cxnId="{92D318E7-A410-49EE-BAA5-B82DC7210E84}">
      <dgm:prSet/>
      <dgm:spPr/>
      <dgm:t>
        <a:bodyPr/>
        <a:lstStyle/>
        <a:p>
          <a:endParaRPr lang="en-US"/>
        </a:p>
      </dgm:t>
    </dgm:pt>
    <dgm:pt modelId="{2A180975-BD7B-486D-8979-50FF64C486F4}">
      <dgm:prSet custT="1">
        <dgm:style>
          <a:lnRef idx="2">
            <a:schemeClr val="accent5"/>
          </a:lnRef>
          <a:fillRef idx="1">
            <a:schemeClr val="lt1"/>
          </a:fillRef>
          <a:effectRef idx="0">
            <a:schemeClr val="accent5"/>
          </a:effectRef>
          <a:fontRef idx="minor">
            <a:schemeClr val="dk1"/>
          </a:fontRef>
        </dgm:style>
      </dgm:prSet>
      <dgm:spPr/>
      <dgm:t>
        <a:bodyPr/>
        <a:lstStyle/>
        <a:p>
          <a:pPr rtl="0"/>
          <a:r>
            <a:rPr lang="el-GR" sz="3200" dirty="0" smtClean="0"/>
            <a:t>Μείζονες </a:t>
          </a:r>
        </a:p>
      </dgm:t>
    </dgm:pt>
    <dgm:pt modelId="{7BD7AE81-6433-4C54-818B-3899A57A650E}" type="parTrans" cxnId="{19A05115-7F24-4CDA-A35F-84C59E4F986C}">
      <dgm:prSet/>
      <dgm:spPr/>
      <dgm:t>
        <a:bodyPr/>
        <a:lstStyle/>
        <a:p>
          <a:endParaRPr lang="en-US"/>
        </a:p>
      </dgm:t>
    </dgm:pt>
    <dgm:pt modelId="{9A9A13C8-8445-4315-B9F7-3EF6CE53380A}" type="sibTrans" cxnId="{19A05115-7F24-4CDA-A35F-84C59E4F986C}">
      <dgm:prSet/>
      <dgm:spPr/>
      <dgm:t>
        <a:bodyPr/>
        <a:lstStyle/>
        <a:p>
          <a:endParaRPr lang="en-US"/>
        </a:p>
      </dgm:t>
    </dgm:pt>
    <dgm:pt modelId="{55281274-99DF-4C4C-819E-38C8A99273D7}">
      <dgm:prSet custT="1">
        <dgm:style>
          <a:lnRef idx="2">
            <a:schemeClr val="accent5"/>
          </a:lnRef>
          <a:fillRef idx="1">
            <a:schemeClr val="lt1"/>
          </a:fillRef>
          <a:effectRef idx="0">
            <a:schemeClr val="accent5"/>
          </a:effectRef>
          <a:fontRef idx="minor">
            <a:schemeClr val="dk1"/>
          </a:fontRef>
        </dgm:style>
      </dgm:prSet>
      <dgm:spPr/>
      <dgm:t>
        <a:bodyPr/>
        <a:lstStyle/>
        <a:p>
          <a:pPr rtl="0"/>
          <a:r>
            <a:rPr lang="el-GR" sz="3200" smtClean="0"/>
            <a:t>ελάσσονες</a:t>
          </a:r>
          <a:endParaRPr lang="el-GR" sz="3200" dirty="0" smtClean="0"/>
        </a:p>
      </dgm:t>
    </dgm:pt>
    <dgm:pt modelId="{FE4E0226-ED23-4BA7-810B-05E7614338B8}" type="parTrans" cxnId="{360E87D2-2988-4704-AE25-7F184CBBB84C}">
      <dgm:prSet/>
      <dgm:spPr/>
      <dgm:t>
        <a:bodyPr/>
        <a:lstStyle/>
        <a:p>
          <a:endParaRPr lang="en-US"/>
        </a:p>
      </dgm:t>
    </dgm:pt>
    <dgm:pt modelId="{40F0A13E-9BAD-496F-A746-AD75AE6D9BBC}" type="sibTrans" cxnId="{360E87D2-2988-4704-AE25-7F184CBBB84C}">
      <dgm:prSet/>
      <dgm:spPr/>
      <dgm:t>
        <a:bodyPr/>
        <a:lstStyle/>
        <a:p>
          <a:endParaRPr lang="en-US"/>
        </a:p>
      </dgm:t>
    </dgm:pt>
    <dgm:pt modelId="{25B9FC64-80B5-42DD-A9B5-F1B54EC55446}">
      <dgm:prSet custT="1">
        <dgm:style>
          <a:lnRef idx="2">
            <a:schemeClr val="accent6"/>
          </a:lnRef>
          <a:fillRef idx="1">
            <a:schemeClr val="lt1"/>
          </a:fillRef>
          <a:effectRef idx="0">
            <a:schemeClr val="accent6"/>
          </a:effectRef>
          <a:fontRef idx="minor">
            <a:schemeClr val="dk1"/>
          </a:fontRef>
        </dgm:style>
      </dgm:prSet>
      <dgm:spPr/>
      <dgm:t>
        <a:bodyPr/>
        <a:lstStyle/>
        <a:p>
          <a:r>
            <a:rPr lang="el-GR" sz="2800" dirty="0" smtClean="0"/>
            <a:t>ορώδεις</a:t>
          </a:r>
          <a:endParaRPr lang="en-US" sz="2800" dirty="0"/>
        </a:p>
      </dgm:t>
    </dgm:pt>
    <dgm:pt modelId="{0BFD60AF-DE81-4F93-995F-BC2CBC666C58}" type="parTrans" cxnId="{E9EBC885-809E-4FFC-A858-F1081D205145}">
      <dgm:prSet/>
      <dgm:spPr/>
      <dgm:t>
        <a:bodyPr/>
        <a:lstStyle/>
        <a:p>
          <a:endParaRPr lang="en-US"/>
        </a:p>
      </dgm:t>
    </dgm:pt>
    <dgm:pt modelId="{09162669-AC9A-43F1-88B4-EB2C084A96EE}" type="sibTrans" cxnId="{E9EBC885-809E-4FFC-A858-F1081D205145}">
      <dgm:prSet/>
      <dgm:spPr/>
      <dgm:t>
        <a:bodyPr/>
        <a:lstStyle/>
        <a:p>
          <a:endParaRPr lang="en-US"/>
        </a:p>
      </dgm:t>
    </dgm:pt>
    <dgm:pt modelId="{6B6E9B5F-9155-47E5-AC7F-2D32F9A2AA65}">
      <dgm:prSet custT="1">
        <dgm:style>
          <a:lnRef idx="2">
            <a:schemeClr val="accent6"/>
          </a:lnRef>
          <a:fillRef idx="1">
            <a:schemeClr val="lt1"/>
          </a:fillRef>
          <a:effectRef idx="0">
            <a:schemeClr val="accent6"/>
          </a:effectRef>
          <a:fontRef idx="minor">
            <a:schemeClr val="dk1"/>
          </a:fontRef>
        </dgm:style>
      </dgm:prSet>
      <dgm:spPr/>
      <dgm:t>
        <a:bodyPr/>
        <a:lstStyle/>
        <a:p>
          <a:r>
            <a:rPr lang="el-GR" sz="2800" smtClean="0"/>
            <a:t>βλεννώδεις</a:t>
          </a:r>
          <a:endParaRPr lang="en-US" sz="2800" dirty="0" smtClean="0"/>
        </a:p>
      </dgm:t>
    </dgm:pt>
    <dgm:pt modelId="{FF6135DD-FFB2-4783-8981-364992503AA1}" type="parTrans" cxnId="{E607AC9C-10A2-4D60-8684-50B6106A92E2}">
      <dgm:prSet/>
      <dgm:spPr/>
      <dgm:t>
        <a:bodyPr/>
        <a:lstStyle/>
        <a:p>
          <a:endParaRPr lang="en-US"/>
        </a:p>
      </dgm:t>
    </dgm:pt>
    <dgm:pt modelId="{D2A9A4F5-E9FD-4EA9-9BC1-E70F9EDCCD33}" type="sibTrans" cxnId="{E607AC9C-10A2-4D60-8684-50B6106A92E2}">
      <dgm:prSet/>
      <dgm:spPr/>
      <dgm:t>
        <a:bodyPr/>
        <a:lstStyle/>
        <a:p>
          <a:endParaRPr lang="en-US"/>
        </a:p>
      </dgm:t>
    </dgm:pt>
    <dgm:pt modelId="{C433031D-18E4-465E-BD2E-0E8B6BF5135F}">
      <dgm:prSet custT="1">
        <dgm:style>
          <a:lnRef idx="2">
            <a:schemeClr val="accent6"/>
          </a:lnRef>
          <a:fillRef idx="1">
            <a:schemeClr val="lt1"/>
          </a:fillRef>
          <a:effectRef idx="0">
            <a:schemeClr val="accent6"/>
          </a:effectRef>
          <a:fontRef idx="minor">
            <a:schemeClr val="dk1"/>
          </a:fontRef>
        </dgm:style>
      </dgm:prSet>
      <dgm:spPr/>
      <dgm:t>
        <a:bodyPr/>
        <a:lstStyle/>
        <a:p>
          <a:r>
            <a:rPr lang="el-GR" sz="2800" smtClean="0"/>
            <a:t>μικτοί</a:t>
          </a:r>
          <a:endParaRPr lang="en-US" sz="2800" dirty="0" smtClean="0"/>
        </a:p>
      </dgm:t>
    </dgm:pt>
    <dgm:pt modelId="{3723345A-66DC-4F50-8973-5B893CF311D1}" type="parTrans" cxnId="{0AB1F7CE-0F98-4052-8165-CA79A8F1DAB6}">
      <dgm:prSet/>
      <dgm:spPr/>
      <dgm:t>
        <a:bodyPr/>
        <a:lstStyle/>
        <a:p>
          <a:endParaRPr lang="en-US"/>
        </a:p>
      </dgm:t>
    </dgm:pt>
    <dgm:pt modelId="{215CA7C5-9288-4A88-9AD7-69E940FB3B5E}" type="sibTrans" cxnId="{0AB1F7CE-0F98-4052-8165-CA79A8F1DAB6}">
      <dgm:prSet/>
      <dgm:spPr/>
      <dgm:t>
        <a:bodyPr/>
        <a:lstStyle/>
        <a:p>
          <a:endParaRPr lang="en-US"/>
        </a:p>
      </dgm:t>
    </dgm:pt>
    <dgm:pt modelId="{47854812-8D88-4F6D-AF6D-187F4AC79302}" type="pres">
      <dgm:prSet presAssocID="{39306D3F-6DE0-4E37-91DE-CDC1E16CF1DE}" presName="Name0" presStyleCnt="0">
        <dgm:presLayoutVars>
          <dgm:dir/>
          <dgm:animLvl val="lvl"/>
          <dgm:resizeHandles val="exact"/>
        </dgm:presLayoutVars>
      </dgm:prSet>
      <dgm:spPr/>
      <dgm:t>
        <a:bodyPr/>
        <a:lstStyle/>
        <a:p>
          <a:endParaRPr lang="en-US"/>
        </a:p>
      </dgm:t>
    </dgm:pt>
    <dgm:pt modelId="{267045F5-E893-48C7-96C2-BE8F05C92047}" type="pres">
      <dgm:prSet presAssocID="{E321504F-B61D-48E5-956E-61546839C450}" presName="composite" presStyleCnt="0"/>
      <dgm:spPr/>
    </dgm:pt>
    <dgm:pt modelId="{3B153BB9-0E4F-491B-AE5D-D5F921E5D7D7}" type="pres">
      <dgm:prSet presAssocID="{E321504F-B61D-48E5-956E-61546839C450}" presName="parTx" presStyleLbl="alignNode1" presStyleIdx="0" presStyleCnt="2">
        <dgm:presLayoutVars>
          <dgm:chMax val="0"/>
          <dgm:chPref val="0"/>
          <dgm:bulletEnabled val="1"/>
        </dgm:presLayoutVars>
      </dgm:prSet>
      <dgm:spPr/>
      <dgm:t>
        <a:bodyPr/>
        <a:lstStyle/>
        <a:p>
          <a:endParaRPr lang="en-US"/>
        </a:p>
      </dgm:t>
    </dgm:pt>
    <dgm:pt modelId="{1CD6887E-3916-4674-8B4D-2AFEB9070B6C}" type="pres">
      <dgm:prSet presAssocID="{E321504F-B61D-48E5-956E-61546839C450}" presName="desTx" presStyleLbl="alignAccFollowNode1" presStyleIdx="0" presStyleCnt="2">
        <dgm:presLayoutVars>
          <dgm:bulletEnabled val="1"/>
        </dgm:presLayoutVars>
      </dgm:prSet>
      <dgm:spPr/>
      <dgm:t>
        <a:bodyPr/>
        <a:lstStyle/>
        <a:p>
          <a:endParaRPr lang="en-US"/>
        </a:p>
      </dgm:t>
    </dgm:pt>
    <dgm:pt modelId="{479B6F61-8F6C-4418-BB9B-2518827A030D}" type="pres">
      <dgm:prSet presAssocID="{AE657CF1-C190-4C59-9B7B-AB12DA72BFED}" presName="space" presStyleCnt="0"/>
      <dgm:spPr/>
    </dgm:pt>
    <dgm:pt modelId="{F8D424EA-0738-4AB0-957E-FBB07DC500B5}" type="pres">
      <dgm:prSet presAssocID="{FEAC62A8-A1CD-4472-8737-5DCDB85BFDF1}" presName="composite" presStyleCnt="0"/>
      <dgm:spPr/>
    </dgm:pt>
    <dgm:pt modelId="{D27E3305-CC08-4C5D-A512-D5868263295B}" type="pres">
      <dgm:prSet presAssocID="{FEAC62A8-A1CD-4472-8737-5DCDB85BFDF1}" presName="parTx" presStyleLbl="alignNode1" presStyleIdx="1" presStyleCnt="2">
        <dgm:presLayoutVars>
          <dgm:chMax val="0"/>
          <dgm:chPref val="0"/>
          <dgm:bulletEnabled val="1"/>
        </dgm:presLayoutVars>
      </dgm:prSet>
      <dgm:spPr/>
      <dgm:t>
        <a:bodyPr/>
        <a:lstStyle/>
        <a:p>
          <a:endParaRPr lang="en-US"/>
        </a:p>
      </dgm:t>
    </dgm:pt>
    <dgm:pt modelId="{0C196235-0684-408F-B7AE-DBB05A0DE42E}" type="pres">
      <dgm:prSet presAssocID="{FEAC62A8-A1CD-4472-8737-5DCDB85BFDF1}" presName="desTx" presStyleLbl="alignAccFollowNode1" presStyleIdx="1" presStyleCnt="2">
        <dgm:presLayoutVars>
          <dgm:bulletEnabled val="1"/>
        </dgm:presLayoutVars>
      </dgm:prSet>
      <dgm:spPr/>
      <dgm:t>
        <a:bodyPr/>
        <a:lstStyle/>
        <a:p>
          <a:endParaRPr lang="en-US"/>
        </a:p>
      </dgm:t>
    </dgm:pt>
  </dgm:ptLst>
  <dgm:cxnLst>
    <dgm:cxn modelId="{778FE037-331D-47E0-9DDC-C69767EEAC4C}" type="presOf" srcId="{55281274-99DF-4C4C-819E-38C8A99273D7}" destId="{1CD6887E-3916-4674-8B4D-2AFEB9070B6C}" srcOrd="0" destOrd="2" presId="urn:microsoft.com/office/officeart/2005/8/layout/hList1"/>
    <dgm:cxn modelId="{D813DF2B-3F4B-4D96-A2F0-6B8D1ACB6DC0}" type="presOf" srcId="{2A180975-BD7B-486D-8979-50FF64C486F4}" destId="{1CD6887E-3916-4674-8B4D-2AFEB9070B6C}" srcOrd="0" destOrd="1" presId="urn:microsoft.com/office/officeart/2005/8/layout/hList1"/>
    <dgm:cxn modelId="{6F69BB78-76DA-4219-A7BD-A4C3E8999012}" type="presOf" srcId="{C433031D-18E4-465E-BD2E-0E8B6BF5135F}" destId="{0C196235-0684-408F-B7AE-DBB05A0DE42E}" srcOrd="0" destOrd="2" presId="urn:microsoft.com/office/officeart/2005/8/layout/hList1"/>
    <dgm:cxn modelId="{E9EBC885-809E-4FFC-A858-F1081D205145}" srcId="{FEAC62A8-A1CD-4472-8737-5DCDB85BFDF1}" destId="{25B9FC64-80B5-42DD-A9B5-F1B54EC55446}" srcOrd="0" destOrd="0" parTransId="{0BFD60AF-DE81-4F93-995F-BC2CBC666C58}" sibTransId="{09162669-AC9A-43F1-88B4-EB2C084A96EE}"/>
    <dgm:cxn modelId="{BD617E12-63A9-4730-BBAB-3782C7B0107F}" type="presOf" srcId="{CFF8E868-C85B-456F-9EBC-3BA731AD0CB7}" destId="{1CD6887E-3916-4674-8B4D-2AFEB9070B6C}" srcOrd="0" destOrd="0" presId="urn:microsoft.com/office/officeart/2005/8/layout/hList1"/>
    <dgm:cxn modelId="{2D17EF78-5CEB-48E1-A672-8CAE23C85822}" type="presOf" srcId="{E321504F-B61D-48E5-956E-61546839C450}" destId="{3B153BB9-0E4F-491B-AE5D-D5F921E5D7D7}" srcOrd="0" destOrd="0" presId="urn:microsoft.com/office/officeart/2005/8/layout/hList1"/>
    <dgm:cxn modelId="{82E22234-68F0-48F2-9D6C-333DA6005761}" srcId="{39306D3F-6DE0-4E37-91DE-CDC1E16CF1DE}" destId="{E321504F-B61D-48E5-956E-61546839C450}" srcOrd="0" destOrd="0" parTransId="{E8EC80E6-72C4-4D05-8AE8-DDE9E6B70A58}" sibTransId="{AE657CF1-C190-4C59-9B7B-AB12DA72BFED}"/>
    <dgm:cxn modelId="{E607AC9C-10A2-4D60-8684-50B6106A92E2}" srcId="{FEAC62A8-A1CD-4472-8737-5DCDB85BFDF1}" destId="{6B6E9B5F-9155-47E5-AC7F-2D32F9A2AA65}" srcOrd="1" destOrd="0" parTransId="{FF6135DD-FFB2-4783-8981-364992503AA1}" sibTransId="{D2A9A4F5-E9FD-4EA9-9BC1-E70F9EDCCD33}"/>
    <dgm:cxn modelId="{49AFA2E6-23B4-403D-973F-77B0004D18C2}" type="presOf" srcId="{6B6E9B5F-9155-47E5-AC7F-2D32F9A2AA65}" destId="{0C196235-0684-408F-B7AE-DBB05A0DE42E}" srcOrd="0" destOrd="1" presId="urn:microsoft.com/office/officeart/2005/8/layout/hList1"/>
    <dgm:cxn modelId="{B4438B61-3E99-47FC-8856-5F58F01D4A92}" type="presOf" srcId="{25B9FC64-80B5-42DD-A9B5-F1B54EC55446}" destId="{0C196235-0684-408F-B7AE-DBB05A0DE42E}" srcOrd="0" destOrd="0" presId="urn:microsoft.com/office/officeart/2005/8/layout/hList1"/>
    <dgm:cxn modelId="{4343509A-5269-4BD4-9574-655EFCEAB2E3}" srcId="{E321504F-B61D-48E5-956E-61546839C450}" destId="{CFF8E868-C85B-456F-9EBC-3BA731AD0CB7}" srcOrd="0" destOrd="0" parTransId="{3A77F18E-5793-465B-9590-DEE9BAEA7D0F}" sibTransId="{42A40F78-5F36-487A-BFBE-7D5A868C1DB2}"/>
    <dgm:cxn modelId="{296E3A22-7052-4D23-B955-A8F174BF8585}" type="presOf" srcId="{39306D3F-6DE0-4E37-91DE-CDC1E16CF1DE}" destId="{47854812-8D88-4F6D-AF6D-187F4AC79302}" srcOrd="0" destOrd="0" presId="urn:microsoft.com/office/officeart/2005/8/layout/hList1"/>
    <dgm:cxn modelId="{92D318E7-A410-49EE-BAA5-B82DC7210E84}" srcId="{E321504F-B61D-48E5-956E-61546839C450}" destId="{DC629B90-144F-4A6F-BB17-FE4AB1727AD0}" srcOrd="3" destOrd="0" parTransId="{B3A0A1C3-4A13-42B3-930C-13E3FD154E75}" sibTransId="{F5DE1803-4DC5-4A84-91A9-370816321F3A}"/>
    <dgm:cxn modelId="{4A6BEABE-0512-4CBB-8FF4-572FC0FA3F05}" type="presOf" srcId="{FEAC62A8-A1CD-4472-8737-5DCDB85BFDF1}" destId="{D27E3305-CC08-4C5D-A512-D5868263295B}" srcOrd="0" destOrd="0" presId="urn:microsoft.com/office/officeart/2005/8/layout/hList1"/>
    <dgm:cxn modelId="{360E87D2-2988-4704-AE25-7F184CBBB84C}" srcId="{E321504F-B61D-48E5-956E-61546839C450}" destId="{55281274-99DF-4C4C-819E-38C8A99273D7}" srcOrd="2" destOrd="0" parTransId="{FE4E0226-ED23-4BA7-810B-05E7614338B8}" sibTransId="{40F0A13E-9BAD-496F-A746-AD75AE6D9BBC}"/>
    <dgm:cxn modelId="{A17E9456-0FCD-4A1A-88B1-474C797111A7}" srcId="{39306D3F-6DE0-4E37-91DE-CDC1E16CF1DE}" destId="{FEAC62A8-A1CD-4472-8737-5DCDB85BFDF1}" srcOrd="1" destOrd="0" parTransId="{67DEB8F5-65A0-40EF-844F-46F606DF9517}" sibTransId="{7406963B-B84A-446D-A9A9-9D9F674DA33E}"/>
    <dgm:cxn modelId="{0AB1F7CE-0F98-4052-8165-CA79A8F1DAB6}" srcId="{FEAC62A8-A1CD-4472-8737-5DCDB85BFDF1}" destId="{C433031D-18E4-465E-BD2E-0E8B6BF5135F}" srcOrd="2" destOrd="0" parTransId="{3723345A-66DC-4F50-8973-5B893CF311D1}" sibTransId="{215CA7C5-9288-4A88-9AD7-69E940FB3B5E}"/>
    <dgm:cxn modelId="{19A05115-7F24-4CDA-A35F-84C59E4F986C}" srcId="{E321504F-B61D-48E5-956E-61546839C450}" destId="{2A180975-BD7B-486D-8979-50FF64C486F4}" srcOrd="1" destOrd="0" parTransId="{7BD7AE81-6433-4C54-818B-3899A57A650E}" sibTransId="{9A9A13C8-8445-4315-B9F7-3EF6CE53380A}"/>
    <dgm:cxn modelId="{E06EC090-ADE0-4696-A65F-D575818CACF3}" type="presOf" srcId="{DC629B90-144F-4A6F-BB17-FE4AB1727AD0}" destId="{1CD6887E-3916-4674-8B4D-2AFEB9070B6C}" srcOrd="0" destOrd="3" presId="urn:microsoft.com/office/officeart/2005/8/layout/hList1"/>
    <dgm:cxn modelId="{3A3A3D9B-2F1A-4ABE-9301-350C1700CBEF}" type="presParOf" srcId="{47854812-8D88-4F6D-AF6D-187F4AC79302}" destId="{267045F5-E893-48C7-96C2-BE8F05C92047}" srcOrd="0" destOrd="0" presId="urn:microsoft.com/office/officeart/2005/8/layout/hList1"/>
    <dgm:cxn modelId="{FF80AE80-21ED-40A5-BEDC-EAC7E05B872B}" type="presParOf" srcId="{267045F5-E893-48C7-96C2-BE8F05C92047}" destId="{3B153BB9-0E4F-491B-AE5D-D5F921E5D7D7}" srcOrd="0" destOrd="0" presId="urn:microsoft.com/office/officeart/2005/8/layout/hList1"/>
    <dgm:cxn modelId="{F59A0514-801A-4F27-B8D3-2F48ABFF4C8A}" type="presParOf" srcId="{267045F5-E893-48C7-96C2-BE8F05C92047}" destId="{1CD6887E-3916-4674-8B4D-2AFEB9070B6C}" srcOrd="1" destOrd="0" presId="urn:microsoft.com/office/officeart/2005/8/layout/hList1"/>
    <dgm:cxn modelId="{D901E6A3-DD5E-4B33-9B60-7ACEAB454ADB}" type="presParOf" srcId="{47854812-8D88-4F6D-AF6D-187F4AC79302}" destId="{479B6F61-8F6C-4418-BB9B-2518827A030D}" srcOrd="1" destOrd="0" presId="urn:microsoft.com/office/officeart/2005/8/layout/hList1"/>
    <dgm:cxn modelId="{13C8C30D-9C4D-4EA8-9D9E-16C11DE547CC}" type="presParOf" srcId="{47854812-8D88-4F6D-AF6D-187F4AC79302}" destId="{F8D424EA-0738-4AB0-957E-FBB07DC500B5}" srcOrd="2" destOrd="0" presId="urn:microsoft.com/office/officeart/2005/8/layout/hList1"/>
    <dgm:cxn modelId="{578A8091-BB2C-4591-A591-69D75D21FCD4}" type="presParOf" srcId="{F8D424EA-0738-4AB0-957E-FBB07DC500B5}" destId="{D27E3305-CC08-4C5D-A512-D5868263295B}" srcOrd="0" destOrd="0" presId="urn:microsoft.com/office/officeart/2005/8/layout/hList1"/>
    <dgm:cxn modelId="{60262B65-DE9D-43F5-B5B8-246268E5D49D}" type="presParOf" srcId="{F8D424EA-0738-4AB0-957E-FBB07DC500B5}" destId="{0C196235-0684-408F-B7AE-DBB05A0DE42E}" srcOrd="1" destOrd="0" presId="urn:microsoft.com/office/officeart/2005/8/layout/hLis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53BB9-0E4F-491B-AE5D-D5F921E5D7D7}">
      <dsp:nvSpPr>
        <dsp:cNvPr id="0" name=""/>
        <dsp:cNvSpPr/>
      </dsp:nvSpPr>
      <dsp:spPr>
        <a:xfrm>
          <a:off x="40" y="88427"/>
          <a:ext cx="3845569" cy="1538227"/>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el-GR" sz="3600" b="1" kern="1200" dirty="0" smtClean="0">
              <a:solidFill>
                <a:schemeClr val="tx1"/>
              </a:solidFill>
            </a:rPr>
            <a:t>Μέγεθος</a:t>
          </a:r>
        </a:p>
        <a:p>
          <a:pPr lvl="0" algn="ctr" defTabSz="1600200" rtl="0">
            <a:lnSpc>
              <a:spcPct val="90000"/>
            </a:lnSpc>
            <a:spcBef>
              <a:spcPct val="0"/>
            </a:spcBef>
            <a:spcAft>
              <a:spcPct val="35000"/>
            </a:spcAft>
          </a:pPr>
          <a:endParaRPr lang="el-GR" sz="3600" kern="1200" dirty="0" smtClean="0">
            <a:solidFill>
              <a:schemeClr val="tx1"/>
            </a:solidFill>
          </a:endParaRPr>
        </a:p>
      </dsp:txBody>
      <dsp:txXfrm>
        <a:off x="40" y="88427"/>
        <a:ext cx="3845569" cy="1538227"/>
      </dsp:txXfrm>
    </dsp:sp>
    <dsp:sp modelId="{1CD6887E-3916-4674-8B4D-2AFEB9070B6C}">
      <dsp:nvSpPr>
        <dsp:cNvPr id="0" name=""/>
        <dsp:cNvSpPr/>
      </dsp:nvSpPr>
      <dsp:spPr>
        <a:xfrm>
          <a:off x="40" y="1626655"/>
          <a:ext cx="3845569" cy="2810880"/>
        </a:xfrm>
        <a:prstGeom prst="rect">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227584" bIns="256032" numCol="1" spcCol="1270" anchor="t" anchorCtr="0">
          <a:noAutofit/>
        </a:bodyPr>
        <a:lstStyle/>
        <a:p>
          <a:pPr marL="285750" lvl="1" indent="-285750" algn="ctr" defTabSz="1422400">
            <a:lnSpc>
              <a:spcPct val="90000"/>
            </a:lnSpc>
            <a:spcBef>
              <a:spcPct val="0"/>
            </a:spcBef>
            <a:spcAft>
              <a:spcPct val="15000"/>
            </a:spcAft>
            <a:buChar char="••"/>
          </a:pPr>
          <a:endParaRPr lang="en-US" sz="3200" kern="1200" dirty="0"/>
        </a:p>
        <a:p>
          <a:pPr marL="285750" lvl="1" indent="-285750" algn="l" defTabSz="1422400" rtl="0">
            <a:lnSpc>
              <a:spcPct val="90000"/>
            </a:lnSpc>
            <a:spcBef>
              <a:spcPct val="0"/>
            </a:spcBef>
            <a:spcAft>
              <a:spcPct val="15000"/>
            </a:spcAft>
            <a:buChar char="••"/>
          </a:pPr>
          <a:r>
            <a:rPr lang="el-GR" sz="3200" kern="1200" dirty="0" smtClean="0"/>
            <a:t>Μείζονες </a:t>
          </a:r>
        </a:p>
        <a:p>
          <a:pPr marL="285750" lvl="1" indent="-285750" algn="l" defTabSz="1422400" rtl="0">
            <a:lnSpc>
              <a:spcPct val="90000"/>
            </a:lnSpc>
            <a:spcBef>
              <a:spcPct val="0"/>
            </a:spcBef>
            <a:spcAft>
              <a:spcPct val="15000"/>
            </a:spcAft>
            <a:buChar char="••"/>
          </a:pPr>
          <a:r>
            <a:rPr lang="el-GR" sz="3200" kern="1200" smtClean="0"/>
            <a:t>ελάσσονες</a:t>
          </a:r>
          <a:endParaRPr lang="el-GR" sz="3200" kern="1200" dirty="0" smtClean="0"/>
        </a:p>
        <a:p>
          <a:pPr marL="285750" lvl="1" indent="-285750" algn="ctr" defTabSz="1422400">
            <a:lnSpc>
              <a:spcPct val="90000"/>
            </a:lnSpc>
            <a:spcBef>
              <a:spcPct val="0"/>
            </a:spcBef>
            <a:spcAft>
              <a:spcPct val="15000"/>
            </a:spcAft>
            <a:buChar char="••"/>
          </a:pPr>
          <a:endParaRPr lang="en-US" sz="3200" kern="1200" dirty="0"/>
        </a:p>
      </dsp:txBody>
      <dsp:txXfrm>
        <a:off x="40" y="1626655"/>
        <a:ext cx="3845569" cy="2810880"/>
      </dsp:txXfrm>
    </dsp:sp>
    <dsp:sp modelId="{D27E3305-CC08-4C5D-A512-D5868263295B}">
      <dsp:nvSpPr>
        <dsp:cNvPr id="0" name=""/>
        <dsp:cNvSpPr/>
      </dsp:nvSpPr>
      <dsp:spPr>
        <a:xfrm>
          <a:off x="4383989" y="88427"/>
          <a:ext cx="3845569" cy="1538227"/>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t" anchorCtr="0">
          <a:noAutofit/>
        </a:bodyPr>
        <a:lstStyle/>
        <a:p>
          <a:pPr lvl="0" algn="ctr" defTabSz="1600200">
            <a:lnSpc>
              <a:spcPct val="90000"/>
            </a:lnSpc>
            <a:spcBef>
              <a:spcPct val="0"/>
            </a:spcBef>
            <a:spcAft>
              <a:spcPts val="0"/>
            </a:spcAft>
          </a:pPr>
          <a:r>
            <a:rPr lang="el-GR" sz="3600" b="1" kern="1200" dirty="0" smtClean="0">
              <a:solidFill>
                <a:schemeClr val="tx1"/>
              </a:solidFill>
            </a:rPr>
            <a:t>Έκκριμα</a:t>
          </a:r>
          <a:endParaRPr lang="en-US" sz="3600" b="1" kern="1200" dirty="0" smtClean="0">
            <a:solidFill>
              <a:schemeClr val="tx1"/>
            </a:solidFill>
          </a:endParaRPr>
        </a:p>
        <a:p>
          <a:pPr lvl="0" algn="ctr" defTabSz="1600200">
            <a:lnSpc>
              <a:spcPct val="90000"/>
            </a:lnSpc>
            <a:spcBef>
              <a:spcPct val="0"/>
            </a:spcBef>
            <a:spcAft>
              <a:spcPts val="0"/>
            </a:spcAft>
          </a:pPr>
          <a:endParaRPr lang="en-US" sz="3600" kern="1200" dirty="0" smtClean="0">
            <a:solidFill>
              <a:schemeClr val="tx1"/>
            </a:solidFill>
          </a:endParaRPr>
        </a:p>
        <a:p>
          <a:pPr lvl="0" algn="ctr" defTabSz="1600200">
            <a:lnSpc>
              <a:spcPct val="90000"/>
            </a:lnSpc>
            <a:spcBef>
              <a:spcPct val="0"/>
            </a:spcBef>
            <a:spcAft>
              <a:spcPts val="0"/>
            </a:spcAft>
          </a:pPr>
          <a:endParaRPr lang="en-US" sz="3600" kern="1200" dirty="0">
            <a:solidFill>
              <a:schemeClr val="tx1"/>
            </a:solidFill>
          </a:endParaRPr>
        </a:p>
      </dsp:txBody>
      <dsp:txXfrm>
        <a:off x="4383989" y="88427"/>
        <a:ext cx="3845569" cy="1538227"/>
      </dsp:txXfrm>
    </dsp:sp>
    <dsp:sp modelId="{0C196235-0684-408F-B7AE-DBB05A0DE42E}">
      <dsp:nvSpPr>
        <dsp:cNvPr id="0" name=""/>
        <dsp:cNvSpPr/>
      </dsp:nvSpPr>
      <dsp:spPr>
        <a:xfrm>
          <a:off x="4383989" y="1626655"/>
          <a:ext cx="3845569" cy="2810880"/>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l-GR" sz="2800" kern="1200" dirty="0" smtClean="0"/>
            <a:t>ορώδεις</a:t>
          </a:r>
          <a:endParaRPr lang="en-US" sz="2800" kern="1200" dirty="0"/>
        </a:p>
        <a:p>
          <a:pPr marL="285750" lvl="1" indent="-285750" algn="l" defTabSz="1244600">
            <a:lnSpc>
              <a:spcPct val="90000"/>
            </a:lnSpc>
            <a:spcBef>
              <a:spcPct val="0"/>
            </a:spcBef>
            <a:spcAft>
              <a:spcPct val="15000"/>
            </a:spcAft>
            <a:buChar char="••"/>
          </a:pPr>
          <a:r>
            <a:rPr lang="el-GR" sz="2800" kern="1200" smtClean="0"/>
            <a:t>βλεννώδεις</a:t>
          </a:r>
          <a:endParaRPr lang="en-US" sz="2800" kern="1200" dirty="0" smtClean="0"/>
        </a:p>
        <a:p>
          <a:pPr marL="285750" lvl="1" indent="-285750" algn="l" defTabSz="1244600">
            <a:lnSpc>
              <a:spcPct val="90000"/>
            </a:lnSpc>
            <a:spcBef>
              <a:spcPct val="0"/>
            </a:spcBef>
            <a:spcAft>
              <a:spcPct val="15000"/>
            </a:spcAft>
            <a:buChar char="••"/>
          </a:pPr>
          <a:r>
            <a:rPr lang="el-GR" sz="2800" kern="1200" smtClean="0"/>
            <a:t>μικτοί</a:t>
          </a:r>
          <a:endParaRPr lang="en-US" sz="2800" kern="1200" dirty="0" smtClean="0"/>
        </a:p>
      </dsp:txBody>
      <dsp:txXfrm>
        <a:off x="4383989" y="1626655"/>
        <a:ext cx="3845569" cy="28108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B072DD-4ADD-435F-9F0D-0156A341A4BD}" type="datetimeFigureOut">
              <a:rPr lang="en-US" smtClean="0"/>
              <a:t>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F3178A-AEB6-4AF9-A814-F936DC0641CC}" type="slidenum">
              <a:rPr lang="en-US" smtClean="0"/>
              <a:t>‹#›</a:t>
            </a:fld>
            <a:endParaRPr lang="en-US"/>
          </a:p>
        </p:txBody>
      </p:sp>
    </p:spTree>
    <p:extLst>
      <p:ext uri="{BB962C8B-B14F-4D97-AF65-F5344CB8AC3E}">
        <p14:creationId xmlns:p14="http://schemas.microsoft.com/office/powerpoint/2010/main" val="327639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3178A-AEB6-4AF9-A814-F936DC0641CC}" type="slidenum">
              <a:rPr lang="en-US" smtClean="0"/>
              <a:t>8</a:t>
            </a:fld>
            <a:endParaRPr lang="en-US"/>
          </a:p>
        </p:txBody>
      </p:sp>
    </p:spTree>
    <p:extLst>
      <p:ext uri="{BB962C8B-B14F-4D97-AF65-F5344CB8AC3E}">
        <p14:creationId xmlns:p14="http://schemas.microsoft.com/office/powerpoint/2010/main" val="26596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bwMode="auto">
          <a:noFill/>
          <a:ln>
            <a:solidFill>
              <a:srgbClr val="000000"/>
            </a:solidFill>
            <a:miter lim="800000"/>
            <a:headEnd/>
            <a:tailEnd/>
          </a:ln>
        </p:spPr>
      </p:sp>
      <p:sp>
        <p:nvSpPr>
          <p:cNvPr id="433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l-GR" dirty="0" smtClean="0"/>
          </a:p>
        </p:txBody>
      </p:sp>
      <p:sp>
        <p:nvSpPr>
          <p:cNvPr id="433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BF2C0D-9E65-49A5-BEFF-4CC599B42355}" type="slidenum">
              <a:rPr lang="el-GR" smtClean="0"/>
              <a:pPr/>
              <a:t>25</a:t>
            </a:fld>
            <a:endParaRPr lang="el-GR"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7AA44B-6DBA-4C15-8708-59262CCE44A7}" type="datetimeFigureOut">
              <a:rPr lang="en-US" smtClean="0"/>
              <a:t>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06949-7AB3-43F8-A9A9-D2CF8339E2CB}" type="slidenum">
              <a:rPr lang="en-US" smtClean="0"/>
              <a:t>‹#›</a:t>
            </a:fld>
            <a:endParaRPr lang="en-US"/>
          </a:p>
        </p:txBody>
      </p:sp>
    </p:spTree>
    <p:extLst>
      <p:ext uri="{BB962C8B-B14F-4D97-AF65-F5344CB8AC3E}">
        <p14:creationId xmlns:p14="http://schemas.microsoft.com/office/powerpoint/2010/main" val="2553359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AA44B-6DBA-4C15-8708-59262CCE44A7}" type="datetimeFigureOut">
              <a:rPr lang="en-US" smtClean="0"/>
              <a:t>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06949-7AB3-43F8-A9A9-D2CF8339E2CB}" type="slidenum">
              <a:rPr lang="en-US" smtClean="0"/>
              <a:t>‹#›</a:t>
            </a:fld>
            <a:endParaRPr lang="en-US"/>
          </a:p>
        </p:txBody>
      </p:sp>
    </p:spTree>
    <p:extLst>
      <p:ext uri="{BB962C8B-B14F-4D97-AF65-F5344CB8AC3E}">
        <p14:creationId xmlns:p14="http://schemas.microsoft.com/office/powerpoint/2010/main" val="78364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AA44B-6DBA-4C15-8708-59262CCE44A7}" type="datetimeFigureOut">
              <a:rPr lang="en-US" smtClean="0"/>
              <a:t>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06949-7AB3-43F8-A9A9-D2CF8339E2CB}" type="slidenum">
              <a:rPr lang="en-US" smtClean="0"/>
              <a:t>‹#›</a:t>
            </a:fld>
            <a:endParaRPr lang="en-US"/>
          </a:p>
        </p:txBody>
      </p:sp>
    </p:spTree>
    <p:extLst>
      <p:ext uri="{BB962C8B-B14F-4D97-AF65-F5344CB8AC3E}">
        <p14:creationId xmlns:p14="http://schemas.microsoft.com/office/powerpoint/2010/main" val="58346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7AA44B-6DBA-4C15-8708-59262CCE44A7}" type="datetimeFigureOut">
              <a:rPr lang="en-US" smtClean="0"/>
              <a:t>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06949-7AB3-43F8-A9A9-D2CF8339E2CB}" type="slidenum">
              <a:rPr lang="en-US" smtClean="0"/>
              <a:t>‹#›</a:t>
            </a:fld>
            <a:endParaRPr lang="en-US"/>
          </a:p>
        </p:txBody>
      </p:sp>
    </p:spTree>
    <p:extLst>
      <p:ext uri="{BB962C8B-B14F-4D97-AF65-F5344CB8AC3E}">
        <p14:creationId xmlns:p14="http://schemas.microsoft.com/office/powerpoint/2010/main" val="227384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AA44B-6DBA-4C15-8708-59262CCE44A7}" type="datetimeFigureOut">
              <a:rPr lang="en-US" smtClean="0"/>
              <a:t>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106949-7AB3-43F8-A9A9-D2CF8339E2CB}" type="slidenum">
              <a:rPr lang="en-US" smtClean="0"/>
              <a:t>‹#›</a:t>
            </a:fld>
            <a:endParaRPr lang="en-US"/>
          </a:p>
        </p:txBody>
      </p:sp>
    </p:spTree>
    <p:extLst>
      <p:ext uri="{BB962C8B-B14F-4D97-AF65-F5344CB8AC3E}">
        <p14:creationId xmlns:p14="http://schemas.microsoft.com/office/powerpoint/2010/main" val="1866205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7AA44B-6DBA-4C15-8708-59262CCE44A7}" type="datetimeFigureOut">
              <a:rPr lang="en-US" smtClean="0"/>
              <a:t>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06949-7AB3-43F8-A9A9-D2CF8339E2CB}" type="slidenum">
              <a:rPr lang="en-US" smtClean="0"/>
              <a:t>‹#›</a:t>
            </a:fld>
            <a:endParaRPr lang="en-US"/>
          </a:p>
        </p:txBody>
      </p:sp>
    </p:spTree>
    <p:extLst>
      <p:ext uri="{BB962C8B-B14F-4D97-AF65-F5344CB8AC3E}">
        <p14:creationId xmlns:p14="http://schemas.microsoft.com/office/powerpoint/2010/main" val="102609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7AA44B-6DBA-4C15-8708-59262CCE44A7}" type="datetimeFigureOut">
              <a:rPr lang="en-US" smtClean="0"/>
              <a:t>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106949-7AB3-43F8-A9A9-D2CF8339E2CB}" type="slidenum">
              <a:rPr lang="en-US" smtClean="0"/>
              <a:t>‹#›</a:t>
            </a:fld>
            <a:endParaRPr lang="en-US"/>
          </a:p>
        </p:txBody>
      </p:sp>
    </p:spTree>
    <p:extLst>
      <p:ext uri="{BB962C8B-B14F-4D97-AF65-F5344CB8AC3E}">
        <p14:creationId xmlns:p14="http://schemas.microsoft.com/office/powerpoint/2010/main" val="64778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7AA44B-6DBA-4C15-8708-59262CCE44A7}" type="datetimeFigureOut">
              <a:rPr lang="en-US" smtClean="0"/>
              <a:t>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106949-7AB3-43F8-A9A9-D2CF8339E2CB}" type="slidenum">
              <a:rPr lang="en-US" smtClean="0"/>
              <a:t>‹#›</a:t>
            </a:fld>
            <a:endParaRPr lang="en-US"/>
          </a:p>
        </p:txBody>
      </p:sp>
    </p:spTree>
    <p:extLst>
      <p:ext uri="{BB962C8B-B14F-4D97-AF65-F5344CB8AC3E}">
        <p14:creationId xmlns:p14="http://schemas.microsoft.com/office/powerpoint/2010/main" val="289278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AA44B-6DBA-4C15-8708-59262CCE44A7}" type="datetimeFigureOut">
              <a:rPr lang="en-US" smtClean="0"/>
              <a:t>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106949-7AB3-43F8-A9A9-D2CF8339E2CB}" type="slidenum">
              <a:rPr lang="en-US" smtClean="0"/>
              <a:t>‹#›</a:t>
            </a:fld>
            <a:endParaRPr lang="en-US"/>
          </a:p>
        </p:txBody>
      </p:sp>
    </p:spTree>
    <p:extLst>
      <p:ext uri="{BB962C8B-B14F-4D97-AF65-F5344CB8AC3E}">
        <p14:creationId xmlns:p14="http://schemas.microsoft.com/office/powerpoint/2010/main" val="1674782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AA44B-6DBA-4C15-8708-59262CCE44A7}" type="datetimeFigureOut">
              <a:rPr lang="en-US" smtClean="0"/>
              <a:t>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06949-7AB3-43F8-A9A9-D2CF8339E2CB}" type="slidenum">
              <a:rPr lang="en-US" smtClean="0"/>
              <a:t>‹#›</a:t>
            </a:fld>
            <a:endParaRPr lang="en-US"/>
          </a:p>
        </p:txBody>
      </p:sp>
    </p:spTree>
    <p:extLst>
      <p:ext uri="{BB962C8B-B14F-4D97-AF65-F5344CB8AC3E}">
        <p14:creationId xmlns:p14="http://schemas.microsoft.com/office/powerpoint/2010/main" val="1949219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7AA44B-6DBA-4C15-8708-59262CCE44A7}" type="datetimeFigureOut">
              <a:rPr lang="en-US" smtClean="0"/>
              <a:t>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106949-7AB3-43F8-A9A9-D2CF8339E2CB}" type="slidenum">
              <a:rPr lang="en-US" smtClean="0"/>
              <a:t>‹#›</a:t>
            </a:fld>
            <a:endParaRPr lang="en-US"/>
          </a:p>
        </p:txBody>
      </p:sp>
    </p:spTree>
    <p:extLst>
      <p:ext uri="{BB962C8B-B14F-4D97-AF65-F5344CB8AC3E}">
        <p14:creationId xmlns:p14="http://schemas.microsoft.com/office/powerpoint/2010/main" val="238453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AA44B-6DBA-4C15-8708-59262CCE44A7}" type="datetimeFigureOut">
              <a:rPr lang="en-US" smtClean="0"/>
              <a:t>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06949-7AB3-43F8-A9A9-D2CF8339E2CB}" type="slidenum">
              <a:rPr lang="en-US" smtClean="0"/>
              <a:t>‹#›</a:t>
            </a:fld>
            <a:endParaRPr lang="en-US"/>
          </a:p>
        </p:txBody>
      </p:sp>
    </p:spTree>
    <p:extLst>
      <p:ext uri="{BB962C8B-B14F-4D97-AF65-F5344CB8AC3E}">
        <p14:creationId xmlns:p14="http://schemas.microsoft.com/office/powerpoint/2010/main" val="3082746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2408_Salivary_Glands.jpg" TargetMode="Externa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el.wikipedia.org/wiki/%CE%A3%CE%B9%CE%B5%CE%BB%CE%BF%CE%B3%CF%8C%CE%BD%CE%BF%CE%B9_%CE%B1%CE%B4%CE%AD%CE%BD%CE%B5%CF%82#cite_note-brit-1" TargetMode="External"/><Relationship Id="rId2" Type="http://schemas.openxmlformats.org/officeDocument/2006/relationships/hyperlink" Target="https://el.wikipedia.org/wiki/%CE%93%CE%BF%CE%BC%CF%86%CE%AF%CE%BF%CF%82" TargetMode="Externa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hyperlink" Target="http://commons.wikimedia.org/wiki/User:Grook_Da_Oger" TargetMode="External"/><Relationship Id="rId4" Type="http://schemas.openxmlformats.org/officeDocument/2006/relationships/hyperlink" Target="http://commons.wikimedia.org/wiki/File:Tonsils_diagram.jp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hyperlink" Target="http://commons.wikimedia.org/wiki/User:Pngbot" TargetMode="External"/><Relationship Id="rId4" Type="http://schemas.openxmlformats.org/officeDocument/2006/relationships/hyperlink" Target="http://en.wikipedia.org/wiki/Submandibular_duct#mediaviewer/File:Gray1024.png"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hyperlink" Target="http://commons.wikimedia.org/wiki/User:Pngbot" TargetMode="External"/><Relationship Id="rId4" Type="http://schemas.openxmlformats.org/officeDocument/2006/relationships/hyperlink" Target="http://en.wikipedia.org/wiki/Submandibular_duct#mediaviewer/File:Gray1024.png"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hyperlink" Target="https://slideplayer.gr/slide/6366332/" TargetMode="External"/><Relationship Id="rId3" Type="http://schemas.openxmlformats.org/officeDocument/2006/relationships/hyperlink" Target="https://docplayer.gr/2805338-Stomatikos-vlennogonos-me-ton-oro-vlennogonos-perigrafetai-i-ygri-ependysi-toy-peptikoy-solina-ton-anapneystikon-odon-kai-allon-koilotiton-toy.html" TargetMode="External"/><Relationship Id="rId7" Type="http://schemas.openxmlformats.org/officeDocument/2006/relationships/hyperlink" Target="https://ocp.teiath.gr/modules/document/document.php?course=STEF100" TargetMode="External"/><Relationship Id="rId2" Type="http://schemas.openxmlformats.org/officeDocument/2006/relationships/hyperlink" Target="https://slideplayer.gr/slide/11157589/" TargetMode="External"/><Relationship Id="rId1" Type="http://schemas.openxmlformats.org/officeDocument/2006/relationships/slideLayout" Target="../slideLayouts/slideLayout2.xml"/><Relationship Id="rId6" Type="http://schemas.openxmlformats.org/officeDocument/2006/relationships/hyperlink" Target="https://slideplayer.gr/slide/6161513/" TargetMode="External"/><Relationship Id="rId5" Type="http://schemas.openxmlformats.org/officeDocument/2006/relationships/hyperlink" Target="https://eclass.uoa.gr/modules/units/?course=DENT417&amp;id=8498" TargetMode="External"/><Relationship Id="rId4" Type="http://schemas.openxmlformats.org/officeDocument/2006/relationships/hyperlink" Target="https://www.vasiliadis-books.gr/Vasiliadis-books/wp-content/uploads/2018/06/%CE%94%CE%B5%CE%AF%CF%84%CE%B5-%CE%91%CF%80%CF%8C%CF%83%CF%80%CE%B1%CF%83%CE%BC%CE%B1-%CF%84%CE%BF%CF%85-%CE%92%CE%B9%CE%B2%CE%BB%CE%AF%CE%BF%CF%85-46.pdf"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652963"/>
            <a:ext cx="6400800" cy="1752600"/>
          </a:xfrm>
        </p:spPr>
        <p:txBody>
          <a:bodyPr anchor="b">
            <a:normAutofit/>
          </a:bodyPr>
          <a:lstStyle/>
          <a:p>
            <a:pPr algn="l">
              <a:defRPr/>
            </a:pPr>
            <a:r>
              <a:rPr lang="el-GR" sz="2000" i="1" dirty="0" smtClean="0">
                <a:solidFill>
                  <a:schemeClr val="tx1">
                    <a:lumMod val="85000"/>
                    <a:lumOff val="15000"/>
                  </a:schemeClr>
                </a:solidFill>
                <a:latin typeface="Comic Sans MS" panose="030F0702030302020204" pitchFamily="66" charset="0"/>
              </a:rPr>
              <a:t>Παναγιώτα Τσόλκα</a:t>
            </a:r>
          </a:p>
          <a:p>
            <a:pPr algn="l">
              <a:defRPr/>
            </a:pPr>
            <a:r>
              <a:rPr lang="el-GR" sz="2000" i="1" dirty="0" smtClean="0">
                <a:solidFill>
                  <a:schemeClr val="tx1">
                    <a:lumMod val="85000"/>
                    <a:lumOff val="15000"/>
                  </a:schemeClr>
                </a:solidFill>
                <a:latin typeface="Comic Sans MS" panose="030F0702030302020204" pitchFamily="66" charset="0"/>
              </a:rPr>
              <a:t>Αναπληρώτρια Καθηγήτρια</a:t>
            </a:r>
            <a:endParaRPr lang="en-US" sz="2000" i="1" dirty="0">
              <a:solidFill>
                <a:schemeClr val="tx1">
                  <a:lumMod val="85000"/>
                  <a:lumOff val="15000"/>
                </a:schemeClr>
              </a:solidFill>
              <a:latin typeface="Comic Sans MS" panose="030F0702030302020204" pitchFamily="66" charset="0"/>
            </a:endParaRPr>
          </a:p>
        </p:txBody>
      </p:sp>
      <p:sp>
        <p:nvSpPr>
          <p:cNvPr id="4" name="Title 5"/>
          <p:cNvSpPr>
            <a:spLocks noGrp="1"/>
          </p:cNvSpPr>
          <p:nvPr>
            <p:ph type="ctrTitle"/>
          </p:nvPr>
        </p:nvSpPr>
        <p:spPr>
          <a:xfrm>
            <a:off x="685800" y="2693988"/>
            <a:ext cx="7772400" cy="1728000"/>
          </a:xfrm>
        </p:spPr>
        <p:style>
          <a:lnRef idx="1">
            <a:schemeClr val="dk1"/>
          </a:lnRef>
          <a:fillRef idx="2">
            <a:schemeClr val="dk1"/>
          </a:fillRef>
          <a:effectRef idx="1">
            <a:schemeClr val="dk1"/>
          </a:effectRef>
          <a:fontRef idx="minor">
            <a:schemeClr val="dk1"/>
          </a:fontRef>
        </p:style>
        <p:txBody>
          <a:bodyPr>
            <a:normAutofit fontScale="90000"/>
          </a:bodyPr>
          <a:lstStyle/>
          <a:p>
            <a:pPr>
              <a:defRPr/>
            </a:pPr>
            <a:r>
              <a:rPr lang="el-GR" sz="4000" b="1" dirty="0">
                <a:solidFill>
                  <a:schemeClr val="tx2"/>
                </a:solidFill>
              </a:rPr>
              <a:t>Ιστολογία Σ</a:t>
            </a:r>
            <a:r>
              <a:rPr lang="el-GR" sz="4000" b="1" dirty="0" smtClean="0">
                <a:solidFill>
                  <a:schemeClr val="tx2"/>
                </a:solidFill>
              </a:rPr>
              <a:t>τόματος &amp; Οδοντικών Ιστών </a:t>
            </a:r>
            <a:r>
              <a:rPr lang="el-GR" sz="3200" b="1" dirty="0" smtClean="0">
                <a:solidFill>
                  <a:schemeClr val="tx2"/>
                </a:solidFill>
              </a:rPr>
              <a:t/>
            </a:r>
            <a:br>
              <a:rPr lang="el-GR" sz="3200" b="1" dirty="0" smtClean="0">
                <a:solidFill>
                  <a:schemeClr val="tx2"/>
                </a:solidFill>
              </a:rPr>
            </a:br>
            <a:r>
              <a:rPr lang="el-GR" sz="3200" dirty="0" smtClean="0">
                <a:solidFill>
                  <a:schemeClr val="tx2"/>
                </a:solidFill>
              </a:rPr>
              <a:t>Γ’ Εξάμηνο (3061)</a:t>
            </a:r>
            <a:r>
              <a:rPr lang="el-GR" sz="3200" b="1" dirty="0" smtClean="0">
                <a:solidFill>
                  <a:schemeClr val="tx2"/>
                </a:solidFill>
              </a:rPr>
              <a:t/>
            </a:r>
            <a:br>
              <a:rPr lang="el-GR" sz="3200" b="1" dirty="0" smtClean="0">
                <a:solidFill>
                  <a:schemeClr val="tx2"/>
                </a:solidFill>
              </a:rPr>
            </a:br>
            <a:r>
              <a:rPr lang="el-GR" sz="3100" b="1" dirty="0" smtClean="0">
                <a:solidFill>
                  <a:schemeClr val="tx1"/>
                </a:solidFill>
              </a:rPr>
              <a:t>«</a:t>
            </a:r>
            <a:r>
              <a:rPr lang="el-GR" altLang="el-GR" sz="3100" b="1" dirty="0" smtClean="0">
                <a:solidFill>
                  <a:schemeClr val="tx1"/>
                </a:solidFill>
              </a:rPr>
              <a:t>Στοιχεία ιστολογίας στοματικής κοιλότητας</a:t>
            </a:r>
            <a:r>
              <a:rPr lang="el-GR" sz="3100" b="1" dirty="0" smtClean="0">
                <a:solidFill>
                  <a:schemeClr val="tx1"/>
                </a:solidFill>
              </a:rPr>
              <a:t>»</a:t>
            </a:r>
            <a:endParaRPr lang="en-US" sz="3100" b="1" dirty="0">
              <a:solidFill>
                <a:schemeClr val="tx1"/>
              </a:solidFill>
            </a:endParaRPr>
          </a:p>
        </p:txBody>
      </p:sp>
      <p:grpSp>
        <p:nvGrpSpPr>
          <p:cNvPr id="2052" name="Group 8"/>
          <p:cNvGrpSpPr>
            <a:grpSpLocks/>
          </p:cNvGrpSpPr>
          <p:nvPr/>
        </p:nvGrpSpPr>
        <p:grpSpPr bwMode="auto">
          <a:xfrm>
            <a:off x="269875" y="117475"/>
            <a:ext cx="8604250" cy="1798638"/>
            <a:chOff x="107504" y="155574"/>
            <a:chExt cx="8712968" cy="1977282"/>
          </a:xfrm>
        </p:grpSpPr>
        <p:pic>
          <p:nvPicPr>
            <p:cNvPr id="2054" name="Untitled-2.pdf"/>
            <p:cNvPicPr>
              <a:picLocks noChangeAspect="1" noChangeArrowheads="1"/>
            </p:cNvPicPr>
            <p:nvPr/>
          </p:nvPicPr>
          <p:blipFill>
            <a:blip r:embed="rId2">
              <a:extLst>
                <a:ext uri="{28A0092B-C50C-407E-A947-70E740481C1C}">
                  <a14:useLocalDpi xmlns:a14="http://schemas.microsoft.com/office/drawing/2010/main" val="0"/>
                </a:ext>
              </a:extLst>
            </a:blip>
            <a:srcRect l="5374" t="2901" r="7376" b="83485"/>
            <a:stretch>
              <a:fillRect/>
            </a:stretch>
          </p:blipFill>
          <p:spPr bwMode="auto">
            <a:xfrm>
              <a:off x="107504" y="155574"/>
              <a:ext cx="8712968" cy="197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6"/>
            <p:cNvSpPr>
              <a:spLocks noChangeArrowheads="1"/>
            </p:cNvSpPr>
            <p:nvPr/>
          </p:nvSpPr>
          <p:spPr bwMode="auto">
            <a:xfrm>
              <a:off x="3162300" y="1161306"/>
              <a:ext cx="4606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107000"/>
                </a:lnSpc>
                <a:spcBef>
                  <a:spcPct val="0"/>
                </a:spcBef>
                <a:spcAft>
                  <a:spcPts val="600"/>
                </a:spcAft>
                <a:buFontTx/>
                <a:buNone/>
              </a:pPr>
              <a:r>
                <a:rPr lang="el-GR" altLang="en-US" sz="1600" dirty="0">
                  <a:solidFill>
                    <a:srgbClr val="404040"/>
                  </a:solidFill>
                  <a:latin typeface="Corbel" pitchFamily="34" charset="0"/>
                  <a:ea typeface="Calibri" pitchFamily="34" charset="0"/>
                  <a:cs typeface="Times New Roman" pitchFamily="18" charset="0"/>
                </a:rPr>
                <a:t>ΣΧΟΛΗ ΕΠΙΣΤΗΜΩΝ ΥΓΕΙΑΣ &amp; ΠΡΟΝΟΙΑΣ</a:t>
              </a:r>
              <a:endParaRPr lang="en-US" altLang="en-US" sz="16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b="1" dirty="0">
                  <a:solidFill>
                    <a:srgbClr val="0D0D0D"/>
                  </a:solidFill>
                  <a:latin typeface="Corbel" pitchFamily="34" charset="0"/>
                  <a:ea typeface="Calibri" pitchFamily="34" charset="0"/>
                  <a:cs typeface="Times New Roman" pitchFamily="18" charset="0"/>
                </a:rPr>
                <a:t>ΤΜΗΜΑ ΒΙΟΪΑΤΡΙΚΩΝ ΕΠΙΣΤΗΜΩΝ</a:t>
              </a:r>
              <a:endParaRPr lang="en-US" altLang="en-US" sz="14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b="1" dirty="0">
                  <a:solidFill>
                    <a:srgbClr val="0D0D0D"/>
                  </a:solidFill>
                  <a:latin typeface="Corbel" pitchFamily="34" charset="0"/>
                  <a:ea typeface="Calibri" pitchFamily="34" charset="0"/>
                  <a:cs typeface="Times New Roman" pitchFamily="18" charset="0"/>
                </a:rPr>
                <a:t>ΤΟΜΕΑΣ ΟΔΟΝΤΙΚΗΣ ΤΕΧΝΟΛΟΓΙΑΣ</a:t>
              </a:r>
              <a:endParaRPr lang="en-US" altLang="en-US" sz="14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dirty="0">
                  <a:solidFill>
                    <a:srgbClr val="404040"/>
                  </a:solidFill>
                  <a:latin typeface="Corbel" pitchFamily="34" charset="0"/>
                  <a:ea typeface="Calibri" pitchFamily="34" charset="0"/>
                  <a:cs typeface="Times New Roman" pitchFamily="18" charset="0"/>
                </a:rPr>
                <a:t> </a:t>
              </a:r>
              <a:endParaRPr lang="en-US" altLang="en-US" sz="11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dirty="0">
                  <a:solidFill>
                    <a:srgbClr val="404040"/>
                  </a:solidFill>
                  <a:latin typeface="Corbel" pitchFamily="34" charset="0"/>
                  <a:ea typeface="Calibri" pitchFamily="34" charset="0"/>
                  <a:cs typeface="Times New Roman" pitchFamily="18" charset="0"/>
                </a:rPr>
                <a:t> </a:t>
              </a:r>
              <a:endParaRPr lang="en-US" altLang="en-US" sz="1100" dirty="0">
                <a:ea typeface="Calibri" pitchFamily="34" charset="0"/>
                <a:cs typeface="Times New Roman" pitchFamily="18" charset="0"/>
              </a:endParaRPr>
            </a:p>
          </p:txBody>
        </p:sp>
      </p:grpSp>
      <p:sp>
        <p:nvSpPr>
          <p:cNvPr id="2" name="TextBox 1"/>
          <p:cNvSpPr txBox="1"/>
          <p:nvPr/>
        </p:nvSpPr>
        <p:spPr>
          <a:xfrm>
            <a:off x="6324600" y="6381328"/>
            <a:ext cx="2667000" cy="369332"/>
          </a:xfrm>
          <a:prstGeom prst="rect">
            <a:avLst/>
          </a:prstGeom>
          <a:noFill/>
        </p:spPr>
        <p:txBody>
          <a:bodyPr>
            <a:spAutoFit/>
          </a:bodyPr>
          <a:lstStyle/>
          <a:p>
            <a:pPr>
              <a:defRPr/>
            </a:pPr>
            <a:r>
              <a:rPr lang="el-GR" b="1" i="1" dirty="0">
                <a:ln w="1905"/>
                <a:solidFill>
                  <a:schemeClr val="accent1">
                    <a:lumMod val="50000"/>
                  </a:schemeClr>
                </a:solidFill>
                <a:effectLst>
                  <a:innerShdw blurRad="69850" dist="43180" dir="5400000">
                    <a:srgbClr val="000000">
                      <a:alpha val="65000"/>
                    </a:srgbClr>
                  </a:innerShdw>
                </a:effectLst>
              </a:rPr>
              <a:t>ΧΕΙΜΕΡΙΝΟ 2020-21</a:t>
            </a:r>
            <a:endParaRPr lang="en-US" b="1" i="1" dirty="0">
              <a:ln w="1905"/>
              <a:solidFill>
                <a:schemeClr val="accent1">
                  <a:lumMod val="50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266238841"/>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67544" y="35246"/>
            <a:ext cx="8229600" cy="994122"/>
          </a:xfrm>
          <a:solidFill>
            <a:schemeClr val="accent1">
              <a:lumMod val="20000"/>
              <a:lumOff val="80000"/>
            </a:schemeClr>
          </a:solidFill>
          <a:ln>
            <a:solidFill>
              <a:schemeClr val="accent1"/>
            </a:solidFill>
          </a:ln>
        </p:spPr>
        <p:txBody>
          <a:bodyPr anchor="ctr">
            <a:normAutofit/>
          </a:bodyPr>
          <a:lstStyle/>
          <a:p>
            <a:r>
              <a:rPr lang="el-GR" sz="2400" dirty="0" smtClean="0"/>
              <a:t>ΣΧΗΜΑΤΙΚΗ ΠΑΡΑΣΤΑΣΗ ΤΗΣ ΠΟΣΟΤΙΚΗΣ ΣΧΕΣΗΣ ΜΕΤΑΞΥ </a:t>
            </a:r>
            <a:br>
              <a:rPr lang="el-GR" sz="2400" dirty="0" smtClean="0"/>
            </a:br>
            <a:r>
              <a:rPr lang="el-GR" sz="2400" dirty="0" smtClean="0"/>
              <a:t>ΣΥΜΠΑΓΟΥΣ &amp; ΣΠΟΓΓΩΔΟΥΣ ΟΣΤΟΥ ΤΗΣ </a:t>
            </a:r>
            <a:r>
              <a:rPr lang="el-GR" sz="2400" b="1" dirty="0" smtClean="0"/>
              <a:t>ΑΝΩ ΓΝΑΘΟΥ</a:t>
            </a:r>
            <a:endParaRPr lang="en-US" sz="2400" b="1" dirty="0"/>
          </a:p>
        </p:txBody>
      </p:sp>
      <p:grpSp>
        <p:nvGrpSpPr>
          <p:cNvPr id="18" name="Group 17"/>
          <p:cNvGrpSpPr/>
          <p:nvPr/>
        </p:nvGrpSpPr>
        <p:grpSpPr>
          <a:xfrm>
            <a:off x="178369" y="1412776"/>
            <a:ext cx="8821615" cy="5025910"/>
            <a:chOff x="178369" y="1412776"/>
            <a:chExt cx="8821615" cy="5025910"/>
          </a:xfrm>
        </p:grpSpPr>
        <p:grpSp>
          <p:nvGrpSpPr>
            <p:cNvPr id="5" name="Group 4"/>
            <p:cNvGrpSpPr/>
            <p:nvPr/>
          </p:nvGrpSpPr>
          <p:grpSpPr>
            <a:xfrm>
              <a:off x="3564128" y="1412776"/>
              <a:ext cx="2160000" cy="2808000"/>
              <a:chOff x="3923928" y="1124744"/>
              <a:chExt cx="2160000" cy="2808000"/>
            </a:xfrm>
          </p:grpSpPr>
          <p:pic>
            <p:nvPicPr>
              <p:cNvPr id="6" name="Picture 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181570" y="1124744"/>
                <a:ext cx="1834098" cy="2808000"/>
              </a:xfrm>
              <a:prstGeom prst="rect">
                <a:avLst/>
              </a:prstGeom>
              <a:ln>
                <a:solidFill>
                  <a:schemeClr val="accent1"/>
                </a:solidFill>
                <a:headEnd/>
                <a:tailEnd/>
              </a:ln>
            </p:spPr>
            <p:style>
              <a:lnRef idx="1">
                <a:schemeClr val="accent6"/>
              </a:lnRef>
              <a:fillRef idx="2">
                <a:schemeClr val="accent6"/>
              </a:fillRef>
              <a:effectRef idx="1">
                <a:schemeClr val="accent6"/>
              </a:effectRef>
              <a:fontRef idx="minor">
                <a:schemeClr val="dk1"/>
              </a:fontRef>
            </p:style>
          </p:pic>
          <p:sp>
            <p:nvSpPr>
              <p:cNvPr id="7" name="TextBox 6"/>
              <p:cNvSpPr txBox="1"/>
              <p:nvPr/>
            </p:nvSpPr>
            <p:spPr>
              <a:xfrm>
                <a:off x="4211720" y="1201139"/>
                <a:ext cx="306527" cy="355653"/>
              </a:xfrm>
              <a:prstGeom prst="rect">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l-GR" dirty="0" smtClean="0"/>
                  <a:t>α</a:t>
                </a:r>
                <a:endParaRPr lang="en-US" dirty="0"/>
              </a:p>
            </p:txBody>
          </p:sp>
          <p:sp>
            <p:nvSpPr>
              <p:cNvPr id="8" name="TextBox 7"/>
              <p:cNvSpPr txBox="1"/>
              <p:nvPr/>
            </p:nvSpPr>
            <p:spPr>
              <a:xfrm>
                <a:off x="3923928" y="2580906"/>
                <a:ext cx="765074" cy="237102"/>
              </a:xfrm>
              <a:prstGeom prst="rect">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l-GR" sz="1000" b="1" dirty="0" smtClean="0"/>
                  <a:t>σπογγώδες</a:t>
                </a:r>
                <a:endParaRPr lang="en-US" sz="1000" b="1" dirty="0"/>
              </a:p>
            </p:txBody>
          </p:sp>
          <p:sp>
            <p:nvSpPr>
              <p:cNvPr id="9" name="TextBox 8"/>
              <p:cNvSpPr txBox="1"/>
              <p:nvPr/>
            </p:nvSpPr>
            <p:spPr>
              <a:xfrm>
                <a:off x="5387248" y="3274316"/>
                <a:ext cx="696680" cy="237102"/>
              </a:xfrm>
              <a:prstGeom prst="rect">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l-GR" sz="1000" b="1" dirty="0" smtClean="0"/>
                  <a:t>συμπαγές</a:t>
                </a:r>
                <a:endParaRPr lang="en-US" sz="1000" b="1" dirty="0"/>
              </a:p>
            </p:txBody>
          </p:sp>
        </p:grpSp>
        <p:pic>
          <p:nvPicPr>
            <p:cNvPr id="11" name="Picture 2"/>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859380" y="2421248"/>
              <a:ext cx="2603250" cy="3204000"/>
            </a:xfrm>
            <a:prstGeom prst="rect">
              <a:avLst/>
            </a:prstGeom>
            <a:ln>
              <a:solidFill>
                <a:schemeClr val="accent1"/>
              </a:solidFill>
            </a:ln>
          </p:spPr>
          <p:style>
            <a:lnRef idx="1">
              <a:schemeClr val="accent6"/>
            </a:lnRef>
            <a:fillRef idx="2">
              <a:schemeClr val="accent6"/>
            </a:fillRef>
            <a:effectRef idx="1">
              <a:schemeClr val="accent6"/>
            </a:effectRef>
            <a:fontRef idx="minor">
              <a:schemeClr val="dk1"/>
            </a:fontRef>
          </p:style>
        </p:pic>
        <p:sp>
          <p:nvSpPr>
            <p:cNvPr id="12" name="TextBox 11"/>
            <p:cNvSpPr txBox="1"/>
            <p:nvPr/>
          </p:nvSpPr>
          <p:spPr>
            <a:xfrm>
              <a:off x="178369" y="4653136"/>
              <a:ext cx="721223" cy="276999"/>
            </a:xfrm>
            <a:prstGeom prst="rect">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l-GR" sz="1200" b="1" dirty="0" smtClean="0"/>
                <a:t>ΤΟΜΗ α</a:t>
              </a:r>
              <a:endParaRPr lang="en-US" sz="1200" b="1" dirty="0"/>
            </a:p>
          </p:txBody>
        </p:sp>
        <p:sp>
          <p:nvSpPr>
            <p:cNvPr id="13" name="TextBox 12"/>
            <p:cNvSpPr txBox="1"/>
            <p:nvPr/>
          </p:nvSpPr>
          <p:spPr>
            <a:xfrm>
              <a:off x="827584" y="5589240"/>
              <a:ext cx="713209" cy="276999"/>
            </a:xfrm>
            <a:prstGeom prst="rect">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l-GR" sz="1200" b="1" dirty="0" smtClean="0"/>
                <a:t>ΤΟΜΗ β</a:t>
              </a:r>
              <a:endParaRPr lang="en-US" sz="1200" b="1" dirty="0"/>
            </a:p>
          </p:txBody>
        </p:sp>
        <p:pic>
          <p:nvPicPr>
            <p:cNvPr id="14" name="Picture 4"/>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868144" y="3212976"/>
              <a:ext cx="3131840" cy="3225710"/>
            </a:xfrm>
            <a:prstGeom prst="rect">
              <a:avLst/>
            </a:prstGeom>
            <a:ln>
              <a:solidFill>
                <a:schemeClr val="accent1"/>
              </a:solidFill>
              <a:headEnd/>
              <a:tailEnd/>
            </a:ln>
          </p:spPr>
          <p:style>
            <a:lnRef idx="1">
              <a:schemeClr val="accent6"/>
            </a:lnRef>
            <a:fillRef idx="2">
              <a:schemeClr val="accent6"/>
            </a:fillRef>
            <a:effectRef idx="1">
              <a:schemeClr val="accent6"/>
            </a:effectRef>
            <a:fontRef idx="minor">
              <a:schemeClr val="dk1"/>
            </a:fontRef>
          </p:style>
        </p:pic>
        <p:sp>
          <p:nvSpPr>
            <p:cNvPr id="15" name="TextBox 14"/>
            <p:cNvSpPr txBox="1"/>
            <p:nvPr/>
          </p:nvSpPr>
          <p:spPr>
            <a:xfrm>
              <a:off x="5940152" y="6011996"/>
              <a:ext cx="308098" cy="369332"/>
            </a:xfrm>
            <a:prstGeom prst="rect">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l-GR" dirty="0" smtClean="0"/>
                <a:t>β</a:t>
              </a:r>
              <a:endParaRPr lang="en-US" dirty="0"/>
            </a:p>
          </p:txBody>
        </p:sp>
        <p:sp>
          <p:nvSpPr>
            <p:cNvPr id="16" name="TextBox 15"/>
            <p:cNvSpPr txBox="1"/>
            <p:nvPr/>
          </p:nvSpPr>
          <p:spPr>
            <a:xfrm>
              <a:off x="5904256" y="4221088"/>
              <a:ext cx="972000" cy="369332"/>
            </a:xfrm>
            <a:prstGeom prst="rect">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l-GR" sz="900" b="1" dirty="0" smtClean="0"/>
                <a:t>Έξω ή </a:t>
              </a:r>
              <a:r>
                <a:rPr lang="el-GR" sz="900" b="1" dirty="0" err="1"/>
                <a:t>Π</a:t>
              </a:r>
              <a:r>
                <a:rPr lang="el-GR" sz="900" b="1" dirty="0" err="1" smtClean="0"/>
                <a:t>ροστομιακό</a:t>
              </a:r>
              <a:endParaRPr lang="el-GR" sz="900" b="1" dirty="0" smtClean="0"/>
            </a:p>
            <a:p>
              <a:pPr algn="ctr"/>
              <a:r>
                <a:rPr lang="el-GR" sz="900" b="1" dirty="0" smtClean="0"/>
                <a:t>πέταλο</a:t>
              </a:r>
              <a:endParaRPr lang="en-US" sz="900" b="1" dirty="0"/>
            </a:p>
          </p:txBody>
        </p:sp>
        <p:sp>
          <p:nvSpPr>
            <p:cNvPr id="17" name="TextBox 16"/>
            <p:cNvSpPr txBox="1"/>
            <p:nvPr/>
          </p:nvSpPr>
          <p:spPr>
            <a:xfrm>
              <a:off x="8172400" y="4581168"/>
              <a:ext cx="756000" cy="360000"/>
            </a:xfrm>
            <a:prstGeom prst="rect">
              <a:avLst/>
            </a:prstGeom>
            <a:ln>
              <a:solidFill>
                <a:schemeClr val="accent1"/>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l-GR" sz="900" b="1" dirty="0" smtClean="0"/>
                <a:t>Έσω ή </a:t>
              </a:r>
              <a:r>
                <a:rPr lang="el-GR" sz="900" b="1" dirty="0" err="1" smtClean="0"/>
                <a:t>Υπερώϊο</a:t>
              </a:r>
              <a:endParaRPr lang="el-GR" sz="900" b="1" dirty="0" smtClean="0"/>
            </a:p>
            <a:p>
              <a:pPr algn="ctr"/>
              <a:r>
                <a:rPr lang="el-GR" sz="900" b="1" dirty="0" smtClean="0"/>
                <a:t>πέταλο</a:t>
              </a:r>
              <a:endParaRPr lang="en-US" sz="900" b="1" dirty="0"/>
            </a:p>
          </p:txBody>
        </p:sp>
      </p:grpSp>
    </p:spTree>
    <p:extLst>
      <p:ext uri="{BB962C8B-B14F-4D97-AF65-F5344CB8AC3E}">
        <p14:creationId xmlns:p14="http://schemas.microsoft.com/office/powerpoint/2010/main" val="2747854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88640"/>
            <a:ext cx="7772400" cy="762000"/>
          </a:xfrm>
        </p:spPr>
        <p:txBody>
          <a:bodyPr/>
          <a:lstStyle/>
          <a:p>
            <a:pPr eaLnBrk="1" hangingPunct="1"/>
            <a:r>
              <a:rPr lang="el-GR" altLang="el-GR" dirty="0" smtClean="0"/>
              <a:t>Αρχιτεκτονική Δομή των Γνάθων</a:t>
            </a:r>
            <a:endParaRPr lang="en-GB" altLang="el-GR" dirty="0" smtClean="0"/>
          </a:p>
        </p:txBody>
      </p:sp>
      <p:sp>
        <p:nvSpPr>
          <p:cNvPr id="30723" name="Rectangle 3"/>
          <p:cNvSpPr>
            <a:spLocks noGrp="1" noChangeArrowheads="1"/>
          </p:cNvSpPr>
          <p:nvPr>
            <p:ph type="body" idx="1"/>
          </p:nvPr>
        </p:nvSpPr>
        <p:spPr>
          <a:xfrm>
            <a:off x="685800" y="1277714"/>
            <a:ext cx="7772400" cy="4527550"/>
          </a:xfrm>
        </p:spPr>
        <p:txBody>
          <a:bodyPr/>
          <a:lstStyle/>
          <a:p>
            <a:pPr eaLnBrk="1" hangingPunct="1">
              <a:lnSpc>
                <a:spcPct val="90000"/>
              </a:lnSpc>
            </a:pPr>
            <a:r>
              <a:rPr lang="el-GR" altLang="el-GR" sz="2400" dirty="0" smtClean="0"/>
              <a:t>Φατνιακές αποφύσεις</a:t>
            </a:r>
          </a:p>
          <a:p>
            <a:pPr lvl="1" eaLnBrk="1" hangingPunct="1">
              <a:lnSpc>
                <a:spcPct val="90000"/>
              </a:lnSpc>
            </a:pPr>
            <a:r>
              <a:rPr lang="el-GR" altLang="el-GR" sz="2000" dirty="0" smtClean="0"/>
              <a:t>Το φατνιακό οστούν περικλείει και στηρίζει τα δόντια μέσα στις φατνιακές κοιλότητες (ή φατνία)</a:t>
            </a:r>
          </a:p>
          <a:p>
            <a:pPr lvl="1" eaLnBrk="1" hangingPunct="1">
              <a:lnSpc>
                <a:spcPct val="90000"/>
              </a:lnSpc>
            </a:pPr>
            <a:r>
              <a:rPr lang="el-GR" altLang="el-GR" sz="2000" dirty="0" err="1" smtClean="0"/>
              <a:t>Ενδοφάτνιο</a:t>
            </a:r>
            <a:endParaRPr lang="el-GR" altLang="el-GR" sz="2000" dirty="0" smtClean="0"/>
          </a:p>
          <a:p>
            <a:pPr lvl="2" eaLnBrk="1" hangingPunct="1">
              <a:lnSpc>
                <a:spcPct val="90000"/>
              </a:lnSpc>
            </a:pPr>
            <a:r>
              <a:rPr lang="el-GR" altLang="el-GR" sz="1800" dirty="0" smtClean="0"/>
              <a:t>Λεπτό πέταλο συμπαγούς οστού που επενδύει τα φατνία</a:t>
            </a:r>
          </a:p>
          <a:p>
            <a:pPr lvl="2" eaLnBrk="1" hangingPunct="1">
              <a:lnSpc>
                <a:spcPct val="90000"/>
              </a:lnSpc>
            </a:pPr>
            <a:r>
              <a:rPr lang="el-GR" altLang="el-GR" sz="1800" dirty="0" smtClean="0"/>
              <a:t>Περιέχει ίνες κολλαγόνου (ίνες του </a:t>
            </a:r>
            <a:r>
              <a:rPr lang="en-US" altLang="el-GR" sz="1800" dirty="0" err="1" smtClean="0">
                <a:solidFill>
                  <a:srgbClr val="A1031D"/>
                </a:solidFill>
              </a:rPr>
              <a:t>Sharpey</a:t>
            </a:r>
            <a:r>
              <a:rPr lang="en-US" altLang="el-GR" sz="1800" dirty="0" smtClean="0"/>
              <a:t>) </a:t>
            </a:r>
            <a:r>
              <a:rPr lang="el-GR" altLang="el-GR" sz="1800" dirty="0" smtClean="0"/>
              <a:t>με προέλευση από το </a:t>
            </a:r>
            <a:r>
              <a:rPr lang="el-GR" altLang="el-GR" sz="1800" dirty="0" err="1" smtClean="0"/>
              <a:t>περιρρίζιο</a:t>
            </a:r>
            <a:r>
              <a:rPr lang="en-US" altLang="el-GR" sz="1800" dirty="0" smtClean="0"/>
              <a:t> (</a:t>
            </a:r>
            <a:r>
              <a:rPr lang="el-GR" altLang="el-GR" sz="1800" dirty="0" err="1" smtClean="0">
                <a:solidFill>
                  <a:srgbClr val="A1031D"/>
                </a:solidFill>
              </a:rPr>
              <a:t>δεσμιδωτό</a:t>
            </a:r>
            <a:r>
              <a:rPr lang="el-GR" altLang="el-GR" sz="1800" dirty="0" smtClean="0">
                <a:solidFill>
                  <a:srgbClr val="A1031D"/>
                </a:solidFill>
              </a:rPr>
              <a:t> οστούν</a:t>
            </a:r>
            <a:r>
              <a:rPr lang="el-GR" altLang="el-GR" sz="1800" dirty="0" smtClean="0"/>
              <a:t>)</a:t>
            </a:r>
          </a:p>
          <a:p>
            <a:pPr lvl="2" eaLnBrk="1" hangingPunct="1">
              <a:lnSpc>
                <a:spcPct val="90000"/>
              </a:lnSpc>
            </a:pPr>
            <a:r>
              <a:rPr lang="el-GR" altLang="el-GR" sz="1800" dirty="0" smtClean="0"/>
              <a:t>Ακτινογραφικά, ο όρος </a:t>
            </a:r>
            <a:r>
              <a:rPr lang="en-US" altLang="el-GR" sz="1800" dirty="0" smtClean="0">
                <a:solidFill>
                  <a:srgbClr val="A1031D"/>
                </a:solidFill>
              </a:rPr>
              <a:t>Lamina dura</a:t>
            </a:r>
            <a:r>
              <a:rPr lang="el-GR" altLang="el-GR" sz="1800" dirty="0" smtClean="0"/>
              <a:t> αναφέρεται στην απεικόνιση του </a:t>
            </a:r>
            <a:r>
              <a:rPr lang="el-GR" altLang="el-GR" sz="1800" dirty="0" err="1" smtClean="0"/>
              <a:t>ενδοφατνίου</a:t>
            </a:r>
            <a:r>
              <a:rPr lang="el-GR" altLang="el-GR" sz="1800" dirty="0" smtClean="0"/>
              <a:t> ως λεπτή σκιερή γραμμή περιφερικά του </a:t>
            </a:r>
            <a:r>
              <a:rPr lang="el-GR" altLang="el-GR" sz="1800" dirty="0" err="1" smtClean="0"/>
              <a:t>ακτινοδιαυγαστικού</a:t>
            </a:r>
            <a:r>
              <a:rPr lang="el-GR" altLang="el-GR" sz="1800" dirty="0" smtClean="0"/>
              <a:t> </a:t>
            </a:r>
            <a:r>
              <a:rPr lang="el-GR" altLang="el-GR" sz="1800" dirty="0" err="1" smtClean="0"/>
              <a:t>περιρριζικού</a:t>
            </a:r>
            <a:r>
              <a:rPr lang="el-GR" altLang="el-GR" sz="1800" dirty="0" smtClean="0"/>
              <a:t> χώρου</a:t>
            </a:r>
          </a:p>
          <a:p>
            <a:pPr lvl="1" eaLnBrk="1" hangingPunct="1">
              <a:lnSpc>
                <a:spcPct val="90000"/>
              </a:lnSpc>
            </a:pPr>
            <a:r>
              <a:rPr lang="el-GR" altLang="el-GR" sz="2000" dirty="0" smtClean="0"/>
              <a:t>Παρουσία επιθηλιακών στοιχείων μέσα στο σπογγώδους οστούν και στον </a:t>
            </a:r>
            <a:r>
              <a:rPr lang="el-GR" altLang="el-GR" sz="2000" dirty="0" err="1" smtClean="0"/>
              <a:t>περιρριζικό</a:t>
            </a:r>
            <a:r>
              <a:rPr lang="el-GR" altLang="el-GR" sz="2000" dirty="0" smtClean="0"/>
              <a:t> χώρο που αποτελούν υπολείμματα της οδοντογένεσης</a:t>
            </a:r>
          </a:p>
          <a:p>
            <a:pPr lvl="2" eaLnBrk="1" hangingPunct="1">
              <a:lnSpc>
                <a:spcPct val="90000"/>
              </a:lnSpc>
            </a:pPr>
            <a:r>
              <a:rPr lang="el-GR" altLang="el-GR" sz="1800" dirty="0" smtClean="0"/>
              <a:t>Επιθηλιακά υπολείμματα του </a:t>
            </a:r>
            <a:r>
              <a:rPr lang="en-US" altLang="el-GR" sz="1800" dirty="0" err="1" smtClean="0"/>
              <a:t>Malassez</a:t>
            </a:r>
            <a:r>
              <a:rPr lang="en-US" altLang="el-GR" sz="1800" dirty="0" smtClean="0"/>
              <a:t> </a:t>
            </a:r>
            <a:r>
              <a:rPr lang="el-GR" altLang="el-GR" sz="1800" dirty="0" smtClean="0"/>
              <a:t>ή της οδοντικής ταινίας </a:t>
            </a:r>
          </a:p>
        </p:txBody>
      </p:sp>
    </p:spTree>
    <p:extLst>
      <p:ext uri="{BB962C8B-B14F-4D97-AF65-F5344CB8AC3E}">
        <p14:creationId xmlns:p14="http://schemas.microsoft.com/office/powerpoint/2010/main" val="3293622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IM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10"/>
          <a:stretch/>
        </p:blipFill>
        <p:spPr bwMode="auto">
          <a:xfrm>
            <a:off x="1624518" y="1871663"/>
            <a:ext cx="6528881"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697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 mature tooth, Sharpey's fibe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7" descr="rt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752600"/>
            <a:ext cx="37417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165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86000" y="404664"/>
            <a:ext cx="8172000" cy="1152000"/>
          </a:xfrm>
        </p:spPr>
        <p:txBody>
          <a:bodyPr>
            <a:normAutofit fontScale="90000"/>
          </a:bodyPr>
          <a:lstStyle/>
          <a:p>
            <a:pPr eaLnBrk="1" hangingPunct="1"/>
            <a:r>
              <a:rPr lang="el-GR" altLang="el-GR" sz="4000" b="1" dirty="0" smtClean="0">
                <a:solidFill>
                  <a:schemeClr val="tx2"/>
                </a:solidFill>
              </a:rPr>
              <a:t>Ιστολογία </a:t>
            </a:r>
            <a:r>
              <a:rPr lang="el-GR" altLang="el-GR" sz="4000" b="1" dirty="0" err="1" smtClean="0">
                <a:solidFill>
                  <a:schemeClr val="tx2"/>
                </a:solidFill>
              </a:rPr>
              <a:t>Κροταφογναθικής</a:t>
            </a:r>
            <a:r>
              <a:rPr lang="el-GR" altLang="el-GR" sz="4000" b="1" dirty="0" smtClean="0">
                <a:solidFill>
                  <a:schemeClr val="tx2"/>
                </a:solidFill>
              </a:rPr>
              <a:t> Διάρθρωσης</a:t>
            </a:r>
            <a:endParaRPr lang="en-US" altLang="el-GR" sz="4000" b="1" dirty="0" smtClean="0">
              <a:solidFill>
                <a:schemeClr val="tx2"/>
              </a:solidFill>
            </a:endParaRPr>
          </a:p>
        </p:txBody>
      </p:sp>
      <p:sp>
        <p:nvSpPr>
          <p:cNvPr id="33795" name="Rectangle 3"/>
          <p:cNvSpPr>
            <a:spLocks noGrp="1" noChangeArrowheads="1"/>
          </p:cNvSpPr>
          <p:nvPr>
            <p:ph type="body" idx="1"/>
          </p:nvPr>
        </p:nvSpPr>
        <p:spPr>
          <a:xfrm>
            <a:off x="1066800" y="2133600"/>
            <a:ext cx="7772400" cy="4387850"/>
          </a:xfrm>
        </p:spPr>
        <p:txBody>
          <a:bodyPr/>
          <a:lstStyle/>
          <a:p>
            <a:pPr eaLnBrk="1" hangingPunct="1"/>
            <a:r>
              <a:rPr lang="el-GR" altLang="el-GR" b="1" dirty="0" smtClean="0"/>
              <a:t>Ανατομία</a:t>
            </a:r>
          </a:p>
          <a:p>
            <a:pPr lvl="1" eaLnBrk="1" hangingPunct="1"/>
            <a:r>
              <a:rPr lang="el-GR" altLang="el-GR" b="1" dirty="0" smtClean="0"/>
              <a:t>Κροταφική γλήνη</a:t>
            </a:r>
          </a:p>
          <a:p>
            <a:pPr lvl="1" eaLnBrk="1" hangingPunct="1"/>
            <a:r>
              <a:rPr lang="el-GR" altLang="el-GR" b="1" dirty="0" smtClean="0"/>
              <a:t>Πρόσθιο αρθρικό φύμα</a:t>
            </a:r>
          </a:p>
          <a:p>
            <a:pPr lvl="1" eaLnBrk="1" hangingPunct="1"/>
            <a:r>
              <a:rPr lang="el-GR" altLang="el-GR" b="1" dirty="0" smtClean="0"/>
              <a:t>Κόνδυλος κάτω γνάθου</a:t>
            </a:r>
          </a:p>
          <a:p>
            <a:pPr lvl="1" eaLnBrk="1" hangingPunct="1"/>
            <a:r>
              <a:rPr lang="el-GR" altLang="el-GR" b="1" dirty="0" smtClean="0"/>
              <a:t>Διάρθριος δίσκος</a:t>
            </a:r>
          </a:p>
          <a:p>
            <a:pPr lvl="1" eaLnBrk="1" hangingPunct="1"/>
            <a:r>
              <a:rPr lang="el-GR" altLang="el-GR" b="1" dirty="0" smtClean="0"/>
              <a:t>Αρθρική κάψα ή θύλακος</a:t>
            </a:r>
            <a:endParaRPr lang="en-US" altLang="el-GR" b="1" dirty="0" smtClean="0"/>
          </a:p>
        </p:txBody>
      </p:sp>
    </p:spTree>
    <p:extLst>
      <p:ext uri="{BB962C8B-B14F-4D97-AF65-F5344CB8AC3E}">
        <p14:creationId xmlns:p14="http://schemas.microsoft.com/office/powerpoint/2010/main" val="13901565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TMJ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19175"/>
            <a:ext cx="64008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486000" y="116632"/>
            <a:ext cx="8172000" cy="1152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l-GR" sz="4000" b="1" dirty="0" smtClean="0">
                <a:solidFill>
                  <a:schemeClr val="tx2"/>
                </a:solidFill>
              </a:rPr>
              <a:t> Κροταφογναθική Διάρθρωση</a:t>
            </a:r>
            <a:endParaRPr lang="en-US" altLang="el-GR" sz="4000" b="1" dirty="0" smtClean="0">
              <a:solidFill>
                <a:schemeClr val="tx2"/>
              </a:solidFill>
            </a:endParaRPr>
          </a:p>
        </p:txBody>
      </p:sp>
    </p:spTree>
    <p:extLst>
      <p:ext uri="{BB962C8B-B14F-4D97-AF65-F5344CB8AC3E}">
        <p14:creationId xmlns:p14="http://schemas.microsoft.com/office/powerpoint/2010/main" val="562150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24744"/>
            <a:ext cx="7441820" cy="49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a:xfrm>
            <a:off x="486000" y="116632"/>
            <a:ext cx="8172000" cy="1152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l-GR" sz="4000" b="1" dirty="0" smtClean="0">
                <a:solidFill>
                  <a:schemeClr val="tx2"/>
                </a:solidFill>
              </a:rPr>
              <a:t> Κροταφογναθική Διάρθρωση</a:t>
            </a:r>
            <a:endParaRPr lang="en-US" altLang="el-GR" sz="4000" b="1" dirty="0" smtClean="0">
              <a:solidFill>
                <a:schemeClr val="tx2"/>
              </a:solidFill>
            </a:endParaRPr>
          </a:p>
        </p:txBody>
      </p:sp>
    </p:spTree>
    <p:extLst>
      <p:ext uri="{BB962C8B-B14F-4D97-AF65-F5344CB8AC3E}">
        <p14:creationId xmlns:p14="http://schemas.microsoft.com/office/powerpoint/2010/main" val="831343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l-GR" altLang="el-GR" smtClean="0"/>
              <a:t>Διάρθριος δίσκος</a:t>
            </a:r>
            <a:endParaRPr lang="en-GB" altLang="el-GR" smtClean="0"/>
          </a:p>
        </p:txBody>
      </p:sp>
      <p:sp>
        <p:nvSpPr>
          <p:cNvPr id="36867" name="Rectangle 3"/>
          <p:cNvSpPr>
            <a:spLocks noGrp="1" noChangeArrowheads="1"/>
          </p:cNvSpPr>
          <p:nvPr>
            <p:ph type="body" idx="1"/>
          </p:nvPr>
        </p:nvSpPr>
        <p:spPr/>
        <p:txBody>
          <a:bodyPr>
            <a:normAutofit/>
          </a:bodyPr>
          <a:lstStyle/>
          <a:p>
            <a:pPr eaLnBrk="1" hangingPunct="1"/>
            <a:r>
              <a:rPr lang="el-GR" altLang="el-GR" sz="2800" dirty="0" smtClean="0"/>
              <a:t>Αποτελείται από </a:t>
            </a:r>
            <a:r>
              <a:rPr lang="el-GR" altLang="el-GR" sz="2800" b="1" dirty="0" smtClean="0"/>
              <a:t>πυκνό ινώδη συνδετικό ιστό.</a:t>
            </a:r>
          </a:p>
          <a:p>
            <a:pPr eaLnBrk="1" hangingPunct="1"/>
            <a:r>
              <a:rPr lang="el-GR" altLang="el-GR" sz="2800" dirty="0" smtClean="0"/>
              <a:t>Εκφυλιστικές αλλοιώσεις με την πάροδο της ηλικίας</a:t>
            </a:r>
          </a:p>
          <a:p>
            <a:pPr lvl="1" eaLnBrk="1" hangingPunct="1"/>
            <a:r>
              <a:rPr lang="el-GR" altLang="el-GR" dirty="0" smtClean="0"/>
              <a:t>Παρουσία </a:t>
            </a:r>
            <a:r>
              <a:rPr lang="el-GR" altLang="el-GR" dirty="0" err="1" smtClean="0"/>
              <a:t>χονδροκυττάρων</a:t>
            </a:r>
            <a:r>
              <a:rPr lang="el-GR" altLang="el-GR" dirty="0" smtClean="0"/>
              <a:t> και υαλοειδούς χόνδρου</a:t>
            </a:r>
          </a:p>
        </p:txBody>
      </p:sp>
    </p:spTree>
    <p:extLst>
      <p:ext uri="{BB962C8B-B14F-4D97-AF65-F5344CB8AC3E}">
        <p14:creationId xmlns:p14="http://schemas.microsoft.com/office/powerpoint/2010/main" val="18614534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l-GR" altLang="el-GR" smtClean="0"/>
              <a:t>Διάρθριος δίσκος</a:t>
            </a:r>
            <a:endParaRPr lang="en-GB" altLang="el-GR" smtClean="0"/>
          </a:p>
        </p:txBody>
      </p:sp>
      <p:sp>
        <p:nvSpPr>
          <p:cNvPr id="37891" name="Rectangle 3"/>
          <p:cNvSpPr>
            <a:spLocks noGrp="1" noChangeArrowheads="1"/>
          </p:cNvSpPr>
          <p:nvPr>
            <p:ph type="body" idx="1"/>
          </p:nvPr>
        </p:nvSpPr>
        <p:spPr/>
        <p:txBody>
          <a:bodyPr/>
          <a:lstStyle/>
          <a:p>
            <a:pPr eaLnBrk="1" hangingPunct="1"/>
            <a:r>
              <a:rPr lang="el-GR" altLang="el-GR" dirty="0" err="1" smtClean="0"/>
              <a:t>Προσφύεται</a:t>
            </a:r>
            <a:r>
              <a:rPr lang="el-GR" altLang="el-GR" dirty="0" smtClean="0"/>
              <a:t> σε:</a:t>
            </a:r>
          </a:p>
          <a:p>
            <a:pPr lvl="1" eaLnBrk="1" hangingPunct="1"/>
            <a:r>
              <a:rPr lang="el-GR" altLang="el-GR" dirty="0" smtClean="0"/>
              <a:t>Αρθρική κάψα</a:t>
            </a:r>
          </a:p>
          <a:p>
            <a:pPr lvl="1" eaLnBrk="1" hangingPunct="1"/>
            <a:r>
              <a:rPr lang="el-GR" altLang="el-GR" dirty="0" smtClean="0"/>
              <a:t>Κόνδυλος (έσω και έξω επιφάνεια)</a:t>
            </a:r>
          </a:p>
          <a:p>
            <a:pPr lvl="1" eaLnBrk="1" hangingPunct="1"/>
            <a:r>
              <a:rPr lang="el-GR" altLang="el-GR" dirty="0" smtClean="0"/>
              <a:t>Άνω κεφαλή έξω πτερυγοειδούς (πρόσθια πρόσφυση)</a:t>
            </a:r>
          </a:p>
          <a:p>
            <a:pPr lvl="1" eaLnBrk="1" hangingPunct="1"/>
            <a:r>
              <a:rPr lang="el-GR" altLang="el-GR" dirty="0" err="1" smtClean="0"/>
              <a:t>Δίστιβη</a:t>
            </a:r>
            <a:r>
              <a:rPr lang="el-GR" altLang="el-GR" dirty="0" smtClean="0"/>
              <a:t> ζώνη (οπίσθια πρόσφυση)</a:t>
            </a:r>
          </a:p>
          <a:p>
            <a:pPr lvl="2" eaLnBrk="1" hangingPunct="1"/>
            <a:r>
              <a:rPr lang="el-GR" altLang="el-GR" dirty="0" smtClean="0"/>
              <a:t>Άνω στιβάδα (κροταφικό </a:t>
            </a:r>
            <a:r>
              <a:rPr lang="el-GR" altLang="el-GR" dirty="0" err="1" smtClean="0"/>
              <a:t>οστούν</a:t>
            </a:r>
            <a:r>
              <a:rPr lang="el-GR" altLang="el-GR" dirty="0" smtClean="0"/>
              <a:t>): ελαστικές ίνες</a:t>
            </a:r>
          </a:p>
          <a:p>
            <a:pPr lvl="2" eaLnBrk="1" hangingPunct="1"/>
            <a:r>
              <a:rPr lang="el-GR" altLang="el-GR" dirty="0" smtClean="0"/>
              <a:t>Κάτω στιβάδα (κόνδυλος): κολλαγόνες ίνες</a:t>
            </a:r>
            <a:endParaRPr lang="en-GB" altLang="el-GR" dirty="0" smtClean="0"/>
          </a:p>
        </p:txBody>
      </p:sp>
    </p:spTree>
    <p:extLst>
      <p:ext uri="{BB962C8B-B14F-4D97-AF65-F5344CB8AC3E}">
        <p14:creationId xmlns:p14="http://schemas.microsoft.com/office/powerpoint/2010/main" val="18121548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44624"/>
            <a:ext cx="8229600" cy="1143000"/>
          </a:xfrm>
        </p:spPr>
        <p:txBody>
          <a:bodyPr>
            <a:normAutofit/>
          </a:bodyPr>
          <a:lstStyle/>
          <a:p>
            <a:pPr eaLnBrk="1" hangingPunct="1"/>
            <a:r>
              <a:rPr lang="el-GR" altLang="el-GR" sz="4000" dirty="0" smtClean="0">
                <a:solidFill>
                  <a:schemeClr val="tx2"/>
                </a:solidFill>
              </a:rPr>
              <a:t>Αρθρικές επιφάνειες ΚΓΔ</a:t>
            </a:r>
            <a:endParaRPr lang="en-GB" altLang="el-GR" sz="4000" dirty="0" smtClean="0">
              <a:solidFill>
                <a:schemeClr val="tx2"/>
              </a:solidFill>
            </a:endParaRPr>
          </a:p>
        </p:txBody>
      </p:sp>
      <p:sp>
        <p:nvSpPr>
          <p:cNvPr id="38915" name="Rectangle 3"/>
          <p:cNvSpPr>
            <a:spLocks noGrp="1" noChangeArrowheads="1"/>
          </p:cNvSpPr>
          <p:nvPr>
            <p:ph sz="half" idx="1"/>
          </p:nvPr>
        </p:nvSpPr>
        <p:spPr>
          <a:xfrm>
            <a:off x="97160" y="1340769"/>
            <a:ext cx="3538736" cy="4680519"/>
          </a:xfrm>
        </p:spPr>
        <p:txBody>
          <a:bodyPr>
            <a:normAutofit fontScale="92500" lnSpcReduction="10000"/>
          </a:bodyPr>
          <a:lstStyle/>
          <a:p>
            <a:pPr eaLnBrk="1" hangingPunct="1"/>
            <a:r>
              <a:rPr lang="el-GR" altLang="el-GR" sz="2400" dirty="0" smtClean="0"/>
              <a:t>Οι αρθρικές επιφάνειες της ΚΓΔ καλύπτονται από </a:t>
            </a:r>
            <a:r>
              <a:rPr lang="el-GR" altLang="el-GR" sz="2400" b="1" dirty="0" smtClean="0"/>
              <a:t>πυκνό ινώδη συνδετικό ιστό, </a:t>
            </a:r>
            <a:r>
              <a:rPr lang="el-GR" altLang="el-GR" sz="2400" dirty="0" smtClean="0"/>
              <a:t>διαφέρουν από όλες τις άλλες αρθρώσεις καθότι καλύπτονται από πυκνό ινώδη συνδετικό ιστό και όχι από χόνδρο</a:t>
            </a:r>
          </a:p>
          <a:p>
            <a:pPr eaLnBrk="1" hangingPunct="1"/>
            <a:endParaRPr lang="el-GR" altLang="el-GR" sz="2400" b="1" dirty="0" smtClean="0"/>
          </a:p>
          <a:p>
            <a:pPr eaLnBrk="1" hangingPunct="1"/>
            <a:r>
              <a:rPr lang="el-GR" altLang="el-GR" sz="2400" b="1" dirty="0" smtClean="0">
                <a:solidFill>
                  <a:schemeClr val="tx2"/>
                </a:solidFill>
              </a:rPr>
              <a:t>Κόνδυλος</a:t>
            </a:r>
          </a:p>
          <a:p>
            <a:pPr marL="252000" lvl="1" eaLnBrk="1" hangingPunct="1"/>
            <a:r>
              <a:rPr lang="el-GR" altLang="el-GR" dirty="0" smtClean="0"/>
              <a:t>Ινώδης συνδετικός ιστός</a:t>
            </a:r>
          </a:p>
          <a:p>
            <a:pPr marL="252000" lvl="1" eaLnBrk="1" hangingPunct="1"/>
            <a:r>
              <a:rPr lang="el-GR" altLang="el-GR" dirty="0" smtClean="0"/>
              <a:t>Υαλοειδής χόνδρος</a:t>
            </a:r>
          </a:p>
          <a:p>
            <a:pPr marL="252000" lvl="1" eaLnBrk="1" hangingPunct="1"/>
            <a:r>
              <a:rPr lang="el-GR" altLang="el-GR" dirty="0" smtClean="0"/>
              <a:t>Οστικές δοκίδες</a:t>
            </a:r>
          </a:p>
          <a:p>
            <a:pPr marL="457200" lvl="1" indent="0" eaLnBrk="1" hangingPunct="1">
              <a:buNone/>
            </a:pPr>
            <a:endParaRPr lang="en-GB" altLang="el-GR" dirty="0" smtClean="0"/>
          </a:p>
        </p:txBody>
      </p:sp>
      <p:pic>
        <p:nvPicPr>
          <p:cNvPr id="6"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4644008" y="1773088"/>
            <a:ext cx="4170036" cy="24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99992" y="1886635"/>
            <a:ext cx="250390" cy="246221"/>
          </a:xfrm>
          <a:prstGeom prst="rect">
            <a:avLst/>
          </a:prstGeom>
          <a:noFill/>
        </p:spPr>
        <p:txBody>
          <a:bodyPr wrap="none" rtlCol="0">
            <a:spAutoFit/>
          </a:bodyPr>
          <a:lstStyle/>
          <a:p>
            <a:r>
              <a:rPr lang="el-GR" sz="1000" b="1" dirty="0" smtClean="0"/>
              <a:t>2</a:t>
            </a:r>
            <a:endParaRPr lang="en-US" sz="1000" b="1" dirty="0"/>
          </a:p>
        </p:txBody>
      </p:sp>
      <p:sp>
        <p:nvSpPr>
          <p:cNvPr id="8" name="TextBox 7"/>
          <p:cNvSpPr txBox="1"/>
          <p:nvPr/>
        </p:nvSpPr>
        <p:spPr>
          <a:xfrm>
            <a:off x="8676456" y="1988840"/>
            <a:ext cx="250390" cy="246221"/>
          </a:xfrm>
          <a:prstGeom prst="rect">
            <a:avLst/>
          </a:prstGeom>
          <a:noFill/>
        </p:spPr>
        <p:txBody>
          <a:bodyPr wrap="none" rtlCol="0">
            <a:spAutoFit/>
          </a:bodyPr>
          <a:lstStyle/>
          <a:p>
            <a:r>
              <a:rPr lang="el-GR" sz="1000" b="1" dirty="0"/>
              <a:t>1</a:t>
            </a:r>
            <a:endParaRPr lang="en-US" sz="1000" b="1" dirty="0"/>
          </a:p>
        </p:txBody>
      </p:sp>
      <p:sp>
        <p:nvSpPr>
          <p:cNvPr id="9" name="TextBox 8"/>
          <p:cNvSpPr txBox="1"/>
          <p:nvPr/>
        </p:nvSpPr>
        <p:spPr>
          <a:xfrm>
            <a:off x="8676456" y="1772816"/>
            <a:ext cx="250390" cy="246221"/>
          </a:xfrm>
          <a:prstGeom prst="rect">
            <a:avLst/>
          </a:prstGeom>
          <a:noFill/>
        </p:spPr>
        <p:txBody>
          <a:bodyPr wrap="none" rtlCol="0">
            <a:spAutoFit/>
          </a:bodyPr>
          <a:lstStyle/>
          <a:p>
            <a:r>
              <a:rPr lang="el-GR" sz="1000" b="1" dirty="0" smtClean="0"/>
              <a:t>8</a:t>
            </a:r>
            <a:endParaRPr lang="en-US" sz="1000" b="1" dirty="0"/>
          </a:p>
        </p:txBody>
      </p:sp>
      <p:sp>
        <p:nvSpPr>
          <p:cNvPr id="10" name="TextBox 9"/>
          <p:cNvSpPr txBox="1"/>
          <p:nvPr/>
        </p:nvSpPr>
        <p:spPr>
          <a:xfrm>
            <a:off x="8676456" y="2246675"/>
            <a:ext cx="250390" cy="246221"/>
          </a:xfrm>
          <a:prstGeom prst="rect">
            <a:avLst/>
          </a:prstGeom>
          <a:noFill/>
        </p:spPr>
        <p:txBody>
          <a:bodyPr wrap="none" rtlCol="0">
            <a:spAutoFit/>
          </a:bodyPr>
          <a:lstStyle/>
          <a:p>
            <a:r>
              <a:rPr lang="el-GR" sz="1000" b="1" dirty="0" smtClean="0"/>
              <a:t>4</a:t>
            </a:r>
            <a:endParaRPr lang="en-US" sz="1000" b="1" dirty="0"/>
          </a:p>
        </p:txBody>
      </p:sp>
      <p:sp>
        <p:nvSpPr>
          <p:cNvPr id="11" name="TextBox 10"/>
          <p:cNvSpPr txBox="1"/>
          <p:nvPr/>
        </p:nvSpPr>
        <p:spPr>
          <a:xfrm>
            <a:off x="8676456" y="2966755"/>
            <a:ext cx="250390" cy="246221"/>
          </a:xfrm>
          <a:prstGeom prst="rect">
            <a:avLst/>
          </a:prstGeom>
          <a:noFill/>
        </p:spPr>
        <p:txBody>
          <a:bodyPr wrap="none" rtlCol="0">
            <a:spAutoFit/>
          </a:bodyPr>
          <a:lstStyle/>
          <a:p>
            <a:r>
              <a:rPr lang="el-GR" sz="1000" b="1" dirty="0"/>
              <a:t>9</a:t>
            </a:r>
            <a:endParaRPr lang="en-US" sz="1000" b="1" dirty="0"/>
          </a:p>
        </p:txBody>
      </p:sp>
      <p:sp>
        <p:nvSpPr>
          <p:cNvPr id="12" name="TextBox 11"/>
          <p:cNvSpPr txBox="1"/>
          <p:nvPr/>
        </p:nvSpPr>
        <p:spPr>
          <a:xfrm>
            <a:off x="8676456" y="3356992"/>
            <a:ext cx="250390" cy="246221"/>
          </a:xfrm>
          <a:prstGeom prst="rect">
            <a:avLst/>
          </a:prstGeom>
          <a:noFill/>
        </p:spPr>
        <p:txBody>
          <a:bodyPr wrap="none" rtlCol="0">
            <a:spAutoFit/>
          </a:bodyPr>
          <a:lstStyle/>
          <a:p>
            <a:r>
              <a:rPr lang="el-GR" sz="1000" b="1" dirty="0"/>
              <a:t>7</a:t>
            </a:r>
            <a:endParaRPr lang="en-US" sz="1000" b="1" dirty="0"/>
          </a:p>
        </p:txBody>
      </p:sp>
      <p:sp>
        <p:nvSpPr>
          <p:cNvPr id="13" name="TextBox 12"/>
          <p:cNvSpPr txBox="1"/>
          <p:nvPr/>
        </p:nvSpPr>
        <p:spPr>
          <a:xfrm>
            <a:off x="4499992" y="2852936"/>
            <a:ext cx="250390" cy="246221"/>
          </a:xfrm>
          <a:prstGeom prst="rect">
            <a:avLst/>
          </a:prstGeom>
          <a:noFill/>
        </p:spPr>
        <p:txBody>
          <a:bodyPr wrap="none" rtlCol="0">
            <a:spAutoFit/>
          </a:bodyPr>
          <a:lstStyle/>
          <a:p>
            <a:r>
              <a:rPr lang="el-GR" sz="1000" b="1" dirty="0"/>
              <a:t>3</a:t>
            </a:r>
            <a:endParaRPr lang="en-US" sz="1000" b="1" dirty="0"/>
          </a:p>
        </p:txBody>
      </p:sp>
      <p:sp>
        <p:nvSpPr>
          <p:cNvPr id="14" name="TextBox 13"/>
          <p:cNvSpPr txBox="1"/>
          <p:nvPr/>
        </p:nvSpPr>
        <p:spPr>
          <a:xfrm>
            <a:off x="4499992" y="3573016"/>
            <a:ext cx="250390" cy="246221"/>
          </a:xfrm>
          <a:prstGeom prst="rect">
            <a:avLst/>
          </a:prstGeom>
          <a:noFill/>
        </p:spPr>
        <p:txBody>
          <a:bodyPr wrap="none" rtlCol="0">
            <a:spAutoFit/>
          </a:bodyPr>
          <a:lstStyle/>
          <a:p>
            <a:r>
              <a:rPr lang="el-GR" sz="1000" b="1" dirty="0"/>
              <a:t>6</a:t>
            </a:r>
            <a:endParaRPr lang="en-US" sz="1000" b="1" dirty="0"/>
          </a:p>
        </p:txBody>
      </p:sp>
      <p:sp>
        <p:nvSpPr>
          <p:cNvPr id="15" name="TextBox 14"/>
          <p:cNvSpPr txBox="1"/>
          <p:nvPr/>
        </p:nvSpPr>
        <p:spPr>
          <a:xfrm>
            <a:off x="4499992" y="3789040"/>
            <a:ext cx="250390" cy="246221"/>
          </a:xfrm>
          <a:prstGeom prst="rect">
            <a:avLst/>
          </a:prstGeom>
          <a:noFill/>
        </p:spPr>
        <p:txBody>
          <a:bodyPr wrap="none" rtlCol="0">
            <a:spAutoFit/>
          </a:bodyPr>
          <a:lstStyle/>
          <a:p>
            <a:r>
              <a:rPr lang="el-GR" sz="1000" b="1" dirty="0"/>
              <a:t>5</a:t>
            </a:r>
            <a:endParaRPr lang="en-US" sz="1000" b="1" dirty="0"/>
          </a:p>
        </p:txBody>
      </p:sp>
      <p:sp>
        <p:nvSpPr>
          <p:cNvPr id="4" name="TextBox 3"/>
          <p:cNvSpPr txBox="1"/>
          <p:nvPr/>
        </p:nvSpPr>
        <p:spPr>
          <a:xfrm>
            <a:off x="4932040" y="4247797"/>
            <a:ext cx="3600400" cy="227754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l-GR" sz="1600" b="1" dirty="0" smtClean="0"/>
              <a:t>ΙΣΤΟΛΟΓΙΑ ΚΓΔ</a:t>
            </a:r>
          </a:p>
          <a:p>
            <a:pPr marL="228600" indent="-228600" algn="ctr">
              <a:buAutoNum type="arabicPeriod"/>
            </a:pPr>
            <a:r>
              <a:rPr lang="el-GR" sz="1400" dirty="0" smtClean="0"/>
              <a:t>ΔΙΑΡΘΡΙΟΣ ΔΙΣΚΟΣ</a:t>
            </a:r>
          </a:p>
          <a:p>
            <a:pPr marL="228600" indent="-228600" algn="ctr">
              <a:buAutoNum type="arabicPeriod"/>
            </a:pPr>
            <a:r>
              <a:rPr lang="el-GR" sz="1400" dirty="0" smtClean="0"/>
              <a:t>ΑΝΩ ΑΡΘΡΙΚΗ ΚΟΙΛΟΤΗΤΑ</a:t>
            </a:r>
          </a:p>
          <a:p>
            <a:pPr marL="228600" indent="-228600" algn="ctr">
              <a:buAutoNum type="arabicPeriod"/>
            </a:pPr>
            <a:r>
              <a:rPr lang="el-GR" sz="1400" dirty="0" smtClean="0"/>
              <a:t>ΜΥΣ</a:t>
            </a:r>
          </a:p>
          <a:p>
            <a:pPr marL="228600" indent="-228600" algn="ctr">
              <a:buAutoNum type="arabicPeriod"/>
            </a:pPr>
            <a:r>
              <a:rPr lang="el-GR" sz="1400" dirty="0" smtClean="0"/>
              <a:t>ΚΟΝΔΥΛΟΣ</a:t>
            </a:r>
          </a:p>
          <a:p>
            <a:pPr marL="228600" indent="-228600" algn="ctr">
              <a:buAutoNum type="arabicPeriod"/>
            </a:pPr>
            <a:r>
              <a:rPr lang="el-GR" sz="1400" dirty="0" smtClean="0"/>
              <a:t>ΑΡΘΡΙΚΟΣ ΥΜΕΝΑΣ</a:t>
            </a:r>
          </a:p>
          <a:p>
            <a:pPr marL="228600" indent="-228600" algn="ctr">
              <a:buAutoNum type="arabicPeriod"/>
            </a:pPr>
            <a:r>
              <a:rPr lang="el-GR" sz="1400" dirty="0" smtClean="0"/>
              <a:t>ΑΡΘΡΙΚΗ ΚΑΨΑ</a:t>
            </a:r>
          </a:p>
          <a:p>
            <a:pPr marL="228600" indent="-228600" algn="ctr">
              <a:buAutoNum type="arabicPeriod"/>
            </a:pPr>
            <a:r>
              <a:rPr lang="el-GR" sz="1400" dirty="0" smtClean="0"/>
              <a:t>ΚΑΤΩ ΑΡΘΡΙΚΗ ΚΟΙΛΟΤΗΤΑ</a:t>
            </a:r>
          </a:p>
          <a:p>
            <a:pPr marL="228600" indent="-228600" algn="ctr">
              <a:buAutoNum type="arabicPeriod"/>
            </a:pPr>
            <a:r>
              <a:rPr lang="el-GR" sz="1400" dirty="0" smtClean="0"/>
              <a:t>ΧΟΝΔΡΙΚΟΣ ΙΣΤΟΣ ΚΟΝΔΥΛΟΥ</a:t>
            </a:r>
          </a:p>
          <a:p>
            <a:pPr marL="228600" indent="-228600" algn="ctr">
              <a:buAutoNum type="arabicPeriod"/>
            </a:pPr>
            <a:r>
              <a:rPr lang="el-GR" sz="1400" dirty="0" smtClean="0"/>
              <a:t>ΟΣΤΙΚΕΣ ΔΟΚΙΔΕΣ ΚΟΝΔΥΛΟΥ</a:t>
            </a:r>
          </a:p>
        </p:txBody>
      </p:sp>
    </p:spTree>
    <p:extLst>
      <p:ext uri="{BB962C8B-B14F-4D97-AF65-F5344CB8AC3E}">
        <p14:creationId xmlns:p14="http://schemas.microsoft.com/office/powerpoint/2010/main" val="3047644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762000" y="2265363"/>
            <a:ext cx="7543800" cy="1872000"/>
          </a:xfrm>
          <a:ln>
            <a:solidFill>
              <a:schemeClr val="accent1"/>
            </a:solidFill>
          </a:ln>
        </p:spPr>
        <p:txBody>
          <a:bodyPr>
            <a:normAutofit fontScale="90000"/>
          </a:bodyPr>
          <a:lstStyle/>
          <a:p>
            <a:r>
              <a:rPr lang="el-GR" altLang="el-GR" sz="3600" b="1" dirty="0" smtClean="0">
                <a:solidFill>
                  <a:schemeClr val="tx2"/>
                </a:solidFill>
              </a:rPr>
              <a:t>Ιστολογία στόματος</a:t>
            </a:r>
            <a:br>
              <a:rPr lang="el-GR" altLang="el-GR" sz="3600" b="1" dirty="0" smtClean="0">
                <a:solidFill>
                  <a:schemeClr val="tx2"/>
                </a:solidFill>
              </a:rPr>
            </a:br>
            <a:r>
              <a:rPr lang="el-GR" altLang="el-GR" sz="3600" dirty="0">
                <a:solidFill>
                  <a:schemeClr val="tx2"/>
                </a:solidFill>
              </a:rPr>
              <a:t>(</a:t>
            </a:r>
            <a:r>
              <a:rPr lang="el-GR" altLang="en-US" sz="3600" dirty="0">
                <a:solidFill>
                  <a:schemeClr val="tx2"/>
                </a:solidFill>
              </a:rPr>
              <a:t>Ν2-3030)</a:t>
            </a:r>
            <a:r>
              <a:rPr lang="en-GB" altLang="el-GR" sz="3600" b="1" dirty="0" smtClean="0">
                <a:solidFill>
                  <a:schemeClr val="tx2"/>
                </a:solidFill>
              </a:rPr>
              <a:t/>
            </a:r>
            <a:br>
              <a:rPr lang="en-GB" altLang="el-GR" sz="3600" b="1" dirty="0" smtClean="0">
                <a:solidFill>
                  <a:schemeClr val="tx2"/>
                </a:solidFill>
              </a:rPr>
            </a:br>
            <a:r>
              <a:rPr lang="el-GR" altLang="el-GR" sz="3200" b="1" dirty="0" smtClean="0"/>
              <a:t>«</a:t>
            </a:r>
            <a:r>
              <a:rPr lang="el-GR" altLang="el-GR" sz="3200" b="1" dirty="0" smtClean="0">
                <a:solidFill>
                  <a:schemeClr val="tx1"/>
                </a:solidFill>
              </a:rPr>
              <a:t>Στοιχεία ιστολογίας στοματικής κοιλότητας</a:t>
            </a:r>
            <a:r>
              <a:rPr lang="el-GR" altLang="el-GR" sz="3200" b="1" dirty="0" smtClean="0"/>
              <a:t>»</a:t>
            </a:r>
          </a:p>
        </p:txBody>
      </p:sp>
      <p:sp>
        <p:nvSpPr>
          <p:cNvPr id="2051" name="Subtitle 2"/>
          <p:cNvSpPr>
            <a:spLocks noGrp="1"/>
          </p:cNvSpPr>
          <p:nvPr>
            <p:ph type="subTitle" idx="1"/>
          </p:nvPr>
        </p:nvSpPr>
        <p:spPr>
          <a:xfrm>
            <a:off x="323850" y="5213350"/>
            <a:ext cx="6400800" cy="1111250"/>
          </a:xfrm>
        </p:spPr>
        <p:txBody>
          <a:bodyPr/>
          <a:lstStyle/>
          <a:p>
            <a:pPr algn="l" eaLnBrk="1" hangingPunct="1"/>
            <a:r>
              <a:rPr lang="el-GR" altLang="el-GR" sz="2800" i="1" dirty="0" smtClean="0">
                <a:solidFill>
                  <a:schemeClr val="tx1"/>
                </a:solidFill>
              </a:rPr>
              <a:t>Π. Τσόλκα</a:t>
            </a:r>
          </a:p>
          <a:p>
            <a:pPr algn="l" eaLnBrk="1" hangingPunct="1"/>
            <a:r>
              <a:rPr lang="el-GR" altLang="el-GR" sz="2800" i="1" dirty="0" smtClean="0">
                <a:solidFill>
                  <a:schemeClr val="tx1"/>
                </a:solidFill>
              </a:rPr>
              <a:t>Αναπληρώτρια Καθηγήτρια</a:t>
            </a:r>
          </a:p>
        </p:txBody>
      </p:sp>
      <p:pic>
        <p:nvPicPr>
          <p:cNvPr id="20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20713"/>
            <a:ext cx="1285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0" y="511512"/>
            <a:ext cx="5814392" cy="923330"/>
          </a:xfrm>
          <a:prstGeom prst="rect">
            <a:avLst/>
          </a:prstGeom>
          <a:effectLst>
            <a:softEdge rad="63500"/>
          </a:effectLst>
        </p:spPr>
        <p:style>
          <a:lnRef idx="2">
            <a:schemeClr val="accent1"/>
          </a:lnRef>
          <a:fillRef idx="1">
            <a:schemeClr val="lt1"/>
          </a:fillRef>
          <a:effectRef idx="0">
            <a:schemeClr val="accent1"/>
          </a:effectRef>
          <a:fontRef idx="minor">
            <a:schemeClr val="dk1"/>
          </a:fontRef>
        </p:style>
        <p:txBody>
          <a:bodyPr>
            <a:spAutoFit/>
          </a:bodyPr>
          <a:lstStyle/>
          <a:p>
            <a:pPr>
              <a:defRPr/>
            </a:pPr>
            <a:r>
              <a:rPr lang="el-GR" b="1" cap="small" dirty="0">
                <a:solidFill>
                  <a:schemeClr val="accent1">
                    <a:lumMod val="50000"/>
                  </a:schemeClr>
                </a:solidFill>
              </a:rPr>
              <a:t>ΤΕΧΝΟΛΟΓΙΚΟ ΕΚΠΑΙΔΕΥΤΙΚΟ ΙΔΡΥΜΑ ΑΘΗΝΑΣ</a:t>
            </a:r>
          </a:p>
          <a:p>
            <a:pPr>
              <a:defRPr/>
            </a:pPr>
            <a:r>
              <a:rPr lang="el-GR" b="1" cap="small" dirty="0">
                <a:solidFill>
                  <a:schemeClr val="accent1">
                    <a:lumMod val="50000"/>
                  </a:schemeClr>
                </a:solidFill>
              </a:rPr>
              <a:t>ΣΧΟΛΗ ΕΠΑΓΓΕΛΜΑΤΩΝ ΥΓΕΙΑΣ ΚΑΙ ΠΡΟΝΟΙΑΣ</a:t>
            </a:r>
          </a:p>
          <a:p>
            <a:pPr>
              <a:defRPr/>
            </a:pPr>
            <a:r>
              <a:rPr lang="el-GR" b="1" cap="small" dirty="0">
                <a:solidFill>
                  <a:schemeClr val="accent1">
                    <a:lumMod val="50000"/>
                  </a:schemeClr>
                </a:solidFill>
              </a:rPr>
              <a:t>ΤΜΗΜΑ ΟΔΟΝΤΙΚΗΣ ΤΕΧΝΟΛΟΓΙΑΣ</a:t>
            </a:r>
          </a:p>
        </p:txBody>
      </p:sp>
    </p:spTree>
    <p:extLst>
      <p:ext uri="{BB962C8B-B14F-4D97-AF65-F5344CB8AC3E}">
        <p14:creationId xmlns:p14="http://schemas.microsoft.com/office/powerpoint/2010/main" val="41716996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l-GR" altLang="el-GR" dirty="0" smtClean="0"/>
              <a:t>Αρθρική κάψα ή Αρθρικός θύλακος</a:t>
            </a:r>
            <a:endParaRPr lang="en-GB" altLang="el-GR" dirty="0" smtClean="0"/>
          </a:p>
        </p:txBody>
      </p:sp>
      <p:sp>
        <p:nvSpPr>
          <p:cNvPr id="39939" name="Rectangle 3"/>
          <p:cNvSpPr>
            <a:spLocks noGrp="1" noChangeArrowheads="1"/>
          </p:cNvSpPr>
          <p:nvPr>
            <p:ph type="body" idx="1"/>
          </p:nvPr>
        </p:nvSpPr>
        <p:spPr/>
        <p:txBody>
          <a:bodyPr/>
          <a:lstStyle/>
          <a:p>
            <a:pPr eaLnBrk="1" hangingPunct="1"/>
            <a:r>
              <a:rPr lang="el-GR" altLang="el-GR" sz="2800" dirty="0" smtClean="0"/>
              <a:t>Αποτελείται από ινώδη συνδετικό ιστό</a:t>
            </a:r>
          </a:p>
          <a:p>
            <a:pPr eaLnBrk="1" hangingPunct="1"/>
            <a:r>
              <a:rPr lang="el-GR" altLang="el-GR" sz="2800" dirty="0" smtClean="0"/>
              <a:t>Επενδύεται εσωτερικά από αρθρικό υμένα</a:t>
            </a:r>
          </a:p>
          <a:p>
            <a:pPr lvl="1" eaLnBrk="1" hangingPunct="1"/>
            <a:r>
              <a:rPr lang="el-GR" altLang="el-GR" sz="2400" dirty="0" smtClean="0"/>
              <a:t>Χαλαρός εξειδικευμένος αγγειοβριθής συνδετικός ιστός</a:t>
            </a:r>
          </a:p>
          <a:p>
            <a:pPr lvl="1" eaLnBrk="1" hangingPunct="1"/>
            <a:r>
              <a:rPr lang="el-GR" altLang="el-GR" sz="2400" dirty="0" smtClean="0"/>
              <a:t>Σχηματισμός πτυχών και </a:t>
            </a:r>
            <a:r>
              <a:rPr lang="el-GR" altLang="el-GR" sz="2400" dirty="0" err="1" smtClean="0"/>
              <a:t>μικρολαχνών</a:t>
            </a:r>
            <a:endParaRPr lang="el-GR" altLang="el-GR" sz="2400" dirty="0" smtClean="0"/>
          </a:p>
          <a:p>
            <a:pPr lvl="1" eaLnBrk="1" hangingPunct="1"/>
            <a:r>
              <a:rPr lang="el-GR" altLang="el-GR" sz="2400" dirty="0" smtClean="0"/>
              <a:t>Παραγωγή αρθρικού υγρού</a:t>
            </a:r>
          </a:p>
          <a:p>
            <a:pPr lvl="1" eaLnBrk="1" hangingPunct="1"/>
            <a:endParaRPr lang="en-GB" altLang="el-GR" dirty="0" smtClean="0"/>
          </a:p>
        </p:txBody>
      </p:sp>
    </p:spTree>
    <p:extLst>
      <p:ext uri="{BB962C8B-B14F-4D97-AF65-F5344CB8AC3E}">
        <p14:creationId xmlns:p14="http://schemas.microsoft.com/office/powerpoint/2010/main" val="27040352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6" descr="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44" y="2060845"/>
            <a:ext cx="3708000" cy="30295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649" y="1089304"/>
            <a:ext cx="4195815" cy="39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8676456" y="2041231"/>
            <a:ext cx="276038" cy="252000"/>
          </a:xfrm>
          <a:prstGeom prst="rect">
            <a:avLst/>
          </a:prstGeom>
          <a:noFill/>
          <a:ln>
            <a:solidFill>
              <a:schemeClr val="accent1"/>
            </a:solidFill>
          </a:ln>
        </p:spPr>
        <p:txBody>
          <a:bodyPr wrap="none" rtlCol="0" anchor="ctr">
            <a:spAutoFit/>
          </a:bodyPr>
          <a:lstStyle/>
          <a:p>
            <a:r>
              <a:rPr lang="el-GR" sz="1400" dirty="0" smtClean="0"/>
              <a:t>1</a:t>
            </a:r>
            <a:endParaRPr lang="en-US" sz="1400" dirty="0"/>
          </a:p>
        </p:txBody>
      </p:sp>
      <p:sp>
        <p:nvSpPr>
          <p:cNvPr id="4" name="Subtitle 3"/>
          <p:cNvSpPr>
            <a:spLocks noGrp="1"/>
          </p:cNvSpPr>
          <p:nvPr>
            <p:ph type="subTitle" idx="4294967295"/>
          </p:nvPr>
        </p:nvSpPr>
        <p:spPr>
          <a:xfrm>
            <a:off x="4551114" y="5013325"/>
            <a:ext cx="4197350" cy="1152525"/>
          </a:xfrm>
          <a:ln>
            <a:solidFill>
              <a:schemeClr val="accent1"/>
            </a:solidFill>
          </a:ln>
        </p:spPr>
        <p:txBody>
          <a:bodyPr anchor="ctr">
            <a:normAutofit fontScale="92500"/>
          </a:bodyPr>
          <a:lstStyle/>
          <a:p>
            <a:r>
              <a:rPr lang="el-GR" sz="1800" dirty="0" smtClean="0"/>
              <a:t>1.Κροταφικό οστούν  2. </a:t>
            </a:r>
            <a:r>
              <a:rPr lang="el-GR" sz="1800" dirty="0" err="1" smtClean="0"/>
              <a:t>Διάρθριος</a:t>
            </a:r>
            <a:r>
              <a:rPr lang="el-GR" sz="1800" dirty="0" smtClean="0"/>
              <a:t> δίσκος  </a:t>
            </a:r>
          </a:p>
          <a:p>
            <a:r>
              <a:rPr lang="el-GR" sz="1800" dirty="0" smtClean="0"/>
              <a:t>3. Αρθρική κάψα  4. Κόνδυλος  </a:t>
            </a:r>
          </a:p>
          <a:p>
            <a:r>
              <a:rPr lang="el-GR" sz="1800" dirty="0" smtClean="0"/>
              <a:t>5. Κάτω αρθρική κοιλότητα</a:t>
            </a:r>
            <a:endParaRPr lang="en-US" sz="1800" dirty="0"/>
          </a:p>
        </p:txBody>
      </p:sp>
      <p:sp>
        <p:nvSpPr>
          <p:cNvPr id="8" name="TextBox 7"/>
          <p:cNvSpPr txBox="1"/>
          <p:nvPr/>
        </p:nvSpPr>
        <p:spPr>
          <a:xfrm>
            <a:off x="8688450" y="2771168"/>
            <a:ext cx="276038" cy="252000"/>
          </a:xfrm>
          <a:prstGeom prst="rect">
            <a:avLst/>
          </a:prstGeom>
          <a:noFill/>
          <a:ln>
            <a:solidFill>
              <a:schemeClr val="accent1"/>
            </a:solidFill>
          </a:ln>
        </p:spPr>
        <p:txBody>
          <a:bodyPr wrap="none" rtlCol="0" anchor="ctr">
            <a:spAutoFit/>
          </a:bodyPr>
          <a:lstStyle/>
          <a:p>
            <a:r>
              <a:rPr lang="el-GR" sz="1400" dirty="0"/>
              <a:t>2</a:t>
            </a:r>
            <a:endParaRPr lang="en-US" sz="1400" dirty="0"/>
          </a:p>
        </p:txBody>
      </p:sp>
      <p:sp>
        <p:nvSpPr>
          <p:cNvPr id="9" name="TextBox 8"/>
          <p:cNvSpPr txBox="1"/>
          <p:nvPr/>
        </p:nvSpPr>
        <p:spPr>
          <a:xfrm>
            <a:off x="8676456" y="3105120"/>
            <a:ext cx="276038" cy="252000"/>
          </a:xfrm>
          <a:prstGeom prst="rect">
            <a:avLst/>
          </a:prstGeom>
          <a:noFill/>
          <a:ln>
            <a:solidFill>
              <a:schemeClr val="accent1"/>
            </a:solidFill>
          </a:ln>
        </p:spPr>
        <p:txBody>
          <a:bodyPr wrap="none" rtlCol="0" anchor="ctr">
            <a:spAutoFit/>
          </a:bodyPr>
          <a:lstStyle/>
          <a:p>
            <a:r>
              <a:rPr lang="el-GR" sz="1400" dirty="0" smtClean="0"/>
              <a:t>3</a:t>
            </a:r>
            <a:endParaRPr lang="en-US" sz="1400" dirty="0"/>
          </a:p>
        </p:txBody>
      </p:sp>
      <p:sp>
        <p:nvSpPr>
          <p:cNvPr id="10" name="TextBox 9"/>
          <p:cNvSpPr txBox="1"/>
          <p:nvPr/>
        </p:nvSpPr>
        <p:spPr>
          <a:xfrm>
            <a:off x="8676456" y="3545256"/>
            <a:ext cx="276038" cy="252000"/>
          </a:xfrm>
          <a:prstGeom prst="rect">
            <a:avLst/>
          </a:prstGeom>
          <a:noFill/>
          <a:ln>
            <a:solidFill>
              <a:schemeClr val="accent1"/>
            </a:solidFill>
          </a:ln>
        </p:spPr>
        <p:txBody>
          <a:bodyPr wrap="none" rtlCol="0" anchor="ctr">
            <a:spAutoFit/>
          </a:bodyPr>
          <a:lstStyle/>
          <a:p>
            <a:r>
              <a:rPr lang="el-GR" sz="1400" dirty="0"/>
              <a:t>4</a:t>
            </a:r>
            <a:endParaRPr lang="en-US" sz="1400" dirty="0"/>
          </a:p>
        </p:txBody>
      </p:sp>
      <p:sp>
        <p:nvSpPr>
          <p:cNvPr id="11" name="TextBox 10"/>
          <p:cNvSpPr txBox="1"/>
          <p:nvPr/>
        </p:nvSpPr>
        <p:spPr>
          <a:xfrm>
            <a:off x="8676456" y="4085344"/>
            <a:ext cx="276038" cy="307777"/>
          </a:xfrm>
          <a:prstGeom prst="rect">
            <a:avLst/>
          </a:prstGeom>
          <a:noFill/>
          <a:ln>
            <a:solidFill>
              <a:schemeClr val="accent1"/>
            </a:solidFill>
          </a:ln>
        </p:spPr>
        <p:txBody>
          <a:bodyPr wrap="none" rtlCol="0" anchor="ctr">
            <a:spAutoFit/>
          </a:bodyPr>
          <a:lstStyle/>
          <a:p>
            <a:r>
              <a:rPr lang="el-GR" sz="1400" dirty="0" smtClean="0"/>
              <a:t>5</a:t>
            </a:r>
            <a:endParaRPr lang="en-US" sz="1400" dirty="0"/>
          </a:p>
        </p:txBody>
      </p:sp>
      <p:sp>
        <p:nvSpPr>
          <p:cNvPr id="12" name="TextBox 11"/>
          <p:cNvSpPr txBox="1"/>
          <p:nvPr/>
        </p:nvSpPr>
        <p:spPr>
          <a:xfrm>
            <a:off x="4283968" y="2997080"/>
            <a:ext cx="276038" cy="252000"/>
          </a:xfrm>
          <a:prstGeom prst="rect">
            <a:avLst/>
          </a:prstGeom>
          <a:noFill/>
          <a:ln>
            <a:solidFill>
              <a:schemeClr val="accent1"/>
            </a:solidFill>
          </a:ln>
        </p:spPr>
        <p:txBody>
          <a:bodyPr wrap="none" rtlCol="0" anchor="ctr">
            <a:spAutoFit/>
          </a:bodyPr>
          <a:lstStyle/>
          <a:p>
            <a:r>
              <a:rPr lang="el-GR" sz="1400" dirty="0" smtClean="0"/>
              <a:t>5</a:t>
            </a:r>
            <a:endParaRPr lang="en-US" sz="1400" dirty="0"/>
          </a:p>
        </p:txBody>
      </p:sp>
      <p:sp>
        <p:nvSpPr>
          <p:cNvPr id="13" name="TextBox 12"/>
          <p:cNvSpPr txBox="1"/>
          <p:nvPr/>
        </p:nvSpPr>
        <p:spPr>
          <a:xfrm>
            <a:off x="4355976" y="2645184"/>
            <a:ext cx="276038" cy="307777"/>
          </a:xfrm>
          <a:prstGeom prst="rect">
            <a:avLst/>
          </a:prstGeom>
          <a:noFill/>
          <a:ln>
            <a:solidFill>
              <a:schemeClr val="accent1"/>
            </a:solidFill>
          </a:ln>
        </p:spPr>
        <p:txBody>
          <a:bodyPr wrap="none" rtlCol="0" anchor="ctr">
            <a:spAutoFit/>
          </a:bodyPr>
          <a:lstStyle/>
          <a:p>
            <a:r>
              <a:rPr lang="el-GR" sz="1400" dirty="0"/>
              <a:t>2</a:t>
            </a:r>
            <a:endParaRPr lang="en-US" sz="1400" dirty="0"/>
          </a:p>
        </p:txBody>
      </p:sp>
      <p:cxnSp>
        <p:nvCxnSpPr>
          <p:cNvPr id="6" name="Straight Connector 5"/>
          <p:cNvCxnSpPr/>
          <p:nvPr/>
        </p:nvCxnSpPr>
        <p:spPr>
          <a:xfrm flipV="1">
            <a:off x="4632014" y="2771168"/>
            <a:ext cx="1116000" cy="27904"/>
          </a:xfrm>
          <a:prstGeom prst="line">
            <a:avLst/>
          </a:prstGeom>
          <a:ln>
            <a:headEnd type="diamond" w="med" len="med"/>
            <a:tailEnd type="diamond" w="med" len="med"/>
          </a:ln>
        </p:spPr>
        <p:style>
          <a:lnRef idx="1">
            <a:schemeClr val="accent6"/>
          </a:lnRef>
          <a:fillRef idx="0">
            <a:schemeClr val="accent6"/>
          </a:fillRef>
          <a:effectRef idx="0">
            <a:schemeClr val="accent6"/>
          </a:effectRef>
          <a:fontRef idx="minor">
            <a:schemeClr val="tx1"/>
          </a:fontRef>
        </p:style>
      </p:cxnSp>
      <p:cxnSp>
        <p:nvCxnSpPr>
          <p:cNvPr id="18" name="Straight Connector 17"/>
          <p:cNvCxnSpPr/>
          <p:nvPr/>
        </p:nvCxnSpPr>
        <p:spPr>
          <a:xfrm>
            <a:off x="4572000" y="3096992"/>
            <a:ext cx="1008000" cy="8128"/>
          </a:xfrm>
          <a:prstGeom prst="line">
            <a:avLst/>
          </a:prstGeom>
          <a:ln w="19050">
            <a:solidFill>
              <a:schemeClr val="bg2">
                <a:lumMod val="25000"/>
              </a:schemeClr>
            </a:solidFill>
            <a:headEnd type="diamond" w="med" len="med"/>
            <a:tailEnd type="diamond" w="med" len="med"/>
          </a:ln>
        </p:spPr>
        <p:style>
          <a:lnRef idx="1">
            <a:schemeClr val="accent6"/>
          </a:lnRef>
          <a:fillRef idx="0">
            <a:schemeClr val="accent6"/>
          </a:fillRef>
          <a:effectRef idx="0">
            <a:schemeClr val="accent6"/>
          </a:effectRef>
          <a:fontRef idx="minor">
            <a:schemeClr val="tx1"/>
          </a:fontRef>
        </p:style>
      </p:cxnSp>
      <p:sp>
        <p:nvSpPr>
          <p:cNvPr id="17" name="Rectangle 2"/>
          <p:cNvSpPr txBox="1">
            <a:spLocks noChangeArrowheads="1"/>
          </p:cNvSpPr>
          <p:nvPr/>
        </p:nvSpPr>
        <p:spPr>
          <a:xfrm>
            <a:off x="486000" y="44752"/>
            <a:ext cx="8172000" cy="1152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altLang="el-GR" sz="4000" b="1" dirty="0" smtClean="0">
                <a:solidFill>
                  <a:schemeClr val="tx2"/>
                </a:solidFill>
              </a:rPr>
              <a:t> Κροταφογναθική Διάρθρωση</a:t>
            </a:r>
            <a:endParaRPr lang="en-US" altLang="el-GR" sz="4000" b="1" dirty="0" smtClean="0">
              <a:solidFill>
                <a:schemeClr val="tx2"/>
              </a:solidFill>
            </a:endParaRPr>
          </a:p>
        </p:txBody>
      </p:sp>
    </p:spTree>
    <p:extLst>
      <p:ext uri="{BB962C8B-B14F-4D97-AF65-F5344CB8AC3E}">
        <p14:creationId xmlns:p14="http://schemas.microsoft.com/office/powerpoint/2010/main" val="4174078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b="1" dirty="0">
                <a:solidFill>
                  <a:schemeClr val="tx2"/>
                </a:solidFill>
              </a:rPr>
              <a:t>Περιβάλλοντες ιστοί δοντιών</a:t>
            </a:r>
            <a:br>
              <a:rPr lang="el-GR" sz="3600" b="1" dirty="0">
                <a:solidFill>
                  <a:schemeClr val="tx2"/>
                </a:solidFill>
              </a:rPr>
            </a:br>
            <a:r>
              <a:rPr lang="el-GR" sz="3600" b="1" dirty="0">
                <a:solidFill>
                  <a:schemeClr val="tx2"/>
                </a:solidFill>
              </a:rPr>
              <a:t>  </a:t>
            </a:r>
            <a:r>
              <a:rPr lang="el-GR" sz="3600" dirty="0">
                <a:solidFill>
                  <a:schemeClr val="tx2"/>
                </a:solidFill>
              </a:rPr>
              <a:t>βλεννογόνος</a:t>
            </a:r>
            <a:endParaRPr lang="en-US" sz="3600" dirty="0"/>
          </a:p>
        </p:txBody>
      </p:sp>
      <p:sp>
        <p:nvSpPr>
          <p:cNvPr id="3" name="Content Placeholder 2"/>
          <p:cNvSpPr>
            <a:spLocks noGrp="1"/>
          </p:cNvSpPr>
          <p:nvPr>
            <p:ph idx="1"/>
          </p:nvPr>
        </p:nvSpPr>
        <p:spPr/>
        <p:txBody>
          <a:bodyPr anchor="ctr">
            <a:normAutofit/>
          </a:bodyPr>
          <a:lstStyle/>
          <a:p>
            <a:pPr>
              <a:spcAft>
                <a:spcPts val="600"/>
              </a:spcAft>
            </a:pPr>
            <a:r>
              <a:rPr lang="el-GR" sz="2200" dirty="0"/>
              <a:t>Με τον όρο βλεννογόνος περιγράφεται </a:t>
            </a:r>
            <a:r>
              <a:rPr lang="el-GR" sz="2200" dirty="0" smtClean="0"/>
              <a:t>η</a:t>
            </a:r>
            <a:r>
              <a:rPr lang="en-US" sz="2200" dirty="0" smtClean="0"/>
              <a:t> </a:t>
            </a:r>
            <a:r>
              <a:rPr lang="el-GR" sz="2200" dirty="0" smtClean="0"/>
              <a:t>υγρή </a:t>
            </a:r>
            <a:r>
              <a:rPr lang="el-GR" sz="2200" dirty="0"/>
              <a:t>επένδυση του πεπτικού σωλήνα, </a:t>
            </a:r>
            <a:r>
              <a:rPr lang="el-GR" sz="2200" dirty="0" smtClean="0"/>
              <a:t>των</a:t>
            </a:r>
            <a:r>
              <a:rPr lang="en-US" sz="2200" dirty="0" smtClean="0"/>
              <a:t> </a:t>
            </a:r>
            <a:r>
              <a:rPr lang="el-GR" sz="2200" dirty="0" smtClean="0"/>
              <a:t>αναπνευστικών </a:t>
            </a:r>
            <a:r>
              <a:rPr lang="el-GR" sz="2200" dirty="0"/>
              <a:t>οδών και άλλων κοιλοτήτων του σώματος που επικοινωνούν με </a:t>
            </a:r>
            <a:r>
              <a:rPr lang="el-GR" sz="2200" dirty="0" smtClean="0"/>
              <a:t>το</a:t>
            </a:r>
            <a:r>
              <a:rPr lang="en-US" sz="2200" dirty="0" smtClean="0"/>
              <a:t> </a:t>
            </a:r>
            <a:r>
              <a:rPr lang="el-GR" sz="2200" dirty="0" smtClean="0"/>
              <a:t>εξωτερικό </a:t>
            </a:r>
            <a:r>
              <a:rPr lang="el-GR" sz="2200" dirty="0"/>
              <a:t>περιβάλλον</a:t>
            </a:r>
            <a:r>
              <a:rPr lang="el-GR" sz="2200" dirty="0" smtClean="0"/>
              <a:t>.</a:t>
            </a:r>
            <a:endParaRPr lang="en-US" sz="2200" dirty="0" smtClean="0"/>
          </a:p>
          <a:p>
            <a:pPr>
              <a:spcAft>
                <a:spcPts val="600"/>
              </a:spcAft>
            </a:pPr>
            <a:r>
              <a:rPr lang="el-GR" sz="2200" dirty="0"/>
              <a:t>Ο στοματικός βλεννογόνος επενδύει τη στοματική κοιλότητα, από το </a:t>
            </a:r>
            <a:r>
              <a:rPr lang="el-GR" sz="2200" dirty="0" smtClean="0"/>
              <a:t>ερυθρό</a:t>
            </a:r>
            <a:r>
              <a:rPr lang="en-US" sz="2200" dirty="0" smtClean="0"/>
              <a:t> </a:t>
            </a:r>
            <a:r>
              <a:rPr lang="el-GR" sz="2200" dirty="0" smtClean="0"/>
              <a:t>κράσπεδο </a:t>
            </a:r>
            <a:r>
              <a:rPr lang="el-GR" sz="2200" dirty="0"/>
              <a:t>των </a:t>
            </a:r>
            <a:r>
              <a:rPr lang="el-GR" sz="2200" dirty="0" err="1"/>
              <a:t>χειλέων</a:t>
            </a:r>
            <a:r>
              <a:rPr lang="el-GR" sz="2200" dirty="0"/>
              <a:t> ως τις γλωσσοφαρυγγικές πτυχές, καλύπτοντας τα χείλη, </a:t>
            </a:r>
            <a:r>
              <a:rPr lang="el-GR" sz="2200" dirty="0" smtClean="0"/>
              <a:t>τις</a:t>
            </a:r>
            <a:r>
              <a:rPr lang="en-US" sz="2200" dirty="0" smtClean="0"/>
              <a:t> </a:t>
            </a:r>
            <a:r>
              <a:rPr lang="el-GR" sz="2200" dirty="0" smtClean="0"/>
              <a:t>παρειές</a:t>
            </a:r>
            <a:r>
              <a:rPr lang="el-GR" sz="2200" dirty="0"/>
              <a:t>, τη γλώσσα, το έδαφος του στόματος, την υπερώα, και τα ούλα. </a:t>
            </a:r>
            <a:endParaRPr lang="en-US" sz="2200" dirty="0" smtClean="0"/>
          </a:p>
          <a:p>
            <a:pPr>
              <a:spcAft>
                <a:spcPts val="600"/>
              </a:spcAft>
            </a:pPr>
            <a:r>
              <a:rPr lang="el-GR" sz="2200" dirty="0" smtClean="0"/>
              <a:t>Οι κύριες</a:t>
            </a:r>
            <a:r>
              <a:rPr lang="en-US" sz="2200" dirty="0" smtClean="0"/>
              <a:t> </a:t>
            </a:r>
            <a:r>
              <a:rPr lang="el-GR" sz="2200" dirty="0" smtClean="0"/>
              <a:t>λειτουργίες </a:t>
            </a:r>
            <a:r>
              <a:rPr lang="el-GR" sz="2200" dirty="0"/>
              <a:t>του είναι η προστασία από μηχανικές δυνάμεις, μικρόβια, και </a:t>
            </a:r>
            <a:r>
              <a:rPr lang="el-GR" sz="2200" dirty="0" smtClean="0"/>
              <a:t>χημικά</a:t>
            </a:r>
            <a:r>
              <a:rPr lang="en-US" sz="2200" dirty="0" smtClean="0"/>
              <a:t> </a:t>
            </a:r>
            <a:r>
              <a:rPr lang="el-GR" sz="2200" dirty="0" smtClean="0"/>
              <a:t>ερεθίσματα</a:t>
            </a:r>
            <a:r>
              <a:rPr lang="el-GR" sz="2200" dirty="0"/>
              <a:t>, η συμμετοχή στη μάσηση και επεξεργασία των τροφών, οι </a:t>
            </a:r>
            <a:r>
              <a:rPr lang="el-GR" sz="2200" dirty="0" smtClean="0"/>
              <a:t>αισθήσεις</a:t>
            </a:r>
            <a:r>
              <a:rPr lang="en-US" sz="2200" dirty="0" smtClean="0"/>
              <a:t> </a:t>
            </a:r>
            <a:r>
              <a:rPr lang="el-GR" sz="2200" dirty="0" smtClean="0"/>
              <a:t>της </a:t>
            </a:r>
            <a:r>
              <a:rPr lang="el-GR" sz="2200" dirty="0"/>
              <a:t>αφής και της γεύσης, και η συμμετοχή στο σχηματισμό του σάλιου.</a:t>
            </a:r>
            <a:endParaRPr lang="en-US" sz="2200" dirty="0"/>
          </a:p>
        </p:txBody>
      </p:sp>
    </p:spTree>
    <p:extLst>
      <p:ext uri="{BB962C8B-B14F-4D97-AF65-F5344CB8AC3E}">
        <p14:creationId xmlns:p14="http://schemas.microsoft.com/office/powerpoint/2010/main" val="27773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4313"/>
            <a:ext cx="8837613" cy="642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97784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0"/>
              </a:spcBef>
              <a:spcAft>
                <a:spcPts val="1200"/>
              </a:spcAft>
            </a:pPr>
            <a:r>
              <a:rPr lang="el-GR" sz="2400" dirty="0"/>
              <a:t>Ο βλεννογόνος του στόματος παρουσιάζει πολλές ομοιότητες με το δέρμα, αλλά και πολλές διαφορές που σχετίζονται με το ότι βρίσκεται πάντα σε υγρό περιβάλλον, από μέσα του περνούν τα δόντια και βρίσκεται σχεδόν πάντα σε λειτουργία, κυρίως για την ομιλία και τη θρέψη.</a:t>
            </a:r>
          </a:p>
          <a:p>
            <a:pPr>
              <a:spcBef>
                <a:spcPts val="0"/>
              </a:spcBef>
              <a:spcAft>
                <a:spcPts val="1200"/>
              </a:spcAft>
            </a:pPr>
            <a:r>
              <a:rPr lang="el-GR" sz="2400" dirty="0"/>
              <a:t>Επιπλέον, το στοματικό βλεννογόνο διασχίζουν οι σωλήνες που μεταφέρουν το έκκριμα των σιελογόνων αδένων, οι πόροι.</a:t>
            </a:r>
            <a:endParaRPr lang="en-US" sz="2400" dirty="0"/>
          </a:p>
        </p:txBody>
      </p:sp>
      <p:sp>
        <p:nvSpPr>
          <p:cNvPr id="4" name="Title 1"/>
          <p:cNvSpPr>
            <a:spLocks noGrp="1"/>
          </p:cNvSpPr>
          <p:nvPr>
            <p:ph type="title"/>
          </p:nvPr>
        </p:nvSpPr>
        <p:spPr/>
        <p:txBody>
          <a:bodyPr>
            <a:normAutofit/>
          </a:bodyPr>
          <a:lstStyle/>
          <a:p>
            <a:r>
              <a:rPr lang="el-GR" sz="3600" b="1" dirty="0" smtClean="0">
                <a:solidFill>
                  <a:schemeClr val="tx2"/>
                </a:solidFill>
              </a:rPr>
              <a:t>βλεννογόνος</a:t>
            </a:r>
            <a:r>
              <a:rPr lang="en-US" sz="3600" b="1" dirty="0" smtClean="0">
                <a:solidFill>
                  <a:schemeClr val="tx2"/>
                </a:solidFill>
              </a:rPr>
              <a:t> </a:t>
            </a:r>
            <a:r>
              <a:rPr lang="el-GR" sz="3600" b="1" dirty="0">
                <a:solidFill>
                  <a:schemeClr val="tx2"/>
                </a:solidFill>
              </a:rPr>
              <a:t>στόματος</a:t>
            </a:r>
            <a:endParaRPr lang="en-US" sz="3600" b="1" dirty="0"/>
          </a:p>
        </p:txBody>
      </p:sp>
    </p:spTree>
    <p:extLst>
      <p:ext uri="{BB962C8B-B14F-4D97-AF65-F5344CB8AC3E}">
        <p14:creationId xmlns:p14="http://schemas.microsoft.com/office/powerpoint/2010/main" val="28369304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67544" y="116632"/>
            <a:ext cx="8229600" cy="1080120"/>
          </a:xfrm>
        </p:spPr>
        <p:txBody>
          <a:bodyPr rtlCol="0">
            <a:normAutofit fontScale="90000"/>
          </a:bodyPr>
          <a:lstStyle/>
          <a:p>
            <a:pPr eaLnBrk="1" fontAlgn="auto" hangingPunct="1">
              <a:spcAft>
                <a:spcPts val="0"/>
              </a:spcAft>
              <a:defRPr/>
            </a:pPr>
            <a:r>
              <a:rPr lang="el-GR" sz="4000" b="1" dirty="0" smtClean="0">
                <a:solidFill>
                  <a:schemeClr val="tx2"/>
                </a:solidFill>
              </a:rPr>
              <a:t/>
            </a:r>
            <a:br>
              <a:rPr lang="el-GR" sz="4000" b="1" dirty="0" smtClean="0">
                <a:solidFill>
                  <a:schemeClr val="tx2"/>
                </a:solidFill>
              </a:rPr>
            </a:br>
            <a:r>
              <a:rPr lang="el-GR" sz="4000" b="1" dirty="0" smtClean="0">
                <a:solidFill>
                  <a:schemeClr val="tx2"/>
                </a:solidFill>
              </a:rPr>
              <a:t>  βλεννογόνος</a:t>
            </a:r>
            <a:r>
              <a:rPr lang="en-US" sz="4000" b="1" dirty="0" smtClean="0">
                <a:solidFill>
                  <a:schemeClr val="tx2"/>
                </a:solidFill>
              </a:rPr>
              <a:t> </a:t>
            </a:r>
            <a:r>
              <a:rPr lang="el-GR" sz="4000" b="1" dirty="0" smtClean="0">
                <a:solidFill>
                  <a:schemeClr val="tx2"/>
                </a:solidFill>
              </a:rPr>
              <a:t>στόματος</a:t>
            </a:r>
            <a:endParaRPr lang="en-US" sz="4000" b="1" dirty="0" smtClean="0">
              <a:solidFill>
                <a:schemeClr val="tx2"/>
              </a:solidFill>
            </a:endParaRPr>
          </a:p>
        </p:txBody>
      </p:sp>
      <p:sp>
        <p:nvSpPr>
          <p:cNvPr id="150531" name="Rectangle 3"/>
          <p:cNvSpPr>
            <a:spLocks noGrp="1" noChangeArrowheads="1"/>
          </p:cNvSpPr>
          <p:nvPr>
            <p:ph idx="1"/>
          </p:nvPr>
        </p:nvSpPr>
        <p:spPr>
          <a:xfrm>
            <a:off x="457200" y="1484784"/>
            <a:ext cx="8229600" cy="4752528"/>
          </a:xfrm>
        </p:spPr>
        <p:txBody>
          <a:bodyPr anchor="t">
            <a:normAutofit/>
          </a:bodyPr>
          <a:lstStyle/>
          <a:p>
            <a:pPr eaLnBrk="1" hangingPunct="1"/>
            <a:r>
              <a:rPr lang="el-GR" sz="2400" dirty="0" smtClean="0"/>
              <a:t>Είναι ιστός </a:t>
            </a:r>
            <a:r>
              <a:rPr lang="el-GR" sz="2400" dirty="0" err="1" smtClean="0"/>
              <a:t>αγγειοβριθής</a:t>
            </a:r>
            <a:r>
              <a:rPr lang="el-GR" sz="2400" dirty="0" smtClean="0"/>
              <a:t> και νευροβριθής και φέρει πλήθος ιδιοδεκτικών οργάνων</a:t>
            </a:r>
            <a:r>
              <a:rPr lang="en-US" sz="2400" dirty="0" smtClean="0"/>
              <a:t>.</a:t>
            </a:r>
            <a:endParaRPr lang="el-GR" sz="2400" dirty="0" smtClean="0"/>
          </a:p>
          <a:p>
            <a:pPr eaLnBrk="1" hangingPunct="1"/>
            <a:r>
              <a:rPr lang="el-GR" sz="2400" dirty="0" smtClean="0"/>
              <a:t>Πληροφορεί το ΚΝΣ για την κατάσταση που επικρατεί στη στοματική κοιλότητα, θερμότητα, σύσταση τροφής</a:t>
            </a:r>
            <a:r>
              <a:rPr lang="en-US" sz="2400" dirty="0"/>
              <a:t>.</a:t>
            </a:r>
            <a:endParaRPr lang="el-GR" sz="2400" dirty="0" smtClean="0"/>
          </a:p>
          <a:p>
            <a:pPr eaLnBrk="1" hangingPunct="1"/>
            <a:r>
              <a:rPr lang="el-GR" sz="2400" dirty="0" smtClean="0"/>
              <a:t>Φέρει εξειδικευμένα όργανα γεύσης</a:t>
            </a:r>
            <a:r>
              <a:rPr lang="en-US" sz="2400" dirty="0" smtClean="0"/>
              <a:t>.</a:t>
            </a:r>
            <a:endParaRPr lang="el-GR" sz="2400" dirty="0" smtClean="0"/>
          </a:p>
          <a:p>
            <a:pPr eaLnBrk="1" hangingPunct="1"/>
            <a:r>
              <a:rPr lang="el-GR" sz="2400" dirty="0" smtClean="0"/>
              <a:t>Έχει </a:t>
            </a:r>
            <a:r>
              <a:rPr lang="el-GR" sz="2400" dirty="0" err="1" smtClean="0"/>
              <a:t>ιξωδοελαστική</a:t>
            </a:r>
            <a:r>
              <a:rPr lang="el-GR" sz="2400" dirty="0" smtClean="0"/>
              <a:t> συμπεριφορά</a:t>
            </a:r>
            <a:r>
              <a:rPr lang="en-US" sz="2400" dirty="0" smtClean="0"/>
              <a:t>.</a:t>
            </a:r>
            <a:endParaRPr lang="el-GR" sz="2400" dirty="0" smtClean="0"/>
          </a:p>
          <a:p>
            <a:pPr eaLnBrk="1" hangingPunct="1"/>
            <a:r>
              <a:rPr lang="el-GR" sz="2400" dirty="0" smtClean="0"/>
              <a:t>Ο βλεννογόνος του στόματος εμφανίζει ιδιαίτερους ιστολογικούς χαρακτήρες στις διάφορες ανατομικές θέσεις.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25</a:t>
            </a:fld>
            <a:endParaRPr lang="el-GR"/>
          </a:p>
        </p:txBody>
      </p:sp>
    </p:spTree>
    <p:extLst>
      <p:ext uri="{BB962C8B-B14F-4D97-AF65-F5344CB8AC3E}">
        <p14:creationId xmlns:p14="http://schemas.microsoft.com/office/powerpoint/2010/main" val="8040417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chemeClr val="tx2"/>
                </a:solidFill>
              </a:rPr>
              <a:t>βλεννογόνος</a:t>
            </a:r>
            <a:r>
              <a:rPr lang="en-US" b="1" dirty="0">
                <a:solidFill>
                  <a:schemeClr val="tx2"/>
                </a:solidFill>
              </a:rPr>
              <a:t> </a:t>
            </a:r>
            <a:r>
              <a:rPr lang="el-GR" b="1" dirty="0">
                <a:solidFill>
                  <a:schemeClr val="tx2"/>
                </a:solidFill>
              </a:rPr>
              <a:t>στόματος</a:t>
            </a:r>
            <a:endParaRPr lang="en-US" dirty="0"/>
          </a:p>
        </p:txBody>
      </p:sp>
      <p:sp>
        <p:nvSpPr>
          <p:cNvPr id="3" name="Content Placeholder 2"/>
          <p:cNvSpPr>
            <a:spLocks noGrp="1"/>
          </p:cNvSpPr>
          <p:nvPr>
            <p:ph idx="1"/>
          </p:nvPr>
        </p:nvSpPr>
        <p:spPr/>
        <p:txBody>
          <a:bodyPr>
            <a:normAutofit fontScale="62500" lnSpcReduction="20000"/>
          </a:bodyPr>
          <a:lstStyle/>
          <a:p>
            <a:r>
              <a:rPr lang="el-GR" dirty="0"/>
              <a:t>Ο</a:t>
            </a:r>
            <a:r>
              <a:rPr lang="el-GR" dirty="0" smtClean="0"/>
              <a:t> </a:t>
            </a:r>
            <a:r>
              <a:rPr lang="el-GR" dirty="0"/>
              <a:t>βλεννογόνος διακρίνεται σε τρεις τύπους:</a:t>
            </a:r>
          </a:p>
          <a:p>
            <a:pPr marL="0" indent="0">
              <a:buNone/>
            </a:pPr>
            <a:endParaRPr lang="el-GR" dirty="0"/>
          </a:p>
          <a:p>
            <a:pPr marL="0" indent="0">
              <a:spcAft>
                <a:spcPts val="1200"/>
              </a:spcAft>
              <a:buNone/>
            </a:pPr>
            <a:r>
              <a:rPr lang="el-GR" b="1" dirty="0" smtClean="0"/>
              <a:t>α. Μασητικό</a:t>
            </a:r>
            <a:r>
              <a:rPr lang="el-GR" b="1" dirty="0"/>
              <a:t>, </a:t>
            </a:r>
            <a:r>
              <a:rPr lang="el-GR" dirty="0"/>
              <a:t>ο οποίος καλύπτει τα ούλα και τη σκληρή υπερώα, θέσεις </a:t>
            </a:r>
            <a:r>
              <a:rPr lang="el-GR" dirty="0" smtClean="0"/>
              <a:t>που συμμετέχουν </a:t>
            </a:r>
            <a:r>
              <a:rPr lang="el-GR" dirty="0"/>
              <a:t>κυρίως στη μασητική λειτουργία.</a:t>
            </a:r>
          </a:p>
          <a:p>
            <a:pPr marL="0" indent="0">
              <a:spcAft>
                <a:spcPts val="1200"/>
              </a:spcAft>
              <a:buNone/>
            </a:pPr>
            <a:r>
              <a:rPr lang="el-GR" b="1" dirty="0"/>
              <a:t>β</a:t>
            </a:r>
            <a:r>
              <a:rPr lang="el-GR" b="1" dirty="0" smtClean="0"/>
              <a:t>. Καλυπτικό</a:t>
            </a:r>
            <a:r>
              <a:rPr lang="el-GR" b="1" dirty="0"/>
              <a:t>,</a:t>
            </a:r>
            <a:r>
              <a:rPr lang="el-GR" dirty="0"/>
              <a:t> ο οποίος καλύπτει και προστατεύει τα χείλη, τις </a:t>
            </a:r>
            <a:r>
              <a:rPr lang="el-GR" dirty="0" smtClean="0"/>
              <a:t>παρειές, </a:t>
            </a:r>
            <a:r>
              <a:rPr lang="el-GR" dirty="0" err="1" smtClean="0"/>
              <a:t>ουλοπαρειακές</a:t>
            </a:r>
            <a:r>
              <a:rPr lang="el-GR" dirty="0" smtClean="0"/>
              <a:t> </a:t>
            </a:r>
            <a:r>
              <a:rPr lang="el-GR" dirty="0"/>
              <a:t>και </a:t>
            </a:r>
            <a:r>
              <a:rPr lang="el-GR" dirty="0" err="1"/>
              <a:t>ουλοχειλικές</a:t>
            </a:r>
            <a:r>
              <a:rPr lang="el-GR" dirty="0"/>
              <a:t> αύλακες, την κάτω επιφάνεια της γλώσσας, </a:t>
            </a:r>
            <a:r>
              <a:rPr lang="el-GR" dirty="0" smtClean="0"/>
              <a:t>το έδαφος </a:t>
            </a:r>
            <a:r>
              <a:rPr lang="el-GR" dirty="0"/>
              <a:t>του στόματος, και μέρος των φατνιακών αποφύσεων (εκτός από </a:t>
            </a:r>
            <a:r>
              <a:rPr lang="el-GR" dirty="0" smtClean="0"/>
              <a:t>τα ούλα</a:t>
            </a:r>
            <a:r>
              <a:rPr lang="el-GR" dirty="0"/>
              <a:t>).</a:t>
            </a:r>
          </a:p>
          <a:p>
            <a:pPr marL="0" indent="0">
              <a:spcAft>
                <a:spcPts val="1200"/>
              </a:spcAft>
              <a:buNone/>
            </a:pPr>
            <a:r>
              <a:rPr lang="el-GR" b="1" dirty="0"/>
              <a:t>γ</a:t>
            </a:r>
            <a:r>
              <a:rPr lang="el-GR" b="1" dirty="0" smtClean="0"/>
              <a:t>. Εξειδικευμένο</a:t>
            </a:r>
            <a:r>
              <a:rPr lang="el-GR" b="1" dirty="0"/>
              <a:t>, </a:t>
            </a:r>
            <a:r>
              <a:rPr lang="el-GR" dirty="0"/>
              <a:t>ο οποίος συμμετέχει στην αίσθηση της γεύσης και καλύπτει </a:t>
            </a:r>
            <a:r>
              <a:rPr lang="el-GR" dirty="0" smtClean="0"/>
              <a:t>τη ραχιαία </a:t>
            </a:r>
            <a:r>
              <a:rPr lang="el-GR" dirty="0"/>
              <a:t>επιφάνεια της γλώσσας, όπου βρίσκονται κυρίως τα αισθητήρια </a:t>
            </a:r>
            <a:r>
              <a:rPr lang="el-GR" dirty="0" smtClean="0"/>
              <a:t>όργανα της </a:t>
            </a:r>
            <a:r>
              <a:rPr lang="el-GR" dirty="0"/>
              <a:t>γεύσης.</a:t>
            </a:r>
          </a:p>
          <a:p>
            <a:r>
              <a:rPr lang="el-GR" dirty="0"/>
              <a:t>Οι διαφορές αναφέρονται, κυρίως, στο τύπο και τον βαθμό </a:t>
            </a:r>
            <a:r>
              <a:rPr lang="el-GR" dirty="0" err="1"/>
              <a:t>κερατινοποίησης</a:t>
            </a:r>
            <a:r>
              <a:rPr lang="el-GR" dirty="0"/>
              <a:t>, </a:t>
            </a:r>
            <a:r>
              <a:rPr lang="el-GR" dirty="0" smtClean="0"/>
              <a:t>το πάχος </a:t>
            </a:r>
            <a:r>
              <a:rPr lang="el-GR" dirty="0"/>
              <a:t>του επιθηλίου, το μήκος των επιθηλιακών καταδύσεων, την </a:t>
            </a:r>
            <a:r>
              <a:rPr lang="el-GR" dirty="0" smtClean="0"/>
              <a:t>παρουσία </a:t>
            </a:r>
            <a:r>
              <a:rPr lang="el-GR" dirty="0" err="1" smtClean="0"/>
              <a:t>υποβλεννογόνιου</a:t>
            </a:r>
            <a:r>
              <a:rPr lang="el-GR" dirty="0" smtClean="0"/>
              <a:t> </a:t>
            </a:r>
            <a:r>
              <a:rPr lang="el-GR" dirty="0"/>
              <a:t>και σιελογόνων αδένων.</a:t>
            </a:r>
            <a:endParaRPr lang="en-US" dirty="0"/>
          </a:p>
        </p:txBody>
      </p:sp>
    </p:spTree>
    <p:extLst>
      <p:ext uri="{BB962C8B-B14F-4D97-AF65-F5344CB8AC3E}">
        <p14:creationId xmlns:p14="http://schemas.microsoft.com/office/powerpoint/2010/main" val="10244472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00" y="546617"/>
            <a:ext cx="8568000" cy="5834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4210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ormAutofit/>
          </a:bodyPr>
          <a:lstStyle/>
          <a:p>
            <a:r>
              <a:rPr lang="el-GR" sz="3600" b="1" dirty="0"/>
              <a:t>Μασητικός βλεννογόνος</a:t>
            </a:r>
            <a:endParaRPr lang="en-US" sz="3600" dirty="0"/>
          </a:p>
        </p:txBody>
      </p:sp>
      <p:sp>
        <p:nvSpPr>
          <p:cNvPr id="4" name="Content Placeholder 3"/>
          <p:cNvSpPr>
            <a:spLocks noGrp="1"/>
          </p:cNvSpPr>
          <p:nvPr>
            <p:ph idx="1"/>
          </p:nvPr>
        </p:nvSpPr>
        <p:spPr>
          <a:xfrm>
            <a:off x="457200" y="1196752"/>
            <a:ext cx="8229600" cy="4929411"/>
          </a:xfrm>
        </p:spPr>
        <p:txBody>
          <a:bodyPr>
            <a:normAutofit fontScale="70000" lnSpcReduction="20000"/>
          </a:bodyPr>
          <a:lstStyle/>
          <a:p>
            <a:pPr marL="0" indent="0">
              <a:spcBef>
                <a:spcPts val="1200"/>
              </a:spcBef>
              <a:buNone/>
            </a:pPr>
            <a:r>
              <a:rPr lang="el-GR" dirty="0" smtClean="0"/>
              <a:t>Ο </a:t>
            </a:r>
            <a:r>
              <a:rPr lang="el-GR" dirty="0"/>
              <a:t>μασητικός βλεννογόνος είναι ανθεκτικός στις δυνάμεις πίεσης και τριβής. </a:t>
            </a:r>
            <a:r>
              <a:rPr lang="el-GR" u="sng" dirty="0" smtClean="0"/>
              <a:t>Το επιθήλιο </a:t>
            </a:r>
            <a:r>
              <a:rPr lang="el-GR" u="sng" dirty="0"/>
              <a:t>του μασητικού βλεννογόνου είναι </a:t>
            </a:r>
            <a:r>
              <a:rPr lang="el-GR" u="sng" dirty="0" err="1"/>
              <a:t>κερατινοποιημένο</a:t>
            </a:r>
            <a:r>
              <a:rPr lang="el-GR" u="sng" dirty="0"/>
              <a:t>, με επιμήκεις </a:t>
            </a:r>
            <a:r>
              <a:rPr lang="el-GR" u="sng" dirty="0" smtClean="0"/>
              <a:t>και λεπτές </a:t>
            </a:r>
            <a:r>
              <a:rPr lang="el-GR" u="sng" dirty="0"/>
              <a:t>καταδύσεις, ενώ κάτω από το χόριο κατά κανόνα δεν </a:t>
            </a:r>
            <a:r>
              <a:rPr lang="el-GR" u="sng" dirty="0" smtClean="0"/>
              <a:t>υπάρχει </a:t>
            </a:r>
            <a:r>
              <a:rPr lang="el-GR" u="sng" dirty="0" err="1" smtClean="0"/>
              <a:t>υποβλεννογόνιος</a:t>
            </a:r>
            <a:r>
              <a:rPr lang="el-GR" u="sng" dirty="0" smtClean="0"/>
              <a:t> </a:t>
            </a:r>
            <a:r>
              <a:rPr lang="el-GR" u="sng" dirty="0"/>
              <a:t>και σιελογόνοι αδένες.</a:t>
            </a:r>
          </a:p>
          <a:p>
            <a:pPr>
              <a:spcBef>
                <a:spcPts val="1200"/>
              </a:spcBef>
            </a:pPr>
            <a:r>
              <a:rPr lang="el-GR" dirty="0"/>
              <a:t>Στη σκληρή υπερώα διακρίνονται τέσσερις επιμέρους περιοχές ή μοίρες: </a:t>
            </a:r>
            <a:endParaRPr lang="el-GR" dirty="0" smtClean="0"/>
          </a:p>
          <a:p>
            <a:pPr marL="0" indent="0">
              <a:spcBef>
                <a:spcPts val="1200"/>
              </a:spcBef>
              <a:buNone/>
            </a:pPr>
            <a:r>
              <a:rPr lang="el-GR" dirty="0" smtClean="0"/>
              <a:t>(</a:t>
            </a:r>
            <a:r>
              <a:rPr lang="el-GR" dirty="0"/>
              <a:t>α) </a:t>
            </a:r>
            <a:r>
              <a:rPr lang="el-GR" dirty="0" smtClean="0"/>
              <a:t>η πρόσθια</a:t>
            </a:r>
            <a:r>
              <a:rPr lang="el-GR" dirty="0"/>
              <a:t>, πίσω από τα πρόσθια δόντια, </a:t>
            </a:r>
            <a:endParaRPr lang="el-GR" dirty="0" smtClean="0"/>
          </a:p>
          <a:p>
            <a:pPr marL="0" indent="0">
              <a:spcBef>
                <a:spcPts val="1200"/>
              </a:spcBef>
              <a:buNone/>
            </a:pPr>
            <a:r>
              <a:rPr lang="el-GR" dirty="0" smtClean="0"/>
              <a:t>(</a:t>
            </a:r>
            <a:r>
              <a:rPr lang="el-GR" dirty="0"/>
              <a:t>β) η μέση, που αντιστοιχεί στη </a:t>
            </a:r>
            <a:r>
              <a:rPr lang="el-GR" dirty="0" smtClean="0"/>
              <a:t>μέση γραμμή</a:t>
            </a:r>
            <a:r>
              <a:rPr lang="el-GR" dirty="0"/>
              <a:t>, </a:t>
            </a:r>
            <a:endParaRPr lang="el-GR" dirty="0" smtClean="0"/>
          </a:p>
          <a:p>
            <a:pPr marL="0" indent="0">
              <a:spcBef>
                <a:spcPts val="1200"/>
              </a:spcBef>
              <a:buNone/>
            </a:pPr>
            <a:r>
              <a:rPr lang="el-GR" dirty="0" smtClean="0"/>
              <a:t>(</a:t>
            </a:r>
            <a:r>
              <a:rPr lang="el-GR" dirty="0"/>
              <a:t>γ) η </a:t>
            </a:r>
            <a:r>
              <a:rPr lang="el-GR" dirty="0" err="1"/>
              <a:t>ουλική</a:t>
            </a:r>
            <a:r>
              <a:rPr lang="el-GR" dirty="0"/>
              <a:t>, αντίστοιχα προς τους προγομφίους και γομφίους και</a:t>
            </a:r>
            <a:r>
              <a:rPr lang="el-GR" dirty="0" smtClean="0"/>
              <a:t>,</a:t>
            </a:r>
          </a:p>
          <a:p>
            <a:pPr marL="0" indent="0">
              <a:spcBef>
                <a:spcPts val="1200"/>
              </a:spcBef>
              <a:buNone/>
            </a:pPr>
            <a:r>
              <a:rPr lang="el-GR" dirty="0" smtClean="0"/>
              <a:t> </a:t>
            </a:r>
            <a:r>
              <a:rPr lang="el-GR" dirty="0"/>
              <a:t>(δ) </a:t>
            </a:r>
            <a:r>
              <a:rPr lang="el-GR" dirty="0" smtClean="0"/>
              <a:t>η οπίσθια</a:t>
            </a:r>
            <a:r>
              <a:rPr lang="el-GR" dirty="0"/>
              <a:t>, στο όριο με τη μαλακή υπερώα. </a:t>
            </a:r>
            <a:endParaRPr lang="el-GR" dirty="0" smtClean="0"/>
          </a:p>
          <a:p>
            <a:pPr marL="0" indent="0">
              <a:spcBef>
                <a:spcPts val="1200"/>
              </a:spcBef>
              <a:buNone/>
            </a:pPr>
            <a:r>
              <a:rPr lang="el-GR" b="1" dirty="0" smtClean="0"/>
              <a:t>Στη </a:t>
            </a:r>
            <a:r>
              <a:rPr lang="el-GR" b="1" dirty="0"/>
              <a:t>μέση και την </a:t>
            </a:r>
            <a:r>
              <a:rPr lang="el-GR" b="1" dirty="0" err="1"/>
              <a:t>ουλική</a:t>
            </a:r>
            <a:r>
              <a:rPr lang="el-GR" b="1" dirty="0"/>
              <a:t> μοίρα </a:t>
            </a:r>
            <a:r>
              <a:rPr lang="el-GR" b="1" dirty="0" smtClean="0"/>
              <a:t>δεν υπάρχει </a:t>
            </a:r>
            <a:r>
              <a:rPr lang="el-GR" b="1" dirty="0" err="1"/>
              <a:t>υποβλεννογόνιος</a:t>
            </a:r>
            <a:r>
              <a:rPr lang="el-GR" b="1" dirty="0"/>
              <a:t> και σιελογόνοι αδένες, στην πρόσθια </a:t>
            </a:r>
            <a:r>
              <a:rPr lang="el-GR" b="1" dirty="0" smtClean="0"/>
              <a:t>υπάρχει </a:t>
            </a:r>
            <a:r>
              <a:rPr lang="el-GR" b="1" dirty="0" err="1" smtClean="0"/>
              <a:t>υποβλεννογόνιος</a:t>
            </a:r>
            <a:r>
              <a:rPr lang="el-GR" b="1" dirty="0" smtClean="0"/>
              <a:t> </a:t>
            </a:r>
            <a:r>
              <a:rPr lang="el-GR" b="1" dirty="0"/>
              <a:t>αλλά όχι αδένες, ενώ στην οπίσθια υπάρχει </a:t>
            </a:r>
            <a:r>
              <a:rPr lang="el-GR" b="1" dirty="0" err="1"/>
              <a:t>υποβλεννογόνιος</a:t>
            </a:r>
            <a:r>
              <a:rPr lang="el-GR" b="1" dirty="0"/>
              <a:t> </a:t>
            </a:r>
            <a:r>
              <a:rPr lang="el-GR" b="1" dirty="0" smtClean="0"/>
              <a:t>και αδένες</a:t>
            </a:r>
            <a:r>
              <a:rPr lang="el-GR" dirty="0"/>
              <a:t>.</a:t>
            </a:r>
            <a:endParaRPr lang="en-US" dirty="0"/>
          </a:p>
        </p:txBody>
      </p:sp>
    </p:spTree>
    <p:extLst>
      <p:ext uri="{BB962C8B-B14F-4D97-AF65-F5344CB8AC3E}">
        <p14:creationId xmlns:p14="http://schemas.microsoft.com/office/powerpoint/2010/main" val="30433660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t>Καλυπτικός βλεννογόνος</a:t>
            </a:r>
            <a:endParaRPr lang="en-US" sz="3600" dirty="0"/>
          </a:p>
        </p:txBody>
      </p:sp>
      <p:sp>
        <p:nvSpPr>
          <p:cNvPr id="3" name="Content Placeholder 2"/>
          <p:cNvSpPr>
            <a:spLocks noGrp="1"/>
          </p:cNvSpPr>
          <p:nvPr>
            <p:ph idx="1"/>
          </p:nvPr>
        </p:nvSpPr>
        <p:spPr/>
        <p:txBody>
          <a:bodyPr>
            <a:normAutofit/>
          </a:bodyPr>
          <a:lstStyle/>
          <a:p>
            <a:pPr>
              <a:spcBef>
                <a:spcPts val="1200"/>
              </a:spcBef>
              <a:spcAft>
                <a:spcPts val="1200"/>
              </a:spcAft>
            </a:pPr>
            <a:r>
              <a:rPr lang="el-GR" sz="2400" dirty="0"/>
              <a:t>Το επιθήλιο του καλυπτικού βλεννογόνου είναι συνήθως </a:t>
            </a:r>
            <a:r>
              <a:rPr lang="el-GR" sz="2400" u="sng" dirty="0"/>
              <a:t>μη-</a:t>
            </a:r>
            <a:r>
              <a:rPr lang="el-GR" sz="2400" u="sng" dirty="0" err="1"/>
              <a:t>κερατινοποιημένο</a:t>
            </a:r>
            <a:r>
              <a:rPr lang="el-GR" sz="2400" dirty="0"/>
              <a:t>, </a:t>
            </a:r>
            <a:r>
              <a:rPr lang="el-GR" sz="2400" dirty="0" smtClean="0"/>
              <a:t>και παρουσιάζει </a:t>
            </a:r>
            <a:r>
              <a:rPr lang="el-GR" sz="2400" dirty="0"/>
              <a:t>μεγάλες διαφορές από θέση σε θέση. </a:t>
            </a:r>
            <a:endParaRPr lang="el-GR" sz="2400" dirty="0" smtClean="0"/>
          </a:p>
          <a:p>
            <a:pPr>
              <a:spcBef>
                <a:spcPts val="1200"/>
              </a:spcBef>
              <a:spcAft>
                <a:spcPts val="1200"/>
              </a:spcAft>
            </a:pPr>
            <a:r>
              <a:rPr lang="el-GR" sz="2400" dirty="0" smtClean="0"/>
              <a:t>Έτσι</a:t>
            </a:r>
            <a:r>
              <a:rPr lang="el-GR" sz="2400" dirty="0"/>
              <a:t>, το επιθήλιο στις </a:t>
            </a:r>
            <a:r>
              <a:rPr lang="el-GR" sz="2400" dirty="0" smtClean="0"/>
              <a:t>παρειές είναι </a:t>
            </a:r>
            <a:r>
              <a:rPr lang="el-GR" sz="2400" dirty="0"/>
              <a:t>συνήθως παχύ με κοντές και φαρδιές καταδύσεις, ενώ στην κάτω </a:t>
            </a:r>
            <a:r>
              <a:rPr lang="el-GR" sz="2400" dirty="0" smtClean="0"/>
              <a:t>επιφάνεια της </a:t>
            </a:r>
            <a:r>
              <a:rPr lang="el-GR" sz="2400" dirty="0"/>
              <a:t>γλώσσας λεπτό, χωρίς καταδύσεις. Συνήθως υπάρχει </a:t>
            </a:r>
            <a:r>
              <a:rPr lang="el-GR" sz="2400" dirty="0" err="1"/>
              <a:t>υποβλεννογόνιος</a:t>
            </a:r>
            <a:r>
              <a:rPr lang="el-GR" sz="2400" dirty="0"/>
              <a:t> </a:t>
            </a:r>
            <a:r>
              <a:rPr lang="el-GR" sz="2400" dirty="0" smtClean="0"/>
              <a:t>με σιελογόνους </a:t>
            </a:r>
            <a:r>
              <a:rPr lang="el-GR" sz="2400" dirty="0"/>
              <a:t>αδένες.</a:t>
            </a:r>
            <a:endParaRPr lang="en-US" sz="2400" dirty="0"/>
          </a:p>
        </p:txBody>
      </p:sp>
    </p:spTree>
    <p:extLst>
      <p:ext uri="{BB962C8B-B14F-4D97-AF65-F5344CB8AC3E}">
        <p14:creationId xmlns:p14="http://schemas.microsoft.com/office/powerpoint/2010/main" val="2668608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l-GR" altLang="el-GR" b="1" dirty="0" smtClean="0"/>
              <a:t>Τύποι Οστού</a:t>
            </a:r>
            <a:endParaRPr lang="en-GB" altLang="el-GR" b="1" dirty="0" smtClean="0"/>
          </a:p>
        </p:txBody>
      </p:sp>
      <p:sp>
        <p:nvSpPr>
          <p:cNvPr id="20483" name="Rectangle 3"/>
          <p:cNvSpPr>
            <a:spLocks noGrp="1" noChangeArrowheads="1"/>
          </p:cNvSpPr>
          <p:nvPr>
            <p:ph type="body" idx="1"/>
          </p:nvPr>
        </p:nvSpPr>
        <p:spPr/>
        <p:txBody>
          <a:bodyPr/>
          <a:lstStyle/>
          <a:p>
            <a:pPr eaLnBrk="1" hangingPunct="1"/>
            <a:r>
              <a:rPr lang="el-GR" altLang="el-GR" sz="2800" b="1" dirty="0" smtClean="0"/>
              <a:t>Μακροσκοπικό επίπεδο</a:t>
            </a:r>
          </a:p>
          <a:p>
            <a:pPr lvl="1" eaLnBrk="1" hangingPunct="1"/>
            <a:r>
              <a:rPr lang="el-GR" altLang="el-GR" sz="2400" dirty="0" smtClean="0"/>
              <a:t>Συμπαγές οστούν</a:t>
            </a:r>
          </a:p>
          <a:p>
            <a:pPr lvl="2" eaLnBrk="1" hangingPunct="1"/>
            <a:r>
              <a:rPr lang="el-GR" altLang="el-GR" sz="2000" dirty="0" smtClean="0"/>
              <a:t>Εντόπιση στις εξωτερικές επιφάνειες των οστών</a:t>
            </a:r>
          </a:p>
          <a:p>
            <a:pPr lvl="2" eaLnBrk="1" hangingPunct="1"/>
            <a:r>
              <a:rPr lang="el-GR" altLang="el-GR" sz="2000" dirty="0" smtClean="0"/>
              <a:t>Περιέχει πολλαπλά Αβέρσεια συστήματα</a:t>
            </a:r>
          </a:p>
          <a:p>
            <a:pPr lvl="1" eaLnBrk="1" hangingPunct="1"/>
            <a:r>
              <a:rPr lang="el-GR" altLang="el-GR" sz="2400" dirty="0" smtClean="0"/>
              <a:t>Σπογγώδες οστούν</a:t>
            </a:r>
          </a:p>
          <a:p>
            <a:pPr lvl="2" eaLnBrk="1" hangingPunct="1"/>
            <a:r>
              <a:rPr lang="el-GR" altLang="el-GR" sz="2000" dirty="0" smtClean="0"/>
              <a:t>Αποτελείται από </a:t>
            </a:r>
            <a:r>
              <a:rPr lang="el-GR" altLang="el-GR" sz="2000" dirty="0" smtClean="0">
                <a:solidFill>
                  <a:srgbClr val="A1031D"/>
                </a:solidFill>
              </a:rPr>
              <a:t>οστικές δοκίδες</a:t>
            </a:r>
            <a:r>
              <a:rPr lang="el-GR" altLang="el-GR" sz="2000" dirty="0" smtClean="0"/>
              <a:t> που ξεκινούν από το περιφερικό συμπαγές οστούν, επεκτείνονται προς το εσωτερικό και αφορίζουν τις </a:t>
            </a:r>
            <a:r>
              <a:rPr lang="el-GR" altLang="el-GR" sz="2000" dirty="0" smtClean="0">
                <a:solidFill>
                  <a:srgbClr val="A1031D"/>
                </a:solidFill>
              </a:rPr>
              <a:t>μυελοκυψέλες</a:t>
            </a:r>
          </a:p>
          <a:p>
            <a:pPr lvl="2" eaLnBrk="1" hangingPunct="1"/>
            <a:r>
              <a:rPr lang="el-GR" altLang="el-GR" sz="2000" dirty="0" smtClean="0"/>
              <a:t>Ο βαθμός πυκνότητας εξαρτάται από την ποσοτική αναλογία οστικών δοκίδων και μυελικών χώρων </a:t>
            </a:r>
          </a:p>
          <a:p>
            <a:pPr lvl="3" eaLnBrk="1" hangingPunct="1"/>
            <a:r>
              <a:rPr lang="el-GR" altLang="el-GR" sz="1800" dirty="0" smtClean="0"/>
              <a:t>Πυκνό ή αραιό σπογγώδες οστούν</a:t>
            </a:r>
            <a:endParaRPr lang="en-GB" altLang="el-GR" sz="1800" dirty="0" smtClean="0"/>
          </a:p>
        </p:txBody>
      </p:sp>
    </p:spTree>
    <p:extLst>
      <p:ext uri="{BB962C8B-B14F-4D97-AF65-F5344CB8AC3E}">
        <p14:creationId xmlns:p14="http://schemas.microsoft.com/office/powerpoint/2010/main" val="9418345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l-GR" sz="3600" b="1" dirty="0"/>
              <a:t>Εξειδικευμένος βλεννογόνος</a:t>
            </a:r>
            <a:endParaRPr lang="en-US" sz="3600" dirty="0"/>
          </a:p>
        </p:txBody>
      </p:sp>
      <p:sp>
        <p:nvSpPr>
          <p:cNvPr id="3" name="Content Placeholder 2"/>
          <p:cNvSpPr>
            <a:spLocks noGrp="1"/>
          </p:cNvSpPr>
          <p:nvPr>
            <p:ph idx="1"/>
          </p:nvPr>
        </p:nvSpPr>
        <p:spPr>
          <a:xfrm>
            <a:off x="457200" y="1268760"/>
            <a:ext cx="8229600" cy="4857403"/>
          </a:xfrm>
        </p:spPr>
        <p:txBody>
          <a:bodyPr>
            <a:normAutofit fontScale="70000" lnSpcReduction="20000"/>
          </a:bodyPr>
          <a:lstStyle/>
          <a:p>
            <a:pPr>
              <a:spcBef>
                <a:spcPts val="1200"/>
              </a:spcBef>
            </a:pPr>
            <a:r>
              <a:rPr lang="el-GR" dirty="0"/>
              <a:t>Ο εξειδικευμένο βλεννογόνος καλύπτει την ραχιαία (άνω) επιφάνεια της </a:t>
            </a:r>
            <a:r>
              <a:rPr lang="el-GR" dirty="0" smtClean="0"/>
              <a:t>γλώσσας</a:t>
            </a:r>
            <a:r>
              <a:rPr lang="en-US" dirty="0" smtClean="0"/>
              <a:t> </a:t>
            </a:r>
            <a:r>
              <a:rPr lang="el-GR" dirty="0" smtClean="0"/>
              <a:t>και </a:t>
            </a:r>
            <a:r>
              <a:rPr lang="el-GR" dirty="0"/>
              <a:t>σχετίζεται με την αίσθηση της γεύσης. Το επιθήλιο είναι </a:t>
            </a:r>
            <a:r>
              <a:rPr lang="el-GR" u="sng" dirty="0" err="1"/>
              <a:t>κερατινοποιημένο</a:t>
            </a:r>
            <a:r>
              <a:rPr lang="el-GR" u="sng" dirty="0"/>
              <a:t> </a:t>
            </a:r>
            <a:r>
              <a:rPr lang="el-GR" u="sng" dirty="0" smtClean="0"/>
              <a:t>και</a:t>
            </a:r>
            <a:r>
              <a:rPr lang="en-US" u="sng" dirty="0" smtClean="0"/>
              <a:t> </a:t>
            </a:r>
            <a:r>
              <a:rPr lang="el-GR" u="sng" dirty="0" smtClean="0"/>
              <a:t>μη-</a:t>
            </a:r>
            <a:r>
              <a:rPr lang="el-GR" u="sng" dirty="0" err="1" smtClean="0"/>
              <a:t>κερατινοποιημένο</a:t>
            </a:r>
            <a:r>
              <a:rPr lang="el-GR" dirty="0"/>
              <a:t>, ποικίλου πάχους με ανάλογου μήκους καταδύσεις,</a:t>
            </a:r>
            <a:r>
              <a:rPr lang="el-GR" b="1" dirty="0"/>
              <a:t> ενώ </a:t>
            </a:r>
            <a:r>
              <a:rPr lang="el-GR" b="1" dirty="0" smtClean="0"/>
              <a:t>δεν</a:t>
            </a:r>
            <a:r>
              <a:rPr lang="en-US" b="1" dirty="0" smtClean="0"/>
              <a:t> </a:t>
            </a:r>
            <a:r>
              <a:rPr lang="el-GR" b="1" dirty="0" smtClean="0"/>
              <a:t>υπάρχει </a:t>
            </a:r>
            <a:r>
              <a:rPr lang="el-GR" b="1" dirty="0" err="1"/>
              <a:t>υποβλεννογόνιος</a:t>
            </a:r>
            <a:r>
              <a:rPr lang="el-GR" dirty="0"/>
              <a:t>. </a:t>
            </a:r>
            <a:endParaRPr lang="en-US" dirty="0" smtClean="0"/>
          </a:p>
          <a:p>
            <a:pPr>
              <a:spcBef>
                <a:spcPts val="1200"/>
              </a:spcBef>
            </a:pPr>
            <a:r>
              <a:rPr lang="el-GR" dirty="0" smtClean="0"/>
              <a:t>Κύριο </a:t>
            </a:r>
            <a:r>
              <a:rPr lang="el-GR" dirty="0"/>
              <a:t>μορφολογικό χαρακτηριστικό του </a:t>
            </a:r>
            <a:r>
              <a:rPr lang="el-GR" dirty="0" smtClean="0"/>
              <a:t>εξειδικευμένου</a:t>
            </a:r>
            <a:r>
              <a:rPr lang="en-US" dirty="0" smtClean="0"/>
              <a:t> </a:t>
            </a:r>
            <a:r>
              <a:rPr lang="el-GR" dirty="0" smtClean="0"/>
              <a:t>βλεννογόνου </a:t>
            </a:r>
            <a:r>
              <a:rPr lang="el-GR" dirty="0"/>
              <a:t>είναι πως σχηματίζει πολλές μικρές </a:t>
            </a:r>
            <a:r>
              <a:rPr lang="el-GR" dirty="0" err="1"/>
              <a:t>προσεκβολές</a:t>
            </a:r>
            <a:r>
              <a:rPr lang="el-GR" dirty="0"/>
              <a:t> που λέγονται </a:t>
            </a:r>
            <a:r>
              <a:rPr lang="el-GR" dirty="0" smtClean="0"/>
              <a:t>θηλές</a:t>
            </a:r>
            <a:r>
              <a:rPr lang="en-US" dirty="0" smtClean="0"/>
              <a:t> </a:t>
            </a:r>
            <a:r>
              <a:rPr lang="el-GR" dirty="0" smtClean="0"/>
              <a:t>της </a:t>
            </a:r>
            <a:r>
              <a:rPr lang="el-GR" dirty="0"/>
              <a:t>γλώσσας. </a:t>
            </a:r>
            <a:endParaRPr lang="en-US" dirty="0" smtClean="0"/>
          </a:p>
          <a:p>
            <a:pPr>
              <a:spcBef>
                <a:spcPts val="1200"/>
              </a:spcBef>
            </a:pPr>
            <a:r>
              <a:rPr lang="el-GR" dirty="0" smtClean="0"/>
              <a:t>Οι </a:t>
            </a:r>
            <a:r>
              <a:rPr lang="el-GR" dirty="0"/>
              <a:t>θηλές της γλώσσας είναι περισσότερες στα πρόσθια </a:t>
            </a:r>
            <a:r>
              <a:rPr lang="el-GR" dirty="0" smtClean="0"/>
              <a:t>δύο</a:t>
            </a:r>
            <a:r>
              <a:rPr lang="en-US" dirty="0" smtClean="0"/>
              <a:t> </a:t>
            </a:r>
            <a:r>
              <a:rPr lang="el-GR" dirty="0" smtClean="0"/>
              <a:t>τριτημόρια </a:t>
            </a:r>
            <a:r>
              <a:rPr lang="el-GR" dirty="0"/>
              <a:t>της γλώσσας και διακρίνονται μακροσκοπικά (με το μάτι) </a:t>
            </a:r>
            <a:r>
              <a:rPr lang="el-GR" dirty="0" smtClean="0"/>
              <a:t>και</a:t>
            </a:r>
            <a:r>
              <a:rPr lang="en-US" dirty="0" smtClean="0"/>
              <a:t> </a:t>
            </a:r>
            <a:r>
              <a:rPr lang="el-GR" dirty="0" smtClean="0"/>
              <a:t>μικροσκοπικά </a:t>
            </a:r>
            <a:r>
              <a:rPr lang="el-GR" dirty="0"/>
              <a:t>(με το μικροσκόπιο) σε τρεις τύπους: </a:t>
            </a:r>
            <a:endParaRPr lang="en-US" dirty="0" smtClean="0"/>
          </a:p>
          <a:p>
            <a:pPr marL="0" indent="0">
              <a:spcBef>
                <a:spcPts val="1200"/>
              </a:spcBef>
              <a:buNone/>
            </a:pPr>
            <a:r>
              <a:rPr lang="en-US" dirty="0" smtClean="0"/>
              <a:t>     </a:t>
            </a:r>
            <a:r>
              <a:rPr lang="el-GR" dirty="0" smtClean="0"/>
              <a:t>τις </a:t>
            </a:r>
            <a:r>
              <a:rPr lang="el-GR" dirty="0"/>
              <a:t>τριχοειδείς, </a:t>
            </a:r>
            <a:endParaRPr lang="en-US" dirty="0" smtClean="0"/>
          </a:p>
          <a:p>
            <a:pPr marL="0" indent="0">
              <a:spcBef>
                <a:spcPts val="1200"/>
              </a:spcBef>
              <a:buNone/>
            </a:pPr>
            <a:r>
              <a:rPr lang="en-US" dirty="0"/>
              <a:t> </a:t>
            </a:r>
            <a:r>
              <a:rPr lang="en-US" dirty="0" smtClean="0"/>
              <a:t>    </a:t>
            </a:r>
            <a:r>
              <a:rPr lang="el-GR" dirty="0" smtClean="0"/>
              <a:t>τις μυκητοειδείς</a:t>
            </a:r>
            <a:r>
              <a:rPr lang="en-US" dirty="0" smtClean="0"/>
              <a:t> </a:t>
            </a:r>
            <a:r>
              <a:rPr lang="el-GR" dirty="0" smtClean="0"/>
              <a:t>και </a:t>
            </a:r>
            <a:endParaRPr lang="en-US" dirty="0" smtClean="0"/>
          </a:p>
          <a:p>
            <a:pPr marL="0" indent="0">
              <a:spcBef>
                <a:spcPts val="1200"/>
              </a:spcBef>
              <a:buNone/>
            </a:pPr>
            <a:r>
              <a:rPr lang="en-US" dirty="0"/>
              <a:t> </a:t>
            </a:r>
            <a:r>
              <a:rPr lang="en-US" dirty="0" smtClean="0"/>
              <a:t>    </a:t>
            </a:r>
            <a:r>
              <a:rPr lang="el-GR" dirty="0" smtClean="0"/>
              <a:t>τις </a:t>
            </a:r>
            <a:r>
              <a:rPr lang="el-GR" dirty="0" err="1"/>
              <a:t>περικεχαρακωμένες</a:t>
            </a:r>
            <a:r>
              <a:rPr lang="el-GR" dirty="0"/>
              <a:t>.</a:t>
            </a:r>
            <a:endParaRPr lang="en-US" dirty="0"/>
          </a:p>
        </p:txBody>
      </p:sp>
    </p:spTree>
    <p:extLst>
      <p:ext uri="{BB962C8B-B14F-4D97-AF65-F5344CB8AC3E}">
        <p14:creationId xmlns:p14="http://schemas.microsoft.com/office/powerpoint/2010/main" val="13065130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4" y="1019196"/>
            <a:ext cx="9072000" cy="41467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4871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l-GR" sz="3600" b="1" dirty="0" smtClean="0">
                <a:solidFill>
                  <a:schemeClr val="tx2"/>
                </a:solidFill>
              </a:rPr>
              <a:t>βλεννογόνος</a:t>
            </a:r>
            <a:r>
              <a:rPr lang="en-US" sz="3600" b="1" dirty="0" smtClean="0">
                <a:solidFill>
                  <a:schemeClr val="tx2"/>
                </a:solidFill>
              </a:rPr>
              <a:t> </a:t>
            </a:r>
            <a:r>
              <a:rPr lang="el-GR" sz="3600" b="1" dirty="0">
                <a:solidFill>
                  <a:schemeClr val="tx2"/>
                </a:solidFill>
              </a:rPr>
              <a:t>στόματος</a:t>
            </a:r>
            <a:endParaRPr lang="en-US" sz="3600" b="1" dirty="0"/>
          </a:p>
        </p:txBody>
      </p:sp>
      <p:sp>
        <p:nvSpPr>
          <p:cNvPr id="3" name="Content Placeholder 2"/>
          <p:cNvSpPr>
            <a:spLocks noGrp="1"/>
          </p:cNvSpPr>
          <p:nvPr>
            <p:ph idx="1"/>
          </p:nvPr>
        </p:nvSpPr>
        <p:spPr>
          <a:xfrm>
            <a:off x="457200" y="1124744"/>
            <a:ext cx="8229600" cy="5472608"/>
          </a:xfrm>
        </p:spPr>
        <p:txBody>
          <a:bodyPr>
            <a:noAutofit/>
          </a:bodyPr>
          <a:lstStyle/>
          <a:p>
            <a:pPr>
              <a:spcBef>
                <a:spcPts val="0"/>
              </a:spcBef>
              <a:spcAft>
                <a:spcPts val="600"/>
              </a:spcAft>
            </a:pPr>
            <a:endParaRPr lang="el-GR" sz="2400" dirty="0"/>
          </a:p>
          <a:p>
            <a:pPr>
              <a:spcBef>
                <a:spcPts val="0"/>
              </a:spcBef>
              <a:spcAft>
                <a:spcPts val="600"/>
              </a:spcAft>
            </a:pPr>
            <a:r>
              <a:rPr lang="el-GR" sz="2400" dirty="0"/>
              <a:t>Ο στοματικός βλεννογόνος σχηματίζεται από δύο στρώματα, ένα</a:t>
            </a:r>
            <a:r>
              <a:rPr lang="el-GR" sz="2400" u="sng" dirty="0"/>
              <a:t> εξωτερικό</a:t>
            </a:r>
            <a:r>
              <a:rPr lang="el-GR" sz="2400" dirty="0"/>
              <a:t> προς </a:t>
            </a:r>
            <a:r>
              <a:rPr lang="el-GR" sz="2400" dirty="0" smtClean="0"/>
              <a:t>τη στοματική </a:t>
            </a:r>
            <a:r>
              <a:rPr lang="el-GR" sz="2400" dirty="0"/>
              <a:t>κοιλότητα και ένα </a:t>
            </a:r>
            <a:r>
              <a:rPr lang="el-GR" sz="2400" u="sng" dirty="0"/>
              <a:t>εσωτερικό</a:t>
            </a:r>
            <a:r>
              <a:rPr lang="el-GR" sz="2400" dirty="0"/>
              <a:t>, που έρχεται σε επαφή κυρίως με τους </a:t>
            </a:r>
            <a:r>
              <a:rPr lang="el-GR" sz="2400" dirty="0" smtClean="0"/>
              <a:t>μύες ή </a:t>
            </a:r>
            <a:r>
              <a:rPr lang="el-GR" sz="2400" dirty="0"/>
              <a:t>το οστό. </a:t>
            </a:r>
            <a:endParaRPr lang="el-GR" sz="2400" dirty="0" smtClean="0"/>
          </a:p>
          <a:p>
            <a:pPr>
              <a:spcBef>
                <a:spcPts val="0"/>
              </a:spcBef>
              <a:spcAft>
                <a:spcPts val="600"/>
              </a:spcAft>
            </a:pPr>
            <a:r>
              <a:rPr lang="el-GR" sz="2400" b="1" dirty="0" smtClean="0"/>
              <a:t>Το </a:t>
            </a:r>
            <a:r>
              <a:rPr lang="el-GR" sz="2400" b="1" dirty="0"/>
              <a:t>εξωτερικό στρώμα </a:t>
            </a:r>
            <a:r>
              <a:rPr lang="el-GR" sz="2400" dirty="0"/>
              <a:t>αποτελείται από</a:t>
            </a:r>
            <a:r>
              <a:rPr lang="el-GR" sz="2400" b="1" dirty="0"/>
              <a:t> </a:t>
            </a:r>
            <a:r>
              <a:rPr lang="el-GR" sz="2400" dirty="0"/>
              <a:t>επιθηλιακό ιστό</a:t>
            </a:r>
            <a:r>
              <a:rPr lang="el-GR" sz="2400" b="1" dirty="0"/>
              <a:t> </a:t>
            </a:r>
            <a:r>
              <a:rPr lang="el-GR" sz="2400" dirty="0"/>
              <a:t>και </a:t>
            </a:r>
            <a:r>
              <a:rPr lang="el-GR" sz="2400" dirty="0" smtClean="0"/>
              <a:t>περιγράφεται ως</a:t>
            </a:r>
            <a:r>
              <a:rPr lang="el-GR" sz="2400" b="1" dirty="0" smtClean="0"/>
              <a:t> </a:t>
            </a:r>
            <a:r>
              <a:rPr lang="el-GR" sz="2400" b="1" dirty="0"/>
              <a:t>επιθήλιο, </a:t>
            </a:r>
            <a:r>
              <a:rPr lang="el-GR" sz="2400" dirty="0"/>
              <a:t>ενώ στο </a:t>
            </a:r>
            <a:r>
              <a:rPr lang="el-GR" sz="2400" b="1" dirty="0"/>
              <a:t>εσωτερικό στρώμα </a:t>
            </a:r>
            <a:r>
              <a:rPr lang="el-GR" sz="2400" dirty="0"/>
              <a:t>επικρατεί ο συνδετικός ιστός </a:t>
            </a:r>
            <a:r>
              <a:rPr lang="el-GR" sz="2400" dirty="0" smtClean="0"/>
              <a:t>και ονομάζεται</a:t>
            </a:r>
            <a:r>
              <a:rPr lang="el-GR" sz="2400" b="1" dirty="0" smtClean="0"/>
              <a:t> </a:t>
            </a:r>
            <a:r>
              <a:rPr lang="el-GR" sz="2400" b="1" dirty="0"/>
              <a:t>χόριο</a:t>
            </a:r>
            <a:r>
              <a:rPr lang="el-GR" sz="2400" b="1" dirty="0" smtClean="0"/>
              <a:t>.</a:t>
            </a:r>
          </a:p>
          <a:p>
            <a:pPr>
              <a:spcBef>
                <a:spcPts val="0"/>
              </a:spcBef>
              <a:spcAft>
                <a:spcPts val="600"/>
              </a:spcAft>
            </a:pPr>
            <a:r>
              <a:rPr lang="el-GR" sz="2400" dirty="0" smtClean="0"/>
              <a:t> </a:t>
            </a:r>
            <a:r>
              <a:rPr lang="el-GR" sz="2400" dirty="0"/>
              <a:t>Σε μερικές περιοχές κάτω από το βλεννογόνο υπάρχει και </a:t>
            </a:r>
            <a:r>
              <a:rPr lang="el-GR" sz="2400" dirty="0" smtClean="0"/>
              <a:t>ο </a:t>
            </a:r>
            <a:r>
              <a:rPr lang="el-GR" sz="2400" dirty="0" err="1" smtClean="0"/>
              <a:t>υποβλεννογόνιος</a:t>
            </a:r>
            <a:r>
              <a:rPr lang="el-GR" sz="2400" dirty="0"/>
              <a:t> </a:t>
            </a:r>
            <a:r>
              <a:rPr lang="el-GR" sz="2400" dirty="0" smtClean="0"/>
              <a:t>με τον οποίο στηρίζεται επάνω στα οστά, μύες και </a:t>
            </a:r>
            <a:r>
              <a:rPr lang="el-GR" sz="2400" dirty="0"/>
              <a:t>ά</a:t>
            </a:r>
            <a:r>
              <a:rPr lang="el-GR" sz="2400" dirty="0" smtClean="0"/>
              <a:t>λλα στοιχεία.</a:t>
            </a:r>
            <a:endParaRPr lang="en-US" sz="2400" dirty="0"/>
          </a:p>
        </p:txBody>
      </p:sp>
    </p:spTree>
    <p:extLst>
      <p:ext uri="{BB962C8B-B14F-4D97-AF65-F5344CB8AC3E}">
        <p14:creationId xmlns:p14="http://schemas.microsoft.com/office/powerpoint/2010/main" val="8930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80" y="190504"/>
            <a:ext cx="8784000" cy="624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731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24744"/>
            <a:ext cx="8229600" cy="4958011"/>
          </a:xfrm>
        </p:spPr>
        <p:txBody>
          <a:bodyPr>
            <a:noAutofit/>
          </a:bodyPr>
          <a:lstStyle/>
          <a:p>
            <a:pPr>
              <a:spcBef>
                <a:spcPts val="0"/>
              </a:spcBef>
              <a:spcAft>
                <a:spcPts val="600"/>
              </a:spcAft>
            </a:pPr>
            <a:r>
              <a:rPr lang="el-GR" sz="2200" dirty="0"/>
              <a:t>Η σύνδεση του επιθηλίου με το χόριο γίνεται με την παρεμβολή </a:t>
            </a:r>
            <a:r>
              <a:rPr lang="el-GR" sz="2200" dirty="0" smtClean="0"/>
              <a:t>μίας εξειδικευμένης</a:t>
            </a:r>
            <a:r>
              <a:rPr lang="el-GR" sz="2200" dirty="0"/>
              <a:t>, </a:t>
            </a:r>
            <a:r>
              <a:rPr lang="el-GR" sz="2200" dirty="0" err="1"/>
              <a:t>ακύτταρης</a:t>
            </a:r>
            <a:r>
              <a:rPr lang="el-GR" sz="2200" dirty="0"/>
              <a:t> δομής που ονομάζεται</a:t>
            </a:r>
            <a:r>
              <a:rPr lang="el-GR" sz="2200" b="1" dirty="0"/>
              <a:t> βασική μεμβράνη ή ζώνη </a:t>
            </a:r>
            <a:r>
              <a:rPr lang="el-GR" sz="2200" b="1" dirty="0" smtClean="0"/>
              <a:t>βασικής μεμβράνης</a:t>
            </a:r>
            <a:r>
              <a:rPr lang="el-GR" sz="2200" dirty="0"/>
              <a:t>. </a:t>
            </a:r>
            <a:endParaRPr lang="el-GR" sz="2200" dirty="0" smtClean="0"/>
          </a:p>
          <a:p>
            <a:pPr>
              <a:spcBef>
                <a:spcPts val="0"/>
              </a:spcBef>
              <a:spcAft>
                <a:spcPts val="600"/>
              </a:spcAft>
            </a:pPr>
            <a:r>
              <a:rPr lang="el-GR" sz="2200" dirty="0" smtClean="0"/>
              <a:t>Η </a:t>
            </a:r>
            <a:r>
              <a:rPr lang="el-GR" sz="2200" dirty="0"/>
              <a:t>δομή αυτή αποτελείται από πρωτεΐνες, </a:t>
            </a:r>
            <a:r>
              <a:rPr lang="el-GR" sz="2200" dirty="0" err="1"/>
              <a:t>γλυκοπρωτεΐνες</a:t>
            </a:r>
            <a:r>
              <a:rPr lang="el-GR" sz="2200" dirty="0"/>
              <a:t>, </a:t>
            </a:r>
            <a:r>
              <a:rPr lang="el-GR" sz="2200" dirty="0" smtClean="0"/>
              <a:t>και </a:t>
            </a:r>
            <a:r>
              <a:rPr lang="el-GR" sz="2200" dirty="0" err="1" smtClean="0"/>
              <a:t>πρωτεογλυκάνες</a:t>
            </a:r>
            <a:r>
              <a:rPr lang="el-GR" sz="2200" dirty="0" smtClean="0"/>
              <a:t> </a:t>
            </a:r>
            <a:r>
              <a:rPr lang="el-GR" sz="2200" dirty="0"/>
              <a:t>που παράγονται άλλες από τα επιθηλιακά κύτταρα και άλλες </a:t>
            </a:r>
            <a:r>
              <a:rPr lang="el-GR" sz="2200" dirty="0" smtClean="0"/>
              <a:t>από τα </a:t>
            </a:r>
            <a:r>
              <a:rPr lang="el-GR" sz="2200" dirty="0"/>
              <a:t>κύτταρα του συνδετικού ιστού του χορίου. </a:t>
            </a:r>
            <a:endParaRPr lang="el-GR" sz="2200" dirty="0" smtClean="0"/>
          </a:p>
          <a:p>
            <a:pPr>
              <a:spcBef>
                <a:spcPts val="0"/>
              </a:spcBef>
              <a:spcAft>
                <a:spcPts val="600"/>
              </a:spcAft>
            </a:pPr>
            <a:r>
              <a:rPr lang="el-GR" sz="2200" dirty="0" smtClean="0"/>
              <a:t>Αν </a:t>
            </a:r>
            <a:r>
              <a:rPr lang="el-GR" sz="2200" dirty="0"/>
              <a:t>και η βασική μεμβράνη είναι </a:t>
            </a:r>
            <a:r>
              <a:rPr lang="el-GR" sz="2200" dirty="0" smtClean="0"/>
              <a:t>τόσο λεπτή </a:t>
            </a:r>
            <a:r>
              <a:rPr lang="el-GR" sz="2200" dirty="0"/>
              <a:t>που δεν διακρίνεται εύκολα στο οπτικό μικροσκόπιο, έχει συσχετιστεί </a:t>
            </a:r>
            <a:r>
              <a:rPr lang="el-GR" sz="2200" dirty="0" smtClean="0"/>
              <a:t>με κρίσιμες </a:t>
            </a:r>
            <a:r>
              <a:rPr lang="el-GR" sz="2200" dirty="0"/>
              <a:t>λειτουργίες όπως η ανάπτυξη, η αύξηση, και η επανόρθωση των ιστών, </a:t>
            </a:r>
            <a:r>
              <a:rPr lang="el-GR" sz="2200" dirty="0" smtClean="0"/>
              <a:t>ο σχηματισμός </a:t>
            </a:r>
            <a:r>
              <a:rPr lang="el-GR" sz="2200" dirty="0"/>
              <a:t>ρυθμιστικών φραγμών στη διακίνηση </a:t>
            </a:r>
            <a:r>
              <a:rPr lang="el-GR" sz="2200" dirty="0" err="1"/>
              <a:t>μακρομορίων</a:t>
            </a:r>
            <a:r>
              <a:rPr lang="el-GR" sz="2200" dirty="0"/>
              <a:t> και </a:t>
            </a:r>
            <a:r>
              <a:rPr lang="el-GR" sz="2200" dirty="0" smtClean="0"/>
              <a:t>κυττάρων μεταξύ </a:t>
            </a:r>
            <a:r>
              <a:rPr lang="el-GR" sz="2200" dirty="0"/>
              <a:t>του επιθηλίου και του χορίου, και η δομική υποστήριξη του επιθηλίου.</a:t>
            </a:r>
            <a:endParaRPr lang="en-US" sz="2200" dirty="0"/>
          </a:p>
        </p:txBody>
      </p:sp>
      <p:sp>
        <p:nvSpPr>
          <p:cNvPr id="4" name="Title 1"/>
          <p:cNvSpPr>
            <a:spLocks noGrp="1"/>
          </p:cNvSpPr>
          <p:nvPr>
            <p:ph type="title"/>
          </p:nvPr>
        </p:nvSpPr>
        <p:spPr>
          <a:xfrm>
            <a:off x="457200" y="44624"/>
            <a:ext cx="8229600" cy="1143000"/>
          </a:xfrm>
        </p:spPr>
        <p:txBody>
          <a:bodyPr>
            <a:normAutofit/>
          </a:bodyPr>
          <a:lstStyle/>
          <a:p>
            <a:r>
              <a:rPr lang="el-GR" sz="3600" b="1" dirty="0" smtClean="0">
                <a:solidFill>
                  <a:schemeClr val="tx2"/>
                </a:solidFill>
              </a:rPr>
              <a:t>βλεννογόνος</a:t>
            </a:r>
            <a:r>
              <a:rPr lang="en-US" sz="3600" b="1" dirty="0" smtClean="0">
                <a:solidFill>
                  <a:schemeClr val="tx2"/>
                </a:solidFill>
              </a:rPr>
              <a:t> </a:t>
            </a:r>
            <a:r>
              <a:rPr lang="el-GR" sz="3600" b="1" dirty="0">
                <a:solidFill>
                  <a:schemeClr val="tx2"/>
                </a:solidFill>
              </a:rPr>
              <a:t>στόματος</a:t>
            </a:r>
            <a:endParaRPr lang="en-US" sz="3600" b="1" dirty="0"/>
          </a:p>
        </p:txBody>
      </p:sp>
    </p:spTree>
    <p:extLst>
      <p:ext uri="{BB962C8B-B14F-4D97-AF65-F5344CB8AC3E}">
        <p14:creationId xmlns:p14="http://schemas.microsoft.com/office/powerpoint/2010/main" val="396557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5112568"/>
          </a:xfrm>
        </p:spPr>
        <p:txBody>
          <a:bodyPr>
            <a:normAutofit fontScale="62500" lnSpcReduction="20000"/>
          </a:bodyPr>
          <a:lstStyle/>
          <a:p>
            <a:pPr>
              <a:lnSpc>
                <a:spcPct val="120000"/>
              </a:lnSpc>
              <a:spcAft>
                <a:spcPts val="600"/>
              </a:spcAft>
            </a:pPr>
            <a:r>
              <a:rPr lang="el-GR" dirty="0"/>
              <a:t>Κατά κανόνα η επιφάνεια </a:t>
            </a:r>
            <a:r>
              <a:rPr lang="el-GR" dirty="0" err="1"/>
              <a:t>διεπαφής</a:t>
            </a:r>
            <a:r>
              <a:rPr lang="el-GR" dirty="0"/>
              <a:t> (</a:t>
            </a:r>
            <a:r>
              <a:rPr lang="el-GR" dirty="0" err="1"/>
              <a:t>interface</a:t>
            </a:r>
            <a:r>
              <a:rPr lang="el-GR" dirty="0"/>
              <a:t>) του επιθηλίου με το χόριο δεν </a:t>
            </a:r>
            <a:r>
              <a:rPr lang="el-GR" dirty="0" smtClean="0"/>
              <a:t>είναι επίπεδη</a:t>
            </a:r>
            <a:r>
              <a:rPr lang="el-GR" dirty="0"/>
              <a:t>, αλλά το επιθήλιο σχηματίζει </a:t>
            </a:r>
            <a:r>
              <a:rPr lang="el-GR" dirty="0" err="1"/>
              <a:t>προσεκβολές</a:t>
            </a:r>
            <a:r>
              <a:rPr lang="el-GR" dirty="0"/>
              <a:t>, σαν «δόντια», προς το χόριο, </a:t>
            </a:r>
            <a:r>
              <a:rPr lang="el-GR" dirty="0" smtClean="0"/>
              <a:t>οι οποίες </a:t>
            </a:r>
            <a:r>
              <a:rPr lang="el-GR" dirty="0"/>
              <a:t>ονομάζονται επιθηλιακές καταδύσεις. </a:t>
            </a:r>
            <a:endParaRPr lang="el-GR" dirty="0" smtClean="0"/>
          </a:p>
          <a:p>
            <a:pPr>
              <a:lnSpc>
                <a:spcPct val="120000"/>
              </a:lnSpc>
              <a:spcAft>
                <a:spcPts val="600"/>
              </a:spcAft>
            </a:pPr>
            <a:r>
              <a:rPr lang="el-GR" dirty="0" smtClean="0"/>
              <a:t>Ανάμεσα </a:t>
            </a:r>
            <a:r>
              <a:rPr lang="el-GR" dirty="0"/>
              <a:t>στις επιθηλιακές </a:t>
            </a:r>
            <a:r>
              <a:rPr lang="el-GR" dirty="0" smtClean="0"/>
              <a:t>καταδύσεις σχηματίζονται </a:t>
            </a:r>
            <a:r>
              <a:rPr lang="el-GR" dirty="0" err="1"/>
              <a:t>προσεκβολές</a:t>
            </a:r>
            <a:r>
              <a:rPr lang="el-GR" dirty="0"/>
              <a:t> του χορίου προς το επιθήλιο, οι οποίες </a:t>
            </a:r>
            <a:r>
              <a:rPr lang="el-GR" dirty="0" smtClean="0"/>
              <a:t>ονομάζονται </a:t>
            </a:r>
            <a:r>
              <a:rPr lang="el-GR" b="1" dirty="0" err="1" smtClean="0"/>
              <a:t>θηλώδεις</a:t>
            </a:r>
            <a:r>
              <a:rPr lang="el-GR" b="1" dirty="0" smtClean="0"/>
              <a:t> </a:t>
            </a:r>
            <a:r>
              <a:rPr lang="el-GR" b="1" dirty="0" err="1"/>
              <a:t>προσεκβολές</a:t>
            </a:r>
            <a:r>
              <a:rPr lang="el-GR" b="1" dirty="0"/>
              <a:t> ή </a:t>
            </a:r>
            <a:r>
              <a:rPr lang="el-GR" b="1" dirty="0" err="1"/>
              <a:t>μεσοθήλια</a:t>
            </a:r>
            <a:r>
              <a:rPr lang="el-GR" b="1" dirty="0"/>
              <a:t> εκβλαστήματα</a:t>
            </a:r>
            <a:r>
              <a:rPr lang="el-GR" dirty="0"/>
              <a:t>. Οι επιθηλιακές καταδύσεις </a:t>
            </a:r>
            <a:r>
              <a:rPr lang="el-GR" dirty="0" smtClean="0"/>
              <a:t>δεν έχουν </a:t>
            </a:r>
            <a:r>
              <a:rPr lang="el-GR" dirty="0"/>
              <a:t>την ίδια μορφή σε όλες τις θέσεις του βλεννογόνου. </a:t>
            </a:r>
            <a:endParaRPr lang="el-GR" dirty="0" smtClean="0"/>
          </a:p>
          <a:p>
            <a:pPr>
              <a:lnSpc>
                <a:spcPct val="120000"/>
              </a:lnSpc>
              <a:spcAft>
                <a:spcPts val="600"/>
              </a:spcAft>
            </a:pPr>
            <a:r>
              <a:rPr lang="el-GR" dirty="0" smtClean="0"/>
              <a:t>Για </a:t>
            </a:r>
            <a:r>
              <a:rPr lang="el-GR" dirty="0"/>
              <a:t>παράδειγμα, </a:t>
            </a:r>
            <a:r>
              <a:rPr lang="el-GR" dirty="0" smtClean="0"/>
              <a:t>επειδή με </a:t>
            </a:r>
            <a:r>
              <a:rPr lang="el-GR" dirty="0"/>
              <a:t>τον τρόπο αυτό εξασφαλίζεται η καλλίτερη προσκόλληση και συγκράτηση </a:t>
            </a:r>
            <a:r>
              <a:rPr lang="el-GR" dirty="0" smtClean="0"/>
              <a:t>των δύο </a:t>
            </a:r>
            <a:r>
              <a:rPr lang="el-GR" dirty="0"/>
              <a:t>δομών του βλεννογόνου, σε θέσεις όπου οι ανάγκες συγκράτησης </a:t>
            </a:r>
            <a:r>
              <a:rPr lang="el-GR" dirty="0" smtClean="0"/>
              <a:t>είναι μεγαλύτερες </a:t>
            </a:r>
            <a:r>
              <a:rPr lang="el-GR" dirty="0"/>
              <a:t>γιατί ο βλεννογόνος δέχεται μεγάλες δυνάμεις συμπίεσης και </a:t>
            </a:r>
            <a:r>
              <a:rPr lang="el-GR" dirty="0" smtClean="0"/>
              <a:t>τριβής (π.χ</a:t>
            </a:r>
            <a:r>
              <a:rPr lang="el-GR" dirty="0"/>
              <a:t>. ούλα), οι καταδύσεις και οι </a:t>
            </a:r>
            <a:r>
              <a:rPr lang="el-GR" dirty="0" err="1"/>
              <a:t>προσεκβολές</a:t>
            </a:r>
            <a:r>
              <a:rPr lang="el-GR" dirty="0"/>
              <a:t> είναι ποιο επιμήκεις, </a:t>
            </a:r>
            <a:endParaRPr lang="el-GR" dirty="0" smtClean="0"/>
          </a:p>
          <a:p>
            <a:pPr>
              <a:lnSpc>
                <a:spcPct val="120000"/>
              </a:lnSpc>
              <a:spcAft>
                <a:spcPts val="600"/>
              </a:spcAft>
            </a:pPr>
            <a:r>
              <a:rPr lang="el-GR" dirty="0" smtClean="0"/>
              <a:t>ενώ το αντίστροφο </a:t>
            </a:r>
            <a:r>
              <a:rPr lang="el-GR" dirty="0"/>
              <a:t>συμβαίνει σε θέσεις που δεν δέχονται καταπονήσεις (π.χ. </a:t>
            </a:r>
            <a:r>
              <a:rPr lang="el-GR" dirty="0" smtClean="0"/>
              <a:t>κάτω επιφάνεια </a:t>
            </a:r>
            <a:r>
              <a:rPr lang="el-GR" dirty="0"/>
              <a:t>γλώσσας).</a:t>
            </a:r>
            <a:endParaRPr lang="en-US" dirty="0"/>
          </a:p>
        </p:txBody>
      </p:sp>
      <p:sp>
        <p:nvSpPr>
          <p:cNvPr id="4" name="Title 1"/>
          <p:cNvSpPr>
            <a:spLocks noGrp="1"/>
          </p:cNvSpPr>
          <p:nvPr>
            <p:ph type="title"/>
          </p:nvPr>
        </p:nvSpPr>
        <p:spPr>
          <a:xfrm>
            <a:off x="457200" y="188640"/>
            <a:ext cx="8229600" cy="1143000"/>
          </a:xfrm>
        </p:spPr>
        <p:txBody>
          <a:bodyPr>
            <a:normAutofit/>
          </a:bodyPr>
          <a:lstStyle/>
          <a:p>
            <a:r>
              <a:rPr lang="el-GR" sz="3600" b="1" dirty="0" smtClean="0">
                <a:solidFill>
                  <a:schemeClr val="tx2"/>
                </a:solidFill>
              </a:rPr>
              <a:t>βλεννογόνος</a:t>
            </a:r>
            <a:r>
              <a:rPr lang="en-US" sz="3600" b="1" dirty="0" smtClean="0">
                <a:solidFill>
                  <a:schemeClr val="tx2"/>
                </a:solidFill>
              </a:rPr>
              <a:t> </a:t>
            </a:r>
            <a:r>
              <a:rPr lang="el-GR" sz="3600" b="1" dirty="0">
                <a:solidFill>
                  <a:schemeClr val="tx2"/>
                </a:solidFill>
              </a:rPr>
              <a:t>στόματος</a:t>
            </a:r>
            <a:endParaRPr lang="en-US" sz="3600" b="1" dirty="0"/>
          </a:p>
        </p:txBody>
      </p:sp>
    </p:spTree>
    <p:extLst>
      <p:ext uri="{BB962C8B-B14F-4D97-AF65-F5344CB8AC3E}">
        <p14:creationId xmlns:p14="http://schemas.microsoft.com/office/powerpoint/2010/main" val="89305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4" y="1413360"/>
            <a:ext cx="7389852" cy="52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16632"/>
            <a:ext cx="8229600" cy="1143000"/>
          </a:xfrm>
        </p:spPr>
        <p:txBody>
          <a:bodyPr>
            <a:normAutofit/>
          </a:bodyPr>
          <a:lstStyle/>
          <a:p>
            <a:r>
              <a:rPr lang="el-GR" sz="3600" b="1" dirty="0" smtClean="0"/>
              <a:t>ΙΣΤΟΛΟΓΙΑ ΒΛΕΝΝΟΓΟΝΟΥ ΣΤΟΜΑΤΟΣ</a:t>
            </a:r>
            <a:endParaRPr lang="en-US" sz="3600" b="1" dirty="0"/>
          </a:p>
        </p:txBody>
      </p:sp>
    </p:spTree>
    <p:extLst>
      <p:ext uri="{BB962C8B-B14F-4D97-AF65-F5344CB8AC3E}">
        <p14:creationId xmlns:p14="http://schemas.microsoft.com/office/powerpoint/2010/main" val="22230642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000" y="165755"/>
            <a:ext cx="8676000" cy="635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5098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solidFill>
                  <a:schemeClr val="tx2"/>
                </a:solidFill>
              </a:rPr>
              <a:t>Στοματικό επιθήλιο</a:t>
            </a:r>
            <a:endParaRPr lang="en-US" dirty="0"/>
          </a:p>
        </p:txBody>
      </p:sp>
      <p:sp>
        <p:nvSpPr>
          <p:cNvPr id="3" name="Content Placeholder 2"/>
          <p:cNvSpPr>
            <a:spLocks noGrp="1"/>
          </p:cNvSpPr>
          <p:nvPr>
            <p:ph idx="1"/>
          </p:nvPr>
        </p:nvSpPr>
        <p:spPr/>
        <p:txBody>
          <a:bodyPr>
            <a:normAutofit/>
          </a:bodyPr>
          <a:lstStyle/>
          <a:p>
            <a:pPr>
              <a:lnSpc>
                <a:spcPct val="120000"/>
              </a:lnSpc>
              <a:spcBef>
                <a:spcPts val="0"/>
              </a:spcBef>
              <a:spcAft>
                <a:spcPts val="600"/>
              </a:spcAft>
            </a:pPr>
            <a:r>
              <a:rPr lang="el-GR" sz="2000" dirty="0"/>
              <a:t>Το επιθήλιο της στοματικής κοιλότητας είναι πολύστιβο πλακώδες,</a:t>
            </a:r>
            <a:r>
              <a:rPr lang="el-GR" sz="2000" b="1" dirty="0"/>
              <a:t> </a:t>
            </a:r>
            <a:r>
              <a:rPr lang="el-GR" sz="2000" b="1" dirty="0" err="1"/>
              <a:t>κερατινοποιημένο</a:t>
            </a:r>
            <a:r>
              <a:rPr lang="el-GR" sz="2000" b="1" dirty="0"/>
              <a:t> </a:t>
            </a:r>
            <a:r>
              <a:rPr lang="el-GR" sz="2000" b="1" dirty="0" smtClean="0"/>
              <a:t>και  </a:t>
            </a:r>
            <a:r>
              <a:rPr lang="el-GR" sz="2000" b="1" dirty="0"/>
              <a:t>μη-</a:t>
            </a:r>
            <a:r>
              <a:rPr lang="el-GR" sz="2000" b="1" dirty="0" err="1"/>
              <a:t>κερατινοποιημένο</a:t>
            </a:r>
            <a:r>
              <a:rPr lang="el-GR" sz="2000" b="1" dirty="0"/>
              <a:t> πλακώδες</a:t>
            </a:r>
            <a:r>
              <a:rPr lang="el-GR" sz="2000" dirty="0"/>
              <a:t>. </a:t>
            </a:r>
            <a:endParaRPr lang="el-GR" sz="2000" dirty="0" smtClean="0"/>
          </a:p>
          <a:p>
            <a:pPr>
              <a:lnSpc>
                <a:spcPct val="120000"/>
              </a:lnSpc>
              <a:spcBef>
                <a:spcPts val="0"/>
              </a:spcBef>
            </a:pPr>
            <a:r>
              <a:rPr lang="el-GR" sz="2000" dirty="0" smtClean="0"/>
              <a:t>Το </a:t>
            </a:r>
            <a:r>
              <a:rPr lang="el-GR" sz="2000" b="1" dirty="0" err="1" smtClean="0"/>
              <a:t>κερατινοποιημένο</a:t>
            </a:r>
            <a:r>
              <a:rPr lang="el-GR" sz="2000" b="1" dirty="0" smtClean="0"/>
              <a:t> επιθήλιο </a:t>
            </a:r>
            <a:r>
              <a:rPr lang="el-GR" sz="2000" dirty="0" smtClean="0"/>
              <a:t>μπορεί να είναι </a:t>
            </a:r>
            <a:r>
              <a:rPr lang="el-GR" sz="2000" dirty="0" err="1" smtClean="0"/>
              <a:t>ορθοκερατινοποιημένο</a:t>
            </a:r>
            <a:r>
              <a:rPr lang="el-GR" sz="2000" dirty="0" smtClean="0"/>
              <a:t> ή </a:t>
            </a:r>
            <a:r>
              <a:rPr lang="el-GR" sz="2000" dirty="0" err="1" smtClean="0"/>
              <a:t>παρακερατοποιημένο</a:t>
            </a:r>
            <a:r>
              <a:rPr lang="el-GR" sz="2000" dirty="0" smtClean="0"/>
              <a:t> ανάλογα με την επιφανειακή του στιβάδα που είναι είτε η κερατίνη (ή </a:t>
            </a:r>
            <a:r>
              <a:rPr lang="el-GR" sz="2000" dirty="0" err="1" smtClean="0"/>
              <a:t>ορθοκερατίνη</a:t>
            </a:r>
            <a:r>
              <a:rPr lang="el-GR" sz="2000" dirty="0" smtClean="0"/>
              <a:t> ) είτε </a:t>
            </a:r>
            <a:r>
              <a:rPr lang="el-GR" sz="2000" dirty="0" err="1" smtClean="0"/>
              <a:t>παρακερατίνη</a:t>
            </a:r>
            <a:r>
              <a:rPr lang="el-GR" sz="2000" dirty="0" smtClean="0"/>
              <a:t>.</a:t>
            </a:r>
            <a:endParaRPr lang="el-GR" sz="2000" dirty="0"/>
          </a:p>
          <a:p>
            <a:pPr>
              <a:lnSpc>
                <a:spcPct val="120000"/>
              </a:lnSpc>
              <a:spcBef>
                <a:spcPts val="0"/>
              </a:spcBef>
            </a:pPr>
            <a:r>
              <a:rPr lang="el-GR" sz="2000" dirty="0"/>
              <a:t>Η κερατίνη είναι το τελικό προϊόν της «ωρίμανσης» ή διαφοροποίησης του επιθηλίου και διακρίνεται σε </a:t>
            </a:r>
            <a:r>
              <a:rPr lang="el-GR" sz="2000" dirty="0" err="1"/>
              <a:t>ορθοκερατίνη</a:t>
            </a:r>
            <a:r>
              <a:rPr lang="el-GR" sz="2000" dirty="0"/>
              <a:t> ή </a:t>
            </a:r>
            <a:r>
              <a:rPr lang="el-GR" sz="2000" dirty="0" err="1"/>
              <a:t>παρακερατίνη</a:t>
            </a:r>
            <a:r>
              <a:rPr lang="el-GR" sz="2000" dirty="0" smtClean="0"/>
              <a:t>.</a:t>
            </a:r>
            <a:endParaRPr lang="en-US" sz="2000" dirty="0" smtClean="0"/>
          </a:p>
          <a:p>
            <a:r>
              <a:rPr lang="el-GR" sz="2000" dirty="0"/>
              <a:t>Στα ούλα </a:t>
            </a:r>
            <a:r>
              <a:rPr lang="el-GR" sz="2000" dirty="0" smtClean="0"/>
              <a:t>υπάρχει</a:t>
            </a:r>
            <a:r>
              <a:rPr lang="en-US" sz="2000" dirty="0" smtClean="0"/>
              <a:t> </a:t>
            </a:r>
            <a:r>
              <a:rPr lang="el-GR" sz="2000" dirty="0" smtClean="0"/>
              <a:t>και </a:t>
            </a:r>
            <a:r>
              <a:rPr lang="el-GR" sz="2000" dirty="0"/>
              <a:t>μία άκρως εξειδικευμένη μορφή επιθηλίου, το καταδυόμενο </a:t>
            </a:r>
            <a:r>
              <a:rPr lang="el-GR" sz="2000" dirty="0" smtClean="0"/>
              <a:t>επιθήλιο</a:t>
            </a:r>
            <a:r>
              <a:rPr lang="en-US" sz="2000" dirty="0" smtClean="0"/>
              <a:t>.</a:t>
            </a:r>
            <a:endParaRPr lang="en-US" sz="2000" dirty="0"/>
          </a:p>
          <a:p>
            <a:r>
              <a:rPr lang="el-GR" sz="2000" dirty="0"/>
              <a:t>Το επιθήλιο παρέχει κυρίως προστασία στους υποκείμενους ιστούς από </a:t>
            </a:r>
            <a:r>
              <a:rPr lang="el-GR" sz="2000" dirty="0" smtClean="0"/>
              <a:t>μηχανική,</a:t>
            </a:r>
            <a:r>
              <a:rPr lang="en-US" sz="2000" dirty="0" smtClean="0"/>
              <a:t> </a:t>
            </a:r>
            <a:r>
              <a:rPr lang="el-GR" sz="2000" dirty="0" smtClean="0"/>
              <a:t>μικροβιακή</a:t>
            </a:r>
            <a:r>
              <a:rPr lang="el-GR" sz="2000" dirty="0"/>
              <a:t>, και χημική βλάβη.</a:t>
            </a:r>
            <a:endParaRPr lang="en-US" sz="2000" dirty="0"/>
          </a:p>
        </p:txBody>
      </p:sp>
    </p:spTree>
    <p:extLst>
      <p:ext uri="{BB962C8B-B14F-4D97-AF65-F5344CB8AC3E}">
        <p14:creationId xmlns:p14="http://schemas.microsoft.com/office/powerpoint/2010/main" val="171240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5256584"/>
          </a:xfrm>
        </p:spPr>
        <p:txBody>
          <a:bodyPr>
            <a:noAutofit/>
          </a:bodyPr>
          <a:lstStyle/>
          <a:p>
            <a:pPr>
              <a:spcBef>
                <a:spcPts val="0"/>
              </a:spcBef>
            </a:pPr>
            <a:r>
              <a:rPr lang="el-GR" sz="1800" dirty="0"/>
              <a:t>Όπως κάθε ιστός του σώματος, το επιθήλιο αποτελείται από κύτταρα </a:t>
            </a:r>
            <a:r>
              <a:rPr lang="el-GR" sz="1800" dirty="0" smtClean="0"/>
              <a:t>και μεσοκυττάρια </a:t>
            </a:r>
            <a:r>
              <a:rPr lang="el-GR" sz="1800" dirty="0"/>
              <a:t>ουσία. Η κύρια δομική μονάδα του επιθήλιο είναι το κύτταρο, ενώ </a:t>
            </a:r>
            <a:r>
              <a:rPr lang="el-GR" sz="1800" dirty="0" smtClean="0"/>
              <a:t>η μεσοκυττάρια </a:t>
            </a:r>
            <a:r>
              <a:rPr lang="el-GR" sz="1800" dirty="0"/>
              <a:t>ουσία είναι ελάχιστη και αποτελείται κυρίως από </a:t>
            </a:r>
            <a:r>
              <a:rPr lang="el-GR" sz="1800" dirty="0" err="1" smtClean="0"/>
              <a:t>μακρομοριακές</a:t>
            </a:r>
            <a:r>
              <a:rPr lang="el-GR" sz="1800" dirty="0"/>
              <a:t> </a:t>
            </a:r>
            <a:r>
              <a:rPr lang="el-GR" sz="1800" dirty="0" smtClean="0"/>
              <a:t>ουσίες</a:t>
            </a:r>
            <a:r>
              <a:rPr lang="el-GR" sz="1800" dirty="0"/>
              <a:t>. </a:t>
            </a:r>
            <a:endParaRPr lang="el-GR" sz="1800" dirty="0" smtClean="0"/>
          </a:p>
          <a:p>
            <a:pPr>
              <a:spcBef>
                <a:spcPts val="0"/>
              </a:spcBef>
            </a:pPr>
            <a:r>
              <a:rPr lang="el-GR" sz="1800" dirty="0" smtClean="0"/>
              <a:t>Τα </a:t>
            </a:r>
            <a:r>
              <a:rPr lang="el-GR" sz="1800" dirty="0"/>
              <a:t>περισσότερα κύτταρα του επιθηλίου είναι «γηγενή», παράγονται </a:t>
            </a:r>
            <a:r>
              <a:rPr lang="el-GR" sz="1800" dirty="0" smtClean="0"/>
              <a:t>δηλαδή από </a:t>
            </a:r>
            <a:r>
              <a:rPr lang="el-GR" sz="1800" dirty="0"/>
              <a:t>τη βασική στιβάδα που είναι το πολλαπλασιαστικό διαμέρισμα του </a:t>
            </a:r>
            <a:r>
              <a:rPr lang="el-GR" sz="1800" dirty="0" smtClean="0"/>
              <a:t>επιθηλίου. </a:t>
            </a:r>
            <a:r>
              <a:rPr lang="el-GR" sz="1800" dirty="0"/>
              <a:t>Αυτά τα κύτταρα ονομάζονται </a:t>
            </a:r>
            <a:r>
              <a:rPr lang="el-GR" sz="1800" b="1" dirty="0" err="1"/>
              <a:t>κερατινοκύτταρα</a:t>
            </a:r>
            <a:r>
              <a:rPr lang="el-GR" sz="1800" b="1" dirty="0"/>
              <a:t>,</a:t>
            </a:r>
            <a:r>
              <a:rPr lang="el-GR" sz="1800" dirty="0"/>
              <a:t> γιατί </a:t>
            </a:r>
            <a:r>
              <a:rPr lang="el-GR" sz="1800" dirty="0" smtClean="0"/>
              <a:t>τελικός τους </a:t>
            </a:r>
            <a:r>
              <a:rPr lang="el-GR" sz="1800" dirty="0"/>
              <a:t>στόχος είναι η παραγωγή μιας ομάδας πρωτεϊνών που λέγονται κερατίνες. </a:t>
            </a:r>
            <a:endParaRPr lang="el-GR" sz="1800" dirty="0" smtClean="0"/>
          </a:p>
          <a:p>
            <a:pPr>
              <a:spcBef>
                <a:spcPts val="0"/>
              </a:spcBef>
            </a:pPr>
            <a:r>
              <a:rPr lang="el-GR" sz="1800" dirty="0" smtClean="0"/>
              <a:t>Τα</a:t>
            </a:r>
            <a:r>
              <a:rPr lang="el-GR" sz="1800" dirty="0"/>
              <a:t> </a:t>
            </a:r>
            <a:r>
              <a:rPr lang="el-GR" sz="1800" dirty="0" err="1" smtClean="0"/>
              <a:t>κερατινοκύτταρα</a:t>
            </a:r>
            <a:r>
              <a:rPr lang="el-GR" sz="1800" dirty="0" smtClean="0"/>
              <a:t> </a:t>
            </a:r>
            <a:r>
              <a:rPr lang="el-GR" sz="1800" dirty="0"/>
              <a:t>εμφανίζουν δύο βασικά χαρακτηριστικά: περιέχουν </a:t>
            </a:r>
            <a:r>
              <a:rPr lang="el-GR" sz="1800" dirty="0" smtClean="0"/>
              <a:t>διάμεσα ινίδια </a:t>
            </a:r>
            <a:r>
              <a:rPr lang="el-GR" sz="1800" dirty="0"/>
              <a:t>κερατίνης και ενώνονται μεταξύ τους με ειδικούς </a:t>
            </a:r>
            <a:r>
              <a:rPr lang="el-GR" sz="1800" dirty="0" smtClean="0"/>
              <a:t>μεσοκυττάριους συνδέσμους </a:t>
            </a:r>
            <a:r>
              <a:rPr lang="el-GR" sz="1800" dirty="0"/>
              <a:t>που ονομάζονται </a:t>
            </a:r>
            <a:r>
              <a:rPr lang="el-GR" sz="1800" dirty="0" err="1"/>
              <a:t>δεσμοσώματα</a:t>
            </a:r>
            <a:r>
              <a:rPr lang="el-GR" sz="1800" dirty="0"/>
              <a:t>. Τα διάμεσα ινίδια </a:t>
            </a:r>
            <a:r>
              <a:rPr lang="el-GR" sz="1800" dirty="0" smtClean="0"/>
              <a:t>κερατίνης σχηματίζουν </a:t>
            </a:r>
            <a:r>
              <a:rPr lang="el-GR" sz="1800" dirty="0"/>
              <a:t>τον σκελετό των επιθηλιακών κυττάρων. Κάθε ινίδιο αποτελείται </a:t>
            </a:r>
            <a:r>
              <a:rPr lang="el-GR" sz="1800" dirty="0" smtClean="0"/>
              <a:t>από πολλά </a:t>
            </a:r>
            <a:r>
              <a:rPr lang="el-GR" sz="1800" dirty="0" err="1"/>
              <a:t>μικροϊνίδια</a:t>
            </a:r>
            <a:r>
              <a:rPr lang="el-GR" sz="1800" dirty="0"/>
              <a:t> ή </a:t>
            </a:r>
            <a:r>
              <a:rPr lang="el-GR" sz="1800" dirty="0" err="1"/>
              <a:t>μικρονημάτια</a:t>
            </a:r>
            <a:r>
              <a:rPr lang="el-GR" sz="1800" dirty="0"/>
              <a:t> που διατάσσονται σε δεσμίδες και είναι </a:t>
            </a:r>
            <a:r>
              <a:rPr lang="el-GR" sz="1800" dirty="0" smtClean="0"/>
              <a:t>πλούσια σε </a:t>
            </a:r>
            <a:r>
              <a:rPr lang="el-GR" sz="1800" dirty="0" err="1"/>
              <a:t>προλίνη</a:t>
            </a:r>
            <a:r>
              <a:rPr lang="el-GR" sz="1800" dirty="0"/>
              <a:t>, </a:t>
            </a:r>
            <a:r>
              <a:rPr lang="el-GR" sz="1800" dirty="0" err="1"/>
              <a:t>κυστεϊνη</a:t>
            </a:r>
            <a:r>
              <a:rPr lang="el-GR" sz="1800" dirty="0"/>
              <a:t> και </a:t>
            </a:r>
            <a:r>
              <a:rPr lang="el-GR" sz="1800" dirty="0" err="1"/>
              <a:t>μεθιονίνη</a:t>
            </a:r>
            <a:r>
              <a:rPr lang="el-GR" sz="1800" dirty="0" smtClean="0"/>
              <a:t>.</a:t>
            </a:r>
          </a:p>
          <a:p>
            <a:pPr>
              <a:spcBef>
                <a:spcPts val="0"/>
              </a:spcBef>
            </a:pPr>
            <a:endParaRPr lang="el-GR" sz="1800" dirty="0"/>
          </a:p>
          <a:p>
            <a:pPr>
              <a:spcBef>
                <a:spcPts val="0"/>
              </a:spcBef>
            </a:pPr>
            <a:r>
              <a:rPr lang="el-GR" sz="1800" dirty="0"/>
              <a:t>Υπάρχουν όμως και άλλα κύτταρα, «μη-</a:t>
            </a:r>
            <a:r>
              <a:rPr lang="el-GR" sz="1800" dirty="0" err="1"/>
              <a:t>γηγεν</a:t>
            </a:r>
            <a:r>
              <a:rPr lang="el-GR" sz="1800" dirty="0"/>
              <a:t>ή», η παρουσία των οποίων </a:t>
            </a:r>
            <a:r>
              <a:rPr lang="el-GR" sz="1800" dirty="0" smtClean="0"/>
              <a:t>στο επιθήλιο </a:t>
            </a:r>
            <a:r>
              <a:rPr lang="el-GR" sz="1800" dirty="0"/>
              <a:t>εξυπηρετεί συγκεκριμένες λειτουργίες, Τα κύτταρα αυτά ονομάζονται  </a:t>
            </a:r>
            <a:r>
              <a:rPr lang="el-GR" sz="1800" dirty="0" smtClean="0"/>
              <a:t>       </a:t>
            </a:r>
            <a:r>
              <a:rPr lang="el-GR" sz="1800" b="1" dirty="0" smtClean="0"/>
              <a:t>μη-επιθηλιακά </a:t>
            </a:r>
            <a:r>
              <a:rPr lang="el-GR" sz="1800" b="1" dirty="0"/>
              <a:t>κύτταρα του επιθηλίου ή μη-κερατινοκύτταρα.</a:t>
            </a:r>
            <a:endParaRPr lang="en-US" sz="1800" b="1" dirty="0"/>
          </a:p>
        </p:txBody>
      </p:sp>
      <p:sp>
        <p:nvSpPr>
          <p:cNvPr id="4" name="Title 1"/>
          <p:cNvSpPr>
            <a:spLocks noGrp="1"/>
          </p:cNvSpPr>
          <p:nvPr>
            <p:ph type="title"/>
          </p:nvPr>
        </p:nvSpPr>
        <p:spPr>
          <a:xfrm>
            <a:off x="457200" y="44624"/>
            <a:ext cx="8229600" cy="1143000"/>
          </a:xfrm>
        </p:spPr>
        <p:txBody>
          <a:bodyPr>
            <a:normAutofit/>
          </a:bodyPr>
          <a:lstStyle/>
          <a:p>
            <a:r>
              <a:rPr lang="el-GR" sz="3600" b="1" dirty="0">
                <a:solidFill>
                  <a:schemeClr val="tx2"/>
                </a:solidFill>
              </a:rPr>
              <a:t>Στοματικό επιθήλιο</a:t>
            </a:r>
            <a:endParaRPr lang="en-US" sz="3600" dirty="0">
              <a:solidFill>
                <a:schemeClr val="tx2"/>
              </a:solidFill>
            </a:endParaRPr>
          </a:p>
        </p:txBody>
      </p:sp>
    </p:spTree>
    <p:extLst>
      <p:ext uri="{BB962C8B-B14F-4D97-AF65-F5344CB8AC3E}">
        <p14:creationId xmlns:p14="http://schemas.microsoft.com/office/powerpoint/2010/main" val="92464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l-GR" altLang="en-US" b="1" dirty="0" smtClean="0"/>
              <a:t>Τύποι Οστού</a:t>
            </a:r>
            <a:endParaRPr lang="en-GB" altLang="en-US" b="1" dirty="0" smtClean="0"/>
          </a:p>
        </p:txBody>
      </p:sp>
      <p:sp>
        <p:nvSpPr>
          <p:cNvPr id="17411" name="Rectangle 3"/>
          <p:cNvSpPr>
            <a:spLocks noGrp="1" noChangeArrowheads="1"/>
          </p:cNvSpPr>
          <p:nvPr>
            <p:ph type="body" idx="1"/>
          </p:nvPr>
        </p:nvSpPr>
        <p:spPr/>
        <p:txBody>
          <a:bodyPr/>
          <a:lstStyle/>
          <a:p>
            <a:pPr eaLnBrk="1" hangingPunct="1"/>
            <a:r>
              <a:rPr lang="el-GR" altLang="en-US" sz="2800" dirty="0" smtClean="0"/>
              <a:t>Μικροσκοπικό επίπεδο</a:t>
            </a:r>
          </a:p>
          <a:p>
            <a:pPr lvl="1" eaLnBrk="1" hangingPunct="1"/>
            <a:r>
              <a:rPr lang="el-GR" altLang="en-US" sz="2400" dirty="0" smtClean="0"/>
              <a:t>Πρωτογενές ή ανώριμο ή δικτυωτό οστούν</a:t>
            </a:r>
          </a:p>
          <a:p>
            <a:pPr lvl="2" eaLnBrk="1" hangingPunct="1"/>
            <a:r>
              <a:rPr lang="el-GR" altLang="en-US" sz="2000" dirty="0" smtClean="0"/>
              <a:t>Ακανόνιστη κατανομή των δεσμίδων κολλαγόνου</a:t>
            </a:r>
            <a:endParaRPr lang="en-US" altLang="en-US" sz="2000" dirty="0" smtClean="0"/>
          </a:p>
          <a:p>
            <a:pPr lvl="2" eaLnBrk="1" hangingPunct="1"/>
            <a:r>
              <a:rPr lang="el-GR" altLang="en-US" sz="2000" dirty="0" smtClean="0"/>
              <a:t>Χαμηλότερο ποσοστό ανόργανων στοιχείων</a:t>
            </a:r>
          </a:p>
          <a:p>
            <a:pPr lvl="2" eaLnBrk="1" hangingPunct="1"/>
            <a:r>
              <a:rPr lang="el-GR" altLang="en-US" sz="2000" dirty="0" smtClean="0"/>
              <a:t>Μεγαλύτερος αριθμός οστεοκυττάρων</a:t>
            </a:r>
          </a:p>
          <a:p>
            <a:pPr lvl="1" eaLnBrk="1" hangingPunct="1"/>
            <a:r>
              <a:rPr lang="el-GR" altLang="en-US" sz="2400" dirty="0" smtClean="0"/>
              <a:t>Δευτερογενές ή ώριμο ή πεταλιώδες οστούν</a:t>
            </a:r>
          </a:p>
          <a:p>
            <a:pPr lvl="2" eaLnBrk="1" hangingPunct="1"/>
            <a:r>
              <a:rPr lang="el-GR" altLang="en-US" sz="2000" dirty="0" smtClean="0"/>
              <a:t>Οργάνωση των δεσμίδων κολλαγόνου σε οστικά πετάλια</a:t>
            </a:r>
          </a:p>
          <a:p>
            <a:pPr lvl="2" eaLnBrk="1" hangingPunct="1"/>
            <a:r>
              <a:rPr lang="el-GR" altLang="en-US" sz="2000" dirty="0" smtClean="0"/>
              <a:t>Μεγαλύτερη ενασβεστίωση και λιγότερα οστεοκύτταρα</a:t>
            </a:r>
          </a:p>
          <a:p>
            <a:pPr lvl="3" eaLnBrk="1" hangingPunct="1"/>
            <a:r>
              <a:rPr lang="el-GR" altLang="en-US" sz="1800" dirty="0" smtClean="0">
                <a:solidFill>
                  <a:srgbClr val="A1031D"/>
                </a:solidFill>
              </a:rPr>
              <a:t>Αβέρσειο σύστημα ή Οστεώνας: </a:t>
            </a:r>
            <a:r>
              <a:rPr lang="el-GR" altLang="en-US" sz="1800" dirty="0" smtClean="0"/>
              <a:t>οργάνωση συγκεντρικών πεταλίων γύρω από αγγειακό σωλήνα</a:t>
            </a:r>
          </a:p>
          <a:p>
            <a:pPr lvl="3" eaLnBrk="1" hangingPunct="1"/>
            <a:endParaRPr lang="en-GB" altLang="en-US" sz="1800" dirty="0" smtClean="0">
              <a:solidFill>
                <a:srgbClr val="A1031D"/>
              </a:solidFill>
            </a:endParaRPr>
          </a:p>
        </p:txBody>
      </p:sp>
    </p:spTree>
    <p:extLst>
      <p:ext uri="{BB962C8B-B14F-4D97-AF65-F5344CB8AC3E}">
        <p14:creationId xmlns:p14="http://schemas.microsoft.com/office/powerpoint/2010/main" val="24123691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320377"/>
            <a:ext cx="8694737"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0683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chemeClr val="tx2"/>
                </a:solidFill>
              </a:rPr>
              <a:t>Στοματικό επιθήλιο</a:t>
            </a:r>
            <a:endParaRPr lang="en-US" sz="3600" dirty="0"/>
          </a:p>
        </p:txBody>
      </p:sp>
      <p:sp>
        <p:nvSpPr>
          <p:cNvPr id="3" name="Content Placeholder 2"/>
          <p:cNvSpPr>
            <a:spLocks noGrp="1"/>
          </p:cNvSpPr>
          <p:nvPr>
            <p:ph idx="1"/>
          </p:nvPr>
        </p:nvSpPr>
        <p:spPr/>
        <p:txBody>
          <a:bodyPr>
            <a:normAutofit/>
          </a:bodyPr>
          <a:lstStyle/>
          <a:p>
            <a:pPr>
              <a:spcAft>
                <a:spcPts val="600"/>
              </a:spcAft>
            </a:pPr>
            <a:r>
              <a:rPr lang="el-GR" sz="2400" dirty="0"/>
              <a:t>Στο στοματικό</a:t>
            </a:r>
            <a:r>
              <a:rPr lang="el-GR" sz="2400" b="1" dirty="0"/>
              <a:t> </a:t>
            </a:r>
            <a:r>
              <a:rPr lang="el-GR" sz="2400" b="1" dirty="0" err="1"/>
              <a:t>ορθοκερατινοποιημένο</a:t>
            </a:r>
            <a:r>
              <a:rPr lang="el-GR" sz="2400" b="1" dirty="0"/>
              <a:t> </a:t>
            </a:r>
            <a:r>
              <a:rPr lang="el-GR" sz="2400" dirty="0"/>
              <a:t>πολύστιβο πλακώδες επιθήλιο </a:t>
            </a:r>
            <a:r>
              <a:rPr lang="el-GR" sz="2400" dirty="0" smtClean="0"/>
              <a:t>διακρίνουμε </a:t>
            </a:r>
            <a:r>
              <a:rPr lang="el-GR" sz="2400" b="1" dirty="0" smtClean="0"/>
              <a:t>τέσσερις </a:t>
            </a:r>
            <a:r>
              <a:rPr lang="el-GR" sz="2400" b="1" dirty="0"/>
              <a:t>στιβάδες</a:t>
            </a:r>
            <a:r>
              <a:rPr lang="el-GR" sz="2400" dirty="0"/>
              <a:t> («στρώματα») κυττάρων, οι οποίες είναι (από το βάθος προς </a:t>
            </a:r>
            <a:r>
              <a:rPr lang="el-GR" sz="2400" dirty="0" smtClean="0"/>
              <a:t>την επιφάνεια</a:t>
            </a:r>
            <a:r>
              <a:rPr lang="el-GR" sz="2400" dirty="0"/>
              <a:t>) </a:t>
            </a:r>
            <a:r>
              <a:rPr lang="el-GR" sz="2400" b="1" dirty="0"/>
              <a:t>η βασική, η ακανθωτή, η κοκκώδης, και η </a:t>
            </a:r>
            <a:r>
              <a:rPr lang="el-GR" sz="2400" b="1" dirty="0" err="1"/>
              <a:t>ορθοκερατίνη</a:t>
            </a:r>
            <a:r>
              <a:rPr lang="el-GR" sz="2400" b="1" dirty="0"/>
              <a:t>.</a:t>
            </a:r>
            <a:r>
              <a:rPr lang="el-GR" sz="2400" dirty="0"/>
              <a:t> </a:t>
            </a:r>
            <a:endParaRPr lang="el-GR" sz="2400" dirty="0" smtClean="0"/>
          </a:p>
          <a:p>
            <a:pPr>
              <a:spcAft>
                <a:spcPts val="600"/>
              </a:spcAft>
            </a:pPr>
            <a:r>
              <a:rPr lang="el-GR" sz="2400" dirty="0" smtClean="0"/>
              <a:t>Στο</a:t>
            </a:r>
            <a:r>
              <a:rPr lang="el-GR" sz="2400" dirty="0"/>
              <a:t> </a:t>
            </a:r>
            <a:r>
              <a:rPr lang="el-GR" sz="2400" b="1" dirty="0" err="1" smtClean="0"/>
              <a:t>παρακερατινοποιημένο</a:t>
            </a:r>
            <a:r>
              <a:rPr lang="el-GR" sz="2400" dirty="0" smtClean="0"/>
              <a:t> </a:t>
            </a:r>
            <a:r>
              <a:rPr lang="el-GR" sz="2400" dirty="0"/>
              <a:t>επιθήλιο η κοκκώδης στιβάδα λείπει τελείως ή </a:t>
            </a:r>
            <a:r>
              <a:rPr lang="el-GR" sz="2400" dirty="0" smtClean="0"/>
              <a:t>είναι υποτυπώδης</a:t>
            </a:r>
            <a:r>
              <a:rPr lang="el-GR" sz="2400" dirty="0"/>
              <a:t>, </a:t>
            </a:r>
            <a:endParaRPr lang="el-GR" sz="2400" dirty="0" smtClean="0"/>
          </a:p>
          <a:p>
            <a:pPr>
              <a:spcAft>
                <a:spcPts val="600"/>
              </a:spcAft>
            </a:pPr>
            <a:r>
              <a:rPr lang="el-GR" sz="2400" dirty="0" smtClean="0"/>
              <a:t>ενώ </a:t>
            </a:r>
            <a:r>
              <a:rPr lang="el-GR" sz="2400" dirty="0"/>
              <a:t>στο </a:t>
            </a:r>
            <a:r>
              <a:rPr lang="el-GR" sz="2400" b="1" dirty="0"/>
              <a:t>μη-</a:t>
            </a:r>
            <a:r>
              <a:rPr lang="el-GR" sz="2400" b="1" dirty="0" err="1"/>
              <a:t>κερατινοποιημένο</a:t>
            </a:r>
            <a:r>
              <a:rPr lang="el-GR" sz="2400" b="1" dirty="0"/>
              <a:t> ε</a:t>
            </a:r>
            <a:r>
              <a:rPr lang="el-GR" sz="2400" dirty="0"/>
              <a:t>πιθήλιο την βασική και την </a:t>
            </a:r>
            <a:r>
              <a:rPr lang="el-GR" sz="2400" dirty="0" smtClean="0"/>
              <a:t>ακανθωτή στιβάδα </a:t>
            </a:r>
            <a:r>
              <a:rPr lang="el-GR" sz="2400" dirty="0"/>
              <a:t>ακολουθούν η ενδιάμεση και η επιφανειακή.</a:t>
            </a:r>
            <a:endParaRPr lang="en-US" sz="2400" dirty="0"/>
          </a:p>
        </p:txBody>
      </p:sp>
    </p:spTree>
    <p:extLst>
      <p:ext uri="{BB962C8B-B14F-4D97-AF65-F5344CB8AC3E}">
        <p14:creationId xmlns:p14="http://schemas.microsoft.com/office/powerpoint/2010/main" val="15740915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a:bodyPr>
          <a:lstStyle/>
          <a:p>
            <a:r>
              <a:rPr lang="el-GR" sz="3600" dirty="0" smtClean="0"/>
              <a:t>ΚΕΡΑΤΙΝΟΠΟΙΗΜΕΝΟ ΕΠΙΘΗΛΙΟ</a:t>
            </a:r>
            <a:endParaRPr lang="en-US" sz="36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0000" y="980728"/>
            <a:ext cx="6984000" cy="5394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927895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773" t="5192"/>
          <a:stretch/>
        </p:blipFill>
        <p:spPr bwMode="auto">
          <a:xfrm>
            <a:off x="603114" y="1052736"/>
            <a:ext cx="8083685" cy="33576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a:spLocks noGrp="1"/>
          </p:cNvSpPr>
          <p:nvPr>
            <p:ph type="title"/>
          </p:nvPr>
        </p:nvSpPr>
        <p:spPr>
          <a:xfrm>
            <a:off x="457200" y="116632"/>
            <a:ext cx="8229600" cy="1143000"/>
          </a:xfrm>
        </p:spPr>
        <p:txBody>
          <a:bodyPr>
            <a:normAutofit/>
          </a:bodyPr>
          <a:lstStyle/>
          <a:p>
            <a:r>
              <a:rPr lang="el-GR" sz="3600" dirty="0" smtClean="0"/>
              <a:t>ΠΑΡΑΚΕΡΑΤΙΝΟΠΟΙΗΜΕΝΟ ΕΠΙΘΗΛΙΟ</a:t>
            </a:r>
            <a:endParaRPr lang="en-US" sz="3600" dirty="0"/>
          </a:p>
        </p:txBody>
      </p:sp>
    </p:spTree>
    <p:extLst>
      <p:ext uri="{BB962C8B-B14F-4D97-AF65-F5344CB8AC3E}">
        <p14:creationId xmlns:p14="http://schemas.microsoft.com/office/powerpoint/2010/main" val="2623450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a:t>ΚΕΡΑΤΙΝΟΠΟΙΗΜΕΝΟ ΕΠΙΘΗΛΙΟ</a:t>
            </a:r>
            <a:endParaRPr lang="en-US" sz="3200"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2134299" y="1737256"/>
            <a:ext cx="6902197" cy="39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77637" y="1907540"/>
            <a:ext cx="1018099" cy="369332"/>
          </a:xfrm>
          <a:prstGeom prst="rect">
            <a:avLst/>
          </a:prstGeom>
          <a:noFill/>
        </p:spPr>
        <p:txBody>
          <a:bodyPr wrap="none" rtlCol="0">
            <a:spAutoFit/>
          </a:bodyPr>
          <a:lstStyle/>
          <a:p>
            <a:r>
              <a:rPr lang="el-GR" dirty="0" smtClean="0"/>
              <a:t>κερατίνη</a:t>
            </a:r>
            <a:endParaRPr lang="en-US" dirty="0"/>
          </a:p>
        </p:txBody>
      </p:sp>
      <p:sp>
        <p:nvSpPr>
          <p:cNvPr id="7" name="TextBox 6"/>
          <p:cNvSpPr txBox="1"/>
          <p:nvPr/>
        </p:nvSpPr>
        <p:spPr>
          <a:xfrm>
            <a:off x="1177637" y="3059668"/>
            <a:ext cx="1105303" cy="369332"/>
          </a:xfrm>
          <a:prstGeom prst="rect">
            <a:avLst/>
          </a:prstGeom>
          <a:noFill/>
        </p:spPr>
        <p:txBody>
          <a:bodyPr wrap="none" rtlCol="0">
            <a:spAutoFit/>
          </a:bodyPr>
          <a:lstStyle/>
          <a:p>
            <a:r>
              <a:rPr lang="el-GR" dirty="0" smtClean="0"/>
              <a:t>κοκκώδης</a:t>
            </a:r>
            <a:endParaRPr lang="en-US" dirty="0"/>
          </a:p>
        </p:txBody>
      </p:sp>
      <p:sp>
        <p:nvSpPr>
          <p:cNvPr id="8" name="TextBox 7"/>
          <p:cNvSpPr txBox="1"/>
          <p:nvPr/>
        </p:nvSpPr>
        <p:spPr>
          <a:xfrm>
            <a:off x="1115616" y="4643844"/>
            <a:ext cx="1145442" cy="369332"/>
          </a:xfrm>
          <a:prstGeom prst="rect">
            <a:avLst/>
          </a:prstGeom>
          <a:noFill/>
        </p:spPr>
        <p:txBody>
          <a:bodyPr wrap="none" rtlCol="0">
            <a:spAutoFit/>
          </a:bodyPr>
          <a:lstStyle/>
          <a:p>
            <a:r>
              <a:rPr lang="el-GR" dirty="0" smtClean="0"/>
              <a:t>ακανθωτή</a:t>
            </a:r>
            <a:endParaRPr lang="en-US" dirty="0"/>
          </a:p>
        </p:txBody>
      </p:sp>
    </p:spTree>
    <p:extLst>
      <p:ext uri="{BB962C8B-B14F-4D97-AF65-F5344CB8AC3E}">
        <p14:creationId xmlns:p14="http://schemas.microsoft.com/office/powerpoint/2010/main" val="36347764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720000"/>
          </a:xfrm>
        </p:spPr>
        <p:txBody>
          <a:bodyPr>
            <a:normAutofit/>
          </a:bodyPr>
          <a:lstStyle/>
          <a:p>
            <a:r>
              <a:rPr lang="el-GR" sz="3200" b="1" dirty="0" smtClean="0">
                <a:solidFill>
                  <a:schemeClr val="tx2"/>
                </a:solidFill>
              </a:rPr>
              <a:t> Στοματικό </a:t>
            </a:r>
            <a:r>
              <a:rPr lang="el-GR" sz="3200" b="1" dirty="0">
                <a:solidFill>
                  <a:schemeClr val="tx2"/>
                </a:solidFill>
              </a:rPr>
              <a:t>επιθήλιο</a:t>
            </a:r>
            <a:endParaRPr lang="en-US" sz="3200" dirty="0">
              <a:solidFill>
                <a:schemeClr val="tx2"/>
              </a:solidFill>
            </a:endParaRPr>
          </a:p>
        </p:txBody>
      </p:sp>
      <p:sp>
        <p:nvSpPr>
          <p:cNvPr id="5" name="Content Placeholder 4"/>
          <p:cNvSpPr>
            <a:spLocks noGrp="1"/>
          </p:cNvSpPr>
          <p:nvPr>
            <p:ph idx="1"/>
          </p:nvPr>
        </p:nvSpPr>
        <p:spPr>
          <a:xfrm>
            <a:off x="457200" y="764704"/>
            <a:ext cx="8229600" cy="5976664"/>
          </a:xfrm>
        </p:spPr>
        <p:txBody>
          <a:bodyPr>
            <a:noAutofit/>
          </a:bodyPr>
          <a:lstStyle/>
          <a:p>
            <a:pPr marL="0" indent="0">
              <a:lnSpc>
                <a:spcPct val="120000"/>
              </a:lnSpc>
              <a:spcBef>
                <a:spcPts val="0"/>
              </a:spcBef>
              <a:spcAft>
                <a:spcPts val="1200"/>
              </a:spcAft>
              <a:buNone/>
            </a:pPr>
            <a:r>
              <a:rPr lang="el-GR" sz="2400" b="1" i="1" dirty="0" smtClean="0"/>
              <a:t>Κερατίνη στιβάδα</a:t>
            </a:r>
            <a:endParaRPr lang="en-US" sz="2400" dirty="0"/>
          </a:p>
          <a:p>
            <a:pPr>
              <a:lnSpc>
                <a:spcPct val="120000"/>
              </a:lnSpc>
              <a:spcBef>
                <a:spcPts val="0"/>
              </a:spcBef>
              <a:spcAft>
                <a:spcPts val="600"/>
              </a:spcAft>
            </a:pPr>
            <a:r>
              <a:rPr lang="el-GR" sz="1800" dirty="0"/>
              <a:t>Στην επιφάνεια του επιθηλίου βρίσκονται μερικές σειρές από </a:t>
            </a:r>
            <a:r>
              <a:rPr lang="el-GR" sz="1800" b="1" dirty="0" smtClean="0"/>
              <a:t>αποπεπλατυσμένα</a:t>
            </a:r>
            <a:r>
              <a:rPr lang="el-GR" sz="1800" b="1" dirty="0"/>
              <a:t> </a:t>
            </a:r>
            <a:r>
              <a:rPr lang="el-GR" sz="1800" b="1" dirty="0" smtClean="0"/>
              <a:t>και </a:t>
            </a:r>
            <a:r>
              <a:rPr lang="el-GR" sz="1800" b="1" dirty="0"/>
              <a:t>αφυδατωμένα</a:t>
            </a:r>
            <a:r>
              <a:rPr lang="el-GR" sz="1800" dirty="0"/>
              <a:t> κύτταρα που έχουν παχιά κυτταρική μεμβράνη, </a:t>
            </a:r>
            <a:r>
              <a:rPr lang="el-GR" sz="1800" dirty="0" smtClean="0"/>
              <a:t>λίγα </a:t>
            </a:r>
            <a:r>
              <a:rPr lang="el-GR" sz="1800" dirty="0" err="1" smtClean="0"/>
              <a:t>δεσμοσώματα</a:t>
            </a:r>
            <a:r>
              <a:rPr lang="el-GR" sz="1800" dirty="0"/>
              <a:t>, και το κυτταρόπλασμά τους καταλαμβάνεται αποκλειστικά </a:t>
            </a:r>
            <a:r>
              <a:rPr lang="el-GR" sz="1800" dirty="0" smtClean="0"/>
              <a:t>από ινίδια </a:t>
            </a:r>
            <a:r>
              <a:rPr lang="el-GR" sz="1800" dirty="0"/>
              <a:t>κερατίνης που έχουν εκτοπίσει τα υπόλοιπα κυτταρικά οργανίδια. Τα </a:t>
            </a:r>
            <a:r>
              <a:rPr lang="el-GR" sz="1800" dirty="0" smtClean="0"/>
              <a:t>κύτταρα αυτά </a:t>
            </a:r>
            <a:r>
              <a:rPr lang="el-GR" sz="1800" dirty="0"/>
              <a:t>συνιστούν την κερατίνη στιβάδα και προοδευτικά πέφτουν («αποπίπτουν</a:t>
            </a:r>
            <a:r>
              <a:rPr lang="el-GR" sz="1800" dirty="0" smtClean="0"/>
              <a:t>») στην </a:t>
            </a:r>
            <a:r>
              <a:rPr lang="el-GR" sz="1800" dirty="0"/>
              <a:t>στοματική κοιλότητα, σαν «λέπια</a:t>
            </a:r>
            <a:r>
              <a:rPr lang="el-GR" sz="1800" dirty="0" smtClean="0"/>
              <a:t>»</a:t>
            </a:r>
            <a:r>
              <a:rPr lang="en-US" sz="1800" dirty="0" smtClean="0"/>
              <a:t> (41-57 </a:t>
            </a:r>
            <a:r>
              <a:rPr lang="el-GR" sz="1800" dirty="0" err="1" smtClean="0"/>
              <a:t>ημερες</a:t>
            </a:r>
            <a:r>
              <a:rPr lang="el-GR" sz="1800" dirty="0" smtClean="0"/>
              <a:t> για τα ούλα, παρειά 25 ημέρες). </a:t>
            </a:r>
          </a:p>
          <a:p>
            <a:pPr>
              <a:lnSpc>
                <a:spcPct val="120000"/>
              </a:lnSpc>
              <a:spcBef>
                <a:spcPts val="0"/>
              </a:spcBef>
              <a:spcAft>
                <a:spcPts val="600"/>
              </a:spcAft>
            </a:pPr>
            <a:r>
              <a:rPr lang="el-GR" sz="1800" dirty="0" smtClean="0"/>
              <a:t>Σε </a:t>
            </a:r>
            <a:r>
              <a:rPr lang="el-GR" sz="1800" dirty="0"/>
              <a:t>άλλες περιπτώσεις τα κύτταρα </a:t>
            </a:r>
            <a:r>
              <a:rPr lang="el-GR" sz="1800" dirty="0" smtClean="0"/>
              <a:t>δεν έχουν </a:t>
            </a:r>
            <a:r>
              <a:rPr lang="el-GR" sz="1800" dirty="0"/>
              <a:t>πυρήνα και η κερατίνη χαρακτηρίζεται ως </a:t>
            </a:r>
            <a:r>
              <a:rPr lang="el-GR" sz="1800" dirty="0" err="1"/>
              <a:t>ορθοκερατίνη</a:t>
            </a:r>
            <a:r>
              <a:rPr lang="el-GR" sz="1800" dirty="0"/>
              <a:t> (πολλές </a:t>
            </a:r>
            <a:r>
              <a:rPr lang="el-GR" sz="1800" dirty="0" smtClean="0"/>
              <a:t>φορές αναφέρεται </a:t>
            </a:r>
            <a:r>
              <a:rPr lang="el-GR" sz="1800" dirty="0"/>
              <a:t>ως κερατίνη μόνον αυτή η μορφή), και σε άλλες διατηρείται </a:t>
            </a:r>
            <a:r>
              <a:rPr lang="el-GR" sz="1800" dirty="0" smtClean="0"/>
              <a:t>ένας μικρός</a:t>
            </a:r>
            <a:r>
              <a:rPr lang="el-GR" sz="1800" dirty="0"/>
              <a:t>, σκοτεινόχρωμος («πυκνωτικός») πυρήνας, οπότε η κερατίνη </a:t>
            </a:r>
            <a:r>
              <a:rPr lang="el-GR" sz="1800" dirty="0" smtClean="0"/>
              <a:t>χαρακτηρίζεται ως </a:t>
            </a:r>
            <a:r>
              <a:rPr lang="el-GR" sz="1800" dirty="0" err="1"/>
              <a:t>παρακερατίνη</a:t>
            </a:r>
            <a:r>
              <a:rPr lang="el-GR" sz="1800" dirty="0"/>
              <a:t>. </a:t>
            </a:r>
            <a:endParaRPr lang="el-GR" sz="1800" dirty="0" smtClean="0"/>
          </a:p>
          <a:p>
            <a:pPr>
              <a:lnSpc>
                <a:spcPct val="120000"/>
              </a:lnSpc>
              <a:spcBef>
                <a:spcPts val="0"/>
              </a:spcBef>
              <a:spcAft>
                <a:spcPts val="600"/>
              </a:spcAft>
            </a:pPr>
            <a:r>
              <a:rPr lang="el-GR" sz="1800" dirty="0" smtClean="0"/>
              <a:t>Η </a:t>
            </a:r>
            <a:r>
              <a:rPr lang="el-GR" sz="1800" dirty="0"/>
              <a:t>κερατίνη στιβάδα στεγανοποιεί το επιθήλιο μειώνοντας </a:t>
            </a:r>
            <a:r>
              <a:rPr lang="el-GR" sz="1800" dirty="0" smtClean="0"/>
              <a:t>την διαπερατότητά </a:t>
            </a:r>
            <a:r>
              <a:rPr lang="el-GR" sz="1800" dirty="0"/>
              <a:t>της και κάνει την επιφάνειά του ανθεκτική στην επίδραση </a:t>
            </a:r>
            <a:r>
              <a:rPr lang="el-GR" sz="1800" dirty="0" smtClean="0"/>
              <a:t>φυσικών και </a:t>
            </a:r>
            <a:r>
              <a:rPr lang="el-GR" sz="1800" dirty="0"/>
              <a:t>χημικών παραγόντων.</a:t>
            </a:r>
            <a:endParaRPr lang="en-US" sz="1800" dirty="0"/>
          </a:p>
        </p:txBody>
      </p:sp>
    </p:spTree>
    <p:extLst>
      <p:ext uri="{BB962C8B-B14F-4D97-AF65-F5344CB8AC3E}">
        <p14:creationId xmlns:p14="http://schemas.microsoft.com/office/powerpoint/2010/main" val="18372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i="1" dirty="0"/>
              <a:t>Κερατίνη στιβάδα</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341" y="1628800"/>
            <a:ext cx="8769318" cy="36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90157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778098"/>
          </a:xfrm>
        </p:spPr>
        <p:txBody>
          <a:bodyPr>
            <a:normAutofit/>
          </a:bodyPr>
          <a:lstStyle/>
          <a:p>
            <a:r>
              <a:rPr lang="el-GR" sz="3200" b="1" dirty="0">
                <a:solidFill>
                  <a:schemeClr val="tx2"/>
                </a:solidFill>
              </a:rPr>
              <a:t> Στοματικό επιθήλιο</a:t>
            </a:r>
            <a:endParaRPr lang="en-US" sz="3200" dirty="0"/>
          </a:p>
        </p:txBody>
      </p:sp>
      <p:sp>
        <p:nvSpPr>
          <p:cNvPr id="3" name="Content Placeholder 2"/>
          <p:cNvSpPr>
            <a:spLocks noGrp="1"/>
          </p:cNvSpPr>
          <p:nvPr>
            <p:ph idx="1"/>
          </p:nvPr>
        </p:nvSpPr>
        <p:spPr>
          <a:xfrm>
            <a:off x="457200" y="980728"/>
            <a:ext cx="8229600" cy="5145435"/>
          </a:xfrm>
        </p:spPr>
        <p:txBody>
          <a:bodyPr>
            <a:normAutofit lnSpcReduction="10000"/>
          </a:bodyPr>
          <a:lstStyle/>
          <a:p>
            <a:pPr marL="0" indent="0">
              <a:spcAft>
                <a:spcPts val="600"/>
              </a:spcAft>
              <a:buNone/>
            </a:pPr>
            <a:r>
              <a:rPr lang="el-GR" sz="2400" b="1" i="1" dirty="0"/>
              <a:t>Κοκκώδης στιβάδα</a:t>
            </a:r>
          </a:p>
          <a:p>
            <a:pPr>
              <a:spcAft>
                <a:spcPts val="600"/>
              </a:spcAft>
            </a:pPr>
            <a:r>
              <a:rPr lang="el-GR" sz="2000" dirty="0"/>
              <a:t>Στην επιφάνεια της ακανθωτής στιβάδας βρίσκονται λίγες σειρές </a:t>
            </a:r>
            <a:r>
              <a:rPr lang="el-GR" sz="2000" dirty="0" smtClean="0"/>
              <a:t>από </a:t>
            </a:r>
            <a:r>
              <a:rPr lang="el-GR" sz="2000" b="1" dirty="0" smtClean="0">
                <a:solidFill>
                  <a:schemeClr val="tx2"/>
                </a:solidFill>
              </a:rPr>
              <a:t>αποπεπλατυσμένα </a:t>
            </a:r>
            <a:r>
              <a:rPr lang="el-GR" sz="2000" dirty="0"/>
              <a:t>κύτταρα που περιέχουν στο κυτταρόπλασμα τους πολλά </a:t>
            </a:r>
            <a:r>
              <a:rPr lang="el-GR" sz="2000" dirty="0" smtClean="0"/>
              <a:t>κοκκία περιβαλλόμενα </a:t>
            </a:r>
            <a:r>
              <a:rPr lang="el-GR" sz="2000" dirty="0"/>
              <a:t>από μεμβράνη. Τα κοκκία αυτά ή κοκκία </a:t>
            </a:r>
            <a:r>
              <a:rPr lang="el-GR" sz="2000" dirty="0" err="1"/>
              <a:t>κερατοϋαλίνης</a:t>
            </a:r>
            <a:r>
              <a:rPr lang="el-GR" sz="2000" dirty="0"/>
              <a:t> </a:t>
            </a:r>
            <a:r>
              <a:rPr lang="el-GR" sz="2000" dirty="0" smtClean="0"/>
              <a:t>στις συνθήκες </a:t>
            </a:r>
            <a:r>
              <a:rPr lang="el-GR" sz="2000" dirty="0"/>
              <a:t>παρατήρησης με το οπτικό μικροσκόπιο φαίνονται </a:t>
            </a:r>
            <a:r>
              <a:rPr lang="el-GR" sz="2000" dirty="0" smtClean="0"/>
              <a:t>σκοτεινόχρωμα (</a:t>
            </a:r>
            <a:r>
              <a:rPr lang="el-GR" sz="2000" dirty="0" err="1" smtClean="0"/>
              <a:t>βασεόφιλα</a:t>
            </a:r>
            <a:r>
              <a:rPr lang="el-GR" sz="2000" dirty="0"/>
              <a:t>) και δίνουν στα κύτταρα «κοκκώδη» («σκονισμένη») εικόνα, από </a:t>
            </a:r>
            <a:r>
              <a:rPr lang="el-GR" sz="2000" dirty="0" smtClean="0"/>
              <a:t>όπου παίρνει </a:t>
            </a:r>
            <a:r>
              <a:rPr lang="el-GR" sz="2000" dirty="0"/>
              <a:t>το όνομά της και η στιβάδα. Αν και ο λειτουργικός ρόλος των </a:t>
            </a:r>
            <a:r>
              <a:rPr lang="el-GR" sz="2000" dirty="0" smtClean="0"/>
              <a:t>κοκκίων </a:t>
            </a:r>
            <a:r>
              <a:rPr lang="el-GR" sz="2000" dirty="0" err="1" smtClean="0"/>
              <a:t>κερατοϋαλίνης</a:t>
            </a:r>
            <a:r>
              <a:rPr lang="el-GR" sz="2000" dirty="0" smtClean="0"/>
              <a:t> </a:t>
            </a:r>
            <a:r>
              <a:rPr lang="el-GR" sz="2000" dirty="0"/>
              <a:t>δεν είναι σαφής, έχει διαπιστωθεί πως περιέχουν πρωτεΐνες (όπως </a:t>
            </a:r>
            <a:r>
              <a:rPr lang="el-GR" sz="2000" dirty="0" smtClean="0"/>
              <a:t>η </a:t>
            </a:r>
            <a:r>
              <a:rPr lang="el-GR" sz="2000" dirty="0" err="1" smtClean="0"/>
              <a:t>προφιλαγκρίνη</a:t>
            </a:r>
            <a:r>
              <a:rPr lang="el-GR" sz="2000" dirty="0" smtClean="0"/>
              <a:t>/</a:t>
            </a:r>
            <a:r>
              <a:rPr lang="el-GR" sz="2000" dirty="0" err="1" smtClean="0"/>
              <a:t>φιλαγκρίνη</a:t>
            </a:r>
            <a:r>
              <a:rPr lang="el-GR" sz="2000" dirty="0"/>
              <a:t>) που προάγουν τη συνένωση των διαμέσων </a:t>
            </a:r>
            <a:r>
              <a:rPr lang="el-GR" sz="2000" dirty="0" smtClean="0"/>
              <a:t>ινιδίων κερατίνης </a:t>
            </a:r>
            <a:r>
              <a:rPr lang="el-GR" sz="2000" dirty="0"/>
              <a:t>σε μεγάλα </a:t>
            </a:r>
            <a:r>
              <a:rPr lang="el-GR" sz="2000" dirty="0" err="1"/>
              <a:t>μακροϊνίδια</a:t>
            </a:r>
            <a:r>
              <a:rPr lang="el-GR" sz="2000" dirty="0"/>
              <a:t>, τα οποία καταλαμβάνουν το κυτταρόπλασμα </a:t>
            </a:r>
            <a:r>
              <a:rPr lang="el-GR" sz="2000" dirty="0" smtClean="0"/>
              <a:t>των κυττάρων </a:t>
            </a:r>
            <a:r>
              <a:rPr lang="el-GR" sz="2000" dirty="0"/>
              <a:t>της κερατίνης στιβάδας. Ο πυρήνας των κυττάρων είναι μικρότερος </a:t>
            </a:r>
            <a:r>
              <a:rPr lang="el-GR" sz="2000" dirty="0" smtClean="0"/>
              <a:t>από των </a:t>
            </a:r>
            <a:r>
              <a:rPr lang="el-GR" sz="2000" dirty="0"/>
              <a:t>ακανθωτών κυττάρων και τα διάμεσα ινίδια περισσότερο πυκνά διευθετημένα.</a:t>
            </a:r>
          </a:p>
          <a:p>
            <a:r>
              <a:rPr lang="el-GR" sz="2000" b="1" dirty="0"/>
              <a:t>Η κοκκώδης στιβάδα παρατηρείται μόνον όταν στην επιφάνεια του </a:t>
            </a:r>
            <a:r>
              <a:rPr lang="el-GR" sz="2000" b="1" dirty="0" smtClean="0"/>
              <a:t>επιθηλίου σχηματίζεται </a:t>
            </a:r>
            <a:r>
              <a:rPr lang="el-GR" sz="2000" b="1" dirty="0" err="1" smtClean="0"/>
              <a:t>ορθοκερατίνη</a:t>
            </a:r>
            <a:r>
              <a:rPr lang="el-GR" sz="2000" b="1" dirty="0" smtClean="0"/>
              <a:t>, δηλ όταν υπάρχει κερατίνη στιβάδα.</a:t>
            </a:r>
            <a:endParaRPr lang="en-US" sz="2000" b="1" dirty="0"/>
          </a:p>
        </p:txBody>
      </p:sp>
    </p:spTree>
    <p:extLst>
      <p:ext uri="{BB962C8B-B14F-4D97-AF65-F5344CB8AC3E}">
        <p14:creationId xmlns:p14="http://schemas.microsoft.com/office/powerpoint/2010/main" val="199834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706090"/>
          </a:xfrm>
        </p:spPr>
        <p:txBody>
          <a:bodyPr>
            <a:normAutofit/>
          </a:bodyPr>
          <a:lstStyle/>
          <a:p>
            <a:r>
              <a:rPr lang="el-GR" sz="3200" b="1" dirty="0">
                <a:solidFill>
                  <a:schemeClr val="tx2"/>
                </a:solidFill>
              </a:rPr>
              <a:t> Στοματικό επιθήλιο</a:t>
            </a:r>
            <a:endParaRPr lang="en-US" sz="3200" dirty="0"/>
          </a:p>
        </p:txBody>
      </p:sp>
      <p:sp>
        <p:nvSpPr>
          <p:cNvPr id="3" name="Content Placeholder 2"/>
          <p:cNvSpPr>
            <a:spLocks noGrp="1"/>
          </p:cNvSpPr>
          <p:nvPr>
            <p:ph idx="1"/>
          </p:nvPr>
        </p:nvSpPr>
        <p:spPr>
          <a:xfrm>
            <a:off x="457200" y="764704"/>
            <a:ext cx="8229600" cy="5361459"/>
          </a:xfrm>
        </p:spPr>
        <p:txBody>
          <a:bodyPr>
            <a:normAutofit fontScale="85000" lnSpcReduction="20000"/>
          </a:bodyPr>
          <a:lstStyle/>
          <a:p>
            <a:pPr marL="0" indent="0">
              <a:spcAft>
                <a:spcPts val="600"/>
              </a:spcAft>
              <a:buNone/>
            </a:pPr>
            <a:r>
              <a:rPr lang="el-GR" sz="2800" b="1" i="1" dirty="0"/>
              <a:t>Ακανθωτή </a:t>
            </a:r>
            <a:r>
              <a:rPr lang="el-GR" sz="2800" b="1" i="1" dirty="0" smtClean="0"/>
              <a:t>στιβάδα</a:t>
            </a:r>
            <a:endParaRPr lang="el-GR" sz="2800" b="1" i="1" dirty="0"/>
          </a:p>
          <a:p>
            <a:pPr>
              <a:spcAft>
                <a:spcPts val="600"/>
              </a:spcAft>
            </a:pPr>
            <a:r>
              <a:rPr lang="el-GR" sz="2400" dirty="0"/>
              <a:t>Η ακανθωτή στιβάδα αποτελείται από 10-20 σειρές κυττάρων και συνιστά το </a:t>
            </a:r>
            <a:r>
              <a:rPr lang="el-GR" sz="2400" dirty="0" smtClean="0"/>
              <a:t>κύριο μέρος </a:t>
            </a:r>
            <a:r>
              <a:rPr lang="el-GR" sz="2400" dirty="0"/>
              <a:t>του επιθηλίου. Τα κύτταρα είναι μεγαλύτερα, έχουν σχήμα πολυεδρικό (</a:t>
            </a:r>
            <a:r>
              <a:rPr lang="el-GR" sz="2400" dirty="0" smtClean="0"/>
              <a:t>στο χόριο</a:t>
            </a:r>
            <a:r>
              <a:rPr lang="el-GR" sz="2400" dirty="0"/>
              <a:t>) ή πολυγωνικό (στο δισδιάστατο ιστολογικό παρασκεύασμα), και ο </a:t>
            </a:r>
            <a:r>
              <a:rPr lang="el-GR" sz="2400" dirty="0" smtClean="0"/>
              <a:t>πυρήνας είναι </a:t>
            </a:r>
            <a:r>
              <a:rPr lang="el-GR" sz="2400" dirty="0"/>
              <a:t>τοποθετημένος στο κέντρο του κυττάρου. </a:t>
            </a:r>
            <a:endParaRPr lang="el-GR" sz="2400" dirty="0" smtClean="0"/>
          </a:p>
          <a:p>
            <a:pPr>
              <a:spcAft>
                <a:spcPts val="600"/>
              </a:spcAft>
            </a:pPr>
            <a:r>
              <a:rPr lang="el-GR" sz="2100" dirty="0" smtClean="0"/>
              <a:t>Το </a:t>
            </a:r>
            <a:r>
              <a:rPr lang="el-GR" sz="2100" dirty="0"/>
              <a:t>κυτταρόπλασμα των </a:t>
            </a:r>
            <a:r>
              <a:rPr lang="el-GR" sz="2100" dirty="0" smtClean="0"/>
              <a:t>ακανθωτών κυττάρων</a:t>
            </a:r>
            <a:r>
              <a:rPr lang="el-GR" sz="2100" dirty="0"/>
              <a:t>:</a:t>
            </a:r>
          </a:p>
          <a:p>
            <a:pPr>
              <a:spcAft>
                <a:spcPts val="600"/>
              </a:spcAft>
              <a:buFont typeface="Courier New" panose="02070309020205020404" pitchFamily="49" charset="0"/>
              <a:buChar char="o"/>
            </a:pPr>
            <a:r>
              <a:rPr lang="el-GR" sz="2100" dirty="0" smtClean="0"/>
              <a:t> </a:t>
            </a:r>
            <a:r>
              <a:rPr lang="el-GR" sz="2100" dirty="0"/>
              <a:t>Περιέχει περισσότερα και πυκνότερα διατεταγμένα διάμεσα ινίδια </a:t>
            </a:r>
            <a:r>
              <a:rPr lang="el-GR" sz="2100" dirty="0" smtClean="0"/>
              <a:t>κερατίνης.</a:t>
            </a:r>
          </a:p>
          <a:p>
            <a:pPr>
              <a:spcAft>
                <a:spcPts val="600"/>
              </a:spcAft>
              <a:buFont typeface="Courier New" panose="02070309020205020404" pitchFamily="49" charset="0"/>
              <a:buChar char="o"/>
            </a:pPr>
            <a:r>
              <a:rPr lang="el-GR" sz="2100" dirty="0" smtClean="0"/>
              <a:t>Περιέχει </a:t>
            </a:r>
            <a:r>
              <a:rPr lang="el-GR" sz="2100" dirty="0" err="1"/>
              <a:t>μεμβρανικά</a:t>
            </a:r>
            <a:r>
              <a:rPr lang="el-GR" sz="2100" dirty="0"/>
              <a:t> κοκκία ή σωμάτια </a:t>
            </a:r>
            <a:r>
              <a:rPr lang="el-GR" sz="2100" dirty="0" err="1"/>
              <a:t>Odland</a:t>
            </a:r>
            <a:r>
              <a:rPr lang="el-GR" sz="2100" dirty="0"/>
              <a:t> ή </a:t>
            </a:r>
            <a:r>
              <a:rPr lang="el-GR" sz="2100" dirty="0" err="1"/>
              <a:t>κερατινοσώματα</a:t>
            </a:r>
            <a:r>
              <a:rPr lang="el-GR" sz="2100" dirty="0"/>
              <a:t>. Πρόκειται </a:t>
            </a:r>
            <a:r>
              <a:rPr lang="el-GR" sz="2100" dirty="0" smtClean="0"/>
              <a:t>για ειδικά </a:t>
            </a:r>
            <a:r>
              <a:rPr lang="el-GR" sz="2100" dirty="0"/>
              <a:t>οργανίδια με ωοειδές σχήμα, τα οποία στην υψηλή μεγέθυνση </a:t>
            </a:r>
            <a:r>
              <a:rPr lang="el-GR" sz="2100" dirty="0" smtClean="0"/>
              <a:t>του ηλεκτρονικού </a:t>
            </a:r>
            <a:r>
              <a:rPr lang="el-GR" sz="2100" dirty="0"/>
              <a:t>μικροσκοπίου φαίνονται να περιέχουν παράλληλα </a:t>
            </a:r>
            <a:r>
              <a:rPr lang="el-GR" sz="2100" dirty="0" smtClean="0"/>
              <a:t>πετάλια.</a:t>
            </a:r>
          </a:p>
          <a:p>
            <a:pPr>
              <a:spcAft>
                <a:spcPts val="600"/>
              </a:spcAft>
              <a:buFont typeface="Courier New" panose="02070309020205020404" pitchFamily="49" charset="0"/>
              <a:buChar char="o"/>
            </a:pPr>
            <a:r>
              <a:rPr lang="el-GR" sz="2100" dirty="0" smtClean="0"/>
              <a:t>Στην </a:t>
            </a:r>
            <a:r>
              <a:rPr lang="el-GR" sz="2100" dirty="0"/>
              <a:t>κυτταρική μεμβράνη βρίσκονται περισσότερα </a:t>
            </a:r>
            <a:r>
              <a:rPr lang="el-GR" sz="2100" dirty="0" err="1"/>
              <a:t>δεσμοσώματα</a:t>
            </a:r>
            <a:r>
              <a:rPr lang="el-GR" sz="2100" dirty="0"/>
              <a:t> από ότι </a:t>
            </a:r>
            <a:r>
              <a:rPr lang="el-GR" sz="2100" dirty="0" smtClean="0"/>
              <a:t>στα κύτταρα </a:t>
            </a:r>
            <a:r>
              <a:rPr lang="el-GR" sz="2100" dirty="0"/>
              <a:t>της βασικής στιβάδας. Επειδή τα </a:t>
            </a:r>
            <a:r>
              <a:rPr lang="el-GR" sz="2100" dirty="0" err="1"/>
              <a:t>δεσμοσώματα</a:t>
            </a:r>
            <a:r>
              <a:rPr lang="el-GR" sz="2100" dirty="0"/>
              <a:t> στις </a:t>
            </a:r>
            <a:r>
              <a:rPr lang="el-GR" sz="2100" dirty="0" smtClean="0"/>
              <a:t>συνθήκες παρατήρησης </a:t>
            </a:r>
            <a:r>
              <a:rPr lang="el-GR" sz="2100" dirty="0"/>
              <a:t>με το οπτικό μικροσκόπιο φαίνονται σαν «αγκάθια» που </a:t>
            </a:r>
            <a:r>
              <a:rPr lang="el-GR" sz="2100" dirty="0" smtClean="0"/>
              <a:t>ξεκινούν από </a:t>
            </a:r>
            <a:r>
              <a:rPr lang="el-GR" sz="2100" dirty="0"/>
              <a:t>την κυτταρική μεμβράνη, η στιβάδα (και τα κύτταρά της) πήρε το </a:t>
            </a:r>
            <a:r>
              <a:rPr lang="el-GR" sz="2100" dirty="0" smtClean="0"/>
              <a:t>όνομα ακανθωτή</a:t>
            </a:r>
            <a:r>
              <a:rPr lang="el-GR" sz="2100" dirty="0"/>
              <a:t>. Οι δομές που φαίνονται στο οπτικό μικροσκόπιο και αντιστοιχούν </a:t>
            </a:r>
            <a:r>
              <a:rPr lang="el-GR" sz="2100" dirty="0" smtClean="0"/>
              <a:t>στα </a:t>
            </a:r>
            <a:r>
              <a:rPr lang="el-GR" sz="2100" dirty="0" err="1" smtClean="0"/>
              <a:t>δεσμοσώματα</a:t>
            </a:r>
            <a:r>
              <a:rPr lang="el-GR" sz="2100" dirty="0" smtClean="0"/>
              <a:t> </a:t>
            </a:r>
            <a:r>
              <a:rPr lang="el-GR" sz="2100" dirty="0"/>
              <a:t>ονομάζονται μεσοκυττάριες γέφυρες</a:t>
            </a:r>
            <a:r>
              <a:rPr lang="el-GR" sz="2100" dirty="0" smtClean="0"/>
              <a:t>.</a:t>
            </a:r>
          </a:p>
          <a:p>
            <a:pPr>
              <a:buFont typeface="Courier New" panose="02070309020205020404" pitchFamily="49" charset="0"/>
              <a:buChar char="o"/>
            </a:pPr>
            <a:endParaRPr lang="el-GR" sz="2000" dirty="0"/>
          </a:p>
          <a:p>
            <a:r>
              <a:rPr lang="el-GR" sz="2100" dirty="0"/>
              <a:t>Μορφολογικά, η στιβάδα αυτή φαίνεται σαν «φράκτης φτιαγμένος από πέτρες».</a:t>
            </a:r>
            <a:endParaRPr lang="en-US" sz="2100" dirty="0"/>
          </a:p>
        </p:txBody>
      </p:sp>
    </p:spTree>
    <p:extLst>
      <p:ext uri="{BB962C8B-B14F-4D97-AF65-F5344CB8AC3E}">
        <p14:creationId xmlns:p14="http://schemas.microsoft.com/office/powerpoint/2010/main" val="15697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544616"/>
          </a:xfrm>
        </p:spPr>
        <p:txBody>
          <a:bodyPr>
            <a:noAutofit/>
          </a:bodyPr>
          <a:lstStyle/>
          <a:p>
            <a:pPr marL="0" indent="0">
              <a:buNone/>
            </a:pPr>
            <a:r>
              <a:rPr lang="el-GR" sz="2400" b="1" i="1" dirty="0"/>
              <a:t>Βασική στιβάδα</a:t>
            </a:r>
          </a:p>
          <a:p>
            <a:r>
              <a:rPr lang="el-GR" sz="1800" dirty="0"/>
              <a:t>Η βασική στιβάδα αποτελεί τη βαθύτερη στιβάδα του επιθηλίου και έρχεται </a:t>
            </a:r>
            <a:r>
              <a:rPr lang="el-GR" sz="1800" dirty="0" smtClean="0"/>
              <a:t>σε επαφή </a:t>
            </a:r>
            <a:r>
              <a:rPr lang="el-GR" sz="1800" dirty="0"/>
              <a:t>με το χόριο. Η κυτταρική μεμβράνη των κυττάρων της βασικής </a:t>
            </a:r>
            <a:r>
              <a:rPr lang="el-GR" sz="1800" dirty="0" smtClean="0"/>
              <a:t>στιβάδας έρχεται </a:t>
            </a:r>
            <a:r>
              <a:rPr lang="el-GR" sz="1800" dirty="0"/>
              <a:t>σε επαφή με τη βασική μεμβράνη.</a:t>
            </a:r>
          </a:p>
          <a:p>
            <a:r>
              <a:rPr lang="el-GR" sz="1800" dirty="0"/>
              <a:t>Η βασική στιβάδα αποτελείται από 2-3 σειρές κυττάρων και σε αυτή γίνονται </a:t>
            </a:r>
            <a:r>
              <a:rPr lang="el-GR" sz="1800" dirty="0" smtClean="0"/>
              <a:t>δύο από </a:t>
            </a:r>
            <a:r>
              <a:rPr lang="el-GR" sz="1800" dirty="0"/>
              <a:t>τις βασικότερες λειτουργίες για την επιβίωση του επιθηλίου: ο </a:t>
            </a:r>
            <a:r>
              <a:rPr lang="el-GR" sz="1800" dirty="0" smtClean="0"/>
              <a:t>κυτταρικός πολλαπλασιασμός </a:t>
            </a:r>
            <a:r>
              <a:rPr lang="el-GR" sz="1800" dirty="0"/>
              <a:t>και η ανταλλαγή της ύλης.</a:t>
            </a:r>
          </a:p>
          <a:p>
            <a:r>
              <a:rPr lang="el-GR" sz="2000" dirty="0"/>
              <a:t>Τα κύτταρα της βασικής στιβάδας έχουν τη μορφή κυλίνδρου ή κύβου (κυλινδρικά </a:t>
            </a:r>
            <a:r>
              <a:rPr lang="el-GR" sz="2000" dirty="0" smtClean="0"/>
              <a:t>ή κυβοειδή </a:t>
            </a:r>
            <a:r>
              <a:rPr lang="el-GR" sz="2000" dirty="0"/>
              <a:t>κύτταρα) και ο πυρήνας τους είναι επιμήκης ή στρογγυλός, αντίστοιχα</a:t>
            </a:r>
            <a:r>
              <a:rPr lang="el-GR" sz="2000" dirty="0" smtClean="0"/>
              <a:t>.</a:t>
            </a:r>
          </a:p>
          <a:p>
            <a:r>
              <a:rPr lang="el-GR" sz="1800" dirty="0"/>
              <a:t>Όταν τα κύτταρα είναι κυλινδρικά παρουσιάζουν πολωμένη διάταξη του πυρήνα </a:t>
            </a:r>
            <a:r>
              <a:rPr lang="el-GR" sz="1800" dirty="0" smtClean="0"/>
              <a:t>και των </a:t>
            </a:r>
            <a:r>
              <a:rPr lang="el-GR" sz="1800" dirty="0"/>
              <a:t>κυτταρικών οργανιδίων, δηλαδή τα στοιχεία αυτά είναι διατεταγμένα με </a:t>
            </a:r>
            <a:r>
              <a:rPr lang="el-GR" sz="1800" dirty="0" smtClean="0"/>
              <a:t>ένα ορισμένο </a:t>
            </a:r>
            <a:r>
              <a:rPr lang="el-GR" sz="1800" dirty="0"/>
              <a:t>τρόπο που εξυπηρετεί καλλίτερα την λειτουργία τους. Ειδικότερα, </a:t>
            </a:r>
            <a:r>
              <a:rPr lang="el-GR" sz="1800" dirty="0" smtClean="0"/>
              <a:t>ο πυρήνας </a:t>
            </a:r>
            <a:r>
              <a:rPr lang="el-GR" sz="1800" dirty="0"/>
              <a:t>των κυττάρων βρίσκεται προς την επιφάνεια του επιθηλίου και </a:t>
            </a:r>
            <a:r>
              <a:rPr lang="el-GR" sz="1800" dirty="0" smtClean="0"/>
              <a:t>τα κυτταρικά </a:t>
            </a:r>
            <a:r>
              <a:rPr lang="el-GR" sz="1800" dirty="0"/>
              <a:t>οργανίδια προς το χόριο. Λόγω της μορφής και της διάταξης </a:t>
            </a:r>
            <a:r>
              <a:rPr lang="el-GR" sz="1800" dirty="0" smtClean="0"/>
              <a:t>των κυττάρων </a:t>
            </a:r>
            <a:r>
              <a:rPr lang="el-GR" sz="1800" dirty="0"/>
              <a:t>δημιουργείται η εικόνα μίας «σειράς από πασσάλους», ενός «φράκτη</a:t>
            </a:r>
            <a:r>
              <a:rPr lang="el-GR" sz="1800" dirty="0" smtClean="0"/>
              <a:t>», που </a:t>
            </a:r>
            <a:r>
              <a:rPr lang="el-GR" sz="1800" dirty="0"/>
              <a:t>περιγράφεται με τον όρο </a:t>
            </a:r>
            <a:r>
              <a:rPr lang="el-GR" sz="1800" dirty="0" err="1"/>
              <a:t>πασσαλοειδής</a:t>
            </a:r>
            <a:r>
              <a:rPr lang="el-GR" sz="1800" dirty="0"/>
              <a:t> διάταξη των κυττάρων.</a:t>
            </a:r>
            <a:endParaRPr lang="en-US" sz="1800" dirty="0"/>
          </a:p>
        </p:txBody>
      </p:sp>
      <p:sp>
        <p:nvSpPr>
          <p:cNvPr id="4" name="Title 1"/>
          <p:cNvSpPr>
            <a:spLocks noGrp="1"/>
          </p:cNvSpPr>
          <p:nvPr>
            <p:ph type="title"/>
          </p:nvPr>
        </p:nvSpPr>
        <p:spPr>
          <a:xfrm>
            <a:off x="457200" y="44624"/>
            <a:ext cx="8229600" cy="864000"/>
          </a:xfrm>
        </p:spPr>
        <p:txBody>
          <a:bodyPr>
            <a:normAutofit/>
          </a:bodyPr>
          <a:lstStyle/>
          <a:p>
            <a:r>
              <a:rPr lang="el-GR" sz="3600" b="1" dirty="0">
                <a:solidFill>
                  <a:schemeClr val="tx2"/>
                </a:solidFill>
              </a:rPr>
              <a:t>Στοματικό επιθήλιο</a:t>
            </a:r>
            <a:endParaRPr lang="en-US" sz="3600" dirty="0">
              <a:solidFill>
                <a:schemeClr val="tx2"/>
              </a:solidFill>
            </a:endParaRPr>
          </a:p>
        </p:txBody>
      </p:sp>
    </p:spTree>
    <p:extLst>
      <p:ext uri="{BB962C8B-B14F-4D97-AF65-F5344CB8AC3E}">
        <p14:creationId xmlns:p14="http://schemas.microsoft.com/office/powerpoint/2010/main" val="216368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Compact and spongy bone in the head of the fem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37988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Haversian systems/oste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352800"/>
            <a:ext cx="26638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 descr="Trabacul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533400"/>
            <a:ext cx="2690813"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12"/>
          <p:cNvSpPr>
            <a:spLocks noChangeShapeType="1"/>
          </p:cNvSpPr>
          <p:nvPr/>
        </p:nvSpPr>
        <p:spPr bwMode="auto">
          <a:xfrm flipV="1">
            <a:off x="3810000" y="2667000"/>
            <a:ext cx="1295400" cy="1066800"/>
          </a:xfrm>
          <a:prstGeom prst="line">
            <a:avLst/>
          </a:prstGeom>
          <a:noFill/>
          <a:ln w="508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l-GR" dirty="0"/>
          </a:p>
        </p:txBody>
      </p:sp>
      <p:sp>
        <p:nvSpPr>
          <p:cNvPr id="21510" name="Line 13"/>
          <p:cNvSpPr>
            <a:spLocks noChangeShapeType="1"/>
          </p:cNvSpPr>
          <p:nvPr/>
        </p:nvSpPr>
        <p:spPr bwMode="auto">
          <a:xfrm>
            <a:off x="3962400" y="4343400"/>
            <a:ext cx="1219200" cy="914400"/>
          </a:xfrm>
          <a:prstGeom prst="line">
            <a:avLst/>
          </a:prstGeom>
          <a:noFill/>
          <a:ln w="508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l-GR" dirty="0"/>
          </a:p>
        </p:txBody>
      </p:sp>
    </p:spTree>
    <p:extLst>
      <p:ext uri="{BB962C8B-B14F-4D97-AF65-F5344CB8AC3E}">
        <p14:creationId xmlns:p14="http://schemas.microsoft.com/office/powerpoint/2010/main" val="38012908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648000"/>
          </a:xfrm>
        </p:spPr>
        <p:txBody>
          <a:bodyPr>
            <a:normAutofit/>
          </a:bodyPr>
          <a:lstStyle/>
          <a:p>
            <a:r>
              <a:rPr lang="el-GR" sz="3200" b="1" dirty="0">
                <a:solidFill>
                  <a:schemeClr val="tx2"/>
                </a:solidFill>
              </a:rPr>
              <a:t>Μη-</a:t>
            </a:r>
            <a:r>
              <a:rPr lang="el-GR" sz="3200" b="1" dirty="0" err="1">
                <a:solidFill>
                  <a:schemeClr val="tx2"/>
                </a:solidFill>
              </a:rPr>
              <a:t>κερατινοποιημένο</a:t>
            </a:r>
            <a:r>
              <a:rPr lang="el-GR" sz="3200" b="1" dirty="0">
                <a:solidFill>
                  <a:schemeClr val="tx2"/>
                </a:solidFill>
              </a:rPr>
              <a:t> στοματικό επιθήλιο</a:t>
            </a:r>
            <a:endParaRPr lang="en-US" sz="3200" dirty="0">
              <a:solidFill>
                <a:schemeClr val="tx2"/>
              </a:solidFill>
            </a:endParaRPr>
          </a:p>
        </p:txBody>
      </p:sp>
      <p:sp>
        <p:nvSpPr>
          <p:cNvPr id="3" name="Content Placeholder 2"/>
          <p:cNvSpPr>
            <a:spLocks noGrp="1"/>
          </p:cNvSpPr>
          <p:nvPr>
            <p:ph idx="1"/>
          </p:nvPr>
        </p:nvSpPr>
        <p:spPr>
          <a:xfrm>
            <a:off x="395536" y="620688"/>
            <a:ext cx="8229600" cy="5976664"/>
          </a:xfrm>
        </p:spPr>
        <p:txBody>
          <a:bodyPr>
            <a:noAutofit/>
          </a:bodyPr>
          <a:lstStyle/>
          <a:p>
            <a:pPr marL="0" indent="0">
              <a:spcBef>
                <a:spcPts val="0"/>
              </a:spcBef>
              <a:spcAft>
                <a:spcPts val="600"/>
              </a:spcAft>
              <a:buNone/>
            </a:pPr>
            <a:endParaRPr lang="el-GR" sz="1800" dirty="0" smtClean="0"/>
          </a:p>
          <a:p>
            <a:pPr marL="0" indent="0">
              <a:spcBef>
                <a:spcPts val="0"/>
              </a:spcBef>
              <a:spcAft>
                <a:spcPts val="600"/>
              </a:spcAft>
              <a:buNone/>
            </a:pPr>
            <a:r>
              <a:rPr lang="el-GR" sz="1800" dirty="0" smtClean="0"/>
              <a:t>Το Μη-</a:t>
            </a:r>
            <a:r>
              <a:rPr lang="el-GR" sz="1800" dirty="0" err="1" smtClean="0"/>
              <a:t>κερατινοποιημένο</a:t>
            </a:r>
            <a:r>
              <a:rPr lang="el-GR" sz="1800" dirty="0" smtClean="0"/>
              <a:t> </a:t>
            </a:r>
            <a:r>
              <a:rPr lang="el-GR" sz="1800" dirty="0"/>
              <a:t>επιθήλιο βρίσκεται σε θέσεις του καλυπτικού </a:t>
            </a:r>
            <a:r>
              <a:rPr lang="el-GR" sz="1800" dirty="0" smtClean="0"/>
              <a:t>βλεννογόνου που </a:t>
            </a:r>
            <a:r>
              <a:rPr lang="el-GR" sz="1800" dirty="0"/>
              <a:t>δεν δέχονται μεγάλες καταπονήσεις κατά τη λειτουργία της </a:t>
            </a:r>
            <a:r>
              <a:rPr lang="el-GR" sz="1800" dirty="0" smtClean="0"/>
              <a:t>στοματική κοιλότητας </a:t>
            </a:r>
            <a:r>
              <a:rPr lang="el-GR" sz="1800" dirty="0"/>
              <a:t>(</a:t>
            </a:r>
            <a:r>
              <a:rPr lang="el-GR" sz="1800" dirty="0" err="1"/>
              <a:t>μηχανολειτουργικές</a:t>
            </a:r>
            <a:r>
              <a:rPr lang="el-GR" sz="1800" dirty="0"/>
              <a:t> επιβαρύνσεις) και δεν έχει μεγάλη αντοχή </a:t>
            </a:r>
            <a:r>
              <a:rPr lang="el-GR" sz="1800" dirty="0" smtClean="0"/>
              <a:t>στην επίδραση </a:t>
            </a:r>
            <a:r>
              <a:rPr lang="el-GR" sz="1800" dirty="0"/>
              <a:t>φυσικών και χημικών παραγόντων. </a:t>
            </a:r>
            <a:endParaRPr lang="el-GR" sz="1800" dirty="0" smtClean="0"/>
          </a:p>
          <a:p>
            <a:pPr>
              <a:spcBef>
                <a:spcPts val="0"/>
              </a:spcBef>
              <a:spcAft>
                <a:spcPts val="600"/>
              </a:spcAft>
            </a:pPr>
            <a:r>
              <a:rPr lang="el-GR" sz="1800" u="sng" dirty="0" smtClean="0"/>
              <a:t>Στο </a:t>
            </a:r>
            <a:r>
              <a:rPr lang="el-GR" sz="1800" u="sng" dirty="0"/>
              <a:t>μη-</a:t>
            </a:r>
            <a:r>
              <a:rPr lang="el-GR" sz="1800" u="sng" dirty="0" err="1"/>
              <a:t>κερατινοποιημένο</a:t>
            </a:r>
            <a:r>
              <a:rPr lang="el-GR" sz="1800" u="sng" dirty="0"/>
              <a:t> </a:t>
            </a:r>
            <a:r>
              <a:rPr lang="el-GR" sz="1800" u="sng" dirty="0" smtClean="0"/>
              <a:t>επιθήλιο υπάρχουν </a:t>
            </a:r>
            <a:r>
              <a:rPr lang="el-GR" sz="1800" u="sng" dirty="0"/>
              <a:t>η βασική και η ακανθωτή </a:t>
            </a:r>
            <a:r>
              <a:rPr lang="el-GR" sz="1800" u="sng" dirty="0" smtClean="0"/>
              <a:t>στιβάδα</a:t>
            </a:r>
            <a:r>
              <a:rPr lang="el-GR" sz="1800" dirty="0" smtClean="0"/>
              <a:t>.</a:t>
            </a:r>
          </a:p>
          <a:p>
            <a:pPr>
              <a:spcBef>
                <a:spcPts val="0"/>
              </a:spcBef>
              <a:spcAft>
                <a:spcPts val="600"/>
              </a:spcAft>
            </a:pPr>
            <a:r>
              <a:rPr lang="el-GR" sz="1800" dirty="0" smtClean="0"/>
              <a:t>Αμέσως </a:t>
            </a:r>
            <a:r>
              <a:rPr lang="el-GR" sz="1800" dirty="0"/>
              <a:t>μετά την ακανθωτή </a:t>
            </a:r>
            <a:r>
              <a:rPr lang="el-GR" sz="1800" dirty="0" smtClean="0"/>
              <a:t>βρίσκεται η </a:t>
            </a:r>
            <a:r>
              <a:rPr lang="el-GR" sz="1800" dirty="0"/>
              <a:t>διάμεση ή ενδιάμεση στιβάδα που μεταπίπτει τελικά στην επιφανειακή </a:t>
            </a:r>
            <a:r>
              <a:rPr lang="el-GR" sz="1800" dirty="0" smtClean="0"/>
              <a:t>στιβάδα. Στις </a:t>
            </a:r>
            <a:r>
              <a:rPr lang="el-GR" sz="1800" dirty="0"/>
              <a:t>στιβάδες αυτές τα κύτταρα γίνονται προοδευτικά </a:t>
            </a:r>
            <a:r>
              <a:rPr lang="el-GR" sz="1800" dirty="0" smtClean="0"/>
              <a:t>περισσότερο αποπεπλατυσμένα</a:t>
            </a:r>
            <a:r>
              <a:rPr lang="el-GR" sz="1800" dirty="0"/>
              <a:t>, αποκτούν παχύτερη κυτταρική μεμβράνη, περιέχουν όλο </a:t>
            </a:r>
            <a:r>
              <a:rPr lang="el-GR" sz="1800" dirty="0" smtClean="0"/>
              <a:t>και περισσότερα </a:t>
            </a:r>
            <a:r>
              <a:rPr lang="el-GR" sz="1800" dirty="0"/>
              <a:t>ινίδια κερατίνης και όλο και λιγότερα οργανίδια, ο </a:t>
            </a:r>
            <a:r>
              <a:rPr lang="el-GR" sz="1800" dirty="0" smtClean="0"/>
              <a:t>πυρήνας συρρικνώνεται </a:t>
            </a:r>
            <a:r>
              <a:rPr lang="el-GR" sz="1800" dirty="0"/>
              <a:t>και γίνεται </a:t>
            </a:r>
            <a:r>
              <a:rPr lang="el-GR" sz="1800" dirty="0" smtClean="0"/>
              <a:t>πιο </a:t>
            </a:r>
            <a:r>
              <a:rPr lang="el-GR" sz="1800" dirty="0"/>
              <a:t>πυκνός, και απελευθερώνουν το </a:t>
            </a:r>
            <a:r>
              <a:rPr lang="el-GR" sz="1800" dirty="0" smtClean="0"/>
              <a:t>περιεχόμενο κοκκίων </a:t>
            </a:r>
            <a:r>
              <a:rPr lang="el-GR" sz="1800" dirty="0"/>
              <a:t>που περιβάλλονται από μεμβράνη στον μεσοκυττάριο χώρο</a:t>
            </a:r>
            <a:r>
              <a:rPr lang="el-GR" sz="1800" dirty="0" smtClean="0"/>
              <a:t>.</a:t>
            </a:r>
          </a:p>
          <a:p>
            <a:pPr>
              <a:spcBef>
                <a:spcPts val="0"/>
              </a:spcBef>
              <a:spcAft>
                <a:spcPts val="600"/>
              </a:spcAft>
            </a:pPr>
            <a:r>
              <a:rPr lang="el-GR" sz="1800" dirty="0" smtClean="0"/>
              <a:t> </a:t>
            </a:r>
            <a:r>
              <a:rPr lang="el-GR" sz="1800" dirty="0"/>
              <a:t>Στη </a:t>
            </a:r>
            <a:r>
              <a:rPr lang="el-GR" sz="1800" dirty="0" smtClean="0"/>
              <a:t>διάμεση στιβάδα </a:t>
            </a:r>
            <a:r>
              <a:rPr lang="el-GR" sz="1800" dirty="0"/>
              <a:t>παρατηρούνται πολλά κύτταρα το κυτταρόπλασμα των οποίων </a:t>
            </a:r>
            <a:r>
              <a:rPr lang="el-GR" sz="1800" dirty="0" smtClean="0"/>
              <a:t>είναι διαυγές </a:t>
            </a:r>
            <a:r>
              <a:rPr lang="el-GR" sz="1800" dirty="0"/>
              <a:t>(«διαφανές»), επειδή περιέχει γλυκογόνο, αλλά γενικά η </a:t>
            </a:r>
            <a:r>
              <a:rPr lang="el-GR" sz="1800" dirty="0" smtClean="0"/>
              <a:t>μετάπτωση μεταξύ </a:t>
            </a:r>
            <a:r>
              <a:rPr lang="el-GR" sz="1800" dirty="0"/>
              <a:t>των στιβάδων δεν είναι σαφής. Λειτουργικά, η διαπερατότητα </a:t>
            </a:r>
            <a:r>
              <a:rPr lang="el-GR" sz="1800" dirty="0" smtClean="0"/>
              <a:t>της επιφανειακής </a:t>
            </a:r>
            <a:r>
              <a:rPr lang="el-GR" sz="1800" dirty="0"/>
              <a:t>στιβάδας είναι μικρότερη από αυτή της κερατίνης.</a:t>
            </a:r>
            <a:endParaRPr lang="en-US" sz="1800" dirty="0"/>
          </a:p>
        </p:txBody>
      </p:sp>
    </p:spTree>
    <p:extLst>
      <p:ext uri="{BB962C8B-B14F-4D97-AF65-F5344CB8AC3E}">
        <p14:creationId xmlns:p14="http://schemas.microsoft.com/office/powerpoint/2010/main" val="160137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6000"/>
          </a:xfrm>
        </p:spPr>
        <p:txBody>
          <a:bodyPr>
            <a:normAutofit/>
          </a:bodyPr>
          <a:lstStyle/>
          <a:p>
            <a:r>
              <a:rPr lang="el-GR" sz="3200" b="1" dirty="0">
                <a:solidFill>
                  <a:schemeClr val="tx2"/>
                </a:solidFill>
              </a:rPr>
              <a:t>Μη-κερατινοποιημένο στοματικό επιθήλιο</a:t>
            </a:r>
            <a:endParaRPr lang="en-US" sz="32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575000"/>
            <a:ext cx="6404741" cy="37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588224" y="3275692"/>
            <a:ext cx="301686" cy="369332"/>
          </a:xfrm>
          <a:prstGeom prst="rect">
            <a:avLst/>
          </a:prstGeom>
        </p:spPr>
        <p:txBody>
          <a:bodyPr wrap="none">
            <a:spAutoFit/>
          </a:bodyPr>
          <a:lstStyle/>
          <a:p>
            <a:r>
              <a:rPr lang="en-US" dirty="0"/>
              <a:t>1</a:t>
            </a:r>
          </a:p>
        </p:txBody>
      </p:sp>
      <p:sp>
        <p:nvSpPr>
          <p:cNvPr id="6" name="Rectangle 5"/>
          <p:cNvSpPr/>
          <p:nvPr/>
        </p:nvSpPr>
        <p:spPr>
          <a:xfrm>
            <a:off x="6588224" y="3779748"/>
            <a:ext cx="301686" cy="369332"/>
          </a:xfrm>
          <a:prstGeom prst="rect">
            <a:avLst/>
          </a:prstGeom>
        </p:spPr>
        <p:txBody>
          <a:bodyPr wrap="none">
            <a:spAutoFit/>
          </a:bodyPr>
          <a:lstStyle/>
          <a:p>
            <a:r>
              <a:rPr lang="el-GR" dirty="0"/>
              <a:t>2</a:t>
            </a:r>
            <a:endParaRPr lang="en-US" dirty="0"/>
          </a:p>
        </p:txBody>
      </p:sp>
      <p:sp>
        <p:nvSpPr>
          <p:cNvPr id="7" name="Rectangle 6"/>
          <p:cNvSpPr/>
          <p:nvPr/>
        </p:nvSpPr>
        <p:spPr>
          <a:xfrm>
            <a:off x="6588224" y="4355812"/>
            <a:ext cx="301686" cy="369332"/>
          </a:xfrm>
          <a:prstGeom prst="rect">
            <a:avLst/>
          </a:prstGeom>
        </p:spPr>
        <p:txBody>
          <a:bodyPr wrap="none">
            <a:spAutoFit/>
          </a:bodyPr>
          <a:lstStyle/>
          <a:p>
            <a:r>
              <a:rPr lang="el-GR" dirty="0"/>
              <a:t>3</a:t>
            </a:r>
            <a:endParaRPr lang="en-US" dirty="0"/>
          </a:p>
        </p:txBody>
      </p:sp>
      <p:sp>
        <p:nvSpPr>
          <p:cNvPr id="5" name="Rectangle 4"/>
          <p:cNvSpPr/>
          <p:nvPr/>
        </p:nvSpPr>
        <p:spPr>
          <a:xfrm>
            <a:off x="899592" y="5651956"/>
            <a:ext cx="2644250" cy="923330"/>
          </a:xfrm>
          <a:prstGeom prst="rect">
            <a:avLst/>
          </a:prstGeom>
        </p:spPr>
        <p:txBody>
          <a:bodyPr wrap="none">
            <a:spAutoFit/>
          </a:bodyPr>
          <a:lstStyle/>
          <a:p>
            <a:pPr marL="342900" indent="-342900">
              <a:buAutoNum type="arabicPeriod"/>
            </a:pPr>
            <a:r>
              <a:rPr lang="el-GR" dirty="0" smtClean="0"/>
              <a:t>Επιφανειακή στιβάδα</a:t>
            </a:r>
            <a:r>
              <a:rPr lang="en-US" dirty="0" smtClean="0"/>
              <a:t>.</a:t>
            </a:r>
            <a:endParaRPr lang="el-GR" dirty="0" smtClean="0"/>
          </a:p>
          <a:p>
            <a:pPr marL="342900" indent="-342900">
              <a:buAutoNum type="arabicPeriod"/>
            </a:pPr>
            <a:r>
              <a:rPr lang="el-GR" dirty="0" smtClean="0"/>
              <a:t>Ενδιάμεση </a:t>
            </a:r>
            <a:r>
              <a:rPr lang="el-GR" dirty="0"/>
              <a:t>στιβάδα</a:t>
            </a:r>
            <a:r>
              <a:rPr lang="en-US" dirty="0" smtClean="0"/>
              <a:t>.</a:t>
            </a:r>
            <a:endParaRPr lang="el-GR" dirty="0" smtClean="0"/>
          </a:p>
          <a:p>
            <a:pPr marL="342900" indent="-342900">
              <a:buAutoNum type="arabicPeriod"/>
            </a:pPr>
            <a:r>
              <a:rPr lang="el-GR" dirty="0" smtClean="0"/>
              <a:t>Ακανθωτή στιβάδα.</a:t>
            </a:r>
            <a:endParaRPr lang="en-US" dirty="0"/>
          </a:p>
        </p:txBody>
      </p:sp>
    </p:spTree>
    <p:extLst>
      <p:ext uri="{BB962C8B-B14F-4D97-AF65-F5344CB8AC3E}">
        <p14:creationId xmlns:p14="http://schemas.microsoft.com/office/powerpoint/2010/main" val="13067114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a:solidFill>
                  <a:schemeClr val="tx2"/>
                </a:solidFill>
              </a:rPr>
              <a:t>Στοματικό επιθήλιο</a:t>
            </a:r>
            <a:endParaRPr lang="en-US" sz="3600" dirty="0"/>
          </a:p>
        </p:txBody>
      </p:sp>
      <p:sp>
        <p:nvSpPr>
          <p:cNvPr id="3" name="Content Placeholder 2"/>
          <p:cNvSpPr>
            <a:spLocks noGrp="1"/>
          </p:cNvSpPr>
          <p:nvPr>
            <p:ph idx="1"/>
          </p:nvPr>
        </p:nvSpPr>
        <p:spPr/>
        <p:txBody>
          <a:bodyPr>
            <a:normAutofit/>
          </a:bodyPr>
          <a:lstStyle/>
          <a:p>
            <a:pPr marL="0" indent="0">
              <a:buNone/>
            </a:pPr>
            <a:r>
              <a:rPr lang="el-GR" sz="2800" b="1" dirty="0"/>
              <a:t>Μη-επιθηλιακά κύτταρα του επιθηλίου</a:t>
            </a:r>
          </a:p>
          <a:p>
            <a:pPr marL="0" indent="0">
              <a:buNone/>
            </a:pPr>
            <a:r>
              <a:rPr lang="el-GR" sz="2800" dirty="0"/>
              <a:t>Στο στοματικό επιθήλιο έχουν αναγνωριστεί τρεις τύποι μη-επιθηλιακών </a:t>
            </a:r>
            <a:r>
              <a:rPr lang="el-GR" sz="2800" dirty="0" smtClean="0"/>
              <a:t>κυττάρων:</a:t>
            </a:r>
            <a:endParaRPr lang="el-GR" sz="2800" dirty="0"/>
          </a:p>
          <a:p>
            <a:r>
              <a:rPr lang="el-GR" sz="2800" dirty="0"/>
              <a:t>τα </a:t>
            </a:r>
            <a:r>
              <a:rPr lang="el-GR" sz="2800" dirty="0" err="1"/>
              <a:t>μελανοκύτταρα</a:t>
            </a:r>
            <a:r>
              <a:rPr lang="el-GR" sz="2800" dirty="0" smtClean="0"/>
              <a:t>,</a:t>
            </a:r>
          </a:p>
          <a:p>
            <a:r>
              <a:rPr lang="el-GR" sz="2800" dirty="0" smtClean="0"/>
              <a:t>τα </a:t>
            </a:r>
            <a:r>
              <a:rPr lang="el-GR" sz="2800" dirty="0"/>
              <a:t>κύτταρα (του) </a:t>
            </a:r>
            <a:r>
              <a:rPr lang="el-GR" sz="2800" dirty="0" err="1"/>
              <a:t>Langerhans</a:t>
            </a:r>
            <a:r>
              <a:rPr lang="el-GR" sz="2800" dirty="0"/>
              <a:t>, </a:t>
            </a:r>
            <a:endParaRPr lang="el-GR" sz="2800" dirty="0" smtClean="0"/>
          </a:p>
          <a:p>
            <a:r>
              <a:rPr lang="el-GR" sz="2800" dirty="0" smtClean="0"/>
              <a:t>και </a:t>
            </a:r>
            <a:r>
              <a:rPr lang="el-GR" sz="2800" dirty="0"/>
              <a:t>τα κύτταρα (του) </a:t>
            </a:r>
            <a:r>
              <a:rPr lang="el-GR" sz="2800" dirty="0" err="1"/>
              <a:t>Merkel</a:t>
            </a:r>
            <a:r>
              <a:rPr lang="el-GR" sz="2800" dirty="0"/>
              <a:t>, </a:t>
            </a:r>
            <a:r>
              <a:rPr lang="el-GR" sz="2800" dirty="0" smtClean="0"/>
              <a:t>ενώ</a:t>
            </a:r>
            <a:endParaRPr lang="en-US" sz="2800" dirty="0"/>
          </a:p>
          <a:p>
            <a:r>
              <a:rPr lang="el-GR" sz="2800" dirty="0"/>
              <a:t>συχνά παρατηρείται και ένας τύπος κυττάρων του ανοσοποιητικού συστήματος, </a:t>
            </a:r>
            <a:r>
              <a:rPr lang="el-GR" sz="2800" dirty="0" smtClean="0"/>
              <a:t>τα λεμφοκύτταρα</a:t>
            </a:r>
            <a:r>
              <a:rPr lang="el-GR" sz="2800" dirty="0"/>
              <a:t>.</a:t>
            </a:r>
            <a:endParaRPr lang="en-US" sz="2800" dirty="0"/>
          </a:p>
        </p:txBody>
      </p:sp>
    </p:spTree>
    <p:extLst>
      <p:ext uri="{BB962C8B-B14F-4D97-AF65-F5344CB8AC3E}">
        <p14:creationId xmlns:p14="http://schemas.microsoft.com/office/powerpoint/2010/main" val="35509886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828000"/>
          </a:xfrm>
        </p:spPr>
        <p:txBody>
          <a:bodyPr>
            <a:normAutofit/>
          </a:bodyPr>
          <a:lstStyle/>
          <a:p>
            <a:r>
              <a:rPr lang="el-GR" sz="3200" b="1" dirty="0"/>
              <a:t>Μη-επιθηλιακά κύτταρα του επιθηλίου</a:t>
            </a:r>
            <a:endParaRPr lang="en-US" sz="3200" dirty="0"/>
          </a:p>
        </p:txBody>
      </p:sp>
      <p:sp>
        <p:nvSpPr>
          <p:cNvPr id="3" name="Content Placeholder 2"/>
          <p:cNvSpPr>
            <a:spLocks noGrp="1"/>
          </p:cNvSpPr>
          <p:nvPr>
            <p:ph idx="1"/>
          </p:nvPr>
        </p:nvSpPr>
        <p:spPr>
          <a:xfrm>
            <a:off x="457200" y="980728"/>
            <a:ext cx="8229600" cy="5616624"/>
          </a:xfrm>
        </p:spPr>
        <p:txBody>
          <a:bodyPr>
            <a:noAutofit/>
          </a:bodyPr>
          <a:lstStyle/>
          <a:p>
            <a:pPr marL="0" indent="0">
              <a:spcAft>
                <a:spcPts val="600"/>
              </a:spcAft>
              <a:buNone/>
            </a:pPr>
            <a:r>
              <a:rPr lang="el-GR" sz="1800" b="1" i="1" dirty="0" err="1"/>
              <a:t>Μελανοκύτταρο</a:t>
            </a:r>
            <a:endParaRPr lang="el-GR" sz="1800" b="1" i="1" dirty="0"/>
          </a:p>
          <a:p>
            <a:pPr>
              <a:spcAft>
                <a:spcPts val="600"/>
              </a:spcAft>
            </a:pPr>
            <a:r>
              <a:rPr lang="el-GR" sz="1800" dirty="0"/>
              <a:t>Τα </a:t>
            </a:r>
            <a:r>
              <a:rPr lang="el-GR" sz="1800" dirty="0" err="1"/>
              <a:t>μελανοκύτταρα</a:t>
            </a:r>
            <a:r>
              <a:rPr lang="el-GR" sz="1800" dirty="0"/>
              <a:t> είναι εξειδικευμένα στην παραγωγή της μελανίνης, </a:t>
            </a:r>
            <a:r>
              <a:rPr lang="el-GR" sz="1800" dirty="0" smtClean="0"/>
              <a:t>της ευρύτερα </a:t>
            </a:r>
            <a:r>
              <a:rPr lang="el-GR" sz="1800" dirty="0"/>
              <a:t>διαδεδομένης ενδογενούς χρωστικής του δέρματος και των </a:t>
            </a:r>
            <a:r>
              <a:rPr lang="el-GR" sz="1800" dirty="0" smtClean="0"/>
              <a:t>βλεννογόνων, η </a:t>
            </a:r>
            <a:r>
              <a:rPr lang="el-GR" sz="1800" dirty="0"/>
              <a:t>οποία προστατεύει τα κύτταρα της βασικής στιβάδας αλλά και των ιστών </a:t>
            </a:r>
            <a:r>
              <a:rPr lang="el-GR" sz="1800" dirty="0" smtClean="0"/>
              <a:t>που βρίσκονται </a:t>
            </a:r>
            <a:r>
              <a:rPr lang="el-GR" sz="1800" dirty="0"/>
              <a:t>κάτω από τα επιθήλια, από τις </a:t>
            </a:r>
            <a:r>
              <a:rPr lang="el-GR" sz="1800" dirty="0" err="1"/>
              <a:t>μεταλλαξιογόνες</a:t>
            </a:r>
            <a:r>
              <a:rPr lang="el-GR" sz="1800" dirty="0"/>
              <a:t> δράσεις </a:t>
            </a:r>
            <a:r>
              <a:rPr lang="el-GR" sz="1800" dirty="0" smtClean="0"/>
              <a:t>της ακτινοβολίας</a:t>
            </a:r>
            <a:r>
              <a:rPr lang="el-GR" sz="1800" dirty="0"/>
              <a:t>. </a:t>
            </a:r>
            <a:endParaRPr lang="el-GR" sz="1800" dirty="0" smtClean="0"/>
          </a:p>
          <a:p>
            <a:pPr>
              <a:spcAft>
                <a:spcPts val="600"/>
              </a:spcAft>
            </a:pPr>
            <a:r>
              <a:rPr lang="el-GR" sz="1800" dirty="0" smtClean="0"/>
              <a:t>Είναι </a:t>
            </a:r>
            <a:r>
              <a:rPr lang="el-GR" sz="1800" dirty="0"/>
              <a:t>εμβρυολογικά «συγγενή» με τα κύτταρα του επιθηλίου </a:t>
            </a:r>
            <a:r>
              <a:rPr lang="el-GR" sz="1800" dirty="0" smtClean="0"/>
              <a:t>καθώς προέρχονται </a:t>
            </a:r>
            <a:r>
              <a:rPr lang="el-GR" sz="1800" dirty="0"/>
              <a:t>και αυτά από την αρχέγονη νευρική ακρολοφία (έξω βλαστικό δέρμα).</a:t>
            </a:r>
          </a:p>
          <a:p>
            <a:pPr>
              <a:spcAft>
                <a:spcPts val="600"/>
              </a:spcAft>
            </a:pPr>
            <a:r>
              <a:rPr lang="el-GR" sz="1800" dirty="0"/>
              <a:t>Τα </a:t>
            </a:r>
            <a:r>
              <a:rPr lang="el-GR" sz="1800" dirty="0" err="1"/>
              <a:t>μελανοκύτταρα</a:t>
            </a:r>
            <a:r>
              <a:rPr lang="el-GR" sz="1800" dirty="0"/>
              <a:t> βρίσκονται στη βασική στιβάδα. </a:t>
            </a:r>
            <a:r>
              <a:rPr lang="el-GR" sz="1800" u="sng" dirty="0"/>
              <a:t>Είναι μεγάλα κύτταρα </a:t>
            </a:r>
            <a:r>
              <a:rPr lang="el-GR" sz="1800" u="sng" dirty="0" smtClean="0"/>
              <a:t>με αποφυάδες </a:t>
            </a:r>
            <a:r>
              <a:rPr lang="el-GR" sz="1800" u="sng" dirty="0"/>
              <a:t>σαν «δένδρο» (</a:t>
            </a:r>
            <a:r>
              <a:rPr lang="el-GR" sz="1800" u="sng" dirty="0" err="1"/>
              <a:t>δενδριτικά</a:t>
            </a:r>
            <a:r>
              <a:rPr lang="el-GR" sz="1800" u="sng" dirty="0"/>
              <a:t> κύτταρα)</a:t>
            </a:r>
            <a:r>
              <a:rPr lang="el-GR" sz="1800" dirty="0"/>
              <a:t> που ξεκινούν από το </a:t>
            </a:r>
            <a:r>
              <a:rPr lang="el-GR" sz="1800" dirty="0" smtClean="0"/>
              <a:t>κυτταρικό σώμα </a:t>
            </a:r>
            <a:r>
              <a:rPr lang="el-GR" sz="1800" dirty="0"/>
              <a:t>και έρχονται σε επαφή με άλλα κύτταρα της βασικής στιβάδας</a:t>
            </a:r>
            <a:r>
              <a:rPr lang="el-GR" sz="1800" dirty="0" smtClean="0"/>
              <a:t>.</a:t>
            </a:r>
          </a:p>
          <a:p>
            <a:pPr>
              <a:spcAft>
                <a:spcPts val="600"/>
              </a:spcAft>
            </a:pPr>
            <a:r>
              <a:rPr lang="el-GR" sz="1800" dirty="0"/>
              <a:t>Το κύριο βιοχημικό χαρακτηριστικό των </a:t>
            </a:r>
            <a:r>
              <a:rPr lang="el-GR" sz="1800" dirty="0" err="1"/>
              <a:t>μελανοκυττάρων</a:t>
            </a:r>
            <a:r>
              <a:rPr lang="el-GR" sz="1800" dirty="0"/>
              <a:t> είναι πως </a:t>
            </a:r>
            <a:r>
              <a:rPr lang="el-GR" sz="1800" dirty="0" smtClean="0"/>
              <a:t>περιέχουν άφθονη </a:t>
            </a:r>
            <a:r>
              <a:rPr lang="el-GR" sz="1800" dirty="0" err="1"/>
              <a:t>τυροσίνη</a:t>
            </a:r>
            <a:r>
              <a:rPr lang="el-GR" sz="1800" dirty="0"/>
              <a:t> για την παραγωγή της μελανίνης, και το ένζυμο </a:t>
            </a:r>
            <a:r>
              <a:rPr lang="el-GR" sz="1800" dirty="0" err="1"/>
              <a:t>τυροσινάση</a:t>
            </a:r>
            <a:r>
              <a:rPr lang="el-GR" sz="1800" dirty="0"/>
              <a:t> </a:t>
            </a:r>
            <a:r>
              <a:rPr lang="el-GR" sz="1800" dirty="0" smtClean="0"/>
              <a:t>που χρειάζεται </a:t>
            </a:r>
            <a:r>
              <a:rPr lang="el-GR" sz="1800" dirty="0"/>
              <a:t>για τη </a:t>
            </a:r>
            <a:r>
              <a:rPr lang="el-GR" sz="1800" dirty="0" err="1"/>
              <a:t>μελανινοσύνθεση</a:t>
            </a:r>
            <a:r>
              <a:rPr lang="el-GR" sz="1800" dirty="0"/>
              <a:t>. Οι διαφορές που παρατηρούνται στο </a:t>
            </a:r>
            <a:r>
              <a:rPr lang="el-GR" sz="1800" dirty="0" smtClean="0"/>
              <a:t>χρώμα του </a:t>
            </a:r>
            <a:r>
              <a:rPr lang="el-GR" sz="1800" dirty="0"/>
              <a:t>δέρματος και του βλεννογόνου μεταξύ των διαφόρων ατόμων σχετίζονται </a:t>
            </a:r>
            <a:r>
              <a:rPr lang="el-GR" sz="1800" dirty="0" smtClean="0"/>
              <a:t>όχι με </a:t>
            </a:r>
            <a:r>
              <a:rPr lang="el-GR" sz="1800" dirty="0"/>
              <a:t>τον αριθμό των </a:t>
            </a:r>
            <a:r>
              <a:rPr lang="el-GR" sz="1800" dirty="0" err="1"/>
              <a:t>μελανοκυττάρων</a:t>
            </a:r>
            <a:r>
              <a:rPr lang="el-GR" sz="1800" dirty="0"/>
              <a:t>, αλλά με τη δραστηριότητά τους. Με </a:t>
            </a:r>
            <a:r>
              <a:rPr lang="el-GR" sz="1800" dirty="0" smtClean="0"/>
              <a:t>άλλα λόγια</a:t>
            </a:r>
            <a:r>
              <a:rPr lang="el-GR" sz="1800" dirty="0"/>
              <a:t>, όλοι οι άνθρωποι έχουν περίπου τον ίδιο αριθμό </a:t>
            </a:r>
            <a:r>
              <a:rPr lang="el-GR" sz="1800" dirty="0" err="1"/>
              <a:t>μελανοκυττάρων</a:t>
            </a:r>
            <a:r>
              <a:rPr lang="el-GR" sz="1800" dirty="0"/>
              <a:t>, τα </a:t>
            </a:r>
            <a:r>
              <a:rPr lang="el-GR" sz="1800" dirty="0" smtClean="0"/>
              <a:t>οποία όμως </a:t>
            </a:r>
            <a:r>
              <a:rPr lang="el-GR" sz="1800" dirty="0"/>
              <a:t>δεν λειτουργούν όλα και στον ίδιο βαθμό.</a:t>
            </a:r>
          </a:p>
          <a:p>
            <a:pPr marL="0" indent="0">
              <a:spcAft>
                <a:spcPts val="600"/>
              </a:spcAft>
              <a:buNone/>
            </a:pPr>
            <a:endParaRPr lang="en-US" sz="1800" dirty="0"/>
          </a:p>
        </p:txBody>
      </p:sp>
    </p:spTree>
    <p:extLst>
      <p:ext uri="{BB962C8B-B14F-4D97-AF65-F5344CB8AC3E}">
        <p14:creationId xmlns:p14="http://schemas.microsoft.com/office/powerpoint/2010/main" val="106797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624"/>
            <a:ext cx="8229600" cy="720080"/>
          </a:xfrm>
        </p:spPr>
        <p:txBody>
          <a:bodyPr>
            <a:normAutofit/>
          </a:bodyPr>
          <a:lstStyle/>
          <a:p>
            <a:r>
              <a:rPr lang="el-GR" sz="3200" b="1" dirty="0" err="1" smtClean="0"/>
              <a:t>μελανοκύτταρο</a:t>
            </a:r>
            <a:endParaRPr lang="en-US" sz="32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65681" y="764704"/>
            <a:ext cx="4012639" cy="51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5"/>
          <p:cNvSpPr>
            <a:spLocks noGrp="1"/>
          </p:cNvSpPr>
          <p:nvPr>
            <p:ph type="body" sz="half" idx="4294967295"/>
          </p:nvPr>
        </p:nvSpPr>
        <p:spPr>
          <a:xfrm>
            <a:off x="413792" y="6043612"/>
            <a:ext cx="8316416" cy="553740"/>
          </a:xfrm>
        </p:spPr>
        <p:txBody>
          <a:bodyPr>
            <a:normAutofit/>
          </a:bodyPr>
          <a:lstStyle/>
          <a:p>
            <a:pPr marL="0" indent="0" algn="ctr">
              <a:buNone/>
            </a:pPr>
            <a:r>
              <a:rPr lang="el-GR" sz="2000" dirty="0" err="1" smtClean="0"/>
              <a:t>Μελανοκύτταρο</a:t>
            </a:r>
            <a:r>
              <a:rPr lang="el-GR" sz="2000" dirty="0" smtClean="0"/>
              <a:t> στο επιθήλιο του στόματος (ειδική χρώση </a:t>
            </a:r>
            <a:r>
              <a:rPr lang="en-US" sz="2000" dirty="0" smtClean="0"/>
              <a:t>DOPA)</a:t>
            </a:r>
            <a:endParaRPr lang="en-US" sz="2000" dirty="0"/>
          </a:p>
        </p:txBody>
      </p:sp>
    </p:spTree>
    <p:extLst>
      <p:ext uri="{BB962C8B-B14F-4D97-AF65-F5344CB8AC3E}">
        <p14:creationId xmlns:p14="http://schemas.microsoft.com/office/powerpoint/2010/main" val="9026551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256584"/>
          </a:xfrm>
        </p:spPr>
        <p:txBody>
          <a:bodyPr>
            <a:noAutofit/>
          </a:bodyPr>
          <a:lstStyle/>
          <a:p>
            <a:pPr marL="0" indent="0">
              <a:spcAft>
                <a:spcPts val="600"/>
              </a:spcAft>
              <a:buNone/>
            </a:pPr>
            <a:r>
              <a:rPr lang="el-GR" sz="2000" b="1" i="1" dirty="0"/>
              <a:t>Κύτταρα </a:t>
            </a:r>
            <a:r>
              <a:rPr lang="en-US" sz="2000" b="1" i="1" dirty="0"/>
              <a:t>Langerhans</a:t>
            </a:r>
          </a:p>
          <a:p>
            <a:pPr>
              <a:spcAft>
                <a:spcPts val="600"/>
              </a:spcAft>
            </a:pPr>
            <a:r>
              <a:rPr lang="el-GR" sz="2000" dirty="0"/>
              <a:t>Τα κύτταρα </a:t>
            </a:r>
            <a:r>
              <a:rPr lang="el-GR" sz="2000" dirty="0" err="1"/>
              <a:t>Langerhans</a:t>
            </a:r>
            <a:r>
              <a:rPr lang="el-GR" sz="2000" dirty="0"/>
              <a:t> βρίσκονται στην ακανθωτή στιβάδα του επιθηλίου και </a:t>
            </a:r>
            <a:r>
              <a:rPr lang="el-GR" sz="2000" dirty="0" smtClean="0"/>
              <a:t>είναι </a:t>
            </a:r>
            <a:r>
              <a:rPr lang="el-GR" sz="2000" dirty="0" err="1" smtClean="0"/>
              <a:t>δενδριτικά</a:t>
            </a:r>
            <a:r>
              <a:rPr lang="el-GR" sz="2000" dirty="0" smtClean="0"/>
              <a:t> </a:t>
            </a:r>
            <a:r>
              <a:rPr lang="el-GR" sz="2000" dirty="0"/>
              <a:t>κύτταρα που, για τους ίδιους λόγους με τα </a:t>
            </a:r>
            <a:r>
              <a:rPr lang="el-GR" sz="2000" dirty="0" err="1"/>
              <a:t>μελανοκύτταρα</a:t>
            </a:r>
            <a:r>
              <a:rPr lang="el-GR" sz="2000" dirty="0"/>
              <a:t>, </a:t>
            </a:r>
            <a:r>
              <a:rPr lang="el-GR" sz="2000" dirty="0" smtClean="0"/>
              <a:t>φαίνονται σαν </a:t>
            </a:r>
            <a:r>
              <a:rPr lang="el-GR" sz="2000" dirty="0"/>
              <a:t>διαυγή κύτταρα με το οπτικό μικροσκόπιο. </a:t>
            </a:r>
            <a:endParaRPr lang="el-GR" sz="2000" dirty="0" smtClean="0"/>
          </a:p>
          <a:p>
            <a:pPr>
              <a:spcAft>
                <a:spcPts val="600"/>
              </a:spcAft>
            </a:pPr>
            <a:r>
              <a:rPr lang="el-GR" sz="2000" dirty="0" smtClean="0"/>
              <a:t>Θεωρούνται ως </a:t>
            </a:r>
            <a:r>
              <a:rPr lang="el-GR" sz="2000" dirty="0" err="1" smtClean="0"/>
              <a:t>ανοσοπαρουσιαστικά</a:t>
            </a:r>
            <a:r>
              <a:rPr lang="el-GR" sz="2000" dirty="0" smtClean="0"/>
              <a:t> </a:t>
            </a:r>
            <a:r>
              <a:rPr lang="el-GR" sz="2000" dirty="0"/>
              <a:t>κύτταρα του ανοσοποιητικού συστήματος, δηλαδή </a:t>
            </a:r>
            <a:r>
              <a:rPr lang="el-GR" sz="2000" dirty="0" smtClean="0"/>
              <a:t>ως κύτταρα </a:t>
            </a:r>
            <a:r>
              <a:rPr lang="el-GR" sz="2000" dirty="0"/>
              <a:t>που προσλαμβάνουν και επεξεργάζονται αντιγόνα που εισέρχονται </a:t>
            </a:r>
            <a:r>
              <a:rPr lang="el-GR" sz="2000" dirty="0" smtClean="0"/>
              <a:t>στον οργανισμό </a:t>
            </a:r>
            <a:r>
              <a:rPr lang="el-GR" sz="2000" dirty="0"/>
              <a:t>μέσω των καλυπτικών επιθηλίων, τα οποία στη συνέχεια </a:t>
            </a:r>
            <a:r>
              <a:rPr lang="el-GR" sz="2000" dirty="0" smtClean="0"/>
              <a:t>μεταφέρουν στους </a:t>
            </a:r>
            <a:r>
              <a:rPr lang="el-GR" sz="2000" dirty="0"/>
              <a:t>λεμφαδένες για να τα παρουσιάσουν στα Τ-λεμφοκύτταρα που θα </a:t>
            </a:r>
            <a:r>
              <a:rPr lang="el-GR" sz="2000" dirty="0" smtClean="0"/>
              <a:t>διεγείρουν την </a:t>
            </a:r>
            <a:r>
              <a:rPr lang="el-GR" sz="2000" dirty="0" err="1"/>
              <a:t>ανοσιακή</a:t>
            </a:r>
            <a:r>
              <a:rPr lang="el-GR" sz="2000" dirty="0"/>
              <a:t> απάντηση (φλεγμονή). </a:t>
            </a:r>
            <a:endParaRPr lang="el-GR" sz="2000" dirty="0" smtClean="0"/>
          </a:p>
          <a:p>
            <a:pPr>
              <a:spcAft>
                <a:spcPts val="600"/>
              </a:spcAft>
            </a:pPr>
            <a:r>
              <a:rPr lang="el-GR" sz="2000" dirty="0" smtClean="0"/>
              <a:t>Κύριο </a:t>
            </a:r>
            <a:r>
              <a:rPr lang="el-GR" sz="2000" dirty="0"/>
              <a:t>χαρακτηριστικό τους στο </a:t>
            </a:r>
            <a:r>
              <a:rPr lang="el-GR" sz="2000" dirty="0" smtClean="0"/>
              <a:t>ηλεκτρονικό μικροσκόπιο </a:t>
            </a:r>
            <a:r>
              <a:rPr lang="el-GR" sz="2000" dirty="0"/>
              <a:t>είναι η παρουσία οργανιδίων που έχουν το σχήμα ρακέτας τένις </a:t>
            </a:r>
            <a:r>
              <a:rPr lang="el-GR" sz="2000" dirty="0" smtClean="0"/>
              <a:t>ή κοκκίων </a:t>
            </a:r>
            <a:r>
              <a:rPr lang="el-GR" sz="2000" dirty="0" err="1"/>
              <a:t>Bibeck</a:t>
            </a:r>
            <a:r>
              <a:rPr lang="el-GR" sz="2000" dirty="0"/>
              <a:t>. Η λειτουργία των κοκκίων αυτών δεν έχει αποσαφηνιστεί.</a:t>
            </a:r>
            <a:endParaRPr lang="en-US" sz="2000" dirty="0"/>
          </a:p>
        </p:txBody>
      </p:sp>
      <p:sp>
        <p:nvSpPr>
          <p:cNvPr id="4" name="Title 1"/>
          <p:cNvSpPr>
            <a:spLocks noGrp="1"/>
          </p:cNvSpPr>
          <p:nvPr>
            <p:ph type="title"/>
          </p:nvPr>
        </p:nvSpPr>
        <p:spPr>
          <a:xfrm>
            <a:off x="457200" y="116632"/>
            <a:ext cx="8229600" cy="828000"/>
          </a:xfrm>
        </p:spPr>
        <p:txBody>
          <a:bodyPr>
            <a:normAutofit/>
          </a:bodyPr>
          <a:lstStyle/>
          <a:p>
            <a:r>
              <a:rPr lang="el-GR" sz="3200" b="1" dirty="0"/>
              <a:t>Μη-επιθηλιακά κύτταρα του επιθηλίου</a:t>
            </a:r>
            <a:endParaRPr lang="en-US" sz="3200" dirty="0"/>
          </a:p>
        </p:txBody>
      </p:sp>
    </p:spTree>
    <p:extLst>
      <p:ext uri="{BB962C8B-B14F-4D97-AF65-F5344CB8AC3E}">
        <p14:creationId xmlns:p14="http://schemas.microsoft.com/office/powerpoint/2010/main" val="4458298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850106"/>
          </a:xfrm>
        </p:spPr>
        <p:txBody>
          <a:bodyPr>
            <a:normAutofit/>
          </a:bodyPr>
          <a:lstStyle/>
          <a:p>
            <a:r>
              <a:rPr lang="el-GR" sz="3200" b="1" i="1" dirty="0"/>
              <a:t>Κύτταρα </a:t>
            </a:r>
            <a:r>
              <a:rPr lang="en-US" sz="3200" b="1" i="1" dirty="0"/>
              <a:t>Langerhans</a:t>
            </a:r>
            <a:endParaRPr lang="en-US" sz="32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8000" y="836712"/>
            <a:ext cx="7128000" cy="468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187624" y="5723964"/>
            <a:ext cx="7177799" cy="923330"/>
          </a:xfrm>
          <a:prstGeom prst="rect">
            <a:avLst/>
          </a:prstGeom>
        </p:spPr>
        <p:txBody>
          <a:bodyPr wrap="none">
            <a:spAutoFit/>
          </a:bodyPr>
          <a:lstStyle/>
          <a:p>
            <a:pPr algn="ctr"/>
            <a:r>
              <a:rPr lang="el-GR" b="1" i="1" dirty="0" smtClean="0"/>
              <a:t>Κύτταρο  </a:t>
            </a:r>
            <a:r>
              <a:rPr lang="en-US" b="1" i="1" dirty="0" smtClean="0"/>
              <a:t>Langerhans</a:t>
            </a:r>
            <a:r>
              <a:rPr lang="el-GR" b="1" i="1" dirty="0" smtClean="0"/>
              <a:t> στο στοματικό επιθήλιο (ούλα) χρωματισμένο  με</a:t>
            </a:r>
          </a:p>
          <a:p>
            <a:pPr algn="ctr"/>
            <a:r>
              <a:rPr lang="el-GR" b="1" i="1" dirty="0" smtClean="0"/>
              <a:t>Χλωριούχο χρυσό. </a:t>
            </a:r>
          </a:p>
          <a:p>
            <a:pPr algn="ctr"/>
            <a:r>
              <a:rPr lang="el-GR" b="1" i="1" dirty="0" smtClean="0"/>
              <a:t>Διακρίνονται τα παρακείμενα </a:t>
            </a:r>
            <a:r>
              <a:rPr lang="el-GR" b="1" i="1" dirty="0" err="1" smtClean="0"/>
              <a:t>κερατινοκύτταρα</a:t>
            </a:r>
            <a:r>
              <a:rPr lang="el-GR" b="1" i="1" dirty="0" smtClean="0"/>
              <a:t> </a:t>
            </a:r>
            <a:r>
              <a:rPr lang="el-GR" b="1" i="1" dirty="0" err="1" smtClean="0"/>
              <a:t>τηςακανθωτής</a:t>
            </a:r>
            <a:r>
              <a:rPr lang="el-GR" b="1" i="1" dirty="0" smtClean="0"/>
              <a:t> στιβάδας</a:t>
            </a:r>
            <a:endParaRPr lang="en-US" dirty="0"/>
          </a:p>
        </p:txBody>
      </p:sp>
    </p:spTree>
    <p:extLst>
      <p:ext uri="{BB962C8B-B14F-4D97-AF65-F5344CB8AC3E}">
        <p14:creationId xmlns:p14="http://schemas.microsoft.com/office/powerpoint/2010/main" val="24917659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525963"/>
          </a:xfrm>
        </p:spPr>
        <p:txBody>
          <a:bodyPr>
            <a:normAutofit fontScale="70000" lnSpcReduction="20000"/>
          </a:bodyPr>
          <a:lstStyle/>
          <a:p>
            <a:pPr marL="0" indent="0">
              <a:buNone/>
            </a:pPr>
            <a:r>
              <a:rPr lang="el-GR" b="1" i="1" dirty="0"/>
              <a:t>Κύτταρο </a:t>
            </a:r>
            <a:r>
              <a:rPr lang="en-US" b="1" i="1" dirty="0" smtClean="0"/>
              <a:t>Merkel</a:t>
            </a:r>
            <a:endParaRPr lang="el-GR" b="1" i="1" dirty="0" smtClean="0"/>
          </a:p>
          <a:p>
            <a:pPr marL="0" indent="0">
              <a:buNone/>
            </a:pPr>
            <a:endParaRPr lang="el-GR" dirty="0"/>
          </a:p>
          <a:p>
            <a:r>
              <a:rPr lang="el-GR" dirty="0" smtClean="0"/>
              <a:t>Τα </a:t>
            </a:r>
            <a:r>
              <a:rPr lang="el-GR" dirty="0"/>
              <a:t>κύτταρα </a:t>
            </a:r>
            <a:r>
              <a:rPr lang="el-GR" dirty="0" err="1"/>
              <a:t>Merkel</a:t>
            </a:r>
            <a:r>
              <a:rPr lang="el-GR" dirty="0"/>
              <a:t> περιέχουν κερατίνες και πεπτίδια που σχετίζονται με </a:t>
            </a:r>
            <a:r>
              <a:rPr lang="el-GR" dirty="0" smtClean="0"/>
              <a:t>τη διαβίβαση </a:t>
            </a:r>
            <a:r>
              <a:rPr lang="el-GR" dirty="0"/>
              <a:t>νευρικών ερεθισμάτων (</a:t>
            </a:r>
            <a:r>
              <a:rPr lang="el-GR" dirty="0" err="1"/>
              <a:t>νευροπεπτίδια</a:t>
            </a:r>
            <a:r>
              <a:rPr lang="el-GR" dirty="0"/>
              <a:t>), και συνήθως </a:t>
            </a:r>
            <a:r>
              <a:rPr lang="el-GR" dirty="0" smtClean="0"/>
              <a:t>σχηματίζουν συνάψεις </a:t>
            </a:r>
            <a:r>
              <a:rPr lang="el-GR" dirty="0"/>
              <a:t>με τελικές απολήξεις νεύρων. </a:t>
            </a:r>
            <a:endParaRPr lang="el-GR" dirty="0" smtClean="0"/>
          </a:p>
          <a:p>
            <a:r>
              <a:rPr lang="el-GR" dirty="0" smtClean="0"/>
              <a:t>Λειτουργικά</a:t>
            </a:r>
            <a:r>
              <a:rPr lang="el-GR" dirty="0"/>
              <a:t>, έχουν συσχετιστεί </a:t>
            </a:r>
            <a:r>
              <a:rPr lang="el-GR" dirty="0" smtClean="0"/>
              <a:t>με διάφορες </a:t>
            </a:r>
            <a:r>
              <a:rPr lang="el-GR" dirty="0"/>
              <a:t>δράσεις, κυρίως με την πρόσληψη και την μετατροπή </a:t>
            </a:r>
            <a:r>
              <a:rPr lang="el-GR" dirty="0" smtClean="0"/>
              <a:t>μηχανικών ερεθισμάτων </a:t>
            </a:r>
            <a:r>
              <a:rPr lang="el-GR" dirty="0"/>
              <a:t>που ασκούνται στα καλυπτικά επιθήλια σε νευρικά ερεθίσματα, </a:t>
            </a:r>
            <a:r>
              <a:rPr lang="el-GR" dirty="0" smtClean="0"/>
              <a:t>ενώ στο </a:t>
            </a:r>
            <a:r>
              <a:rPr lang="el-GR" dirty="0"/>
              <a:t>στόμα ενδέχεται να δίνουν πληροφορίες κατά τη μάσηση για το σχήμα και </a:t>
            </a:r>
            <a:r>
              <a:rPr lang="el-GR" dirty="0" smtClean="0"/>
              <a:t>τη θέση </a:t>
            </a:r>
            <a:r>
              <a:rPr lang="el-GR" dirty="0"/>
              <a:t>του βλωμού πριν από την κατάποση, αλλά και για τις μηχανικές ιδιότητες </a:t>
            </a:r>
            <a:r>
              <a:rPr lang="el-GR" dirty="0" smtClean="0"/>
              <a:t>της τροφής</a:t>
            </a:r>
            <a:r>
              <a:rPr lang="el-GR" dirty="0"/>
              <a:t>. </a:t>
            </a:r>
            <a:endParaRPr lang="el-GR" dirty="0" smtClean="0"/>
          </a:p>
          <a:p>
            <a:r>
              <a:rPr lang="el-GR" dirty="0" smtClean="0"/>
              <a:t>Βρίσκονται </a:t>
            </a:r>
            <a:r>
              <a:rPr lang="el-GR" dirty="0"/>
              <a:t>στην βασική στιβάδα και, λόγω της απουσίας </a:t>
            </a:r>
            <a:r>
              <a:rPr lang="el-GR" dirty="0" err="1" smtClean="0"/>
              <a:t>δεσμοσωμάτων</a:t>
            </a:r>
            <a:r>
              <a:rPr lang="el-GR" dirty="0" smtClean="0"/>
              <a:t>, με </a:t>
            </a:r>
            <a:r>
              <a:rPr lang="el-GR" dirty="0"/>
              <a:t>το οπτικό μικροσκόπιο φαίνονται σαν διαυγή κύτταρα χωρίς </a:t>
            </a:r>
            <a:r>
              <a:rPr lang="el-GR" dirty="0" smtClean="0"/>
              <a:t>ιδιαίτερα μορφολογικά </a:t>
            </a:r>
            <a:r>
              <a:rPr lang="el-GR" dirty="0"/>
              <a:t>χαρακτηριστικά.</a:t>
            </a:r>
            <a:endParaRPr lang="en-US" dirty="0"/>
          </a:p>
        </p:txBody>
      </p:sp>
      <p:sp>
        <p:nvSpPr>
          <p:cNvPr id="4" name="Title 1"/>
          <p:cNvSpPr>
            <a:spLocks noGrp="1"/>
          </p:cNvSpPr>
          <p:nvPr>
            <p:ph type="title"/>
          </p:nvPr>
        </p:nvSpPr>
        <p:spPr>
          <a:xfrm>
            <a:off x="457200" y="80712"/>
            <a:ext cx="8229600" cy="756000"/>
          </a:xfrm>
        </p:spPr>
        <p:txBody>
          <a:bodyPr>
            <a:normAutofit/>
          </a:bodyPr>
          <a:lstStyle/>
          <a:p>
            <a:r>
              <a:rPr lang="el-GR" sz="3200" b="1" dirty="0"/>
              <a:t>Μη-επιθηλιακά κύτταρα του επιθηλίου</a:t>
            </a:r>
            <a:endParaRPr lang="en-US" sz="3200" dirty="0"/>
          </a:p>
        </p:txBody>
      </p:sp>
    </p:spTree>
    <p:extLst>
      <p:ext uri="{BB962C8B-B14F-4D97-AF65-F5344CB8AC3E}">
        <p14:creationId xmlns:p14="http://schemas.microsoft.com/office/powerpoint/2010/main" val="411914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a:bodyPr>
          <a:lstStyle/>
          <a:p>
            <a:r>
              <a:rPr lang="el-GR" sz="3600" b="1" dirty="0">
                <a:solidFill>
                  <a:schemeClr val="tx2"/>
                </a:solidFill>
              </a:rPr>
              <a:t>Χόριο</a:t>
            </a:r>
            <a:endParaRPr lang="en-US" sz="3600" dirty="0"/>
          </a:p>
        </p:txBody>
      </p:sp>
      <p:sp>
        <p:nvSpPr>
          <p:cNvPr id="3" name="Content Placeholder 2"/>
          <p:cNvSpPr>
            <a:spLocks noGrp="1"/>
          </p:cNvSpPr>
          <p:nvPr>
            <p:ph idx="1"/>
          </p:nvPr>
        </p:nvSpPr>
        <p:spPr>
          <a:xfrm>
            <a:off x="457200" y="980728"/>
            <a:ext cx="8229600" cy="5400600"/>
          </a:xfrm>
        </p:spPr>
        <p:txBody>
          <a:bodyPr anchor="ctr">
            <a:noAutofit/>
          </a:bodyPr>
          <a:lstStyle/>
          <a:p>
            <a:pPr marL="0" indent="0">
              <a:buNone/>
            </a:pPr>
            <a:endParaRPr lang="el-GR" sz="2000" b="1" dirty="0"/>
          </a:p>
          <a:p>
            <a:r>
              <a:rPr lang="el-GR" sz="2000" dirty="0"/>
              <a:t>Χόριο ονομάζεται το σύνολο των ιστών του βλεννογόνου που υποστηρίζουν </a:t>
            </a:r>
            <a:r>
              <a:rPr lang="el-GR" sz="2000" dirty="0" smtClean="0"/>
              <a:t>το επιθήλιο</a:t>
            </a:r>
            <a:r>
              <a:rPr lang="el-GR" sz="2000" dirty="0"/>
              <a:t>. Ο κύριος ιστός του χορίου είναι ο ινώδης συνδετικός ιστός. </a:t>
            </a:r>
            <a:endParaRPr lang="el-GR" sz="2000" dirty="0" smtClean="0"/>
          </a:p>
          <a:p>
            <a:r>
              <a:rPr lang="el-GR" sz="2000" dirty="0" smtClean="0"/>
              <a:t>Το χόριο διακρίνεται </a:t>
            </a:r>
            <a:r>
              <a:rPr lang="el-GR" sz="2000" dirty="0"/>
              <a:t>σε δύο μοίρες: μία </a:t>
            </a:r>
            <a:r>
              <a:rPr lang="el-GR" sz="2000" dirty="0" err="1"/>
              <a:t>επιπολής</a:t>
            </a:r>
            <a:r>
              <a:rPr lang="el-GR" sz="2000" dirty="0"/>
              <a:t> ή επιφανειακή που ονομάζεται </a:t>
            </a:r>
            <a:r>
              <a:rPr lang="el-GR" sz="2000" b="1" dirty="0" err="1" smtClean="0"/>
              <a:t>θηλώδης</a:t>
            </a:r>
            <a:r>
              <a:rPr lang="el-GR" sz="2000" dirty="0"/>
              <a:t> </a:t>
            </a:r>
            <a:r>
              <a:rPr lang="el-GR" sz="2000" dirty="0" smtClean="0"/>
              <a:t>μοίρα</a:t>
            </a:r>
            <a:r>
              <a:rPr lang="el-GR" sz="2000" dirty="0"/>
              <a:t>, και μία εν τω </a:t>
            </a:r>
            <a:r>
              <a:rPr lang="el-GR" sz="2000" dirty="0" err="1"/>
              <a:t>βάθει</a:t>
            </a:r>
            <a:r>
              <a:rPr lang="el-GR" sz="2000" dirty="0"/>
              <a:t> ή βαθύτερη που ονομάζεται </a:t>
            </a:r>
            <a:r>
              <a:rPr lang="el-GR" sz="2000" b="1" dirty="0"/>
              <a:t>δικτυωτή</a:t>
            </a:r>
            <a:r>
              <a:rPr lang="el-GR" sz="2000" dirty="0"/>
              <a:t> </a:t>
            </a:r>
            <a:r>
              <a:rPr lang="el-GR" sz="2000" dirty="0" smtClean="0"/>
              <a:t>μοίρα.</a:t>
            </a:r>
          </a:p>
          <a:p>
            <a:r>
              <a:rPr lang="el-GR" sz="2000" dirty="0" smtClean="0"/>
              <a:t>Το </a:t>
            </a:r>
            <a:r>
              <a:rPr lang="el-GR" sz="2000" dirty="0"/>
              <a:t>όριο </a:t>
            </a:r>
            <a:r>
              <a:rPr lang="el-GR" sz="2000" dirty="0" smtClean="0"/>
              <a:t>της </a:t>
            </a:r>
            <a:r>
              <a:rPr lang="el-GR" sz="2000" dirty="0" err="1" smtClean="0"/>
              <a:t>θηλώδους</a:t>
            </a:r>
            <a:r>
              <a:rPr lang="el-GR" sz="2000" dirty="0" smtClean="0"/>
              <a:t> </a:t>
            </a:r>
            <a:r>
              <a:rPr lang="el-GR" sz="2000" dirty="0"/>
              <a:t>μοίρας είναι περίπου η κορυφή των επιθηλιακών καταδύσεων ή, με </a:t>
            </a:r>
            <a:r>
              <a:rPr lang="el-GR" sz="2000" dirty="0" smtClean="0"/>
              <a:t>άλλη διατύπωση</a:t>
            </a:r>
            <a:r>
              <a:rPr lang="el-GR" sz="2000" dirty="0"/>
              <a:t>, η </a:t>
            </a:r>
            <a:r>
              <a:rPr lang="el-GR" sz="2000" dirty="0" err="1"/>
              <a:t>θηλώδης</a:t>
            </a:r>
            <a:r>
              <a:rPr lang="el-GR" sz="2000" dirty="0"/>
              <a:t> μοίρα περιλαμβάνει τις </a:t>
            </a:r>
            <a:r>
              <a:rPr lang="el-GR" sz="2000" dirty="0" err="1"/>
              <a:t>θηλώδεις</a:t>
            </a:r>
            <a:r>
              <a:rPr lang="el-GR" sz="2000" dirty="0"/>
              <a:t> </a:t>
            </a:r>
            <a:r>
              <a:rPr lang="el-GR" sz="2000" dirty="0" err="1"/>
              <a:t>προσεκβολές</a:t>
            </a:r>
            <a:r>
              <a:rPr lang="el-GR" sz="2000" dirty="0"/>
              <a:t>. </a:t>
            </a:r>
            <a:endParaRPr lang="el-GR" sz="2000" dirty="0" smtClean="0"/>
          </a:p>
          <a:p>
            <a:r>
              <a:rPr lang="el-GR" sz="2000" dirty="0" smtClean="0"/>
              <a:t>Η διάκριση αυτή</a:t>
            </a:r>
            <a:r>
              <a:rPr lang="el-GR" sz="2000" dirty="0"/>
              <a:t>, εκτός από τοπογραφική είναι και λειτουργική, καθώς στο όριο </a:t>
            </a:r>
            <a:r>
              <a:rPr lang="el-GR" sz="2000" dirty="0" err="1"/>
              <a:t>θηλώδους</a:t>
            </a:r>
            <a:r>
              <a:rPr lang="el-GR" sz="2000" dirty="0"/>
              <a:t> </a:t>
            </a:r>
            <a:r>
              <a:rPr lang="el-GR" sz="2000" dirty="0" smtClean="0"/>
              <a:t>και δικτυωτής </a:t>
            </a:r>
            <a:r>
              <a:rPr lang="el-GR" sz="2000" dirty="0"/>
              <a:t>μοίρας βρίσκεται ένα πλούσιο δίκτυο από αγγεία, στα οποία στηρίζεται </a:t>
            </a:r>
            <a:r>
              <a:rPr lang="el-GR" sz="2000" dirty="0" smtClean="0"/>
              <a:t>η επιβίωση </a:t>
            </a:r>
            <a:r>
              <a:rPr lang="el-GR" sz="2000" dirty="0"/>
              <a:t>του επιθηλίου και εμπλέκεται σε παθολογικές καταστάσεις, όπως </a:t>
            </a:r>
            <a:r>
              <a:rPr lang="el-GR" sz="2000" dirty="0" smtClean="0"/>
              <a:t>οι μεταστάσεις </a:t>
            </a:r>
            <a:r>
              <a:rPr lang="el-GR" sz="2000" dirty="0"/>
              <a:t>στον καρκίνο. Από το δίκτυο αυτό σχηματίζονται αγγειακές </a:t>
            </a:r>
            <a:r>
              <a:rPr lang="el-GR" sz="2000" dirty="0" smtClean="0"/>
              <a:t>αγκύλες που </a:t>
            </a:r>
            <a:r>
              <a:rPr lang="el-GR" sz="2000" dirty="0"/>
              <a:t>εισχωρούν στις </a:t>
            </a:r>
            <a:r>
              <a:rPr lang="el-GR" sz="2000" dirty="0" err="1"/>
              <a:t>θηλώδεις</a:t>
            </a:r>
            <a:r>
              <a:rPr lang="el-GR" sz="2000" dirty="0"/>
              <a:t> </a:t>
            </a:r>
            <a:r>
              <a:rPr lang="el-GR" sz="2000" dirty="0" err="1"/>
              <a:t>προσεκβολές</a:t>
            </a:r>
            <a:r>
              <a:rPr lang="el-GR" sz="2000" dirty="0"/>
              <a:t>, ώστε να φτάσουν κοντά στο επιθήλιο.</a:t>
            </a:r>
            <a:endParaRPr lang="en-US" sz="2000" dirty="0"/>
          </a:p>
        </p:txBody>
      </p:sp>
    </p:spTree>
    <p:extLst>
      <p:ext uri="{BB962C8B-B14F-4D97-AF65-F5344CB8AC3E}">
        <p14:creationId xmlns:p14="http://schemas.microsoft.com/office/powerpoint/2010/main" val="64158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4525963"/>
          </a:xfrm>
        </p:spPr>
        <p:txBody>
          <a:bodyPr>
            <a:normAutofit/>
          </a:bodyPr>
          <a:lstStyle/>
          <a:p>
            <a:pPr algn="ctr">
              <a:spcBef>
                <a:spcPts val="1200"/>
              </a:spcBef>
              <a:spcAft>
                <a:spcPts val="600"/>
              </a:spcAft>
            </a:pPr>
            <a:r>
              <a:rPr lang="el-GR" sz="2400" dirty="0"/>
              <a:t>Οι διαφορές που υπάρχουν στη δομή του χορίου μεταξύ των διαφόρων τύπων βλεννογόνου είναι μικρές. </a:t>
            </a:r>
            <a:endParaRPr lang="el-GR" sz="2400" dirty="0" smtClean="0"/>
          </a:p>
          <a:p>
            <a:pPr algn="ctr">
              <a:spcBef>
                <a:spcPts val="1200"/>
              </a:spcBef>
              <a:spcAft>
                <a:spcPts val="600"/>
              </a:spcAft>
            </a:pPr>
            <a:r>
              <a:rPr lang="el-GR" sz="2400" dirty="0" smtClean="0"/>
              <a:t>Για </a:t>
            </a:r>
            <a:r>
              <a:rPr lang="el-GR" sz="2400" dirty="0"/>
              <a:t>παράδειγμα, ο καλυπτικός βλεννογόνος έχει περισσότερες ελαστικές ίνες και ο μασητήριος υψηλού βαθμού οργάνωση των κολλαγόνων ινών που διατάσσονται σε διακριτές δεσμίδες.</a:t>
            </a:r>
            <a:endParaRPr lang="en-US" sz="2400" dirty="0"/>
          </a:p>
        </p:txBody>
      </p:sp>
      <p:sp>
        <p:nvSpPr>
          <p:cNvPr id="4" name="Title 1"/>
          <p:cNvSpPr>
            <a:spLocks noGrp="1"/>
          </p:cNvSpPr>
          <p:nvPr>
            <p:ph type="title"/>
          </p:nvPr>
        </p:nvSpPr>
        <p:spPr>
          <a:xfrm>
            <a:off x="457200" y="44624"/>
            <a:ext cx="8229600" cy="900000"/>
          </a:xfrm>
        </p:spPr>
        <p:txBody>
          <a:bodyPr>
            <a:normAutofit/>
          </a:bodyPr>
          <a:lstStyle/>
          <a:p>
            <a:r>
              <a:rPr lang="el-GR" sz="3600" b="1" dirty="0">
                <a:solidFill>
                  <a:schemeClr val="tx2"/>
                </a:solidFill>
              </a:rPr>
              <a:t>Χόριο</a:t>
            </a:r>
            <a:endParaRPr lang="en-US" sz="3600" dirty="0"/>
          </a:p>
        </p:txBody>
      </p:sp>
    </p:spTree>
    <p:extLst>
      <p:ext uri="{BB962C8B-B14F-4D97-AF65-F5344CB8AC3E}">
        <p14:creationId xmlns:p14="http://schemas.microsoft.com/office/powerpoint/2010/main" val="18101952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Bon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05368"/>
            <a:ext cx="5624870" cy="633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686556" y="645814"/>
            <a:ext cx="3349940" cy="2678079"/>
            <a:chOff x="5686556" y="645814"/>
            <a:chExt cx="3349940" cy="2678079"/>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488" y="645814"/>
              <a:ext cx="3132000" cy="178790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724128" y="836712"/>
              <a:ext cx="253596" cy="253916"/>
            </a:xfrm>
            <a:prstGeom prst="rect">
              <a:avLst/>
            </a:prstGeom>
            <a:noFill/>
            <a:ln>
              <a:noFill/>
            </a:ln>
          </p:spPr>
          <p:txBody>
            <a:bodyPr wrap="none" rtlCol="0">
              <a:spAutoFit/>
            </a:bodyPr>
            <a:lstStyle/>
            <a:p>
              <a:r>
                <a:rPr lang="el-GR" sz="1050" b="1" dirty="0" smtClean="0"/>
                <a:t>1</a:t>
              </a:r>
              <a:endParaRPr lang="en-US" sz="1050" b="1" dirty="0"/>
            </a:p>
          </p:txBody>
        </p:sp>
        <p:sp>
          <p:nvSpPr>
            <p:cNvPr id="5" name="TextBox 4"/>
            <p:cNvSpPr txBox="1"/>
            <p:nvPr/>
          </p:nvSpPr>
          <p:spPr>
            <a:xfrm>
              <a:off x="5686556" y="1734924"/>
              <a:ext cx="253596" cy="253916"/>
            </a:xfrm>
            <a:prstGeom prst="rect">
              <a:avLst/>
            </a:prstGeom>
            <a:noFill/>
            <a:ln>
              <a:noFill/>
            </a:ln>
          </p:spPr>
          <p:txBody>
            <a:bodyPr wrap="none" rtlCol="0">
              <a:spAutoFit/>
            </a:bodyPr>
            <a:lstStyle/>
            <a:p>
              <a:r>
                <a:rPr lang="el-GR" sz="1050" b="1" dirty="0"/>
                <a:t>2</a:t>
              </a:r>
              <a:endParaRPr lang="en-US" sz="1050" b="1" dirty="0"/>
            </a:p>
          </p:txBody>
        </p:sp>
        <p:sp>
          <p:nvSpPr>
            <p:cNvPr id="3" name="TextBox 2"/>
            <p:cNvSpPr txBox="1"/>
            <p:nvPr/>
          </p:nvSpPr>
          <p:spPr>
            <a:xfrm>
              <a:off x="6068429" y="2492896"/>
              <a:ext cx="2824051" cy="830997"/>
            </a:xfrm>
            <a:prstGeom prst="rect">
              <a:avLst/>
            </a:prstGeom>
            <a:noFill/>
            <a:ln>
              <a:noFill/>
            </a:ln>
          </p:spPr>
          <p:txBody>
            <a:bodyPr wrap="square" rtlCol="0">
              <a:spAutoFit/>
            </a:bodyPr>
            <a:lstStyle/>
            <a:p>
              <a:pPr algn="ctr"/>
              <a:r>
                <a:rPr lang="el-GR" sz="1200" b="1" dirty="0" smtClean="0"/>
                <a:t>Το Αβέρσειο Σύστημα</a:t>
              </a:r>
            </a:p>
            <a:p>
              <a:pPr algn="ctr"/>
              <a:r>
                <a:rPr lang="el-GR" sz="1200" dirty="0" smtClean="0"/>
                <a:t>1. </a:t>
              </a:r>
              <a:r>
                <a:rPr lang="el-GR" sz="1200" dirty="0" err="1"/>
                <a:t>Α</a:t>
              </a:r>
              <a:r>
                <a:rPr lang="el-GR" sz="1200" dirty="0" err="1" smtClean="0"/>
                <a:t>βέρσειος</a:t>
              </a:r>
              <a:r>
                <a:rPr lang="el-GR" sz="1200" dirty="0" smtClean="0"/>
                <a:t> σωλήνας. </a:t>
              </a:r>
            </a:p>
            <a:p>
              <a:pPr algn="ctr"/>
              <a:r>
                <a:rPr lang="el-GR" sz="1200" dirty="0" smtClean="0"/>
                <a:t>2. Οστικές κρύπτες.</a:t>
              </a:r>
            </a:p>
            <a:p>
              <a:pPr algn="ctr"/>
              <a:r>
                <a:rPr lang="el-GR" sz="1200" dirty="0" smtClean="0"/>
                <a:t>3. Οστικά σωληνάρια</a:t>
              </a:r>
              <a:endParaRPr lang="en-US" sz="1200" dirty="0"/>
            </a:p>
          </p:txBody>
        </p:sp>
        <p:sp>
          <p:nvSpPr>
            <p:cNvPr id="7" name="TextBox 6"/>
            <p:cNvSpPr txBox="1"/>
            <p:nvPr/>
          </p:nvSpPr>
          <p:spPr>
            <a:xfrm>
              <a:off x="8782900" y="1700808"/>
              <a:ext cx="253596" cy="253916"/>
            </a:xfrm>
            <a:prstGeom prst="rect">
              <a:avLst/>
            </a:prstGeom>
            <a:noFill/>
            <a:ln>
              <a:noFill/>
            </a:ln>
          </p:spPr>
          <p:txBody>
            <a:bodyPr wrap="none" rtlCol="0">
              <a:spAutoFit/>
            </a:bodyPr>
            <a:lstStyle/>
            <a:p>
              <a:r>
                <a:rPr lang="el-GR" sz="1050" b="1" dirty="0"/>
                <a:t>3</a:t>
              </a:r>
              <a:endParaRPr lang="en-US" sz="1050" b="1" dirty="0"/>
            </a:p>
          </p:txBody>
        </p:sp>
      </p:grpSp>
    </p:spTree>
    <p:extLst>
      <p:ext uri="{BB962C8B-B14F-4D97-AF65-F5344CB8AC3E}">
        <p14:creationId xmlns:p14="http://schemas.microsoft.com/office/powerpoint/2010/main" val="2416163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6712"/>
            <a:ext cx="8229600" cy="5688632"/>
          </a:xfrm>
        </p:spPr>
        <p:txBody>
          <a:bodyPr>
            <a:noAutofit/>
          </a:bodyPr>
          <a:lstStyle/>
          <a:p>
            <a:pPr marL="0" indent="0">
              <a:spcBef>
                <a:spcPts val="600"/>
              </a:spcBef>
              <a:spcAft>
                <a:spcPts val="600"/>
              </a:spcAft>
              <a:buNone/>
            </a:pPr>
            <a:r>
              <a:rPr lang="el-GR" sz="1800" dirty="0" smtClean="0"/>
              <a:t>Ο </a:t>
            </a:r>
            <a:r>
              <a:rPr lang="el-GR" sz="1800" dirty="0"/>
              <a:t>συνδετικός ιστός αποτελείται από κύτταρα και μεσοκυττάρια ουσία. </a:t>
            </a:r>
            <a:endParaRPr lang="el-GR" sz="1800" dirty="0" smtClean="0"/>
          </a:p>
          <a:p>
            <a:pPr>
              <a:spcBef>
                <a:spcPts val="600"/>
              </a:spcBef>
              <a:spcAft>
                <a:spcPts val="600"/>
              </a:spcAft>
            </a:pPr>
            <a:r>
              <a:rPr lang="el-GR" sz="1800" dirty="0" smtClean="0"/>
              <a:t>Τα κύτταρα είναι </a:t>
            </a:r>
            <a:r>
              <a:rPr lang="el-GR" sz="1800" dirty="0"/>
              <a:t>οι </a:t>
            </a:r>
            <a:r>
              <a:rPr lang="el-GR" sz="1800" dirty="0" err="1"/>
              <a:t>ινοβλάστες</a:t>
            </a:r>
            <a:r>
              <a:rPr lang="el-GR" sz="1800" dirty="0"/>
              <a:t> και τα </a:t>
            </a:r>
            <a:r>
              <a:rPr lang="el-GR" sz="1800" dirty="0" err="1"/>
              <a:t>ινοκύτταρα</a:t>
            </a:r>
            <a:r>
              <a:rPr lang="el-GR" sz="1800" dirty="0"/>
              <a:t>, που αντιπροσωπεύουν </a:t>
            </a:r>
            <a:r>
              <a:rPr lang="el-GR" sz="1800" dirty="0" smtClean="0"/>
              <a:t>στην πραγματικότητα </a:t>
            </a:r>
            <a:r>
              <a:rPr lang="el-GR" sz="1800" dirty="0"/>
              <a:t>δύο διαφορετικές «στιγμές» στη λειτουργική ζωή του </a:t>
            </a:r>
            <a:r>
              <a:rPr lang="el-GR" sz="1800" dirty="0" smtClean="0"/>
              <a:t>ίδιου κυττάρου</a:t>
            </a:r>
            <a:r>
              <a:rPr lang="el-GR" sz="1800" dirty="0"/>
              <a:t>. Η μεσοκυττάρια ουσία αποτελείται από ίνες, κυρίως κολλαγόνου Ι </a:t>
            </a:r>
            <a:r>
              <a:rPr lang="el-GR" sz="1800" dirty="0" smtClean="0"/>
              <a:t>και λιγότερο </a:t>
            </a:r>
            <a:r>
              <a:rPr lang="el-GR" sz="1800" dirty="0"/>
              <a:t>κολλαγόνου ΙΙΙ, V, και VI, και από άμορφη θεμέλια ουσία, η </a:t>
            </a:r>
            <a:r>
              <a:rPr lang="el-GR" sz="1800" dirty="0" smtClean="0"/>
              <a:t>οποία αποτελείται </a:t>
            </a:r>
            <a:r>
              <a:rPr lang="el-GR" sz="1800" dirty="0"/>
              <a:t>κυρίως από νερό, </a:t>
            </a:r>
            <a:r>
              <a:rPr lang="el-GR" sz="1800" dirty="0" err="1"/>
              <a:t>πρωτεογλυκάνες</a:t>
            </a:r>
            <a:r>
              <a:rPr lang="el-GR" sz="1800" dirty="0"/>
              <a:t> (</a:t>
            </a:r>
            <a:r>
              <a:rPr lang="el-GR" sz="1800" dirty="0" err="1"/>
              <a:t>υαλουρονικό</a:t>
            </a:r>
            <a:r>
              <a:rPr lang="el-GR" sz="1800" dirty="0"/>
              <a:t> οξύ, </a:t>
            </a:r>
            <a:r>
              <a:rPr lang="el-GR" sz="1800" dirty="0" err="1" smtClean="0"/>
              <a:t>θειϊκή</a:t>
            </a:r>
            <a:r>
              <a:rPr lang="el-GR" sz="1800" dirty="0"/>
              <a:t> </a:t>
            </a:r>
            <a:r>
              <a:rPr lang="el-GR" sz="1800" dirty="0" err="1" smtClean="0"/>
              <a:t>χονδροϊτίνη</a:t>
            </a:r>
            <a:r>
              <a:rPr lang="el-GR" sz="1800" dirty="0" smtClean="0"/>
              <a:t> </a:t>
            </a:r>
            <a:r>
              <a:rPr lang="el-GR" sz="1800" dirty="0"/>
              <a:t>κα), και </a:t>
            </a:r>
            <a:r>
              <a:rPr lang="el-GR" sz="1800" dirty="0" err="1"/>
              <a:t>γλυκοπρωτεϊνες</a:t>
            </a:r>
            <a:r>
              <a:rPr lang="el-GR" sz="1800" dirty="0"/>
              <a:t> (</a:t>
            </a:r>
            <a:r>
              <a:rPr lang="el-GR" sz="1800" dirty="0" err="1"/>
              <a:t>ινονεκτίνη</a:t>
            </a:r>
            <a:r>
              <a:rPr lang="el-GR" sz="1800" dirty="0"/>
              <a:t> κα).</a:t>
            </a:r>
          </a:p>
          <a:p>
            <a:pPr>
              <a:spcBef>
                <a:spcPts val="600"/>
              </a:spcBef>
              <a:spcAft>
                <a:spcPts val="600"/>
              </a:spcAft>
            </a:pPr>
            <a:r>
              <a:rPr lang="el-GR" sz="1800" dirty="0"/>
              <a:t>Σημαντικό στοιχείο του χορίου είναι και ο ελαστικός ιστός με τις ελαστικές ίνες. </a:t>
            </a:r>
            <a:r>
              <a:rPr lang="el-GR" sz="1800" dirty="0" smtClean="0"/>
              <a:t>Οι ώριμες </a:t>
            </a:r>
            <a:r>
              <a:rPr lang="el-GR" sz="1800" dirty="0"/>
              <a:t>ελαστικές ίνες βρίσκονται στη δικτυωτή μοίρα του χορίου και </a:t>
            </a:r>
            <a:r>
              <a:rPr lang="el-GR" sz="1800" dirty="0" smtClean="0"/>
              <a:t>αποτελούνται </a:t>
            </a:r>
            <a:r>
              <a:rPr lang="el-GR" sz="1800" dirty="0"/>
              <a:t> </a:t>
            </a:r>
            <a:r>
              <a:rPr lang="el-GR" sz="1800" dirty="0" smtClean="0"/>
              <a:t>από </a:t>
            </a:r>
            <a:r>
              <a:rPr lang="el-GR" sz="1800" dirty="0" err="1"/>
              <a:t>μικροϊνίδια</a:t>
            </a:r>
            <a:r>
              <a:rPr lang="el-GR" sz="1800" dirty="0"/>
              <a:t>, που περιέχουν κυρίως </a:t>
            </a:r>
            <a:r>
              <a:rPr lang="el-GR" sz="1800" dirty="0" err="1"/>
              <a:t>φιμπριλίνη</a:t>
            </a:r>
            <a:r>
              <a:rPr lang="el-GR" sz="1800" dirty="0"/>
              <a:t> και </a:t>
            </a:r>
            <a:r>
              <a:rPr lang="el-GR" sz="1800" dirty="0" smtClean="0"/>
              <a:t>συνδεόμενες </a:t>
            </a:r>
            <a:r>
              <a:rPr lang="el-GR" sz="1800" dirty="0" err="1" smtClean="0"/>
              <a:t>γλυκοπρωτεΐνες</a:t>
            </a:r>
            <a:r>
              <a:rPr lang="el-GR" sz="1800" dirty="0"/>
              <a:t>, τα οποία περιβάλουν έναν πυρήνα από άμορφη </a:t>
            </a:r>
            <a:r>
              <a:rPr lang="el-GR" sz="1800" dirty="0" err="1"/>
              <a:t>ελαστίνη</a:t>
            </a:r>
            <a:r>
              <a:rPr lang="el-GR" sz="1800" dirty="0"/>
              <a:t>. </a:t>
            </a:r>
            <a:r>
              <a:rPr lang="el-GR" sz="1800" dirty="0" smtClean="0"/>
              <a:t>Είναι λεπτές </a:t>
            </a:r>
            <a:r>
              <a:rPr lang="el-GR" sz="1800" dirty="0"/>
              <a:t>και διακλαδιζόμενες, με χαρακτηριστικό κυματοειδές σχήμα, και </a:t>
            </a:r>
            <a:r>
              <a:rPr lang="el-GR" sz="1800" dirty="0" smtClean="0"/>
              <a:t>προσδίδουν ελαστικότητα</a:t>
            </a:r>
            <a:r>
              <a:rPr lang="el-GR" sz="1800" dirty="0"/>
              <a:t>. Η περιεκτικότητα των ελαστικών ινών σε </a:t>
            </a:r>
            <a:r>
              <a:rPr lang="el-GR" sz="1800" dirty="0" err="1"/>
              <a:t>μικροϊνίδια</a:t>
            </a:r>
            <a:r>
              <a:rPr lang="el-GR" sz="1800" dirty="0"/>
              <a:t> μειώνεται </a:t>
            </a:r>
            <a:r>
              <a:rPr lang="el-GR" sz="1800" dirty="0" smtClean="0"/>
              <a:t>με την </a:t>
            </a:r>
            <a:r>
              <a:rPr lang="el-GR" sz="1800" dirty="0"/>
              <a:t>πάροδο της ηλικίας</a:t>
            </a:r>
            <a:r>
              <a:rPr lang="el-GR" sz="1800" dirty="0" smtClean="0"/>
              <a:t>.</a:t>
            </a:r>
          </a:p>
          <a:p>
            <a:r>
              <a:rPr lang="el-GR" sz="1800" dirty="0"/>
              <a:t>Στη θηλώδη μοίρα του χορίου βρίσκονται λίγες, λεπτές </a:t>
            </a:r>
            <a:r>
              <a:rPr lang="el-GR" sz="1800" dirty="0" smtClean="0"/>
              <a:t>ίνες που </a:t>
            </a:r>
            <a:r>
              <a:rPr lang="el-GR" sz="1800" dirty="0"/>
              <a:t>διακρίνονται στις ίνες </a:t>
            </a:r>
            <a:r>
              <a:rPr lang="el-GR" sz="1800" dirty="0" err="1"/>
              <a:t>ελαυνίνης</a:t>
            </a:r>
            <a:r>
              <a:rPr lang="el-GR" sz="1800" dirty="0"/>
              <a:t> που βρίσκονται κάθετα προς τη </a:t>
            </a:r>
            <a:r>
              <a:rPr lang="el-GR" sz="1800" dirty="0" smtClean="0"/>
              <a:t>βασική μεμβράνη </a:t>
            </a:r>
            <a:r>
              <a:rPr lang="el-GR" sz="1800" dirty="0"/>
              <a:t>και τις ίνες </a:t>
            </a:r>
            <a:r>
              <a:rPr lang="el-GR" sz="1800" dirty="0" err="1"/>
              <a:t>οξυταλάνης</a:t>
            </a:r>
            <a:r>
              <a:rPr lang="el-GR" sz="1800" dirty="0"/>
              <a:t> που φέρονται παράλληλα. Οι ίνες αυτές </a:t>
            </a:r>
            <a:r>
              <a:rPr lang="el-GR" sz="1800" dirty="0" smtClean="0"/>
              <a:t>είναι ανώριμες </a:t>
            </a:r>
            <a:r>
              <a:rPr lang="el-GR" sz="1800" dirty="0"/>
              <a:t>και αποτελούνται οι μεν ίνες </a:t>
            </a:r>
            <a:r>
              <a:rPr lang="el-GR" sz="1800" dirty="0" err="1"/>
              <a:t>ελαυνίνης</a:t>
            </a:r>
            <a:r>
              <a:rPr lang="el-GR" sz="1800" dirty="0"/>
              <a:t> αποκλειστικά από </a:t>
            </a:r>
            <a:r>
              <a:rPr lang="el-GR" sz="1800" dirty="0" err="1" smtClean="0"/>
              <a:t>μικροινίδια</a:t>
            </a:r>
            <a:r>
              <a:rPr lang="el-GR" sz="1800" dirty="0"/>
              <a:t> </a:t>
            </a:r>
            <a:r>
              <a:rPr lang="el-GR" sz="1800" dirty="0" err="1" smtClean="0"/>
              <a:t>φιμπριλίνης</a:t>
            </a:r>
            <a:r>
              <a:rPr lang="el-GR" sz="1800" dirty="0" smtClean="0"/>
              <a:t> </a:t>
            </a:r>
            <a:r>
              <a:rPr lang="el-GR" sz="1800" dirty="0"/>
              <a:t>και οι ίνες </a:t>
            </a:r>
            <a:r>
              <a:rPr lang="el-GR" sz="1800" dirty="0" err="1"/>
              <a:t>οξυταλάνης</a:t>
            </a:r>
            <a:r>
              <a:rPr lang="el-GR" sz="1800" dirty="0"/>
              <a:t> από ελάχιστη </a:t>
            </a:r>
            <a:r>
              <a:rPr lang="el-GR" sz="1800" dirty="0" err="1"/>
              <a:t>ελαστίνη</a:t>
            </a:r>
            <a:r>
              <a:rPr lang="el-GR" sz="1800" dirty="0"/>
              <a:t>.</a:t>
            </a:r>
            <a:endParaRPr lang="en-US" sz="1800" dirty="0"/>
          </a:p>
        </p:txBody>
      </p:sp>
      <p:sp>
        <p:nvSpPr>
          <p:cNvPr id="4" name="Title 1"/>
          <p:cNvSpPr>
            <a:spLocks noGrp="1"/>
          </p:cNvSpPr>
          <p:nvPr>
            <p:ph type="title"/>
          </p:nvPr>
        </p:nvSpPr>
        <p:spPr>
          <a:xfrm>
            <a:off x="457200" y="44624"/>
            <a:ext cx="8229600" cy="828000"/>
          </a:xfrm>
        </p:spPr>
        <p:txBody>
          <a:bodyPr>
            <a:normAutofit/>
          </a:bodyPr>
          <a:lstStyle/>
          <a:p>
            <a:r>
              <a:rPr lang="el-GR" sz="3600" b="1" dirty="0">
                <a:solidFill>
                  <a:schemeClr val="tx2"/>
                </a:solidFill>
              </a:rPr>
              <a:t>Χόριο</a:t>
            </a:r>
            <a:endParaRPr lang="en-US" sz="3600" dirty="0"/>
          </a:p>
        </p:txBody>
      </p:sp>
    </p:spTree>
    <p:extLst>
      <p:ext uri="{BB962C8B-B14F-4D97-AF65-F5344CB8AC3E}">
        <p14:creationId xmlns:p14="http://schemas.microsoft.com/office/powerpoint/2010/main" val="29394208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4525963"/>
          </a:xfrm>
        </p:spPr>
        <p:txBody>
          <a:bodyPr>
            <a:normAutofit/>
          </a:bodyPr>
          <a:lstStyle/>
          <a:p>
            <a:pPr>
              <a:spcBef>
                <a:spcPts val="1200"/>
              </a:spcBef>
              <a:spcAft>
                <a:spcPts val="600"/>
              </a:spcAft>
            </a:pPr>
            <a:r>
              <a:rPr lang="el-GR" sz="2200" dirty="0"/>
              <a:t>Στο χόριο βρίσκονται, επίσης, αγγεία που σχηματίζουν ένα αναπτυγμένο </a:t>
            </a:r>
            <a:r>
              <a:rPr lang="el-GR" sz="2200" dirty="0" smtClean="0"/>
              <a:t>αγγειακό δίκτυο</a:t>
            </a:r>
            <a:r>
              <a:rPr lang="el-GR" sz="2200" dirty="0"/>
              <a:t>, νεύρα που σχηματίζουν διάφορες αισθητήριες δομές, και πολλά </a:t>
            </a:r>
            <a:r>
              <a:rPr lang="el-GR" sz="2200" dirty="0" smtClean="0"/>
              <a:t>κύτταρα του </a:t>
            </a:r>
            <a:r>
              <a:rPr lang="el-GR" sz="2200" dirty="0"/>
              <a:t>ανοσοποιητικού συστήματος, όπως λεμφοκύτταρα, </a:t>
            </a:r>
            <a:r>
              <a:rPr lang="el-GR" sz="2200" dirty="0" smtClean="0"/>
              <a:t>πλασματοκύτταρα, </a:t>
            </a:r>
            <a:r>
              <a:rPr lang="el-GR" sz="2200" dirty="0" err="1" smtClean="0"/>
              <a:t>μαστοκύτταρα</a:t>
            </a:r>
            <a:r>
              <a:rPr lang="el-GR" sz="2200" dirty="0" smtClean="0"/>
              <a:t> </a:t>
            </a:r>
            <a:r>
              <a:rPr lang="el-GR" sz="2200" dirty="0"/>
              <a:t>κλπ. </a:t>
            </a:r>
            <a:endParaRPr lang="el-GR" sz="2200" dirty="0" smtClean="0"/>
          </a:p>
          <a:p>
            <a:pPr>
              <a:spcBef>
                <a:spcPts val="1200"/>
              </a:spcBef>
              <a:spcAft>
                <a:spcPts val="600"/>
              </a:spcAft>
            </a:pPr>
            <a:r>
              <a:rPr lang="el-GR" sz="2200" dirty="0" smtClean="0"/>
              <a:t>Υπάρχουν</a:t>
            </a:r>
            <a:r>
              <a:rPr lang="el-GR" sz="2200" dirty="0"/>
              <a:t>, επίσης, μικροί σιελογόνοι αδένες, αλλά </a:t>
            </a:r>
            <a:r>
              <a:rPr lang="el-GR" sz="2200" dirty="0" smtClean="0"/>
              <a:t>και σμηγματογόνοι </a:t>
            </a:r>
            <a:r>
              <a:rPr lang="el-GR" sz="2200" dirty="0"/>
              <a:t>αδένες ανάλογοι αυτών του δέρματος. Οι σμηγματογόνοι </a:t>
            </a:r>
            <a:r>
              <a:rPr lang="el-GR" sz="2200" dirty="0" smtClean="0"/>
              <a:t>αδένες του </a:t>
            </a:r>
            <a:r>
              <a:rPr lang="el-GR" sz="2200" dirty="0"/>
              <a:t>στοματικού βλεννογόνου θεωρούνται έκτοποι (βρίσκονται σε λάθος θέση) </a:t>
            </a:r>
            <a:r>
              <a:rPr lang="el-GR" sz="2200" dirty="0" smtClean="0"/>
              <a:t>και μη-λειτουργικοί</a:t>
            </a:r>
            <a:r>
              <a:rPr lang="el-GR" sz="2200" dirty="0"/>
              <a:t>, καθώς δεν εκκρίνουν σμήγμα όπως αυτοί του δέρματος. Με </a:t>
            </a:r>
            <a:r>
              <a:rPr lang="el-GR" sz="2200" dirty="0" smtClean="0"/>
              <a:t>την κλινική </a:t>
            </a:r>
            <a:r>
              <a:rPr lang="el-GR" sz="2200" dirty="0"/>
              <a:t>εξέταση φαίνονται σαν μικρά κοκκία, κυρίως στα χείλη και τις παρειές, </a:t>
            </a:r>
            <a:r>
              <a:rPr lang="el-GR" sz="2200" dirty="0" smtClean="0"/>
              <a:t>και ονομάζονται </a:t>
            </a:r>
            <a:r>
              <a:rPr lang="el-GR" sz="2200" dirty="0"/>
              <a:t>κοκκία (του) </a:t>
            </a:r>
            <a:r>
              <a:rPr lang="en-US" sz="2200" dirty="0"/>
              <a:t>Fordyce.</a:t>
            </a:r>
          </a:p>
        </p:txBody>
      </p:sp>
      <p:sp>
        <p:nvSpPr>
          <p:cNvPr id="4" name="Title 1"/>
          <p:cNvSpPr>
            <a:spLocks noGrp="1"/>
          </p:cNvSpPr>
          <p:nvPr>
            <p:ph type="title"/>
          </p:nvPr>
        </p:nvSpPr>
        <p:spPr>
          <a:xfrm>
            <a:off x="457200" y="44624"/>
            <a:ext cx="8229600" cy="1143000"/>
          </a:xfrm>
        </p:spPr>
        <p:txBody>
          <a:bodyPr>
            <a:normAutofit/>
          </a:bodyPr>
          <a:lstStyle/>
          <a:p>
            <a:r>
              <a:rPr lang="el-GR" sz="3600" b="1" dirty="0">
                <a:solidFill>
                  <a:schemeClr val="tx2"/>
                </a:solidFill>
              </a:rPr>
              <a:t>Χόριο</a:t>
            </a:r>
            <a:endParaRPr lang="en-US" sz="3600" dirty="0"/>
          </a:p>
        </p:txBody>
      </p:sp>
    </p:spTree>
    <p:extLst>
      <p:ext uri="{BB962C8B-B14F-4D97-AF65-F5344CB8AC3E}">
        <p14:creationId xmlns:p14="http://schemas.microsoft.com/office/powerpoint/2010/main" val="4260704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864096"/>
          </a:xfrm>
        </p:spPr>
        <p:txBody>
          <a:bodyPr>
            <a:normAutofit/>
          </a:bodyPr>
          <a:lstStyle/>
          <a:p>
            <a:r>
              <a:rPr lang="el-GR" sz="3200" b="1" dirty="0" err="1" smtClean="0"/>
              <a:t>υποβλεννογόνιος</a:t>
            </a:r>
            <a:endParaRPr lang="en-US" sz="3200" b="1" dirty="0"/>
          </a:p>
        </p:txBody>
      </p:sp>
      <p:sp>
        <p:nvSpPr>
          <p:cNvPr id="3" name="Content Placeholder 2"/>
          <p:cNvSpPr>
            <a:spLocks noGrp="1"/>
          </p:cNvSpPr>
          <p:nvPr>
            <p:ph idx="1"/>
          </p:nvPr>
        </p:nvSpPr>
        <p:spPr>
          <a:xfrm>
            <a:off x="457200" y="764704"/>
            <a:ext cx="8229600" cy="5400600"/>
          </a:xfrm>
        </p:spPr>
        <p:txBody>
          <a:bodyPr>
            <a:normAutofit fontScale="62500" lnSpcReduction="20000"/>
          </a:bodyPr>
          <a:lstStyle/>
          <a:p>
            <a:pPr>
              <a:spcBef>
                <a:spcPts val="600"/>
              </a:spcBef>
              <a:spcAft>
                <a:spcPts val="600"/>
              </a:spcAft>
            </a:pPr>
            <a:endParaRPr lang="el-GR" dirty="0" smtClean="0"/>
          </a:p>
          <a:p>
            <a:pPr>
              <a:spcBef>
                <a:spcPts val="600"/>
              </a:spcBef>
              <a:spcAft>
                <a:spcPts val="600"/>
              </a:spcAft>
            </a:pPr>
            <a:r>
              <a:rPr lang="el-GR" dirty="0" smtClean="0"/>
              <a:t>Σε </a:t>
            </a:r>
            <a:r>
              <a:rPr lang="el-GR" dirty="0"/>
              <a:t>περιοχές της στοματικής κοιλότητας όπου η σύνδεση του βλεννογόνου με </a:t>
            </a:r>
            <a:r>
              <a:rPr lang="el-GR" dirty="0" smtClean="0"/>
              <a:t>τους υποκείμενους </a:t>
            </a:r>
            <a:r>
              <a:rPr lang="el-GR" dirty="0"/>
              <a:t>ιστούς (μύες, λίπος, σιελογόνοι αδένες) είναι χαλαρή, δηλαδή </a:t>
            </a:r>
            <a:r>
              <a:rPr lang="el-GR" dirty="0" smtClean="0"/>
              <a:t>ο βλεννογόνος </a:t>
            </a:r>
            <a:r>
              <a:rPr lang="el-GR" dirty="0"/>
              <a:t>έχει κάποια «ευκινησία» (χείλη, παρειές, </a:t>
            </a:r>
            <a:r>
              <a:rPr lang="el-GR" dirty="0" err="1"/>
              <a:t>ουλοπαρειακές</a:t>
            </a:r>
            <a:r>
              <a:rPr lang="el-GR" dirty="0"/>
              <a:t> </a:t>
            </a:r>
            <a:r>
              <a:rPr lang="el-GR" dirty="0" smtClean="0"/>
              <a:t>και </a:t>
            </a:r>
            <a:r>
              <a:rPr lang="el-GR" dirty="0" err="1" smtClean="0"/>
              <a:t>ουλοχειλικές</a:t>
            </a:r>
            <a:r>
              <a:rPr lang="el-GR" dirty="0" smtClean="0"/>
              <a:t> </a:t>
            </a:r>
            <a:r>
              <a:rPr lang="el-GR" dirty="0"/>
              <a:t>αύλακες, γλώσσα, έδαφος του στόματος, μαλακή υπερώα) κάτω </a:t>
            </a:r>
            <a:r>
              <a:rPr lang="el-GR" dirty="0" smtClean="0"/>
              <a:t>από το </a:t>
            </a:r>
            <a:r>
              <a:rPr lang="el-GR" dirty="0"/>
              <a:t>βλεννογόνο υπάρχει ένα στρώμα χαλαρότερου συνδετικού ιστού που </a:t>
            </a:r>
            <a:r>
              <a:rPr lang="el-GR" dirty="0" smtClean="0"/>
              <a:t>ονομάζεται </a:t>
            </a:r>
            <a:r>
              <a:rPr lang="el-GR" dirty="0" err="1" smtClean="0"/>
              <a:t>υποβλεννογόνιος</a:t>
            </a:r>
            <a:r>
              <a:rPr lang="el-GR" dirty="0"/>
              <a:t>. </a:t>
            </a:r>
            <a:endParaRPr lang="el-GR" dirty="0" smtClean="0"/>
          </a:p>
          <a:p>
            <a:pPr>
              <a:spcBef>
                <a:spcPts val="600"/>
              </a:spcBef>
              <a:spcAft>
                <a:spcPts val="600"/>
              </a:spcAft>
            </a:pPr>
            <a:r>
              <a:rPr lang="el-GR" dirty="0" smtClean="0"/>
              <a:t>Στον </a:t>
            </a:r>
            <a:r>
              <a:rPr lang="el-GR" dirty="0"/>
              <a:t>υποβλεννογόνιο υπάρχουν ομάδες </a:t>
            </a:r>
            <a:r>
              <a:rPr lang="el-GR" dirty="0" err="1"/>
              <a:t>λιποκυττάρων</a:t>
            </a:r>
            <a:r>
              <a:rPr lang="el-GR" dirty="0"/>
              <a:t> και </a:t>
            </a:r>
            <a:r>
              <a:rPr lang="el-GR" dirty="0" smtClean="0"/>
              <a:t>πολλά μεγάλα </a:t>
            </a:r>
            <a:r>
              <a:rPr lang="el-GR" dirty="0"/>
              <a:t>αγγεία και νεύρα. </a:t>
            </a:r>
            <a:endParaRPr lang="el-GR" dirty="0" smtClean="0"/>
          </a:p>
          <a:p>
            <a:pPr>
              <a:spcBef>
                <a:spcPts val="600"/>
              </a:spcBef>
              <a:spcAft>
                <a:spcPts val="600"/>
              </a:spcAft>
            </a:pPr>
            <a:r>
              <a:rPr lang="el-GR" dirty="0" smtClean="0"/>
              <a:t>Σε </a:t>
            </a:r>
            <a:r>
              <a:rPr lang="el-GR" dirty="0"/>
              <a:t>περιοχές όπου κάτω από το βλεννογόνο υπάρχει </a:t>
            </a:r>
            <a:r>
              <a:rPr lang="el-GR" dirty="0" smtClean="0"/>
              <a:t>οστό (ούλα</a:t>
            </a:r>
            <a:r>
              <a:rPr lang="el-GR" dirty="0"/>
              <a:t>, περιοχές της σκληρής υπερώας) δεν υπάρχει </a:t>
            </a:r>
            <a:r>
              <a:rPr lang="el-GR" dirty="0" err="1"/>
              <a:t>υποβλεννογόνιος</a:t>
            </a:r>
            <a:r>
              <a:rPr lang="el-GR" dirty="0"/>
              <a:t> και </a:t>
            </a:r>
            <a:r>
              <a:rPr lang="el-GR" dirty="0" smtClean="0"/>
              <a:t>ο βλεννογόνος </a:t>
            </a:r>
            <a:r>
              <a:rPr lang="el-GR" dirty="0"/>
              <a:t>συνδέεται απευθείας με το συνδετικό ιστό που καλύπτει το </a:t>
            </a:r>
            <a:r>
              <a:rPr lang="el-GR" dirty="0" smtClean="0"/>
              <a:t>οστό (περιόστεο</a:t>
            </a:r>
            <a:r>
              <a:rPr lang="el-GR" dirty="0"/>
              <a:t>). </a:t>
            </a:r>
            <a:endParaRPr lang="el-GR" dirty="0" smtClean="0"/>
          </a:p>
          <a:p>
            <a:pPr>
              <a:spcBef>
                <a:spcPts val="600"/>
              </a:spcBef>
              <a:spcAft>
                <a:spcPts val="600"/>
              </a:spcAft>
            </a:pPr>
            <a:r>
              <a:rPr lang="el-GR" dirty="0" smtClean="0"/>
              <a:t>Μία </a:t>
            </a:r>
            <a:r>
              <a:rPr lang="el-GR" dirty="0"/>
              <a:t>πρακτική συνέπεια αυτής της διαφοράς είναι πως όταν </a:t>
            </a:r>
            <a:r>
              <a:rPr lang="el-GR" dirty="0" smtClean="0"/>
              <a:t>γίνεται</a:t>
            </a:r>
            <a:r>
              <a:rPr lang="el-GR" dirty="0"/>
              <a:t> </a:t>
            </a:r>
            <a:r>
              <a:rPr lang="el-GR" dirty="0" smtClean="0"/>
              <a:t>έγχυση </a:t>
            </a:r>
            <a:r>
              <a:rPr lang="el-GR" dirty="0"/>
              <a:t>υγρού (π.χ. στην τοπική οδοντιατρική αναισθησία) σε θέσεις </a:t>
            </a:r>
            <a:r>
              <a:rPr lang="el-GR" dirty="0" smtClean="0"/>
              <a:t>με υποβλεννογόνιο</a:t>
            </a:r>
            <a:r>
              <a:rPr lang="el-GR" dirty="0"/>
              <a:t>, η χαλαρή σύνδεση επιτρέπει την εύκολη διείσδυση του </a:t>
            </a:r>
            <a:r>
              <a:rPr lang="el-GR" dirty="0" smtClean="0"/>
              <a:t>υγρού, ενώ </a:t>
            </a:r>
            <a:r>
              <a:rPr lang="el-GR" dirty="0"/>
              <a:t>στα ούλα και τη σκληρή υπερώα για να ξεπεραστεί η στενή σύνδεση </a:t>
            </a:r>
            <a:r>
              <a:rPr lang="el-GR" dirty="0" smtClean="0"/>
              <a:t>απαιτείται δύναμη </a:t>
            </a:r>
            <a:r>
              <a:rPr lang="el-GR" dirty="0"/>
              <a:t>και προκαλείται πόνος από το «σχίσιμο» των ιστών.</a:t>
            </a:r>
            <a:endParaRPr lang="en-US" dirty="0"/>
          </a:p>
        </p:txBody>
      </p:sp>
    </p:spTree>
    <p:extLst>
      <p:ext uri="{BB962C8B-B14F-4D97-AF65-F5344CB8AC3E}">
        <p14:creationId xmlns:p14="http://schemas.microsoft.com/office/powerpoint/2010/main" val="91845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oup 99"/>
          <p:cNvGrpSpPr/>
          <p:nvPr/>
        </p:nvGrpSpPr>
        <p:grpSpPr>
          <a:xfrm>
            <a:off x="321907" y="116625"/>
            <a:ext cx="8500183" cy="6624743"/>
            <a:chOff x="321907" y="84007"/>
            <a:chExt cx="8500183" cy="6624743"/>
          </a:xfrm>
        </p:grpSpPr>
        <p:grpSp>
          <p:nvGrpSpPr>
            <p:cNvPr id="8" name="Group 7"/>
            <p:cNvGrpSpPr/>
            <p:nvPr/>
          </p:nvGrpSpPr>
          <p:grpSpPr>
            <a:xfrm rot="10800000">
              <a:off x="321907" y="84007"/>
              <a:ext cx="8500183" cy="6624743"/>
              <a:chOff x="324080" y="-729357"/>
              <a:chExt cx="8500183" cy="6954909"/>
            </a:xfrm>
          </p:grpSpPr>
          <p:sp>
            <p:nvSpPr>
              <p:cNvPr id="14" name="Arc 13"/>
              <p:cNvSpPr/>
              <p:nvPr/>
            </p:nvSpPr>
            <p:spPr>
              <a:xfrm>
                <a:off x="3836829" y="874969"/>
                <a:ext cx="1202996" cy="1202996"/>
              </a:xfrm>
              <a:prstGeom prst="arc">
                <a:avLst>
                  <a:gd name="adj1" fmla="val 13200000"/>
                  <a:gd name="adj2" fmla="val 19200000"/>
                </a:avLst>
              </a:prstGeom>
            </p:spPr>
            <p:style>
              <a:lnRef idx="2">
                <a:schemeClr val="dk1"/>
              </a:lnRef>
              <a:fillRef idx="1">
                <a:schemeClr val="lt1"/>
              </a:fillRef>
              <a:effectRef idx="0">
                <a:schemeClr val="dk1"/>
              </a:effectRef>
              <a:fontRef idx="minor">
                <a:schemeClr val="dk1"/>
              </a:fontRef>
            </p:style>
          </p:sp>
          <p:sp>
            <p:nvSpPr>
              <p:cNvPr id="15" name="Arc 14"/>
              <p:cNvSpPr/>
              <p:nvPr/>
            </p:nvSpPr>
            <p:spPr>
              <a:xfrm>
                <a:off x="3836829" y="619487"/>
                <a:ext cx="1202996" cy="1202996"/>
              </a:xfrm>
              <a:prstGeom prst="arc">
                <a:avLst>
                  <a:gd name="adj1" fmla="val 2400000"/>
                  <a:gd name="adj2" fmla="val 8400000"/>
                </a:avLst>
              </a:prstGeom>
            </p:spPr>
            <p:style>
              <a:lnRef idx="2">
                <a:schemeClr val="dk1"/>
              </a:lnRef>
              <a:fillRef idx="1">
                <a:schemeClr val="lt1"/>
              </a:fillRef>
              <a:effectRef idx="0">
                <a:schemeClr val="dk1"/>
              </a:effectRef>
              <a:fontRef idx="minor">
                <a:schemeClr val="dk1"/>
              </a:fontRef>
            </p:style>
          </p:sp>
          <p:sp>
            <p:nvSpPr>
              <p:cNvPr id="17" name="Arc 16"/>
              <p:cNvSpPr/>
              <p:nvPr/>
            </p:nvSpPr>
            <p:spPr>
              <a:xfrm>
                <a:off x="925578" y="3438427"/>
                <a:ext cx="1202996" cy="1202996"/>
              </a:xfrm>
              <a:prstGeom prst="arc">
                <a:avLst>
                  <a:gd name="adj1" fmla="val 13200000"/>
                  <a:gd name="adj2" fmla="val 19200000"/>
                </a:avLst>
              </a:prstGeom>
            </p:spPr>
            <p:style>
              <a:lnRef idx="3">
                <a:schemeClr val="accent1"/>
              </a:lnRef>
              <a:fillRef idx="0">
                <a:schemeClr val="accent1"/>
              </a:fillRef>
              <a:effectRef idx="2">
                <a:schemeClr val="accent1"/>
              </a:effectRef>
              <a:fontRef idx="minor">
                <a:schemeClr val="tx1"/>
              </a:fontRef>
            </p:style>
          </p:sp>
          <p:sp>
            <p:nvSpPr>
              <p:cNvPr id="18" name="Arc 17"/>
              <p:cNvSpPr/>
              <p:nvPr/>
            </p:nvSpPr>
            <p:spPr>
              <a:xfrm>
                <a:off x="925578" y="3202058"/>
                <a:ext cx="1202996" cy="1202996"/>
              </a:xfrm>
              <a:prstGeom prst="arc">
                <a:avLst>
                  <a:gd name="adj1" fmla="val 2400000"/>
                  <a:gd name="adj2" fmla="val 8400000"/>
                </a:avLst>
              </a:prstGeom>
            </p:spPr>
            <p:style>
              <a:lnRef idx="3">
                <a:schemeClr val="accent1"/>
              </a:lnRef>
              <a:fillRef idx="0">
                <a:schemeClr val="accent1"/>
              </a:fillRef>
              <a:effectRef idx="2">
                <a:schemeClr val="accent1"/>
              </a:effectRef>
              <a:fontRef idx="minor">
                <a:schemeClr val="tx1"/>
              </a:fontRef>
            </p:style>
          </p:sp>
          <p:sp>
            <p:nvSpPr>
              <p:cNvPr id="19" name="Freeform 18"/>
              <p:cNvSpPr/>
              <p:nvPr/>
            </p:nvSpPr>
            <p:spPr>
              <a:xfrm flipV="1">
                <a:off x="324080" y="3609366"/>
                <a:ext cx="2405992" cy="656242"/>
              </a:xfrm>
              <a:custGeom>
                <a:avLst/>
                <a:gdLst>
                  <a:gd name="connsiteX0" fmla="*/ 0 w 2405992"/>
                  <a:gd name="connsiteY0" fmla="*/ 0 h 769917"/>
                  <a:gd name="connsiteX1" fmla="*/ 2405992 w 2405992"/>
                  <a:gd name="connsiteY1" fmla="*/ 0 h 769917"/>
                  <a:gd name="connsiteX2" fmla="*/ 2405992 w 2405992"/>
                  <a:gd name="connsiteY2" fmla="*/ 769917 h 769917"/>
                  <a:gd name="connsiteX3" fmla="*/ 0 w 2405992"/>
                  <a:gd name="connsiteY3" fmla="*/ 769917 h 769917"/>
                  <a:gd name="connsiteX4" fmla="*/ 0 w 2405992"/>
                  <a:gd name="connsiteY4" fmla="*/ 0 h 76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769917">
                    <a:moveTo>
                      <a:pt x="0" y="0"/>
                    </a:moveTo>
                    <a:lnTo>
                      <a:pt x="2405992" y="0"/>
                    </a:lnTo>
                    <a:lnTo>
                      <a:pt x="2405992" y="769917"/>
                    </a:lnTo>
                    <a:lnTo>
                      <a:pt x="0" y="769917"/>
                    </a:lnTo>
                    <a:lnTo>
                      <a:pt x="0" y="0"/>
                    </a:lnTo>
                    <a:close/>
                  </a:path>
                </a:pathLst>
              </a:custGeom>
              <a:ln/>
            </p:spPr>
            <p:style>
              <a:lnRef idx="1">
                <a:schemeClr val="accent1"/>
              </a:lnRef>
              <a:fillRef idx="2">
                <a:schemeClr val="accent1"/>
              </a:fillRef>
              <a:effectRef idx="1">
                <a:schemeClr val="accent1"/>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1200" b="1" dirty="0" smtClean="0"/>
                  <a:t>ΚΥΤΤΑΡΟ ΕΠΙΦΑΝΕΙΑΚΗΣ ΣΤΙΒΑΔΑΣ</a:t>
                </a:r>
                <a:endParaRPr lang="en-US" sz="1200" b="1" kern="1200" dirty="0"/>
              </a:p>
            </p:txBody>
          </p:sp>
          <p:sp>
            <p:nvSpPr>
              <p:cNvPr id="20" name="Arc 19"/>
              <p:cNvSpPr/>
              <p:nvPr/>
            </p:nvSpPr>
            <p:spPr>
              <a:xfrm>
                <a:off x="3836829" y="3538367"/>
                <a:ext cx="1202996" cy="1202996"/>
              </a:xfrm>
              <a:prstGeom prst="arc">
                <a:avLst>
                  <a:gd name="adj1" fmla="val 13200000"/>
                  <a:gd name="adj2" fmla="val 19200000"/>
                </a:avLst>
              </a:prstGeom>
            </p:spPr>
            <p:style>
              <a:lnRef idx="3">
                <a:schemeClr val="accent6"/>
              </a:lnRef>
              <a:fillRef idx="0">
                <a:schemeClr val="accent6"/>
              </a:fillRef>
              <a:effectRef idx="2">
                <a:schemeClr val="accent6"/>
              </a:effectRef>
              <a:fontRef idx="minor">
                <a:schemeClr val="tx1"/>
              </a:fontRef>
            </p:style>
          </p:sp>
          <p:sp>
            <p:nvSpPr>
              <p:cNvPr id="21" name="Arc 20"/>
              <p:cNvSpPr/>
              <p:nvPr/>
            </p:nvSpPr>
            <p:spPr>
              <a:xfrm>
                <a:off x="3836829" y="3301997"/>
                <a:ext cx="1202996" cy="1202996"/>
              </a:xfrm>
              <a:prstGeom prst="arc">
                <a:avLst>
                  <a:gd name="adj1" fmla="val 2400000"/>
                  <a:gd name="adj2" fmla="val 8400000"/>
                </a:avLst>
              </a:prstGeom>
            </p:spPr>
            <p:style>
              <a:lnRef idx="3">
                <a:schemeClr val="accent6"/>
              </a:lnRef>
              <a:fillRef idx="0">
                <a:schemeClr val="accent6"/>
              </a:fillRef>
              <a:effectRef idx="2">
                <a:schemeClr val="accent6"/>
              </a:effectRef>
              <a:fontRef idx="minor">
                <a:schemeClr val="tx1"/>
              </a:fontRef>
            </p:style>
          </p:sp>
          <p:sp>
            <p:nvSpPr>
              <p:cNvPr id="22" name="Freeform 21"/>
              <p:cNvSpPr/>
              <p:nvPr/>
            </p:nvSpPr>
            <p:spPr>
              <a:xfrm flipV="1">
                <a:off x="3235331" y="3682365"/>
                <a:ext cx="2405992" cy="656242"/>
              </a:xfrm>
              <a:custGeom>
                <a:avLst/>
                <a:gdLst>
                  <a:gd name="connsiteX0" fmla="*/ 0 w 2405992"/>
                  <a:gd name="connsiteY0" fmla="*/ 0 h 769917"/>
                  <a:gd name="connsiteX1" fmla="*/ 2405992 w 2405992"/>
                  <a:gd name="connsiteY1" fmla="*/ 0 h 769917"/>
                  <a:gd name="connsiteX2" fmla="*/ 2405992 w 2405992"/>
                  <a:gd name="connsiteY2" fmla="*/ 769917 h 769917"/>
                  <a:gd name="connsiteX3" fmla="*/ 0 w 2405992"/>
                  <a:gd name="connsiteY3" fmla="*/ 769917 h 769917"/>
                  <a:gd name="connsiteX4" fmla="*/ 0 w 2405992"/>
                  <a:gd name="connsiteY4" fmla="*/ 0 h 76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769917">
                    <a:moveTo>
                      <a:pt x="0" y="0"/>
                    </a:moveTo>
                    <a:lnTo>
                      <a:pt x="2405992" y="0"/>
                    </a:lnTo>
                    <a:lnTo>
                      <a:pt x="2405992" y="769917"/>
                    </a:lnTo>
                    <a:lnTo>
                      <a:pt x="0" y="769917"/>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1200" b="1" kern="1200" dirty="0" smtClean="0"/>
                  <a:t>ΠΑΡΑΚΕΡΑΤΙΝΗ ΣΤΙΒΑΔΑ</a:t>
                </a:r>
                <a:endParaRPr lang="en-US" sz="1200" b="1" kern="1200" dirty="0"/>
              </a:p>
            </p:txBody>
          </p:sp>
          <p:sp>
            <p:nvSpPr>
              <p:cNvPr id="23" name="Arc 22"/>
              <p:cNvSpPr/>
              <p:nvPr/>
            </p:nvSpPr>
            <p:spPr>
              <a:xfrm>
                <a:off x="6748080" y="3517217"/>
                <a:ext cx="1202996" cy="1202996"/>
              </a:xfrm>
              <a:prstGeom prst="arc">
                <a:avLst>
                  <a:gd name="adj1" fmla="val 13200000"/>
                  <a:gd name="adj2" fmla="val 19200000"/>
                </a:avLst>
              </a:prstGeom>
            </p:spPr>
            <p:style>
              <a:lnRef idx="3">
                <a:schemeClr val="accent2"/>
              </a:lnRef>
              <a:fillRef idx="0">
                <a:schemeClr val="accent2"/>
              </a:fillRef>
              <a:effectRef idx="2">
                <a:schemeClr val="accent2"/>
              </a:effectRef>
              <a:fontRef idx="minor">
                <a:schemeClr val="tx1"/>
              </a:fontRef>
            </p:style>
          </p:sp>
          <p:sp>
            <p:nvSpPr>
              <p:cNvPr id="24" name="Arc 23"/>
              <p:cNvSpPr/>
              <p:nvPr/>
            </p:nvSpPr>
            <p:spPr>
              <a:xfrm>
                <a:off x="6748080" y="3359637"/>
                <a:ext cx="1202996" cy="1202996"/>
              </a:xfrm>
              <a:prstGeom prst="arc">
                <a:avLst>
                  <a:gd name="adj1" fmla="val 2400000"/>
                  <a:gd name="adj2" fmla="val 8400000"/>
                </a:avLst>
              </a:prstGeom>
            </p:spPr>
            <p:style>
              <a:lnRef idx="3">
                <a:schemeClr val="accent2"/>
              </a:lnRef>
              <a:fillRef idx="0">
                <a:schemeClr val="accent2"/>
              </a:fillRef>
              <a:effectRef idx="2">
                <a:schemeClr val="accent2"/>
              </a:effectRef>
              <a:fontRef idx="minor">
                <a:schemeClr val="tx1"/>
              </a:fontRef>
            </p:style>
          </p:sp>
          <p:sp>
            <p:nvSpPr>
              <p:cNvPr id="25" name="Freeform 24"/>
              <p:cNvSpPr/>
              <p:nvPr/>
            </p:nvSpPr>
            <p:spPr>
              <a:xfrm flipV="1">
                <a:off x="6146582" y="3682365"/>
                <a:ext cx="2405992" cy="656242"/>
              </a:xfrm>
              <a:custGeom>
                <a:avLst/>
                <a:gdLst>
                  <a:gd name="connsiteX0" fmla="*/ 0 w 2405992"/>
                  <a:gd name="connsiteY0" fmla="*/ 0 h 769917"/>
                  <a:gd name="connsiteX1" fmla="*/ 2405992 w 2405992"/>
                  <a:gd name="connsiteY1" fmla="*/ 0 h 769917"/>
                  <a:gd name="connsiteX2" fmla="*/ 2405992 w 2405992"/>
                  <a:gd name="connsiteY2" fmla="*/ 769917 h 769917"/>
                  <a:gd name="connsiteX3" fmla="*/ 0 w 2405992"/>
                  <a:gd name="connsiteY3" fmla="*/ 769917 h 769917"/>
                  <a:gd name="connsiteX4" fmla="*/ 0 w 2405992"/>
                  <a:gd name="connsiteY4" fmla="*/ 0 h 76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769917">
                    <a:moveTo>
                      <a:pt x="0" y="0"/>
                    </a:moveTo>
                    <a:lnTo>
                      <a:pt x="2405992" y="0"/>
                    </a:lnTo>
                    <a:lnTo>
                      <a:pt x="2405992" y="769917"/>
                    </a:lnTo>
                    <a:lnTo>
                      <a:pt x="0" y="769917"/>
                    </a:lnTo>
                    <a:lnTo>
                      <a:pt x="0" y="0"/>
                    </a:lnTo>
                    <a:close/>
                  </a:path>
                </a:pathLst>
              </a:custGeom>
              <a:ln/>
            </p:spPr>
            <p:style>
              <a:lnRef idx="1">
                <a:schemeClr val="accent2"/>
              </a:lnRef>
              <a:fillRef idx="2">
                <a:schemeClr val="accent2"/>
              </a:fillRef>
              <a:effectRef idx="1">
                <a:schemeClr val="accent2"/>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1200" b="1" kern="1200" dirty="0" smtClean="0"/>
                  <a:t>ΚΕΡΑΤΙΝΗ ΣΤΙΒΑΔΑ</a:t>
                </a:r>
                <a:endParaRPr lang="en-US" sz="1200" b="1" kern="1200" dirty="0"/>
              </a:p>
            </p:txBody>
          </p:sp>
          <p:sp>
            <p:nvSpPr>
              <p:cNvPr id="26" name="Arc 25"/>
              <p:cNvSpPr/>
              <p:nvPr/>
            </p:nvSpPr>
            <p:spPr>
              <a:xfrm>
                <a:off x="2381204" y="2041752"/>
                <a:ext cx="1202996" cy="1202996"/>
              </a:xfrm>
              <a:prstGeom prst="arc">
                <a:avLst>
                  <a:gd name="adj1" fmla="val 13200000"/>
                  <a:gd name="adj2" fmla="val 19200000"/>
                </a:avLst>
              </a:prstGeom>
            </p:spPr>
            <p:style>
              <a:lnRef idx="2">
                <a:schemeClr val="dk1"/>
              </a:lnRef>
              <a:fillRef idx="1">
                <a:schemeClr val="lt1"/>
              </a:fillRef>
              <a:effectRef idx="0">
                <a:schemeClr val="dk1"/>
              </a:effectRef>
              <a:fontRef idx="minor">
                <a:schemeClr val="dk1"/>
              </a:fontRef>
            </p:style>
          </p:sp>
          <p:sp>
            <p:nvSpPr>
              <p:cNvPr id="27" name="Arc 26"/>
              <p:cNvSpPr/>
              <p:nvPr/>
            </p:nvSpPr>
            <p:spPr>
              <a:xfrm>
                <a:off x="2360438" y="2046774"/>
                <a:ext cx="1202996" cy="1202996"/>
              </a:xfrm>
              <a:prstGeom prst="arc">
                <a:avLst>
                  <a:gd name="adj1" fmla="val 2400000"/>
                  <a:gd name="adj2" fmla="val 8400000"/>
                </a:avLst>
              </a:prstGeom>
            </p:spPr>
            <p:style>
              <a:lnRef idx="2">
                <a:schemeClr val="dk1"/>
              </a:lnRef>
              <a:fillRef idx="1">
                <a:schemeClr val="lt1"/>
              </a:fillRef>
              <a:effectRef idx="0">
                <a:schemeClr val="dk1"/>
              </a:effectRef>
              <a:fontRef idx="minor">
                <a:schemeClr val="dk1"/>
              </a:fontRef>
            </p:style>
          </p:sp>
          <p:sp>
            <p:nvSpPr>
              <p:cNvPr id="28" name="Freeform 27"/>
              <p:cNvSpPr/>
              <p:nvPr/>
            </p:nvSpPr>
            <p:spPr>
              <a:xfrm flipV="1">
                <a:off x="1779706" y="2256058"/>
                <a:ext cx="2405992" cy="769917"/>
              </a:xfrm>
              <a:custGeom>
                <a:avLst/>
                <a:gdLst>
                  <a:gd name="connsiteX0" fmla="*/ 0 w 2405992"/>
                  <a:gd name="connsiteY0" fmla="*/ 0 h 769917"/>
                  <a:gd name="connsiteX1" fmla="*/ 2405992 w 2405992"/>
                  <a:gd name="connsiteY1" fmla="*/ 0 h 769917"/>
                  <a:gd name="connsiteX2" fmla="*/ 2405992 w 2405992"/>
                  <a:gd name="connsiteY2" fmla="*/ 769917 h 769917"/>
                  <a:gd name="connsiteX3" fmla="*/ 0 w 2405992"/>
                  <a:gd name="connsiteY3" fmla="*/ 769917 h 769917"/>
                  <a:gd name="connsiteX4" fmla="*/ 0 w 2405992"/>
                  <a:gd name="connsiteY4" fmla="*/ 0 h 76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769917">
                    <a:moveTo>
                      <a:pt x="0" y="0"/>
                    </a:moveTo>
                    <a:lnTo>
                      <a:pt x="2405992" y="0"/>
                    </a:lnTo>
                    <a:lnTo>
                      <a:pt x="2405992" y="769917"/>
                    </a:lnTo>
                    <a:lnTo>
                      <a:pt x="0" y="769917"/>
                    </a:lnTo>
                    <a:lnTo>
                      <a:pt x="0" y="0"/>
                    </a:lnTo>
                    <a:close/>
                  </a:path>
                </a:pathLst>
              </a:custGeom>
              <a:ln/>
            </p:spPr>
            <p:style>
              <a:lnRef idx="1">
                <a:schemeClr val="accent1"/>
              </a:lnRef>
              <a:fillRef idx="2">
                <a:schemeClr val="accent1"/>
              </a:fillRef>
              <a:effectRef idx="1">
                <a:schemeClr val="accent1"/>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1100" b="1" kern="1200" dirty="0" smtClean="0"/>
                  <a:t>ΚΥΤΤΑΡΑ ΕΝΔΙΑΜΕΣΗΣ ΣΤΙΒΑΔΑΣ</a:t>
                </a:r>
                <a:endParaRPr lang="en-US" sz="1100" b="1" kern="1200" dirty="0"/>
              </a:p>
            </p:txBody>
          </p:sp>
          <p:sp>
            <p:nvSpPr>
              <p:cNvPr id="29" name="Arc 28"/>
              <p:cNvSpPr/>
              <p:nvPr/>
            </p:nvSpPr>
            <p:spPr>
              <a:xfrm>
                <a:off x="5292455" y="2041753"/>
                <a:ext cx="1202996" cy="1202996"/>
              </a:xfrm>
              <a:prstGeom prst="arc">
                <a:avLst>
                  <a:gd name="adj1" fmla="val 13200000"/>
                  <a:gd name="adj2" fmla="val 19200000"/>
                </a:avLst>
              </a:prstGeom>
            </p:spPr>
            <p:style>
              <a:lnRef idx="2">
                <a:schemeClr val="dk1"/>
              </a:lnRef>
              <a:fillRef idx="1">
                <a:schemeClr val="lt1"/>
              </a:fillRef>
              <a:effectRef idx="0">
                <a:schemeClr val="dk1"/>
              </a:effectRef>
              <a:fontRef idx="minor">
                <a:schemeClr val="dk1"/>
              </a:fontRef>
            </p:style>
          </p:sp>
          <p:sp>
            <p:nvSpPr>
              <p:cNvPr id="30" name="Arc 29"/>
              <p:cNvSpPr/>
              <p:nvPr/>
            </p:nvSpPr>
            <p:spPr>
              <a:xfrm>
                <a:off x="5292455" y="2046775"/>
                <a:ext cx="1202996" cy="1202996"/>
              </a:xfrm>
              <a:prstGeom prst="arc">
                <a:avLst>
                  <a:gd name="adj1" fmla="val 2400000"/>
                  <a:gd name="adj2" fmla="val 8400000"/>
                </a:avLst>
              </a:prstGeom>
            </p:spPr>
            <p:style>
              <a:lnRef idx="2">
                <a:schemeClr val="dk1"/>
              </a:lnRef>
              <a:fillRef idx="1">
                <a:schemeClr val="lt1"/>
              </a:fillRef>
              <a:effectRef idx="0">
                <a:schemeClr val="dk1"/>
              </a:effectRef>
              <a:fontRef idx="minor">
                <a:schemeClr val="dk1"/>
              </a:fontRef>
            </p:style>
          </p:sp>
          <p:sp>
            <p:nvSpPr>
              <p:cNvPr id="31" name="Freeform 30"/>
              <p:cNvSpPr/>
              <p:nvPr/>
            </p:nvSpPr>
            <p:spPr>
              <a:xfrm flipV="1">
                <a:off x="4690957" y="2256059"/>
                <a:ext cx="2405992" cy="769917"/>
              </a:xfrm>
              <a:custGeom>
                <a:avLst/>
                <a:gdLst>
                  <a:gd name="connsiteX0" fmla="*/ 0 w 2405992"/>
                  <a:gd name="connsiteY0" fmla="*/ 0 h 769917"/>
                  <a:gd name="connsiteX1" fmla="*/ 2405992 w 2405992"/>
                  <a:gd name="connsiteY1" fmla="*/ 0 h 769917"/>
                  <a:gd name="connsiteX2" fmla="*/ 2405992 w 2405992"/>
                  <a:gd name="connsiteY2" fmla="*/ 769917 h 769917"/>
                  <a:gd name="connsiteX3" fmla="*/ 0 w 2405992"/>
                  <a:gd name="connsiteY3" fmla="*/ 769917 h 769917"/>
                  <a:gd name="connsiteX4" fmla="*/ 0 w 2405992"/>
                  <a:gd name="connsiteY4" fmla="*/ 0 h 76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769917">
                    <a:moveTo>
                      <a:pt x="0" y="0"/>
                    </a:moveTo>
                    <a:lnTo>
                      <a:pt x="2405992" y="0"/>
                    </a:lnTo>
                    <a:lnTo>
                      <a:pt x="2405992" y="769917"/>
                    </a:lnTo>
                    <a:lnTo>
                      <a:pt x="0" y="769917"/>
                    </a:lnTo>
                    <a:lnTo>
                      <a:pt x="0" y="0"/>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1100" b="1" kern="1200" dirty="0" smtClean="0"/>
                  <a:t>ΚΥΤΤΑΡΑ ΚΟΚΚΩΔΟΥΣ ΣΤΙΒΑΔΑΣ</a:t>
                </a:r>
                <a:endParaRPr lang="en-US" sz="1100" b="1" kern="1200" dirty="0"/>
              </a:p>
            </p:txBody>
          </p:sp>
          <p:sp>
            <p:nvSpPr>
              <p:cNvPr id="32" name="Arc 31"/>
              <p:cNvSpPr/>
              <p:nvPr/>
            </p:nvSpPr>
            <p:spPr>
              <a:xfrm>
                <a:off x="3821737" y="-729357"/>
                <a:ext cx="1202996" cy="1202996"/>
              </a:xfrm>
              <a:prstGeom prst="arc">
                <a:avLst>
                  <a:gd name="adj1" fmla="val 2400000"/>
                  <a:gd name="adj2" fmla="val 8400000"/>
                </a:avLst>
              </a:prstGeom>
            </p:spPr>
            <p:style>
              <a:lnRef idx="2">
                <a:schemeClr val="dk1"/>
              </a:lnRef>
              <a:fillRef idx="1">
                <a:schemeClr val="lt1"/>
              </a:fillRef>
              <a:effectRef idx="0">
                <a:schemeClr val="dk1"/>
              </a:effectRef>
              <a:fontRef idx="minor">
                <a:schemeClr val="dk1"/>
              </a:fontRef>
            </p:style>
          </p:sp>
          <p:sp>
            <p:nvSpPr>
              <p:cNvPr id="33" name="Arc 32"/>
              <p:cNvSpPr/>
              <p:nvPr/>
            </p:nvSpPr>
            <p:spPr>
              <a:xfrm>
                <a:off x="3821737" y="-547295"/>
                <a:ext cx="1202996" cy="1202996"/>
              </a:xfrm>
              <a:prstGeom prst="arc">
                <a:avLst>
                  <a:gd name="adj1" fmla="val 13200000"/>
                  <a:gd name="adj2" fmla="val 19200000"/>
                </a:avLst>
              </a:prstGeom>
            </p:spPr>
            <p:style>
              <a:lnRef idx="2">
                <a:schemeClr val="dk1"/>
              </a:lnRef>
              <a:fillRef idx="1">
                <a:schemeClr val="lt1"/>
              </a:fillRef>
              <a:effectRef idx="0">
                <a:schemeClr val="dk1"/>
              </a:effectRef>
              <a:fontRef idx="minor">
                <a:schemeClr val="dk1"/>
              </a:fontRef>
            </p:style>
          </p:sp>
          <p:sp>
            <p:nvSpPr>
              <p:cNvPr id="36" name="Freeform 35"/>
              <p:cNvSpPr/>
              <p:nvPr/>
            </p:nvSpPr>
            <p:spPr>
              <a:xfrm flipV="1">
                <a:off x="3260797" y="-328460"/>
                <a:ext cx="2340000" cy="583327"/>
              </a:xfrm>
              <a:custGeom>
                <a:avLst/>
                <a:gdLst>
                  <a:gd name="connsiteX0" fmla="*/ 0 w 2405992"/>
                  <a:gd name="connsiteY0" fmla="*/ 0 h 769917"/>
                  <a:gd name="connsiteX1" fmla="*/ 2405992 w 2405992"/>
                  <a:gd name="connsiteY1" fmla="*/ 0 h 769917"/>
                  <a:gd name="connsiteX2" fmla="*/ 2405992 w 2405992"/>
                  <a:gd name="connsiteY2" fmla="*/ 769917 h 769917"/>
                  <a:gd name="connsiteX3" fmla="*/ 0 w 2405992"/>
                  <a:gd name="connsiteY3" fmla="*/ 769917 h 769917"/>
                  <a:gd name="connsiteX4" fmla="*/ 0 w 2405992"/>
                  <a:gd name="connsiteY4" fmla="*/ 0 h 76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769917">
                    <a:moveTo>
                      <a:pt x="0" y="0"/>
                    </a:moveTo>
                    <a:lnTo>
                      <a:pt x="2405992" y="0"/>
                    </a:lnTo>
                    <a:lnTo>
                      <a:pt x="2405992" y="769917"/>
                    </a:lnTo>
                    <a:lnTo>
                      <a:pt x="0" y="769917"/>
                    </a:lnTo>
                    <a:lnTo>
                      <a:pt x="0" y="0"/>
                    </a:lnTo>
                    <a:close/>
                  </a:path>
                </a:pathLst>
              </a:custGeom>
              <a:ln/>
            </p:spPr>
            <p:style>
              <a:lnRef idx="1">
                <a:schemeClr val="accent2"/>
              </a:lnRef>
              <a:fillRef idx="3">
                <a:schemeClr val="accent2"/>
              </a:fillRef>
              <a:effectRef idx="2">
                <a:schemeClr val="accent2"/>
              </a:effectRef>
              <a:fontRef idx="minor">
                <a:schemeClr val="lt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1100" b="1" kern="1200" dirty="0" smtClean="0"/>
                  <a:t>ΚΥΤΤΑΡΑ ΒΑΣΙΚΗΣ ΣΤΙΒΑΔΑΣ</a:t>
                </a:r>
                <a:endParaRPr lang="en-US" sz="1100" b="1" kern="1200" dirty="0"/>
              </a:p>
            </p:txBody>
          </p:sp>
          <p:sp>
            <p:nvSpPr>
              <p:cNvPr id="37" name="Freeform 36"/>
              <p:cNvSpPr/>
              <p:nvPr/>
            </p:nvSpPr>
            <p:spPr>
              <a:xfrm flipV="1">
                <a:off x="3260797" y="1057031"/>
                <a:ext cx="2340000" cy="583327"/>
              </a:xfrm>
              <a:custGeom>
                <a:avLst/>
                <a:gdLst>
                  <a:gd name="connsiteX0" fmla="*/ 0 w 2405992"/>
                  <a:gd name="connsiteY0" fmla="*/ 0 h 769917"/>
                  <a:gd name="connsiteX1" fmla="*/ 2405992 w 2405992"/>
                  <a:gd name="connsiteY1" fmla="*/ 0 h 769917"/>
                  <a:gd name="connsiteX2" fmla="*/ 2405992 w 2405992"/>
                  <a:gd name="connsiteY2" fmla="*/ 769917 h 769917"/>
                  <a:gd name="connsiteX3" fmla="*/ 0 w 2405992"/>
                  <a:gd name="connsiteY3" fmla="*/ 769917 h 769917"/>
                  <a:gd name="connsiteX4" fmla="*/ 0 w 2405992"/>
                  <a:gd name="connsiteY4" fmla="*/ 0 h 76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769917">
                    <a:moveTo>
                      <a:pt x="0" y="0"/>
                    </a:moveTo>
                    <a:lnTo>
                      <a:pt x="2405992" y="0"/>
                    </a:lnTo>
                    <a:lnTo>
                      <a:pt x="2405992" y="769917"/>
                    </a:lnTo>
                    <a:lnTo>
                      <a:pt x="0" y="769917"/>
                    </a:lnTo>
                    <a:lnTo>
                      <a:pt x="0" y="0"/>
                    </a:lnTo>
                    <a:close/>
                  </a:path>
                </a:pathLst>
              </a:custGeom>
              <a:ln/>
            </p:spPr>
            <p:style>
              <a:lnRef idx="0">
                <a:schemeClr val="accent6"/>
              </a:lnRef>
              <a:fillRef idx="3">
                <a:schemeClr val="accent6"/>
              </a:fillRef>
              <a:effectRef idx="3">
                <a:schemeClr val="accent6"/>
              </a:effectRef>
              <a:fontRef idx="minor">
                <a:schemeClr val="lt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1100" b="1" kern="1200" dirty="0" smtClean="0">
                    <a:solidFill>
                      <a:schemeClr val="tx1"/>
                    </a:solidFill>
                  </a:rPr>
                  <a:t>ΚΥΤΤΑΡΑ ΑΚΑΝΘΩΤΗΣ ΣΤΙΒΑΔΑΣ</a:t>
                </a:r>
                <a:endParaRPr lang="en-US" sz="1100" b="1" kern="1200" dirty="0">
                  <a:solidFill>
                    <a:schemeClr val="tx1"/>
                  </a:solidFill>
                </a:endParaRPr>
              </a:p>
            </p:txBody>
          </p:sp>
          <p:sp>
            <p:nvSpPr>
              <p:cNvPr id="52" name="Freeform 51"/>
              <p:cNvSpPr/>
              <p:nvPr/>
            </p:nvSpPr>
            <p:spPr>
              <a:xfrm flipV="1">
                <a:off x="6418271" y="5290369"/>
                <a:ext cx="2405992" cy="401037"/>
              </a:xfrm>
              <a:custGeom>
                <a:avLst/>
                <a:gdLst>
                  <a:gd name="connsiteX0" fmla="*/ 0 w 2405992"/>
                  <a:gd name="connsiteY0" fmla="*/ 0 h 769917"/>
                  <a:gd name="connsiteX1" fmla="*/ 2405992 w 2405992"/>
                  <a:gd name="connsiteY1" fmla="*/ 0 h 769917"/>
                  <a:gd name="connsiteX2" fmla="*/ 2405992 w 2405992"/>
                  <a:gd name="connsiteY2" fmla="*/ 769917 h 769917"/>
                  <a:gd name="connsiteX3" fmla="*/ 0 w 2405992"/>
                  <a:gd name="connsiteY3" fmla="*/ 769917 h 769917"/>
                  <a:gd name="connsiteX4" fmla="*/ 0 w 2405992"/>
                  <a:gd name="connsiteY4" fmla="*/ 0 h 76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769917">
                    <a:moveTo>
                      <a:pt x="0" y="0"/>
                    </a:moveTo>
                    <a:lnTo>
                      <a:pt x="2405992" y="0"/>
                    </a:lnTo>
                    <a:lnTo>
                      <a:pt x="2405992" y="769917"/>
                    </a:lnTo>
                    <a:lnTo>
                      <a:pt x="0" y="769917"/>
                    </a:lnTo>
                    <a:lnTo>
                      <a:pt x="0" y="0"/>
                    </a:lnTo>
                    <a:close/>
                  </a:path>
                </a:pathLst>
              </a:custGeom>
              <a:ln/>
            </p:spPr>
            <p:style>
              <a:lnRef idx="1">
                <a:schemeClr val="accent2"/>
              </a:lnRef>
              <a:fillRef idx="2">
                <a:schemeClr val="accent2"/>
              </a:fillRef>
              <a:effectRef idx="1">
                <a:schemeClr val="accent2"/>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1200" b="1" dirty="0" smtClean="0"/>
                  <a:t>ΟΡΘΟΚΕΡΑΤΙΝΟΠΟΙΗΜΕΝΟ ΕΠΙΘΗΛΙΟ</a:t>
                </a:r>
                <a:endParaRPr lang="en-US" sz="1200" b="1" kern="1200" dirty="0"/>
              </a:p>
            </p:txBody>
          </p:sp>
          <p:sp>
            <p:nvSpPr>
              <p:cNvPr id="53" name="Freeform 52"/>
              <p:cNvSpPr/>
              <p:nvPr/>
            </p:nvSpPr>
            <p:spPr>
              <a:xfrm flipV="1">
                <a:off x="3320308" y="5294615"/>
                <a:ext cx="2405992" cy="401037"/>
              </a:xfrm>
              <a:custGeom>
                <a:avLst/>
                <a:gdLst>
                  <a:gd name="connsiteX0" fmla="*/ 0 w 2405992"/>
                  <a:gd name="connsiteY0" fmla="*/ 0 h 769917"/>
                  <a:gd name="connsiteX1" fmla="*/ 2405992 w 2405992"/>
                  <a:gd name="connsiteY1" fmla="*/ 0 h 769917"/>
                  <a:gd name="connsiteX2" fmla="*/ 2405992 w 2405992"/>
                  <a:gd name="connsiteY2" fmla="*/ 769917 h 769917"/>
                  <a:gd name="connsiteX3" fmla="*/ 0 w 2405992"/>
                  <a:gd name="connsiteY3" fmla="*/ 769917 h 769917"/>
                  <a:gd name="connsiteX4" fmla="*/ 0 w 2405992"/>
                  <a:gd name="connsiteY4" fmla="*/ 0 h 76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769917">
                    <a:moveTo>
                      <a:pt x="0" y="0"/>
                    </a:moveTo>
                    <a:lnTo>
                      <a:pt x="2405992" y="0"/>
                    </a:lnTo>
                    <a:lnTo>
                      <a:pt x="2405992" y="769917"/>
                    </a:lnTo>
                    <a:lnTo>
                      <a:pt x="0" y="769917"/>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1200" b="1" dirty="0" smtClean="0"/>
                  <a:t>ΠΑΡΑΚΕΡΑΤΙΝΟΠΟΙΗΜΕΝΟ ΕΠΙΘΗΛΙΟ</a:t>
                </a:r>
                <a:endParaRPr lang="en-US" sz="1200" b="1" kern="1200" dirty="0"/>
              </a:p>
            </p:txBody>
          </p:sp>
          <p:sp>
            <p:nvSpPr>
              <p:cNvPr id="55" name="Freeform 54"/>
              <p:cNvSpPr/>
              <p:nvPr/>
            </p:nvSpPr>
            <p:spPr>
              <a:xfrm flipV="1">
                <a:off x="325700" y="5446523"/>
                <a:ext cx="2405992" cy="401037"/>
              </a:xfrm>
              <a:custGeom>
                <a:avLst/>
                <a:gdLst>
                  <a:gd name="connsiteX0" fmla="*/ 0 w 2405992"/>
                  <a:gd name="connsiteY0" fmla="*/ 0 h 769917"/>
                  <a:gd name="connsiteX1" fmla="*/ 2405992 w 2405992"/>
                  <a:gd name="connsiteY1" fmla="*/ 0 h 769917"/>
                  <a:gd name="connsiteX2" fmla="*/ 2405992 w 2405992"/>
                  <a:gd name="connsiteY2" fmla="*/ 769917 h 769917"/>
                  <a:gd name="connsiteX3" fmla="*/ 0 w 2405992"/>
                  <a:gd name="connsiteY3" fmla="*/ 769917 h 769917"/>
                  <a:gd name="connsiteX4" fmla="*/ 0 w 2405992"/>
                  <a:gd name="connsiteY4" fmla="*/ 0 h 76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769917">
                    <a:moveTo>
                      <a:pt x="0" y="0"/>
                    </a:moveTo>
                    <a:lnTo>
                      <a:pt x="2405992" y="0"/>
                    </a:lnTo>
                    <a:lnTo>
                      <a:pt x="2405992" y="769917"/>
                    </a:lnTo>
                    <a:lnTo>
                      <a:pt x="0" y="769917"/>
                    </a:lnTo>
                    <a:lnTo>
                      <a:pt x="0" y="0"/>
                    </a:lnTo>
                    <a:close/>
                  </a:path>
                </a:pathLst>
              </a:custGeom>
              <a:ln/>
            </p:spPr>
            <p:style>
              <a:lnRef idx="1">
                <a:schemeClr val="accent1"/>
              </a:lnRef>
              <a:fillRef idx="2">
                <a:schemeClr val="accent1"/>
              </a:fillRef>
              <a:effectRef idx="1">
                <a:schemeClr val="accent1"/>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1200" b="1" dirty="0" smtClean="0"/>
                  <a:t>ΜΗ ΚΕΡΑΤΙΝΟΠΟΙΗΜΕΝΟ ΕΠΙΘΗΛΙΟ</a:t>
                </a:r>
                <a:endParaRPr lang="en-US" sz="1200" b="1" kern="1200" dirty="0"/>
              </a:p>
            </p:txBody>
          </p:sp>
          <p:sp>
            <p:nvSpPr>
              <p:cNvPr id="95" name="Freeform 94"/>
              <p:cNvSpPr/>
              <p:nvPr/>
            </p:nvSpPr>
            <p:spPr>
              <a:xfrm flipV="1">
                <a:off x="3320309" y="5847610"/>
                <a:ext cx="5503954" cy="377942"/>
              </a:xfrm>
              <a:custGeom>
                <a:avLst/>
                <a:gdLst>
                  <a:gd name="connsiteX0" fmla="*/ 0 w 2405992"/>
                  <a:gd name="connsiteY0" fmla="*/ 0 h 769917"/>
                  <a:gd name="connsiteX1" fmla="*/ 2405992 w 2405992"/>
                  <a:gd name="connsiteY1" fmla="*/ 0 h 769917"/>
                  <a:gd name="connsiteX2" fmla="*/ 2405992 w 2405992"/>
                  <a:gd name="connsiteY2" fmla="*/ 769917 h 769917"/>
                  <a:gd name="connsiteX3" fmla="*/ 0 w 2405992"/>
                  <a:gd name="connsiteY3" fmla="*/ 769917 h 769917"/>
                  <a:gd name="connsiteX4" fmla="*/ 0 w 2405992"/>
                  <a:gd name="connsiteY4" fmla="*/ 0 h 76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992" h="769917">
                    <a:moveTo>
                      <a:pt x="0" y="0"/>
                    </a:moveTo>
                    <a:lnTo>
                      <a:pt x="2405992" y="0"/>
                    </a:lnTo>
                    <a:lnTo>
                      <a:pt x="2405992" y="769917"/>
                    </a:lnTo>
                    <a:lnTo>
                      <a:pt x="0" y="769917"/>
                    </a:lnTo>
                    <a:lnTo>
                      <a:pt x="0" y="0"/>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1400" b="1" dirty="0" smtClean="0"/>
                  <a:t>ΚΕΡΑΤΙΝΟΠΟΙΗΜΕΝΟ ΕΠΙΘΗΛΙΟ</a:t>
                </a:r>
                <a:endParaRPr lang="en-US" sz="1400" b="1" kern="1200" dirty="0"/>
              </a:p>
            </p:txBody>
          </p:sp>
        </p:grpSp>
        <p:cxnSp>
          <p:nvCxnSpPr>
            <p:cNvPr id="40" name="Curved Connector 39"/>
            <p:cNvCxnSpPr/>
            <p:nvPr/>
          </p:nvCxnSpPr>
          <p:spPr>
            <a:xfrm rot="16200000" flipV="1">
              <a:off x="143800" y="2276575"/>
              <a:ext cx="5256000" cy="2592292"/>
            </a:xfrm>
            <a:prstGeom prst="curvedConnector3">
              <a:avLst>
                <a:gd name="adj1" fmla="val 50000"/>
              </a:avLst>
            </a:prstGeom>
            <a:ln>
              <a:prstDash val="dashDot"/>
              <a:headEnd type="oval"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44" name="Curved Connector 43"/>
            <p:cNvCxnSpPr/>
            <p:nvPr/>
          </p:nvCxnSpPr>
          <p:spPr>
            <a:xfrm rot="5400000" flipH="1" flipV="1">
              <a:off x="3780344" y="2244094"/>
              <a:ext cx="5328000" cy="2448000"/>
            </a:xfrm>
            <a:prstGeom prst="curvedConnector3">
              <a:avLst>
                <a:gd name="adj1" fmla="val 48222"/>
              </a:avLst>
            </a:prstGeom>
            <a:ln>
              <a:prstDash val="dashDot"/>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4" name="Freeform 93"/>
            <p:cNvSpPr/>
            <p:nvPr/>
          </p:nvSpPr>
          <p:spPr>
            <a:xfrm>
              <a:off x="4221803" y="945320"/>
              <a:ext cx="540000" cy="5364000"/>
            </a:xfrm>
            <a:custGeom>
              <a:avLst/>
              <a:gdLst>
                <a:gd name="connsiteX0" fmla="*/ 447473 w 519595"/>
                <a:gd name="connsiteY0" fmla="*/ 0 h 5378036"/>
                <a:gd name="connsiteX1" fmla="*/ 0 w 519595"/>
                <a:gd name="connsiteY1" fmla="*/ 2655651 h 5378036"/>
                <a:gd name="connsiteX2" fmla="*/ 447473 w 519595"/>
                <a:gd name="connsiteY2" fmla="*/ 3764604 h 5378036"/>
                <a:gd name="connsiteX3" fmla="*/ 515566 w 519595"/>
                <a:gd name="connsiteY3" fmla="*/ 5233481 h 5378036"/>
                <a:gd name="connsiteX4" fmla="*/ 505839 w 519595"/>
                <a:gd name="connsiteY4" fmla="*/ 5243208 h 5378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95" h="5378036">
                  <a:moveTo>
                    <a:pt x="447473" y="0"/>
                  </a:moveTo>
                  <a:cubicBezTo>
                    <a:pt x="223736" y="1014108"/>
                    <a:pt x="0" y="2028217"/>
                    <a:pt x="0" y="2655651"/>
                  </a:cubicBezTo>
                  <a:cubicBezTo>
                    <a:pt x="0" y="3283085"/>
                    <a:pt x="361545" y="3334966"/>
                    <a:pt x="447473" y="3764604"/>
                  </a:cubicBezTo>
                  <a:cubicBezTo>
                    <a:pt x="533401" y="4194242"/>
                    <a:pt x="505838" y="4987047"/>
                    <a:pt x="515566" y="5233481"/>
                  </a:cubicBezTo>
                  <a:cubicBezTo>
                    <a:pt x="525294" y="5479915"/>
                    <a:pt x="515566" y="5361561"/>
                    <a:pt x="505839" y="5243208"/>
                  </a:cubicBezTo>
                </a:path>
              </a:pathLst>
            </a:custGeom>
            <a:ln>
              <a:prstDash val="dashDot"/>
              <a:headEnd type="triangle" w="med" len="med"/>
              <a:tailEnd type="oval" w="med" len="med"/>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cxnSp>
          <p:nvCxnSpPr>
            <p:cNvPr id="97" name="Straight Connector 96"/>
            <p:cNvCxnSpPr/>
            <p:nvPr/>
          </p:nvCxnSpPr>
          <p:spPr>
            <a:xfrm>
              <a:off x="1475653" y="480070"/>
              <a:ext cx="0" cy="108000"/>
            </a:xfrm>
            <a:prstGeom prst="line">
              <a:avLst/>
            </a:prstGeom>
          </p:spPr>
          <p:style>
            <a:lnRef idx="3">
              <a:schemeClr val="dk1"/>
            </a:lnRef>
            <a:fillRef idx="0">
              <a:schemeClr val="dk1"/>
            </a:fillRef>
            <a:effectRef idx="2">
              <a:schemeClr val="dk1"/>
            </a:effectRef>
            <a:fontRef idx="minor">
              <a:schemeClr val="tx1"/>
            </a:fontRef>
          </p:style>
        </p:cxnSp>
        <p:cxnSp>
          <p:nvCxnSpPr>
            <p:cNvPr id="99" name="Straight Connector 98"/>
            <p:cNvCxnSpPr/>
            <p:nvPr/>
          </p:nvCxnSpPr>
          <p:spPr>
            <a:xfrm>
              <a:off x="4572000" y="476672"/>
              <a:ext cx="0" cy="10800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8580795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752"/>
            <a:ext cx="8229600" cy="828000"/>
          </a:xfrm>
        </p:spPr>
        <p:txBody>
          <a:bodyPr>
            <a:normAutofit/>
          </a:bodyPr>
          <a:lstStyle/>
          <a:p>
            <a:r>
              <a:rPr lang="el-GR" sz="3600" b="1" dirty="0" smtClean="0">
                <a:solidFill>
                  <a:schemeClr val="tx2"/>
                </a:solidFill>
              </a:rPr>
              <a:t>βλεννογόνος</a:t>
            </a:r>
            <a:endParaRPr lang="el-GR" sz="3600" b="1" dirty="0">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000" y="806502"/>
            <a:ext cx="7524000" cy="58628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06420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marL="711200" indent="-711200"/>
            <a:r>
              <a:rPr lang="el-GR" altLang="el-GR" dirty="0" smtClean="0"/>
              <a:t>Ι. Σιελογόνοι αδένες</a:t>
            </a:r>
            <a:r>
              <a:rPr lang="en-US" altLang="el-GR" dirty="0" smtClean="0"/>
              <a:t> </a:t>
            </a:r>
            <a:endParaRPr lang="el-GR" altLang="el-GR" sz="2800" b="0" dirty="0"/>
          </a:p>
        </p:txBody>
      </p:sp>
      <p:sp>
        <p:nvSpPr>
          <p:cNvPr id="10248" name="Rectangle 8"/>
          <p:cNvSpPr>
            <a:spLocks noGrp="1" noChangeArrowheads="1"/>
          </p:cNvSpPr>
          <p:nvPr>
            <p:ph idx="1"/>
          </p:nvPr>
        </p:nvSpPr>
        <p:spPr>
          <a:xfrm>
            <a:off x="457200" y="1196752"/>
            <a:ext cx="4402832" cy="5040560"/>
          </a:xfrm>
        </p:spPr>
        <p:txBody>
          <a:bodyPr>
            <a:normAutofit lnSpcReduction="10000"/>
          </a:bodyPr>
          <a:lstStyle/>
          <a:p>
            <a:pPr marL="0" indent="0">
              <a:spcBef>
                <a:spcPts val="600"/>
              </a:spcBef>
              <a:buNone/>
            </a:pPr>
            <a:r>
              <a:rPr lang="el-GR" altLang="el-GR" sz="2400" dirty="0" smtClean="0"/>
              <a:t>Είναι </a:t>
            </a:r>
            <a:r>
              <a:rPr lang="el-GR" altLang="el-GR" sz="2400" dirty="0"/>
              <a:t>εξωκρινείς αδένες και το έκκριμά τους, το σίελο, με τους εκφορητικούς τους πόρους μεταφέρεται στην κοιλότητα του στόματος, δια την έναρξη της διαδικασίας της πέψης των τροφών</a:t>
            </a:r>
            <a:r>
              <a:rPr lang="en-US" altLang="el-GR" sz="2400" dirty="0"/>
              <a:t> </a:t>
            </a:r>
            <a:r>
              <a:rPr lang="el-GR" altLang="el-GR" sz="2400" dirty="0" smtClean="0"/>
              <a:t>(Το </a:t>
            </a:r>
            <a:r>
              <a:rPr lang="el-GR" altLang="el-GR" sz="2400" dirty="0"/>
              <a:t>σίελο υγραίνει την τροφή διευκολύνοντας τη γευστική αντίληψη, τη μάσηση και την κατάποση</a:t>
            </a:r>
            <a:r>
              <a:rPr lang="en-US" altLang="el-GR" sz="2400" dirty="0"/>
              <a:t>-</a:t>
            </a:r>
            <a:r>
              <a:rPr lang="el-GR" altLang="el-GR" sz="2400" dirty="0"/>
              <a:t> ξεκινά την πέψη του αμύλου</a:t>
            </a:r>
            <a:r>
              <a:rPr lang="en-US" altLang="el-GR" sz="2400" dirty="0"/>
              <a:t>-</a:t>
            </a:r>
            <a:r>
              <a:rPr lang="el-GR" altLang="el-GR" sz="2400" dirty="0"/>
              <a:t> υγραίνει και λιπαίνει το στόμα</a:t>
            </a:r>
            <a:r>
              <a:rPr lang="en-US" altLang="el-GR" sz="2400" dirty="0"/>
              <a:t>-</a:t>
            </a:r>
            <a:r>
              <a:rPr lang="el-GR" altLang="el-GR" sz="2400" dirty="0"/>
              <a:t> λειτουργεί ως διαλύτης για την αποβολή απορριμμάτων</a:t>
            </a:r>
            <a:r>
              <a:rPr lang="el-GR" altLang="el-GR" sz="2400" dirty="0" smtClean="0"/>
              <a:t>).</a:t>
            </a:r>
          </a:p>
          <a:p>
            <a:pPr marL="0" indent="0">
              <a:spcBef>
                <a:spcPts val="600"/>
              </a:spcBef>
              <a:buNone/>
            </a:pPr>
            <a:endParaRPr lang="el-GR" altLang="el-GR" sz="24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967" y="1340768"/>
            <a:ext cx="4048391" cy="37444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40994" y="5157192"/>
            <a:ext cx="3024336"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2408 Salivary </a:t>
            </a:r>
            <a:r>
              <a:rPr lang="en-US" sz="1200" dirty="0" smtClean="0">
                <a:latin typeface="+mn-lt"/>
                <a:hlinkClick r:id="rId4"/>
              </a:rPr>
              <a:t>Glands</a:t>
            </a:r>
            <a:r>
              <a:rPr lang="en-US" sz="1200" dirty="0" smtClean="0">
                <a:solidFill>
                  <a:schemeClr val="tx1">
                    <a:lumMod val="75000"/>
                    <a:lumOff val="25000"/>
                  </a:schemeClr>
                </a:solidFill>
                <a:latin typeface="+mn-lt"/>
                <a:cs typeface="Adobe Devanagari" pitchFamily="18" charset="0"/>
              </a:rPr>
              <a:t>” </a:t>
            </a:r>
            <a:r>
              <a:rPr lang="el-GR" sz="1200" dirty="0" smtClean="0">
                <a:solidFill>
                  <a:schemeClr val="tx1">
                    <a:lumMod val="75000"/>
                    <a:lumOff val="25000"/>
                  </a:schemeClr>
                </a:solidFill>
                <a:latin typeface="+mn-lt"/>
                <a:cs typeface="Adobe Devanagari" pitchFamily="18" charset="0"/>
              </a:rPr>
              <a:t>από </a:t>
            </a:r>
            <a:r>
              <a:rPr lang="en-US" sz="1200" dirty="0" smtClean="0">
                <a:latin typeface="+mn-lt"/>
                <a:hlinkClick r:id="rId5" tooltip="User:CFCF"/>
              </a:rPr>
              <a:t>CFCF</a:t>
            </a:r>
            <a:r>
              <a:rPr lang="el-GR" sz="1200" dirty="0" smtClean="0">
                <a:solidFill>
                  <a:schemeClr val="tx1">
                    <a:lumMod val="75000"/>
                    <a:lumOff val="25000"/>
                  </a:schemeClr>
                </a:solidFill>
                <a:latin typeface="+mn-lt"/>
                <a:cs typeface="Adobe Devanagari" pitchFamily="18" charset="0"/>
              </a:rPr>
              <a:t> διαθέσιμο με άδεια </a:t>
            </a:r>
            <a:r>
              <a:rPr lang="en-US" sz="1200" dirty="0">
                <a:latin typeface="+mn-lt"/>
                <a:hlinkClick r:id="rId6"/>
              </a:rPr>
              <a:t>CC BY 3.0</a:t>
            </a:r>
            <a:endParaRPr lang="en-US" sz="1200" dirty="0">
              <a:latin typeface="+mn-lt"/>
            </a:endParaRPr>
          </a:p>
          <a:p>
            <a:pPr algn="ctr"/>
            <a:endParaRPr lang="en-US" sz="1200" dirty="0">
              <a:solidFill>
                <a:schemeClr val="tx1">
                  <a:lumMod val="75000"/>
                  <a:lumOff val="25000"/>
                </a:schemeClr>
              </a:solidFill>
              <a:latin typeface="+mn-lt"/>
              <a:cs typeface="Adobe Devanagari" pitchFamily="18" charset="0"/>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65</a:t>
            </a:fld>
            <a:endParaRPr lang="el-GR" dirty="0"/>
          </a:p>
        </p:txBody>
      </p:sp>
    </p:spTree>
    <p:custDataLst>
      <p:tags r:id="rId1"/>
    </p:custDataLst>
    <p:extLst>
      <p:ext uri="{BB962C8B-B14F-4D97-AF65-F5344CB8AC3E}">
        <p14:creationId xmlns:p14="http://schemas.microsoft.com/office/powerpoint/2010/main" val="26250050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b="1" dirty="0"/>
              <a:t>διάκριση σιελογόνων αδένων</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9827613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00634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12000"/>
          </a:xfrm>
        </p:spPr>
        <p:txBody>
          <a:bodyPr>
            <a:normAutofit/>
          </a:bodyPr>
          <a:lstStyle/>
          <a:p>
            <a:r>
              <a:rPr lang="el-GR" sz="3200" b="1" dirty="0" smtClean="0">
                <a:solidFill>
                  <a:schemeClr val="tx2"/>
                </a:solidFill>
              </a:rPr>
              <a:t>ΣΙΕΛΟΓΟΝΟΙ ΑΔΕΝΕΣ</a:t>
            </a:r>
            <a:endParaRPr lang="en-US" sz="3200" b="1" dirty="0">
              <a:solidFill>
                <a:schemeClr val="tx2"/>
              </a:solidFill>
            </a:endParaRPr>
          </a:p>
        </p:txBody>
      </p:sp>
      <p:sp>
        <p:nvSpPr>
          <p:cNvPr id="3" name="Content Placeholder 2"/>
          <p:cNvSpPr>
            <a:spLocks noGrp="1"/>
          </p:cNvSpPr>
          <p:nvPr>
            <p:ph idx="1"/>
          </p:nvPr>
        </p:nvSpPr>
        <p:spPr>
          <a:xfrm>
            <a:off x="457200" y="620688"/>
            <a:ext cx="8229600" cy="6120680"/>
          </a:xfrm>
        </p:spPr>
        <p:txBody>
          <a:bodyPr>
            <a:noAutofit/>
          </a:bodyPr>
          <a:lstStyle/>
          <a:p>
            <a:pPr marL="0" indent="0">
              <a:spcBef>
                <a:spcPts val="0"/>
              </a:spcBef>
              <a:buNone/>
            </a:pPr>
            <a:r>
              <a:rPr lang="el-GR" sz="1600" dirty="0"/>
              <a:t>Στον άνθρωπο, υπάρχουν οι κάτωθι ομάδες σιελογόνων αδένων:</a:t>
            </a:r>
          </a:p>
          <a:p>
            <a:pPr>
              <a:spcBef>
                <a:spcPts val="0"/>
              </a:spcBef>
            </a:pPr>
            <a:r>
              <a:rPr lang="el-GR" sz="1600" b="1" dirty="0"/>
              <a:t>Μείζονες σιελογόνοι αδένες</a:t>
            </a:r>
          </a:p>
          <a:p>
            <a:pPr marL="0" indent="0">
              <a:spcBef>
                <a:spcPts val="0"/>
              </a:spcBef>
              <a:buNone/>
            </a:pPr>
            <a:r>
              <a:rPr lang="el-GR" sz="1600" dirty="0"/>
              <a:t>Πρόκειται για τους μεγαλύτερους αδένες που παράγουν την μεγαλύτερη ποσότητα σάλιου:</a:t>
            </a:r>
          </a:p>
          <a:p>
            <a:pPr>
              <a:spcBef>
                <a:spcPts val="0"/>
              </a:spcBef>
              <a:buFont typeface="Wingdings" panose="05000000000000000000" pitchFamily="2" charset="2"/>
              <a:buChar char="ü"/>
            </a:pPr>
            <a:r>
              <a:rPr lang="el-GR" sz="1600" dirty="0"/>
              <a:t>Οι </a:t>
            </a:r>
            <a:r>
              <a:rPr lang="el-GR" sz="1600" b="1" dirty="0"/>
              <a:t>παρωτίδες</a:t>
            </a:r>
            <a:r>
              <a:rPr lang="el-GR" sz="1600" dirty="0"/>
              <a:t> είναι οι μεγαλύτεροι σιελογόνοι αδένες και βρίσκονται στα πλάγια της άνω σιαγόνας στην περιοχή κάτω και εμπρός από τα αυτιά. Παράγουν περίπου το 25% της συνολικής ποσότητας σάλιου. Το σάλιο εκκρίνεται στο στόμα μέσω ενός ανοίγματος που ονομάζεται παρωτιδικός πόρος και βρίσκεται στο εσωτερικό της κάθε παρειάς (μάγουλου) στην περιοχή έναντι των άνω δεύτερων γομφίων και αποτελείται κυρίως από ορό (υδατώδες έκκριμα).</a:t>
            </a:r>
          </a:p>
          <a:p>
            <a:pPr>
              <a:spcBef>
                <a:spcPts val="0"/>
              </a:spcBef>
              <a:buFont typeface="Wingdings" panose="05000000000000000000" pitchFamily="2" charset="2"/>
              <a:buChar char="ü"/>
            </a:pPr>
            <a:r>
              <a:rPr lang="el-GR" sz="1600" dirty="0"/>
              <a:t>Οι </a:t>
            </a:r>
            <a:r>
              <a:rPr lang="el-GR" sz="1600" b="1" dirty="0"/>
              <a:t>υπογνάθιοι</a:t>
            </a:r>
            <a:r>
              <a:rPr lang="el-GR" sz="1600" dirty="0"/>
              <a:t> σιελογόνοι αδένες είναι οι δεύτεροι μεγαλύτεροι μετά τις παρωτίδες και βρίσκονται κάτω από κάθε πλευρά της κάτω γνάθου. Εκκρίνουν περίπου το 65% του σάλιου μέσω δύο πόρων που βρίσκονται στην βάση του στόματος πίσω από τα μπροστινά δόντια κάτω από το πρόσθιο τμήμα της γλώσσας. Η σύσταση του σάλιου είναι μικτή (ορός και βλέννα) αλλά κυρίως </a:t>
            </a:r>
            <a:r>
              <a:rPr lang="el-GR" sz="1600" dirty="0" smtClean="0"/>
              <a:t>ορώδης.</a:t>
            </a:r>
          </a:p>
          <a:p>
            <a:pPr>
              <a:spcBef>
                <a:spcPts val="0"/>
              </a:spcBef>
              <a:buFont typeface="Wingdings" panose="05000000000000000000" pitchFamily="2" charset="2"/>
              <a:buChar char="ü"/>
            </a:pPr>
            <a:r>
              <a:rPr lang="el-GR" sz="1600" dirty="0" smtClean="0"/>
              <a:t>Οι</a:t>
            </a:r>
            <a:r>
              <a:rPr lang="el-GR" sz="1600" dirty="0"/>
              <a:t> </a:t>
            </a:r>
            <a:r>
              <a:rPr lang="el-GR" sz="1600" b="1" dirty="0"/>
              <a:t>υπογλώσσιοι</a:t>
            </a:r>
            <a:r>
              <a:rPr lang="el-GR" sz="1600" dirty="0"/>
              <a:t> σιελογόνοι αδένες βρίσκονται κάτω από τη γλώσσα και εκκρίνουν το σάλιο μέσω πολλών μικρών ανοιγμάτων (8-20 εκφορητικών πόρων) κάτω από τη γλώσσα. Είναι οι μικρότεροι σε μέγεθος και εκκρίνουν λιγότερο από το 5% του σάλιου που είναι κυρίως βλεννώδους σύστασης.</a:t>
            </a:r>
          </a:p>
          <a:p>
            <a:pPr>
              <a:spcBef>
                <a:spcPts val="0"/>
              </a:spcBef>
            </a:pPr>
            <a:r>
              <a:rPr lang="el-GR" sz="1600" b="1" dirty="0"/>
              <a:t>Ελάσσονες σιελογόνοι αδένες</a:t>
            </a:r>
          </a:p>
          <a:p>
            <a:pPr marL="0" indent="0">
              <a:spcBef>
                <a:spcPts val="0"/>
              </a:spcBef>
              <a:buNone/>
            </a:pPr>
            <a:r>
              <a:rPr lang="el-GR" sz="1600" dirty="0" smtClean="0"/>
              <a:t>Οι </a:t>
            </a:r>
            <a:r>
              <a:rPr lang="el-GR" sz="1600" dirty="0"/>
              <a:t>ελάσσονες σιελογόνοι αδένες είναι περίπου 400-1.000 με τον αριθμό τους να ποικίλει από άτομο σε άτομο. Έχουν πολύ μικρότερο μέγεθος από τους κύριους αδένες με διάμετρο 1-2χιλ και συνολικά παράγουν περίπου το 5% του σάλιου. Βρίσκονται διασκορπισμένοι σε διάφορα σημεία του βλεννογόνου του στόματος όπως στη γλώσσα, στην υπερώα, στην βάση του στόματος και στην εσωτερική πλευρά στα χείλη και τις παρειές.</a:t>
            </a:r>
          </a:p>
          <a:p>
            <a:pPr>
              <a:spcBef>
                <a:spcPts val="0"/>
              </a:spcBef>
            </a:pPr>
            <a:endParaRPr lang="en-US" sz="1600" dirty="0"/>
          </a:p>
        </p:txBody>
      </p:sp>
    </p:spTree>
    <p:extLst>
      <p:ext uri="{BB962C8B-B14F-4D97-AF65-F5344CB8AC3E}">
        <p14:creationId xmlns:p14="http://schemas.microsoft.com/office/powerpoint/2010/main" val="29636601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1268760"/>
            <a:ext cx="4388296" cy="5328592"/>
          </a:xfrm>
        </p:spPr>
        <p:txBody>
          <a:bodyPr>
            <a:noAutofit/>
          </a:bodyPr>
          <a:lstStyle/>
          <a:p>
            <a:r>
              <a:rPr lang="el-GR" sz="1600" b="1" dirty="0">
                <a:solidFill>
                  <a:schemeClr val="tx2"/>
                </a:solidFill>
              </a:rPr>
              <a:t>Παρωτίδες:</a:t>
            </a:r>
            <a:r>
              <a:rPr lang="el-GR" sz="1600" dirty="0"/>
              <a:t> Βρίσκονται μεταξύ του αυτιού και του άνω άκρου της κάτω γνάθου και εκκρίνουν κυρίως νερό και ηλεκτρολύτες. Περικλείονται από λεπτό ιστό και ο εκφορητικός πόρος τους, ονομαζόμενος πόρος του </a:t>
            </a:r>
            <a:r>
              <a:rPr lang="el-GR" sz="1600" dirty="0" err="1" smtClean="0"/>
              <a:t>Sten</a:t>
            </a:r>
            <a:r>
              <a:rPr lang="en-US" sz="1600" dirty="0" smtClean="0"/>
              <a:t>o</a:t>
            </a:r>
            <a:r>
              <a:rPr lang="el-GR" sz="1600" dirty="0" smtClean="0"/>
              <a:t>n</a:t>
            </a:r>
            <a:r>
              <a:rPr lang="el-GR" sz="1600" dirty="0"/>
              <a:t>, εκβάλλει στη στοματική κοιλότητα κοντά στον δεύτερο </a:t>
            </a:r>
            <a:r>
              <a:rPr lang="el-GR" sz="1600" dirty="0">
                <a:hlinkClick r:id="rId2" tooltip="Γομφίος"/>
              </a:rPr>
              <a:t>γομφίο</a:t>
            </a:r>
            <a:r>
              <a:rPr lang="el-GR" sz="1600" baseline="30000" dirty="0">
                <a:hlinkClick r:id="rId3"/>
              </a:rPr>
              <a:t>[1]</a:t>
            </a:r>
            <a:endParaRPr lang="el-GR" sz="1600" dirty="0"/>
          </a:p>
          <a:p>
            <a:r>
              <a:rPr lang="el-GR" sz="1600" b="1" dirty="0">
                <a:solidFill>
                  <a:schemeClr val="tx2"/>
                </a:solidFill>
              </a:rPr>
              <a:t>Υπογνάθιοι αδένες:</a:t>
            </a:r>
            <a:r>
              <a:rPr lang="el-GR" sz="1600" dirty="0"/>
              <a:t> Βρίσκονται στο κατώτερο τμήμα της κάτω γνάθου και παράγουν τόσο υδατώδες έκκριμα όσο και βλέννα. Περιβάλλονται ομοίως από ένα στρώμα λεπτού ιστού. Ο εκφορητικός πόρος, ονομαζόμενος πόρος του </a:t>
            </a:r>
            <a:r>
              <a:rPr lang="el-GR" sz="1600" dirty="0" err="1"/>
              <a:t>Wharton</a:t>
            </a:r>
            <a:r>
              <a:rPr lang="el-GR" sz="1600" dirty="0"/>
              <a:t>, εκβάλλει στο κάτω μέρος της στοματικής κοιλότητας κοντά στο σημείο όπου η γλώσσα συναντά το κάτω της μέρος.</a:t>
            </a:r>
            <a:r>
              <a:rPr lang="el-GR" sz="1600" baseline="30000" dirty="0">
                <a:hlinkClick r:id="rId3"/>
              </a:rPr>
              <a:t>[1]</a:t>
            </a:r>
            <a:endParaRPr lang="el-GR" sz="1600" dirty="0"/>
          </a:p>
          <a:p>
            <a:r>
              <a:rPr lang="el-GR" sz="1600" b="1" dirty="0">
                <a:solidFill>
                  <a:schemeClr val="tx2"/>
                </a:solidFill>
              </a:rPr>
              <a:t>Υπογλώσσιοι αδένες:</a:t>
            </a:r>
            <a:r>
              <a:rPr lang="el-GR" sz="1600" dirty="0"/>
              <a:t> Βρίσκονται κάτω από την γλώσσα και το έκκριμά τους είναι κυρίως βλεννώδες. Δεν περιβάλλονται από λεπτό ιστό, ενώ διαθέτουν πολλαπλούς εκφορητικούς πόρους (πόροι του Rivinus).</a:t>
            </a:r>
            <a:r>
              <a:rPr lang="el-GR" sz="1600" baseline="30000" dirty="0">
                <a:hlinkClick r:id="rId3"/>
              </a:rPr>
              <a:t>[1]</a:t>
            </a:r>
            <a:endParaRPr lang="el-GR" sz="1600" dirty="0"/>
          </a:p>
        </p:txBody>
      </p:sp>
      <p:pic>
        <p:nvPicPr>
          <p:cNvPr id="1026" name="Picture 2" descr="https://upload.wikimedia.org/wikipedia/commons/thumb/5/51/Illu_quiz_hn_02.jpg/200px-Illu_quiz_hn_02.jpg"/>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t="11182"/>
          <a:stretch/>
        </p:blipFill>
        <p:spPr bwMode="auto">
          <a:xfrm>
            <a:off x="35496" y="1340768"/>
            <a:ext cx="4572000" cy="52108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07504" y="5637728"/>
            <a:ext cx="4572000" cy="815608"/>
          </a:xfrm>
          <a:prstGeom prst="rect">
            <a:avLst/>
          </a:prstGeom>
        </p:spPr>
        <p:txBody>
          <a:bodyPr>
            <a:spAutoFit/>
          </a:bodyPr>
          <a:lstStyle/>
          <a:p>
            <a:r>
              <a:rPr lang="el-GR" b="1" dirty="0"/>
              <a:t>Μείζονες </a:t>
            </a:r>
            <a:r>
              <a:rPr lang="el-GR" b="1" dirty="0" smtClean="0"/>
              <a:t> </a:t>
            </a:r>
            <a:r>
              <a:rPr lang="el-GR" dirty="0" smtClean="0"/>
              <a:t>Σιελογόνοι αδένες: </a:t>
            </a:r>
            <a:r>
              <a:rPr lang="el-GR" dirty="0"/>
              <a:t>(1) Παρωτίδες (2) Υπογνάθιοι (3) </a:t>
            </a:r>
            <a:r>
              <a:rPr lang="el-GR" dirty="0" smtClean="0"/>
              <a:t>Υπογλώσσιοι</a:t>
            </a:r>
          </a:p>
          <a:p>
            <a:r>
              <a:rPr lang="en-US" sz="1100" i="1" dirty="0"/>
              <a:t>https://upload.wikimedia.org/wikipedia/commons/5/51/Illu_quiz_hn_02.jpg</a:t>
            </a:r>
          </a:p>
        </p:txBody>
      </p:sp>
      <p:sp>
        <p:nvSpPr>
          <p:cNvPr id="9" name="Title 1"/>
          <p:cNvSpPr>
            <a:spLocks noGrp="1"/>
          </p:cNvSpPr>
          <p:nvPr>
            <p:ph type="title"/>
          </p:nvPr>
        </p:nvSpPr>
        <p:spPr>
          <a:xfrm>
            <a:off x="457200" y="44450"/>
            <a:ext cx="8229600" cy="1143000"/>
          </a:xfrm>
        </p:spPr>
        <p:txBody>
          <a:bodyPr>
            <a:normAutofit/>
          </a:bodyPr>
          <a:lstStyle/>
          <a:p>
            <a:r>
              <a:rPr lang="el-GR" sz="3200" b="1" dirty="0" smtClean="0">
                <a:solidFill>
                  <a:schemeClr val="tx2"/>
                </a:solidFill>
              </a:rPr>
              <a:t>ΣΙΕΛΟΓΟΝΟΙ ΑΔΕΝΕΣ</a:t>
            </a:r>
            <a:br>
              <a:rPr lang="el-GR" sz="3200" b="1" dirty="0" smtClean="0">
                <a:solidFill>
                  <a:schemeClr val="tx2"/>
                </a:solidFill>
              </a:rPr>
            </a:br>
            <a:r>
              <a:rPr lang="el-GR" sz="3200" b="1" dirty="0" smtClean="0">
                <a:solidFill>
                  <a:schemeClr val="tx2"/>
                </a:solidFill>
              </a:rPr>
              <a:t>Μείζονες</a:t>
            </a:r>
            <a:endParaRPr lang="en-US" sz="3200" b="1" dirty="0">
              <a:solidFill>
                <a:schemeClr val="tx2"/>
              </a:solidFill>
            </a:endParaRPr>
          </a:p>
        </p:txBody>
      </p:sp>
    </p:spTree>
    <p:extLst>
      <p:ext uri="{BB962C8B-B14F-4D97-AF65-F5344CB8AC3E}">
        <p14:creationId xmlns:p14="http://schemas.microsoft.com/office/powerpoint/2010/main" val="6016264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Ιστολογία σιαλογόνων αδένων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1" y="153000"/>
            <a:ext cx="8735999" cy="65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73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332656"/>
            <a:ext cx="7772400" cy="914400"/>
          </a:xfrm>
        </p:spPr>
        <p:txBody>
          <a:bodyPr/>
          <a:lstStyle/>
          <a:p>
            <a:pPr eaLnBrk="1" hangingPunct="1"/>
            <a:r>
              <a:rPr lang="el-GR" altLang="el-GR" b="1" dirty="0" smtClean="0"/>
              <a:t>Ιστολογικοί τύποι Οστού</a:t>
            </a:r>
            <a:endParaRPr lang="en-GB" altLang="el-GR" b="1" dirty="0" smtClean="0"/>
          </a:p>
        </p:txBody>
      </p:sp>
      <p:sp>
        <p:nvSpPr>
          <p:cNvPr id="23555" name="Rectangle 3"/>
          <p:cNvSpPr>
            <a:spLocks noGrp="1" noChangeArrowheads="1"/>
          </p:cNvSpPr>
          <p:nvPr>
            <p:ph type="body" idx="1"/>
          </p:nvPr>
        </p:nvSpPr>
        <p:spPr>
          <a:xfrm>
            <a:off x="688032" y="1340768"/>
            <a:ext cx="7772400" cy="4572000"/>
          </a:xfrm>
          <a:ln w="6350">
            <a:solidFill>
              <a:schemeClr val="tx1"/>
            </a:solidFill>
          </a:ln>
        </p:spPr>
        <p:txBody>
          <a:bodyPr/>
          <a:lstStyle/>
          <a:p>
            <a:pPr eaLnBrk="1" hangingPunct="1"/>
            <a:r>
              <a:rPr lang="el-GR" altLang="el-GR" sz="2800" dirty="0" smtClean="0"/>
              <a:t>Ανάλογα με τον ιστογενετικό μηχανισμό</a:t>
            </a:r>
          </a:p>
          <a:p>
            <a:pPr lvl="1" eaLnBrk="1" hangingPunct="1"/>
            <a:r>
              <a:rPr lang="el-GR" altLang="el-GR" sz="2400" dirty="0" smtClean="0"/>
              <a:t>Υμενογενή (ενδομεμβρανώδη) οστά</a:t>
            </a:r>
          </a:p>
          <a:p>
            <a:pPr lvl="2" eaLnBrk="1" hangingPunct="1"/>
            <a:r>
              <a:rPr lang="el-GR" altLang="el-GR" sz="2000" dirty="0" smtClean="0"/>
              <a:t>Σχηματίζονται απευθείας από συμπυκνωμένο μεσεγχυματικό ιστό χωρίς μεσολάβηση χόνδρου</a:t>
            </a:r>
          </a:p>
          <a:p>
            <a:pPr lvl="2" eaLnBrk="1" hangingPunct="1"/>
            <a:r>
              <a:rPr lang="el-GR" altLang="el-GR" sz="2000" dirty="0" smtClean="0"/>
              <a:t>Συμπεριλαμβάνουν τις γνάθους</a:t>
            </a:r>
          </a:p>
          <a:p>
            <a:pPr lvl="1" eaLnBrk="1" hangingPunct="1"/>
            <a:r>
              <a:rPr lang="el-GR" altLang="el-GR" sz="2400" dirty="0" smtClean="0"/>
              <a:t>Χονδρογενή οστά</a:t>
            </a:r>
          </a:p>
          <a:p>
            <a:pPr lvl="2" eaLnBrk="1" hangingPunct="1"/>
            <a:r>
              <a:rPr lang="el-GR" altLang="el-GR" sz="2000" dirty="0" smtClean="0"/>
              <a:t>Προοδευτική παραγωγή και αντικατάσταση χονδρικού ιστού από οστίτη ιστό</a:t>
            </a:r>
          </a:p>
          <a:p>
            <a:pPr lvl="2" eaLnBrk="1" hangingPunct="1"/>
            <a:r>
              <a:rPr lang="el-GR" altLang="el-GR" sz="2000" dirty="0" smtClean="0"/>
              <a:t>Περιοχές ενδοχόνδριας οστέωσης με παραμονή χονδρικών στοιχείων παρατηρούνται και στις γνάθους (κονδυλοειδής και κορωνοειδής απόφυση, γενειακή σύμφυση, πρόσθια μοίρα άνω γνάθου)</a:t>
            </a:r>
          </a:p>
        </p:txBody>
      </p:sp>
    </p:spTree>
    <p:extLst>
      <p:ext uri="{BB962C8B-B14F-4D97-AF65-F5344CB8AC3E}">
        <p14:creationId xmlns:p14="http://schemas.microsoft.com/office/powerpoint/2010/main" val="12444443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44624"/>
            <a:ext cx="8229600" cy="1143000"/>
          </a:xfrm>
        </p:spPr>
        <p:txBody>
          <a:bodyPr>
            <a:normAutofit fontScale="90000"/>
          </a:bodyPr>
          <a:lstStyle/>
          <a:p>
            <a:r>
              <a:rPr lang="el-GR" altLang="el-GR" dirty="0">
                <a:solidFill>
                  <a:prstClr val="black"/>
                </a:solidFill>
              </a:rPr>
              <a:t>Ι. Σιελογόνοι αδένες </a:t>
            </a:r>
            <a:r>
              <a:rPr lang="el-GR" altLang="el-GR" dirty="0" smtClean="0">
                <a:solidFill>
                  <a:prstClr val="black"/>
                </a:solidFill>
              </a:rPr>
              <a:t/>
            </a:r>
            <a:br>
              <a:rPr lang="el-GR" altLang="el-GR" dirty="0" smtClean="0">
                <a:solidFill>
                  <a:prstClr val="black"/>
                </a:solidFill>
              </a:rPr>
            </a:br>
            <a:r>
              <a:rPr lang="el-GR" altLang="el-GR" sz="3600" dirty="0" smtClean="0">
                <a:solidFill>
                  <a:schemeClr val="tx2"/>
                </a:solidFill>
              </a:rPr>
              <a:t>(Μείζονες)</a:t>
            </a:r>
            <a:r>
              <a:rPr lang="en-US" altLang="el-GR" dirty="0" smtClean="0">
                <a:solidFill>
                  <a:prstClr val="black"/>
                </a:solidFill>
              </a:rPr>
              <a:t> </a:t>
            </a:r>
            <a:endParaRPr lang="el-GR" altLang="el-GR" sz="2400" dirty="0">
              <a:solidFill>
                <a:srgbClr val="00FFCC"/>
              </a:solidFill>
            </a:endParaRPr>
          </a:p>
        </p:txBody>
      </p:sp>
      <p:sp>
        <p:nvSpPr>
          <p:cNvPr id="10248" name="Rectangle 8"/>
          <p:cNvSpPr>
            <a:spLocks noGrp="1" noChangeArrowheads="1"/>
          </p:cNvSpPr>
          <p:nvPr>
            <p:ph idx="1"/>
          </p:nvPr>
        </p:nvSpPr>
        <p:spPr>
          <a:xfrm>
            <a:off x="457200" y="1196752"/>
            <a:ext cx="5338936" cy="5040560"/>
          </a:xfrm>
        </p:spPr>
        <p:txBody>
          <a:bodyPr>
            <a:noAutofit/>
          </a:bodyPr>
          <a:lstStyle/>
          <a:p>
            <a:pPr>
              <a:spcBef>
                <a:spcPts val="600"/>
              </a:spcBef>
              <a:spcAft>
                <a:spcPts val="600"/>
              </a:spcAft>
              <a:buFont typeface="+mj-lt"/>
              <a:buAutoNum type="arabicPeriod"/>
            </a:pPr>
            <a:r>
              <a:rPr lang="el-GR" altLang="el-GR" sz="2400" b="1" dirty="0" smtClean="0">
                <a:solidFill>
                  <a:schemeClr val="tx2"/>
                </a:solidFill>
              </a:rPr>
              <a:t>Παρωτίδα</a:t>
            </a:r>
          </a:p>
          <a:p>
            <a:pPr marL="0" indent="0">
              <a:spcBef>
                <a:spcPts val="600"/>
              </a:spcBef>
              <a:spcAft>
                <a:spcPts val="600"/>
              </a:spcAft>
              <a:buNone/>
            </a:pPr>
            <a:r>
              <a:rPr lang="en-US" altLang="el-GR" sz="2400" dirty="0" smtClean="0"/>
              <a:t>O  </a:t>
            </a:r>
            <a:r>
              <a:rPr lang="el-GR" altLang="el-GR" sz="2400" dirty="0"/>
              <a:t>μεγαλύτερος αδήν. Βρίσκεται στον οπισθογναθικό χώρο (μεταξύ κάτω γνάθου και μαστοειδούς αποφύσεως, κάτω από τον έξω </a:t>
            </a:r>
            <a:r>
              <a:rPr lang="el-GR" altLang="el-GR" sz="2400" dirty="0" smtClean="0"/>
              <a:t>α</a:t>
            </a:r>
            <a:r>
              <a:rPr lang="el-GR" altLang="el-GR" sz="2400" dirty="0"/>
              <a:t>κ</a:t>
            </a:r>
            <a:r>
              <a:rPr lang="el-GR" altLang="el-GR" sz="2400" dirty="0" smtClean="0"/>
              <a:t>ουστικό </a:t>
            </a:r>
            <a:r>
              <a:rPr lang="el-GR" altLang="el-GR" sz="2400" dirty="0"/>
              <a:t>πόρο).</a:t>
            </a:r>
          </a:p>
          <a:p>
            <a:pPr marL="0" indent="0">
              <a:spcBef>
                <a:spcPts val="600"/>
              </a:spcBef>
              <a:spcAft>
                <a:spcPts val="600"/>
              </a:spcAft>
              <a:buNone/>
            </a:pPr>
            <a:r>
              <a:rPr lang="el-GR" altLang="el-GR" sz="2400" dirty="0" smtClean="0"/>
              <a:t>Εκβάλλει </a:t>
            </a:r>
            <a:r>
              <a:rPr lang="el-GR" altLang="el-GR" sz="2400" dirty="0"/>
              <a:t>μέσω του </a:t>
            </a:r>
            <a:r>
              <a:rPr lang="el-GR" altLang="el-GR" sz="2400" b="1" dirty="0"/>
              <a:t>εκφορητικού της πόρου</a:t>
            </a:r>
            <a:r>
              <a:rPr lang="el-GR" altLang="el-GR" sz="2400" dirty="0"/>
              <a:t>, </a:t>
            </a:r>
            <a:r>
              <a:rPr lang="el-GR" altLang="el-GR" sz="2400" b="1" dirty="0"/>
              <a:t>(</a:t>
            </a:r>
            <a:r>
              <a:rPr lang="en-US" altLang="el-GR" sz="2400" b="1" dirty="0"/>
              <a:t>Stenon)</a:t>
            </a:r>
            <a:r>
              <a:rPr lang="en-US" altLang="el-GR" sz="2400" dirty="0"/>
              <a:t>, </a:t>
            </a:r>
            <a:r>
              <a:rPr lang="el-GR" altLang="el-GR" sz="2400" dirty="0"/>
              <a:t>στον βλεννογόνο της </a:t>
            </a:r>
            <a:r>
              <a:rPr lang="el-GR" altLang="el-GR" sz="2400" dirty="0" smtClean="0"/>
              <a:t>στοματικής </a:t>
            </a:r>
            <a:r>
              <a:rPr lang="el-GR" altLang="el-GR" sz="2400" dirty="0"/>
              <a:t>κοιλότητας  </a:t>
            </a:r>
            <a:r>
              <a:rPr lang="el-GR" altLang="el-GR" sz="2400" b="1" dirty="0">
                <a:solidFill>
                  <a:srgbClr val="820000"/>
                </a:solidFill>
              </a:rPr>
              <a:t>απέναντι του άνω γομφίου οδόντος</a:t>
            </a:r>
            <a:r>
              <a:rPr lang="el-GR" altLang="el-GR" sz="2400" dirty="0" smtClean="0"/>
              <a:t>.</a:t>
            </a:r>
            <a:endParaRPr lang="el-GR" altLang="el-GR"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2024" y="1916832"/>
            <a:ext cx="2876550" cy="2381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08131" y="4437112"/>
            <a:ext cx="3024336"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Tonsils </a:t>
            </a:r>
            <a:r>
              <a:rPr lang="en-US" sz="1200" dirty="0" smtClean="0">
                <a:latin typeface="+mn-lt"/>
                <a:hlinkClick r:id="rId4"/>
              </a:rPr>
              <a:t>diagram</a:t>
            </a:r>
            <a:r>
              <a:rPr lang="en-US" sz="1200" dirty="0" smtClean="0">
                <a:solidFill>
                  <a:schemeClr val="tx1">
                    <a:lumMod val="75000"/>
                    <a:lumOff val="25000"/>
                  </a:schemeClr>
                </a:solidFill>
                <a:latin typeface="+mn-lt"/>
                <a:cs typeface="Adobe Devanagari" pitchFamily="18" charset="0"/>
              </a:rPr>
              <a:t>” </a:t>
            </a:r>
            <a:r>
              <a:rPr lang="el-GR" sz="1200" dirty="0" smtClean="0">
                <a:solidFill>
                  <a:schemeClr val="tx1">
                    <a:lumMod val="75000"/>
                    <a:lumOff val="25000"/>
                  </a:schemeClr>
                </a:solidFill>
                <a:latin typeface="+mn-lt"/>
                <a:cs typeface="Adobe Devanagari" pitchFamily="18" charset="0"/>
              </a:rPr>
              <a:t>από </a:t>
            </a:r>
            <a:r>
              <a:rPr lang="en-US" sz="1200" dirty="0">
                <a:latin typeface="+mn-lt"/>
                <a:hlinkClick r:id="rId5" tooltip="User:Grook Da Oger"/>
              </a:rPr>
              <a:t>Grook Da Oger</a:t>
            </a:r>
            <a:r>
              <a:rPr lang="el-GR" sz="1200" dirty="0" smtClean="0">
                <a:solidFill>
                  <a:schemeClr val="tx1">
                    <a:lumMod val="75000"/>
                    <a:lumOff val="25000"/>
                  </a:schemeClr>
                </a:solidFill>
                <a:latin typeface="+mn-lt"/>
                <a:cs typeface="Adobe Devanagari" pitchFamily="18" charset="0"/>
              </a:rPr>
              <a:t> διαθέσιμο ως κοινό κτήμα</a:t>
            </a:r>
            <a:endParaRPr lang="en-US" sz="1200" dirty="0">
              <a:solidFill>
                <a:schemeClr val="tx1">
                  <a:lumMod val="75000"/>
                  <a:lumOff val="25000"/>
                </a:schemeClr>
              </a:solidFill>
              <a:latin typeface="+mn-lt"/>
              <a:cs typeface="Adobe Devanagari" pitchFamily="18" charset="0"/>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70</a:t>
            </a:fld>
            <a:endParaRPr lang="el-GR" dirty="0"/>
          </a:p>
        </p:txBody>
      </p:sp>
    </p:spTree>
    <p:custDataLst>
      <p:tags r:id="rId1"/>
    </p:custDataLst>
    <p:extLst>
      <p:ext uri="{BB962C8B-B14F-4D97-AF65-F5344CB8AC3E}">
        <p14:creationId xmlns:p14="http://schemas.microsoft.com/office/powerpoint/2010/main" val="31414440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8"/>
          <p:cNvSpPr>
            <a:spLocks noGrp="1" noChangeArrowheads="1"/>
          </p:cNvSpPr>
          <p:nvPr>
            <p:ph idx="1"/>
          </p:nvPr>
        </p:nvSpPr>
        <p:spPr>
          <a:xfrm>
            <a:off x="457200" y="1196752"/>
            <a:ext cx="4762872" cy="5040560"/>
          </a:xfrm>
        </p:spPr>
        <p:txBody>
          <a:bodyPr>
            <a:noAutofit/>
          </a:bodyPr>
          <a:lstStyle/>
          <a:p>
            <a:pPr>
              <a:spcBef>
                <a:spcPts val="600"/>
              </a:spcBef>
              <a:spcAft>
                <a:spcPts val="600"/>
              </a:spcAft>
              <a:buFont typeface="+mj-lt"/>
              <a:buAutoNum type="arabicPeriod" startAt="2"/>
            </a:pPr>
            <a:r>
              <a:rPr lang="el-GR" altLang="el-GR" sz="2400" b="1" dirty="0" smtClean="0">
                <a:solidFill>
                  <a:schemeClr val="tx2"/>
                </a:solidFill>
              </a:rPr>
              <a:t>Υπογνάθιος</a:t>
            </a:r>
          </a:p>
          <a:p>
            <a:pPr marL="0" indent="0">
              <a:spcBef>
                <a:spcPts val="600"/>
              </a:spcBef>
              <a:spcAft>
                <a:spcPts val="600"/>
              </a:spcAft>
              <a:buNone/>
            </a:pPr>
            <a:r>
              <a:rPr lang="el-GR" altLang="el-GR" sz="2400" dirty="0" smtClean="0"/>
              <a:t>Βρίσκεται </a:t>
            </a:r>
            <a:r>
              <a:rPr lang="el-GR" altLang="el-GR" sz="2400" dirty="0"/>
              <a:t>στο υπογνάθιο τρίγωνο που σχηματίζεται από την κάτω γνάθο και την πρόσθια και οπίσθια γαστέρα του διγάστορος μ. Ο </a:t>
            </a:r>
            <a:r>
              <a:rPr lang="el-GR" altLang="el-GR" sz="2400" b="1" dirty="0"/>
              <a:t>εκφορητικός του πόρος (</a:t>
            </a:r>
            <a:r>
              <a:rPr lang="en-US" altLang="el-GR" sz="2400" b="1" dirty="0"/>
              <a:t>Wharton)</a:t>
            </a:r>
            <a:r>
              <a:rPr lang="en-US" altLang="el-GR" sz="2400" dirty="0"/>
              <a:t>, </a:t>
            </a:r>
            <a:r>
              <a:rPr lang="el-GR" altLang="el-GR" sz="2400" dirty="0"/>
              <a:t>εκβάλλει στο </a:t>
            </a:r>
            <a:r>
              <a:rPr lang="el-GR" altLang="el-GR" sz="2400" b="1" dirty="0">
                <a:solidFill>
                  <a:srgbClr val="820000"/>
                </a:solidFill>
              </a:rPr>
              <a:t>υπογλώσσιο φύμα</a:t>
            </a:r>
            <a:r>
              <a:rPr lang="el-GR" altLang="el-GR" sz="2400" dirty="0"/>
              <a:t>, δεξιά και αριστερά του χαλινού της γλώσσας</a:t>
            </a:r>
            <a:r>
              <a:rPr lang="el-GR" altLang="el-GR" sz="2400" dirty="0" smtClean="0"/>
              <a:t>.</a:t>
            </a:r>
            <a:endParaRPr lang="el-GR" altLang="el-GR" sz="2400" b="1" dirty="0">
              <a:solidFill>
                <a:srgbClr val="FF99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484784"/>
            <a:ext cx="3851920" cy="33280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13884" y="4898777"/>
            <a:ext cx="252028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Gray1024</a:t>
            </a:r>
            <a:r>
              <a:rPr lang="en-US" sz="1200" dirty="0" smtClean="0">
                <a:solidFill>
                  <a:schemeClr val="tx1">
                    <a:lumMod val="75000"/>
                    <a:lumOff val="25000"/>
                  </a:schemeClr>
                </a:solidFill>
                <a:latin typeface="+mn-lt"/>
                <a:cs typeface="Adobe Devanagari" pitchFamily="18" charset="0"/>
              </a:rPr>
              <a:t>” </a:t>
            </a:r>
            <a:r>
              <a:rPr lang="el-GR" sz="1200" dirty="0" smtClean="0">
                <a:solidFill>
                  <a:schemeClr val="tx1">
                    <a:lumMod val="75000"/>
                    <a:lumOff val="25000"/>
                  </a:schemeClr>
                </a:solidFill>
                <a:latin typeface="+mn-lt"/>
                <a:cs typeface="Adobe Devanagari" pitchFamily="18" charset="0"/>
              </a:rPr>
              <a:t>από </a:t>
            </a:r>
            <a:r>
              <a:rPr lang="en-US" sz="1200" dirty="0" smtClean="0">
                <a:latin typeface="+mn-lt"/>
                <a:hlinkClick r:id="rId5"/>
              </a:rPr>
              <a:t>Pngbot</a:t>
            </a:r>
            <a:r>
              <a:rPr lang="el-GR" sz="1200" dirty="0" smtClean="0">
                <a:latin typeface="+mn-lt"/>
              </a:rPr>
              <a:t> </a:t>
            </a:r>
            <a:r>
              <a:rPr lang="el-GR" sz="1200" dirty="0" smtClean="0">
                <a:solidFill>
                  <a:schemeClr val="tx1">
                    <a:lumMod val="75000"/>
                    <a:lumOff val="25000"/>
                  </a:schemeClr>
                </a:solidFill>
                <a:latin typeface="+mn-lt"/>
                <a:cs typeface="Adobe Devanagari" pitchFamily="18" charset="0"/>
              </a:rPr>
              <a:t>διαθέσιμο ως κοινό κτήμα</a:t>
            </a:r>
            <a:endParaRPr lang="en-US" sz="1200" dirty="0">
              <a:solidFill>
                <a:schemeClr val="tx1">
                  <a:lumMod val="75000"/>
                  <a:lumOff val="25000"/>
                </a:schemeClr>
              </a:solidFill>
              <a:latin typeface="+mn-lt"/>
              <a:cs typeface="Adobe Devanagari" pitchFamily="18" charset="0"/>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71</a:t>
            </a:fld>
            <a:endParaRPr lang="el-GR" dirty="0"/>
          </a:p>
        </p:txBody>
      </p:sp>
      <p:sp>
        <p:nvSpPr>
          <p:cNvPr id="8" name="Rectangle 2"/>
          <p:cNvSpPr>
            <a:spLocks noGrp="1" noChangeArrowheads="1"/>
          </p:cNvSpPr>
          <p:nvPr>
            <p:ph type="title"/>
          </p:nvPr>
        </p:nvSpPr>
        <p:spPr>
          <a:xfrm>
            <a:off x="457200" y="44624"/>
            <a:ext cx="8229600" cy="1143000"/>
          </a:xfrm>
        </p:spPr>
        <p:txBody>
          <a:bodyPr>
            <a:normAutofit fontScale="90000"/>
          </a:bodyPr>
          <a:lstStyle/>
          <a:p>
            <a:r>
              <a:rPr lang="el-GR" altLang="el-GR" dirty="0">
                <a:solidFill>
                  <a:prstClr val="black"/>
                </a:solidFill>
              </a:rPr>
              <a:t>Ι. Σιελογόνοι αδένες </a:t>
            </a:r>
            <a:r>
              <a:rPr lang="el-GR" altLang="el-GR" dirty="0" smtClean="0">
                <a:solidFill>
                  <a:prstClr val="black"/>
                </a:solidFill>
              </a:rPr>
              <a:t/>
            </a:r>
            <a:br>
              <a:rPr lang="el-GR" altLang="el-GR" dirty="0" smtClean="0">
                <a:solidFill>
                  <a:prstClr val="black"/>
                </a:solidFill>
              </a:rPr>
            </a:br>
            <a:r>
              <a:rPr lang="el-GR" altLang="el-GR" sz="3600" dirty="0" smtClean="0">
                <a:solidFill>
                  <a:schemeClr val="tx2"/>
                </a:solidFill>
              </a:rPr>
              <a:t>(Μείζονες)</a:t>
            </a:r>
            <a:r>
              <a:rPr lang="en-US" altLang="el-GR" dirty="0" smtClean="0">
                <a:solidFill>
                  <a:prstClr val="black"/>
                </a:solidFill>
              </a:rPr>
              <a:t> </a:t>
            </a:r>
            <a:endParaRPr lang="el-GR" altLang="el-GR" sz="2400" dirty="0">
              <a:solidFill>
                <a:srgbClr val="00FFCC"/>
              </a:solidFill>
            </a:endParaRPr>
          </a:p>
        </p:txBody>
      </p:sp>
    </p:spTree>
    <p:custDataLst>
      <p:tags r:id="rId1"/>
    </p:custDataLst>
    <p:extLst>
      <p:ext uri="{BB962C8B-B14F-4D97-AF65-F5344CB8AC3E}">
        <p14:creationId xmlns:p14="http://schemas.microsoft.com/office/powerpoint/2010/main" val="26542991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Rectangle 8"/>
          <p:cNvSpPr>
            <a:spLocks noGrp="1" noChangeArrowheads="1"/>
          </p:cNvSpPr>
          <p:nvPr>
            <p:ph idx="1"/>
          </p:nvPr>
        </p:nvSpPr>
        <p:spPr>
          <a:xfrm>
            <a:off x="457200" y="1196752"/>
            <a:ext cx="4762872" cy="5040560"/>
          </a:xfrm>
        </p:spPr>
        <p:txBody>
          <a:bodyPr>
            <a:noAutofit/>
          </a:bodyPr>
          <a:lstStyle/>
          <a:p>
            <a:pPr>
              <a:spcBef>
                <a:spcPts val="1200"/>
              </a:spcBef>
              <a:buFont typeface="+mj-lt"/>
              <a:buAutoNum type="arabicPeriod" startAt="3"/>
            </a:pPr>
            <a:r>
              <a:rPr lang="el-GR" altLang="el-GR" sz="2400" b="1" dirty="0" smtClean="0">
                <a:solidFill>
                  <a:schemeClr val="tx2"/>
                </a:solidFill>
              </a:rPr>
              <a:t>Υπογλώσσιος</a:t>
            </a:r>
            <a:endParaRPr lang="el-GR" altLang="el-GR" sz="2400" b="1" dirty="0">
              <a:solidFill>
                <a:schemeClr val="tx2"/>
              </a:solidFill>
            </a:endParaRPr>
          </a:p>
          <a:p>
            <a:pPr marL="0" indent="0">
              <a:spcBef>
                <a:spcPts val="1200"/>
              </a:spcBef>
              <a:buNone/>
            </a:pPr>
            <a:r>
              <a:rPr lang="el-GR" altLang="el-GR" sz="2400" dirty="0" smtClean="0"/>
              <a:t>Είναι </a:t>
            </a:r>
            <a:r>
              <a:rPr lang="el-GR" altLang="el-GR" sz="2400" dirty="0"/>
              <a:t>ο μικρότερος. Βρίσκεται στο έδαφος της στοματικής κοιλότητας, κάτω από τον βλεννογόνο, τον οποίο και ανασηκώνει και σχηματίζει την υπογλώσσια πτυχή. </a:t>
            </a:r>
            <a:endParaRPr lang="el-GR" altLang="el-GR" sz="2400" dirty="0" smtClean="0"/>
          </a:p>
          <a:p>
            <a:pPr marL="0" indent="0">
              <a:spcBef>
                <a:spcPts val="1200"/>
              </a:spcBef>
              <a:buNone/>
            </a:pPr>
            <a:r>
              <a:rPr lang="el-GR" altLang="el-GR" sz="2400" dirty="0" smtClean="0"/>
              <a:t>Έχει </a:t>
            </a:r>
            <a:r>
              <a:rPr lang="el-GR" altLang="el-GR" sz="2400" dirty="0"/>
              <a:t>ένα </a:t>
            </a:r>
            <a:r>
              <a:rPr lang="el-GR" altLang="el-GR" sz="2400" b="1" dirty="0"/>
              <a:t>μεγάλο εκφορητικό πόρο, τον πόρο του </a:t>
            </a:r>
            <a:r>
              <a:rPr lang="en-US" altLang="el-GR" sz="2400" b="1" dirty="0"/>
              <a:t>Bartholini</a:t>
            </a:r>
            <a:r>
              <a:rPr lang="en-US" altLang="el-GR" sz="2400" i="1" dirty="0"/>
              <a:t>,</a:t>
            </a:r>
            <a:r>
              <a:rPr lang="en-US" altLang="el-GR" sz="2400" dirty="0"/>
              <a:t> </a:t>
            </a:r>
            <a:r>
              <a:rPr lang="el-GR" altLang="el-GR" sz="2400" dirty="0"/>
              <a:t>που εκβάλλει στο </a:t>
            </a:r>
            <a:r>
              <a:rPr lang="el-GR" altLang="el-GR" sz="2400" b="1" dirty="0">
                <a:solidFill>
                  <a:srgbClr val="820000"/>
                </a:solidFill>
              </a:rPr>
              <a:t>υπογλώσσιο</a:t>
            </a:r>
            <a:r>
              <a:rPr lang="el-GR" altLang="el-GR" sz="2400" dirty="0">
                <a:solidFill>
                  <a:srgbClr val="820000"/>
                </a:solidFill>
              </a:rPr>
              <a:t> </a:t>
            </a:r>
            <a:r>
              <a:rPr lang="el-GR" altLang="el-GR" sz="2400" b="1" dirty="0">
                <a:solidFill>
                  <a:srgbClr val="820000"/>
                </a:solidFill>
              </a:rPr>
              <a:t>φύμα </a:t>
            </a:r>
            <a:r>
              <a:rPr lang="el-GR" altLang="el-GR" sz="2400" dirty="0"/>
              <a:t>και </a:t>
            </a:r>
            <a:r>
              <a:rPr lang="el-GR" altLang="el-GR" sz="2400" b="1" dirty="0"/>
              <a:t>πολλούς μικρούς</a:t>
            </a:r>
            <a:r>
              <a:rPr lang="el-GR" altLang="el-GR" sz="2400" dirty="0"/>
              <a:t>,</a:t>
            </a:r>
            <a:r>
              <a:rPr lang="el-GR" altLang="el-GR" sz="2400" b="1" dirty="0"/>
              <a:t> τους πόρους του </a:t>
            </a:r>
            <a:r>
              <a:rPr lang="en-US" altLang="el-GR" sz="2400" b="1" dirty="0"/>
              <a:t>Ravini</a:t>
            </a:r>
            <a:r>
              <a:rPr lang="en-US" altLang="el-GR" sz="2400" dirty="0"/>
              <a:t>, </a:t>
            </a:r>
            <a:r>
              <a:rPr lang="el-GR" altLang="el-GR" sz="2400" dirty="0" smtClean="0"/>
              <a:t>που </a:t>
            </a:r>
            <a:r>
              <a:rPr lang="el-GR" altLang="el-GR" sz="2400" dirty="0"/>
              <a:t>εκβάλλουν στην </a:t>
            </a:r>
            <a:r>
              <a:rPr lang="el-GR" altLang="el-GR" sz="2400" b="1" dirty="0">
                <a:solidFill>
                  <a:srgbClr val="820000"/>
                </a:solidFill>
              </a:rPr>
              <a:t>υπογλώσσια πτυχή</a:t>
            </a:r>
            <a:r>
              <a:rPr lang="el-GR" altLang="el-GR" sz="2400" dirty="0"/>
              <a: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484784"/>
            <a:ext cx="3851920" cy="33280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13884" y="4898777"/>
            <a:ext cx="2520280"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Gray1024</a:t>
            </a:r>
            <a:r>
              <a:rPr lang="en-US" sz="1200" dirty="0" smtClean="0">
                <a:solidFill>
                  <a:schemeClr val="tx1">
                    <a:lumMod val="75000"/>
                    <a:lumOff val="25000"/>
                  </a:schemeClr>
                </a:solidFill>
                <a:latin typeface="+mn-lt"/>
                <a:cs typeface="Adobe Devanagari" pitchFamily="18" charset="0"/>
              </a:rPr>
              <a:t>” </a:t>
            </a:r>
            <a:r>
              <a:rPr lang="el-GR" sz="1200" dirty="0" smtClean="0">
                <a:solidFill>
                  <a:schemeClr val="tx1">
                    <a:lumMod val="75000"/>
                    <a:lumOff val="25000"/>
                  </a:schemeClr>
                </a:solidFill>
                <a:latin typeface="+mn-lt"/>
                <a:cs typeface="Adobe Devanagari" pitchFamily="18" charset="0"/>
              </a:rPr>
              <a:t>από </a:t>
            </a:r>
            <a:r>
              <a:rPr lang="en-US" sz="1200" dirty="0" smtClean="0">
                <a:latin typeface="+mn-lt"/>
                <a:hlinkClick r:id="rId5"/>
              </a:rPr>
              <a:t>Pngbot</a:t>
            </a:r>
            <a:r>
              <a:rPr lang="el-GR" sz="1200" dirty="0" smtClean="0">
                <a:latin typeface="+mn-lt"/>
              </a:rPr>
              <a:t> </a:t>
            </a:r>
            <a:r>
              <a:rPr lang="el-GR" sz="1200" dirty="0" smtClean="0">
                <a:solidFill>
                  <a:schemeClr val="tx1">
                    <a:lumMod val="75000"/>
                    <a:lumOff val="25000"/>
                  </a:schemeClr>
                </a:solidFill>
                <a:latin typeface="+mn-lt"/>
                <a:cs typeface="Adobe Devanagari" pitchFamily="18" charset="0"/>
              </a:rPr>
              <a:t>διαθέσιμο ως κοινό κτήμα</a:t>
            </a:r>
            <a:endParaRPr lang="en-US" sz="1200" dirty="0">
              <a:solidFill>
                <a:schemeClr val="tx1">
                  <a:lumMod val="75000"/>
                  <a:lumOff val="25000"/>
                </a:schemeClr>
              </a:solidFill>
              <a:latin typeface="+mn-lt"/>
              <a:cs typeface="Adobe Devanagari" pitchFamily="18" charset="0"/>
            </a:endParaRPr>
          </a:p>
        </p:txBody>
      </p:sp>
      <p:sp>
        <p:nvSpPr>
          <p:cNvPr id="2" name="Slide Number Placeholder 1"/>
          <p:cNvSpPr>
            <a:spLocks noGrp="1"/>
          </p:cNvSpPr>
          <p:nvPr>
            <p:ph type="sldNum" sz="quarter" idx="12"/>
          </p:nvPr>
        </p:nvSpPr>
        <p:spPr/>
        <p:txBody>
          <a:bodyPr/>
          <a:lstStyle/>
          <a:p>
            <a:pPr>
              <a:defRPr/>
            </a:pPr>
            <a:fld id="{7E55E3B3-0445-4CFC-BED8-763D4409E61F}" type="slidenum">
              <a:rPr lang="el-GR" smtClean="0"/>
              <a:pPr>
                <a:defRPr/>
              </a:pPr>
              <a:t>72</a:t>
            </a:fld>
            <a:endParaRPr lang="el-GR" dirty="0"/>
          </a:p>
        </p:txBody>
      </p:sp>
      <p:sp>
        <p:nvSpPr>
          <p:cNvPr id="7" name="Rectangle 2"/>
          <p:cNvSpPr>
            <a:spLocks noGrp="1" noChangeArrowheads="1"/>
          </p:cNvSpPr>
          <p:nvPr>
            <p:ph type="title"/>
          </p:nvPr>
        </p:nvSpPr>
        <p:spPr>
          <a:xfrm>
            <a:off x="457200" y="44624"/>
            <a:ext cx="8229600" cy="1143000"/>
          </a:xfrm>
        </p:spPr>
        <p:txBody>
          <a:bodyPr>
            <a:normAutofit fontScale="90000"/>
          </a:bodyPr>
          <a:lstStyle/>
          <a:p>
            <a:r>
              <a:rPr lang="el-GR" altLang="el-GR" dirty="0">
                <a:solidFill>
                  <a:prstClr val="black"/>
                </a:solidFill>
              </a:rPr>
              <a:t>Ι. Σιελογόνοι αδένες </a:t>
            </a:r>
            <a:r>
              <a:rPr lang="el-GR" altLang="el-GR" dirty="0" smtClean="0">
                <a:solidFill>
                  <a:prstClr val="black"/>
                </a:solidFill>
              </a:rPr>
              <a:t/>
            </a:r>
            <a:br>
              <a:rPr lang="el-GR" altLang="el-GR" dirty="0" smtClean="0">
                <a:solidFill>
                  <a:prstClr val="black"/>
                </a:solidFill>
              </a:rPr>
            </a:br>
            <a:r>
              <a:rPr lang="el-GR" altLang="el-GR" sz="3600" dirty="0" smtClean="0">
                <a:solidFill>
                  <a:schemeClr val="tx2"/>
                </a:solidFill>
              </a:rPr>
              <a:t>(Μείζονες)</a:t>
            </a:r>
            <a:r>
              <a:rPr lang="en-US" altLang="el-GR" dirty="0" smtClean="0">
                <a:solidFill>
                  <a:prstClr val="black"/>
                </a:solidFill>
              </a:rPr>
              <a:t> </a:t>
            </a:r>
            <a:endParaRPr lang="el-GR" altLang="el-GR" sz="2400" dirty="0">
              <a:solidFill>
                <a:srgbClr val="00FFCC"/>
              </a:solidFill>
            </a:endParaRPr>
          </a:p>
        </p:txBody>
      </p:sp>
    </p:spTree>
    <p:custDataLst>
      <p:tags r:id="rId1"/>
    </p:custDataLst>
    <p:extLst>
      <p:ext uri="{BB962C8B-B14F-4D97-AF65-F5344CB8AC3E}">
        <p14:creationId xmlns:p14="http://schemas.microsoft.com/office/powerpoint/2010/main" val="34405371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Ιστολογία σιαλογόνων αδένων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56" y="260648"/>
            <a:ext cx="8244000" cy="618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9534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3591077"/>
            <a:ext cx="4038600" cy="544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p:txBody>
          <a:bodyPr/>
          <a:lstStyle/>
          <a:p>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4632"/>
          <a:stretch/>
        </p:blipFill>
        <p:spPr bwMode="auto">
          <a:xfrm>
            <a:off x="-20899" y="1040860"/>
            <a:ext cx="4464571" cy="53404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464"/>
          <a:stretch/>
        </p:blipFill>
        <p:spPr bwMode="auto">
          <a:xfrm>
            <a:off x="4620989" y="1040860"/>
            <a:ext cx="4446238" cy="53404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2"/>
          <p:cNvSpPr>
            <a:spLocks noGrp="1" noChangeArrowheads="1"/>
          </p:cNvSpPr>
          <p:nvPr>
            <p:ph type="title"/>
          </p:nvPr>
        </p:nvSpPr>
        <p:spPr>
          <a:xfrm>
            <a:off x="457200" y="125413"/>
            <a:ext cx="8229600" cy="828675"/>
          </a:xfrm>
        </p:spPr>
        <p:txBody>
          <a:bodyPr>
            <a:noAutofit/>
          </a:bodyPr>
          <a:lstStyle/>
          <a:p>
            <a:r>
              <a:rPr lang="el-GR" altLang="el-GR" sz="2800" dirty="0" smtClean="0">
                <a:solidFill>
                  <a:prstClr val="black"/>
                </a:solidFill>
              </a:rPr>
              <a:t>Σιελογόνοι </a:t>
            </a:r>
            <a:r>
              <a:rPr lang="el-GR" altLang="el-GR" sz="2800" dirty="0">
                <a:solidFill>
                  <a:prstClr val="black"/>
                </a:solidFill>
              </a:rPr>
              <a:t>αδένες </a:t>
            </a:r>
            <a:r>
              <a:rPr lang="el-GR" altLang="el-GR" sz="2800" dirty="0" smtClean="0">
                <a:solidFill>
                  <a:prstClr val="black"/>
                </a:solidFill>
              </a:rPr>
              <a:t/>
            </a:r>
            <a:br>
              <a:rPr lang="el-GR" altLang="el-GR" sz="2800" dirty="0" smtClean="0">
                <a:solidFill>
                  <a:prstClr val="black"/>
                </a:solidFill>
              </a:rPr>
            </a:br>
            <a:r>
              <a:rPr lang="el-GR" altLang="el-GR" sz="2800" dirty="0" smtClean="0">
                <a:solidFill>
                  <a:schemeClr val="tx2"/>
                </a:solidFill>
              </a:rPr>
              <a:t>(Ελάσσονες-</a:t>
            </a:r>
            <a:r>
              <a:rPr lang="el-GR" altLang="el-GR" sz="2800" dirty="0" err="1" smtClean="0">
                <a:solidFill>
                  <a:schemeClr val="tx2"/>
                </a:solidFill>
              </a:rPr>
              <a:t>ταξινόμησ</a:t>
            </a:r>
            <a:r>
              <a:rPr lang="el-GR" altLang="el-GR" sz="2800" dirty="0" smtClean="0">
                <a:solidFill>
                  <a:schemeClr val="tx2"/>
                </a:solidFill>
              </a:rPr>
              <a:t>η)</a:t>
            </a:r>
            <a:r>
              <a:rPr lang="en-US" altLang="el-GR" sz="2800" dirty="0" smtClean="0">
                <a:solidFill>
                  <a:prstClr val="black"/>
                </a:solidFill>
              </a:rPr>
              <a:t> </a:t>
            </a:r>
            <a:endParaRPr lang="el-GR" altLang="el-GR" sz="2800" dirty="0">
              <a:solidFill>
                <a:srgbClr val="00FFCC"/>
              </a:solidFill>
            </a:endParaRPr>
          </a:p>
        </p:txBody>
      </p:sp>
    </p:spTree>
    <p:extLst>
      <p:ext uri="{BB962C8B-B14F-4D97-AF65-F5344CB8AC3E}">
        <p14:creationId xmlns:p14="http://schemas.microsoft.com/office/powerpoint/2010/main" val="17197523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Ιστολογία σιαλογόνων αδένων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1" y="135000"/>
            <a:ext cx="8783999" cy="6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2761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Βλεννογόνος του στόματος. βλεννογόνος η υγρή επένδυση του πεπτικού σωλήνα,  των αναπνευστικών οδών και άλλων κοιλοτήτων του σώματος που επικοινωνούν  με. - ppt κατέβασμ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01" y="171000"/>
            <a:ext cx="8687999" cy="65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3915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lideplayer.gr/slide/6366332/18/images/9/%CE%B4%CE%BF%CE%BC%CE%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001" y="171000"/>
            <a:ext cx="8687999" cy="65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2995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1376"/>
            <a:ext cx="4495665" cy="67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a:xfrm>
            <a:off x="457200" y="-27384"/>
            <a:ext cx="8229600" cy="828000"/>
          </a:xfrm>
        </p:spPr>
        <p:txBody>
          <a:bodyPr>
            <a:normAutofit/>
          </a:bodyPr>
          <a:lstStyle/>
          <a:p>
            <a:r>
              <a:rPr lang="el-GR" sz="3600" dirty="0" smtClean="0">
                <a:solidFill>
                  <a:schemeClr val="tx2"/>
                </a:solidFill>
              </a:rPr>
              <a:t>Ιστολογική Δομή</a:t>
            </a:r>
            <a:endParaRPr lang="en-US" sz="3600" dirty="0">
              <a:solidFill>
                <a:schemeClr val="tx2"/>
              </a:solidFill>
            </a:endParaRPr>
          </a:p>
        </p:txBody>
      </p:sp>
      <p:sp>
        <p:nvSpPr>
          <p:cNvPr id="9" name="Content Placeholder 8"/>
          <p:cNvSpPr>
            <a:spLocks noGrp="1"/>
          </p:cNvSpPr>
          <p:nvPr>
            <p:ph sz="half" idx="2"/>
          </p:nvPr>
        </p:nvSpPr>
        <p:spPr/>
        <p:txBody>
          <a:bodyPr/>
          <a:lstStyle/>
          <a:p>
            <a:r>
              <a:rPr lang="el-GR" dirty="0" err="1" smtClean="0"/>
              <a:t>Αδενοκυψέλες</a:t>
            </a:r>
            <a:endParaRPr lang="el-GR" dirty="0" smtClean="0"/>
          </a:p>
          <a:p>
            <a:r>
              <a:rPr lang="el-GR" dirty="0" smtClean="0"/>
              <a:t>Εκφορητικοί Πόροι</a:t>
            </a:r>
          </a:p>
          <a:p>
            <a:r>
              <a:rPr lang="el-GR" dirty="0" smtClean="0"/>
              <a:t>Στηρικτικό Υπόστρωμα</a:t>
            </a:r>
            <a:endParaRPr lang="en-US" dirty="0"/>
          </a:p>
        </p:txBody>
      </p:sp>
    </p:spTree>
    <p:extLst>
      <p:ext uri="{BB962C8B-B14F-4D97-AF65-F5344CB8AC3E}">
        <p14:creationId xmlns:p14="http://schemas.microsoft.com/office/powerpoint/2010/main" val="5388812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slideplayer.gr/slide/6366332/18/images/18/%CE%B1%CE%B4%CE%B5%CE%BD%CE%BF%CE%BA%CF%85%CF%88%CE%AD%CE%BB%CE%B5%CF%82+%CE%BF%CF%81%CF%8E%CE%B4%CE%B5%CE%B9%CF%82%3A+%CE%BF%CF%81%CF%8E%CE%B4%CE%B7+%CE%AE+%CE%BF%CF%81%CE%BF-%CE%B2%CE%BB%CE%B5%CE%BD%CE%BD%CF%8E%CE%B4%CE%B7+%CE%BA%CF%8D%CF%84%CF%84%CE%B1%CF%81%C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1" y="135000"/>
            <a:ext cx="8783999" cy="6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802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l-GR" altLang="el-GR" smtClean="0"/>
              <a:t>Αρχιτεκτονική Δομή των Γνάθων</a:t>
            </a:r>
            <a:endParaRPr lang="en-GB" altLang="el-GR" smtClean="0"/>
          </a:p>
        </p:txBody>
      </p:sp>
      <p:sp>
        <p:nvSpPr>
          <p:cNvPr id="28675" name="Rectangle 3"/>
          <p:cNvSpPr>
            <a:spLocks noGrp="1" noChangeArrowheads="1"/>
          </p:cNvSpPr>
          <p:nvPr>
            <p:ph type="body" idx="1"/>
          </p:nvPr>
        </p:nvSpPr>
        <p:spPr>
          <a:xfrm>
            <a:off x="685800" y="1628800"/>
            <a:ext cx="7772400" cy="4527550"/>
          </a:xfrm>
        </p:spPr>
        <p:txBody>
          <a:bodyPr/>
          <a:lstStyle/>
          <a:p>
            <a:pPr eaLnBrk="1" hangingPunct="1">
              <a:lnSpc>
                <a:spcPct val="80000"/>
              </a:lnSpc>
            </a:pPr>
            <a:r>
              <a:rPr lang="el-GR" altLang="el-GR" sz="2400" dirty="0" smtClean="0"/>
              <a:t>Παρατηρείται </a:t>
            </a:r>
            <a:r>
              <a:rPr lang="el-GR" altLang="el-GR" sz="2400" b="1" dirty="0" smtClean="0"/>
              <a:t>συμπαγές</a:t>
            </a:r>
            <a:r>
              <a:rPr lang="el-GR" altLang="el-GR" sz="2400" dirty="0" smtClean="0"/>
              <a:t> οστούν </a:t>
            </a:r>
            <a:r>
              <a:rPr lang="el-GR" altLang="el-GR" sz="2400" b="1" dirty="0" smtClean="0"/>
              <a:t>εξωτερικά</a:t>
            </a:r>
            <a:r>
              <a:rPr lang="el-GR" altLang="el-GR" sz="2400" dirty="0" smtClean="0"/>
              <a:t> και </a:t>
            </a:r>
            <a:r>
              <a:rPr lang="el-GR" altLang="el-GR" sz="2400" b="1" dirty="0" smtClean="0"/>
              <a:t>σπογγώδες</a:t>
            </a:r>
            <a:r>
              <a:rPr lang="el-GR" altLang="el-GR" sz="2400" dirty="0" smtClean="0"/>
              <a:t> οστούν </a:t>
            </a:r>
            <a:r>
              <a:rPr lang="el-GR" altLang="el-GR" sz="2400" b="1" dirty="0" smtClean="0"/>
              <a:t>εσωτερικά.</a:t>
            </a:r>
          </a:p>
          <a:p>
            <a:pPr lvl="1" eaLnBrk="1" hangingPunct="1">
              <a:lnSpc>
                <a:spcPct val="80000"/>
              </a:lnSpc>
            </a:pPr>
            <a:r>
              <a:rPr lang="el-GR" altLang="el-GR" sz="2000" dirty="0" smtClean="0"/>
              <a:t>Η αναλογία και η συσχέτιση ποικίλλουν ανάλογα με την ακριβή εντόπιση</a:t>
            </a:r>
          </a:p>
          <a:p>
            <a:pPr lvl="1" eaLnBrk="1" hangingPunct="1">
              <a:lnSpc>
                <a:spcPct val="80000"/>
              </a:lnSpc>
            </a:pPr>
            <a:r>
              <a:rPr lang="el-GR" altLang="el-GR" sz="2000" b="1" dirty="0" smtClean="0">
                <a:solidFill>
                  <a:srgbClr val="0070C0"/>
                </a:solidFill>
              </a:rPr>
              <a:t>Περιοχές πάχυνσης συμπαγούς οστού</a:t>
            </a:r>
          </a:p>
          <a:p>
            <a:pPr lvl="2" eaLnBrk="1" hangingPunct="1">
              <a:lnSpc>
                <a:spcPct val="80000"/>
              </a:lnSpc>
            </a:pPr>
            <a:r>
              <a:rPr lang="el-GR" altLang="el-GR" sz="1800" b="1" dirty="0" smtClean="0"/>
              <a:t>Κάτω γνάθος: </a:t>
            </a:r>
            <a:r>
              <a:rPr lang="el-GR" altLang="el-GR" sz="1800" dirty="0" smtClean="0"/>
              <a:t>έξω και έσω πέταλο, κάτω χείλος, έξω και έσω λοξή γραμμή</a:t>
            </a:r>
          </a:p>
          <a:p>
            <a:pPr lvl="2" eaLnBrk="1" hangingPunct="1">
              <a:lnSpc>
                <a:spcPct val="80000"/>
              </a:lnSpc>
            </a:pPr>
            <a:r>
              <a:rPr lang="el-GR" altLang="el-GR" sz="1800" b="1" dirty="0" smtClean="0"/>
              <a:t>Άνω γνάθος: </a:t>
            </a:r>
            <a:r>
              <a:rPr lang="el-GR" altLang="el-GR" sz="1800" dirty="0" smtClean="0"/>
              <a:t>έσω (υπερώιο) πέταλο </a:t>
            </a:r>
          </a:p>
          <a:p>
            <a:pPr lvl="1" eaLnBrk="1" hangingPunct="1">
              <a:lnSpc>
                <a:spcPct val="80000"/>
              </a:lnSpc>
            </a:pPr>
            <a:r>
              <a:rPr lang="el-GR" altLang="el-GR" sz="2000" dirty="0" smtClean="0"/>
              <a:t>Το σχήμα, οι διαστάσεις και η πυκνότητα των οστικών </a:t>
            </a:r>
            <a:r>
              <a:rPr lang="el-GR" altLang="el-GR" sz="2000" dirty="0" err="1" smtClean="0"/>
              <a:t>δοκίδων</a:t>
            </a:r>
            <a:r>
              <a:rPr lang="el-GR" altLang="el-GR" sz="2000" dirty="0" smtClean="0"/>
              <a:t> του σπογγώδους οστού καθορίζεται από τις </a:t>
            </a:r>
            <a:r>
              <a:rPr lang="el-GR" altLang="el-GR" sz="2000" dirty="0" err="1" smtClean="0"/>
              <a:t>μηχανολειτουργικές</a:t>
            </a:r>
            <a:r>
              <a:rPr lang="el-GR" altLang="el-GR" sz="2000" dirty="0" smtClean="0"/>
              <a:t> επιβαρύνσεις </a:t>
            </a:r>
          </a:p>
          <a:p>
            <a:pPr lvl="1" eaLnBrk="1" hangingPunct="1">
              <a:lnSpc>
                <a:spcPct val="80000"/>
              </a:lnSpc>
            </a:pPr>
            <a:r>
              <a:rPr lang="el-GR" altLang="el-GR" sz="2000" dirty="0" smtClean="0"/>
              <a:t>Ο μυελός των οστών προοδευτικά αντικαθίσταται από λιπώδη και ινώδη συνδετικό ιστό</a:t>
            </a:r>
          </a:p>
          <a:p>
            <a:pPr lvl="2" eaLnBrk="1" hangingPunct="1">
              <a:lnSpc>
                <a:spcPct val="80000"/>
              </a:lnSpc>
            </a:pPr>
            <a:r>
              <a:rPr lang="el-GR" altLang="el-GR" sz="1800" dirty="0" smtClean="0"/>
              <a:t>Παραμονή αιμοποιητικού μυελού στη γωνία και κονδυλοειδή απόφυση της κάτω γνάθου και στο γναθιαίο κύρτωμα της άνω γνάθου</a:t>
            </a:r>
          </a:p>
          <a:p>
            <a:pPr lvl="1" eaLnBrk="1" hangingPunct="1">
              <a:lnSpc>
                <a:spcPct val="80000"/>
              </a:lnSpc>
            </a:pPr>
            <a:endParaRPr lang="el-GR" altLang="el-GR" sz="2000" dirty="0" smtClean="0"/>
          </a:p>
        </p:txBody>
      </p:sp>
    </p:spTree>
    <p:extLst>
      <p:ext uri="{BB962C8B-B14F-4D97-AF65-F5344CB8AC3E}">
        <p14:creationId xmlns:p14="http://schemas.microsoft.com/office/powerpoint/2010/main" val="19464568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lideplayer.gr/slide/6366332/18/images/19/%CE%B4%CE%BF%CE%BC%CE%AE+%CE%B1%CE%B4%CE%B5%CE%BD%CE%BF%CE%BA%CF%85%CF%88%CE%AD%CE%BB%CE%B5%CF%82+%CE%BB%CE%BF%CE%B2%CE%AF%CE%B4%CE%B9%CE%B1+%CE%BA%CE%B1%CE%B9+%CE%BB%CF%8C%CE%B2%CE%B9%C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1" y="153000"/>
            <a:ext cx="8735999" cy="65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0352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s://slideplayer.gr/slide/6366332/18/images/11/%CE%B5%CE%BA%CE%BA%CF%81%CE%B9%CF%84%CE%B9%CE%BA%CE%AC+%CE%BA%CF%8D%CF%84%CF%84%CE%B1%CF%81%CE%B1+%CE%BF%CF%81%CF%8E%CE%B4%CE%B7+%CE%AE+%CE%BF%CF%81%CE%BF-%CE%B2%CE%BB%CE%B5%CE%BD%CE%BD%CF%8E%CE%B4%CE%B7+%CE%BA%CF%8D%CF%84%CF%84%CE%B1%CF%81%CE%B1+%CE%B2%CE%BB%CE%B5%CE%BD%CE%BD%CF%8E%CE%B4%CE%B7+%CE%BA%CF%8D%CF%84%CF%84%CE%B1%CF%81%C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1" y="135000"/>
            <a:ext cx="8783999" cy="6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25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slideplayer.gr/slide/6366332/18/images/15/%CE%B5%CE%BA%CE%BA%CF%81%CE%B9%CF%84%CE%B9%CE%BA%CE%AC+%CE%BA%CF%8D%CF%84%CF%84%CE%B1%CF%81%CE%B1+%CE%BF%CF%81%CF%8E%CE%B4%CE%B7+%CE%BA%CF%8D%CF%84%CF%84%CE%B1%CF%81%CE%B1+%CE%B2%CE%BB%CE%B5%CE%BD%CE%BD%CF%8E%CE%B4%CE%B7+%CE%BA%CF%8D%CF%84%CF%84%CE%B1%CF%81%C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1" y="135000"/>
            <a:ext cx="8783999" cy="6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069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slideplayer.gr/slide/6366332/18/images/20/%CE%BC%CF%85%CE%BF%CE%B5%CF%80%CE%B9%CE%B8%CE%B7%CE%BB%CE%B9%CE%B1%CE%BA%CE%AC+%CE%BA%CF%8D%CF%84%CF%84%CE%B1%CF%81%C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01" y="153000"/>
            <a:ext cx="8735999" cy="65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4438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slideplayer.gr/slide/6366332/18/images/24/%CF%80%CF%8C%CF%81%CE%BF%CE%B9+%CF%84%CE%BF%CF%80%CE%BF%CE%B3%CF%81%CE%B1%CF%86%CE%B9%CE%BA%CE%AC+%CE%BC%CE%BF%CF%81%CF%86%CE%BF-%CE%BB%CE%B5%CE%B9%CF%84%CE%BF%CF%85%CF%81%CE%B3%CE%B9%CE%BA%CE%AC+%CE%B5%CE%BD%CE%B4%CE%BF%CE%BB%CE%BF%CE%B2%CE%AF%CE%B4%CE%B9%CE%BF%CE%B9+%CE%B5%CE%BD%CE%B4%CE%BF%CE%BB%CF%8C%CE%B2%CE%B9%CE%BF%CE%B9+%CE%BC%CE%B5%CF%83%CE%BF%CE%BB%CF%8C%CE%B2%CE%B9%CE%BF%CE%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01" y="261000"/>
            <a:ext cx="8447999" cy="633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434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slideplayer.gr/slide/6366332/18/images/27/%CF%80%CF%8C%CF%81%CE%BF%CE%B9+%CE%BC%CE%BF%CF%81%CF%86%CE%BF-%CE%BB%CE%B5%CE%B9%CF%84%CE%BF%CF%85%CF%81%CE%B3%CE%B9%CE%BA%CE%AC+%CE%B5%CE%BC%CE%B2%CF%8C%CE%BB%CE%B9%CE%BC%CE%BF%CE%B9+%CE%B3%CF%81%CE%B1%CE%BC%CE%BC%CF%89%CF%84%CE%BF%CE%AF+%CF%84%CE%B5%CE%BB%CE%B9%CE%BA%CE%BF%CE%AF+%28%CE%B5%CE%BA%CF%86%CE%BF%CF%81%CE%B7%CF%84%CE%B9%CE%BA%CE%BF%CE%AF%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1" y="135000"/>
            <a:ext cx="8783999" cy="6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1298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slideplayer.gr/slide/6366332/18/images/30/%CF%80%CF%8C%CF%81%CE%BF%CE%B9+%CE%B2%CE%BB%CE%B5%CE%BD%CE%BD%CE%BF%CE%BA%CE%AE%CE%BB%CE%B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01" y="261000"/>
            <a:ext cx="8447999" cy="633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169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20"/>
            <a:ext cx="8229600" cy="864000"/>
          </a:xfrm>
        </p:spPr>
        <p:txBody>
          <a:bodyPr>
            <a:normAutofit/>
          </a:bodyPr>
          <a:lstStyle/>
          <a:p>
            <a:r>
              <a:rPr lang="el-GR" sz="3600" dirty="0" smtClean="0"/>
              <a:t>Βιβλιογραφία </a:t>
            </a:r>
            <a:endParaRPr lang="en-US" sz="3600" dirty="0"/>
          </a:p>
        </p:txBody>
      </p:sp>
      <p:sp>
        <p:nvSpPr>
          <p:cNvPr id="3" name="Content Placeholder 2"/>
          <p:cNvSpPr>
            <a:spLocks noGrp="1"/>
          </p:cNvSpPr>
          <p:nvPr>
            <p:ph idx="1"/>
          </p:nvPr>
        </p:nvSpPr>
        <p:spPr>
          <a:xfrm>
            <a:off x="457200" y="1124743"/>
            <a:ext cx="8229600" cy="5508000"/>
          </a:xfrm>
        </p:spPr>
        <p:txBody>
          <a:bodyPr>
            <a:normAutofit fontScale="92500"/>
          </a:bodyPr>
          <a:lstStyle/>
          <a:p>
            <a:pPr>
              <a:spcAft>
                <a:spcPts val="600"/>
              </a:spcAft>
            </a:pPr>
            <a:r>
              <a:rPr lang="en-US" sz="1800" dirty="0">
                <a:hlinkClick r:id="rId2"/>
              </a:rPr>
              <a:t>https://slideplayer.gr/slide/11157589</a:t>
            </a:r>
            <a:r>
              <a:rPr lang="en-US" sz="1800" dirty="0" smtClean="0">
                <a:hlinkClick r:id="rId2"/>
              </a:rPr>
              <a:t>/</a:t>
            </a:r>
            <a:endParaRPr lang="el-GR" sz="1800" dirty="0" smtClean="0"/>
          </a:p>
          <a:p>
            <a:pPr>
              <a:spcAft>
                <a:spcPts val="600"/>
              </a:spcAft>
            </a:pPr>
            <a:r>
              <a:rPr lang="en-US" sz="1800" dirty="0">
                <a:hlinkClick r:id="rId3"/>
              </a:rPr>
              <a:t>https://</a:t>
            </a:r>
            <a:r>
              <a:rPr lang="en-US" sz="1800" dirty="0" smtClean="0">
                <a:hlinkClick r:id="rId3"/>
              </a:rPr>
              <a:t>docplayer.gr/2805338-Stomatikos-vlennogonos-me-ton-oro-vlennogonos-perigrafetai-i-ygri-ependysi-toy-peptikoy-solina-ton-anapneystikon-odon-kai-allon-koilotiton-toy.html</a:t>
            </a:r>
            <a:endParaRPr lang="el-GR" sz="1800" dirty="0" smtClean="0"/>
          </a:p>
          <a:p>
            <a:pPr>
              <a:spcAft>
                <a:spcPts val="600"/>
              </a:spcAft>
            </a:pPr>
            <a:r>
              <a:rPr lang="en-US" sz="1800" dirty="0">
                <a:hlinkClick r:id="rId4"/>
              </a:rPr>
              <a:t>https://www.vasiliadis-books.gr/Vasiliadis-books/wp-content/uploads/2018/06/%CE%94%CE%B5%CE%AF%CF%84%CE%B5-%CE%91%CF%80%CF%8C%CF%83%CF%80%CE%B1%CF%83%CE%BC%CE%B1-%CF%84%CE%BF%CF%85-%</a:t>
            </a:r>
            <a:r>
              <a:rPr lang="en-US" sz="1800" dirty="0" smtClean="0">
                <a:hlinkClick r:id="rId4"/>
              </a:rPr>
              <a:t>CE%92%CE%B9%CE%B2%CE%BB%CE%AF%CE%BF%CF%85-46.pdf</a:t>
            </a:r>
            <a:endParaRPr lang="el-GR" sz="1800" dirty="0" smtClean="0"/>
          </a:p>
          <a:p>
            <a:pPr>
              <a:spcAft>
                <a:spcPts val="600"/>
              </a:spcAft>
            </a:pPr>
            <a:r>
              <a:rPr lang="el-GR" sz="1800" dirty="0" smtClean="0"/>
              <a:t>ΤΟΣΙΟΣ Κ.Ι.: ΙΣΤΟΛΟΓΙΑ ΤΩΝ ΓΝΑΘΩΝ &amp;ΚΡΟΤΑΦΟΓΝΑΘΙΚΗΣ ΔΙΑΡΘΡΩΣΗΣ. </a:t>
            </a:r>
            <a:r>
              <a:rPr lang="en-US" sz="1800" dirty="0">
                <a:hlinkClick r:id="rId5"/>
              </a:rPr>
              <a:t>https://eclass.uoa.gr/modules/units/?course=DENT417&amp;id=8498</a:t>
            </a:r>
            <a:r>
              <a:rPr lang="el-GR" sz="1800" dirty="0"/>
              <a:t> </a:t>
            </a:r>
            <a:endParaRPr lang="el-GR" sz="1800" dirty="0" smtClean="0"/>
          </a:p>
          <a:p>
            <a:pPr>
              <a:spcAft>
                <a:spcPts val="600"/>
              </a:spcAft>
            </a:pPr>
            <a:r>
              <a:rPr lang="el-GR" sz="1800" dirty="0" smtClean="0"/>
              <a:t>ΠΙΠΕΡΗ Ε.: ΙΣΤΟΛΟΓΙΑ ΣΙΑΛΟΓΟΝΩΝ ΑΔΕΝΩΝ. </a:t>
            </a:r>
            <a:r>
              <a:rPr lang="en-US" sz="1800" dirty="0">
                <a:hlinkClick r:id="rId5"/>
              </a:rPr>
              <a:t>https://eclass.uoa.gr/modules/units/?</a:t>
            </a:r>
            <a:r>
              <a:rPr lang="en-US" sz="1800" dirty="0" smtClean="0">
                <a:hlinkClick r:id="rId5"/>
              </a:rPr>
              <a:t>course=DENT417&amp;id=8498</a:t>
            </a:r>
            <a:r>
              <a:rPr lang="el-GR" sz="1800" dirty="0" smtClean="0"/>
              <a:t> </a:t>
            </a:r>
            <a:endParaRPr lang="en-US" sz="1800" dirty="0"/>
          </a:p>
          <a:p>
            <a:pPr>
              <a:spcAft>
                <a:spcPts val="600"/>
              </a:spcAft>
            </a:pPr>
            <a:r>
              <a:rPr lang="el-GR" sz="1800" b="1" dirty="0" smtClean="0"/>
              <a:t> </a:t>
            </a:r>
            <a:r>
              <a:rPr lang="el-GR" sz="1800" dirty="0" err="1"/>
              <a:t>Νικητάκης</a:t>
            </a:r>
            <a:r>
              <a:rPr lang="el-GR" sz="1800" dirty="0"/>
              <a:t> Ν. Ιστολογία οστών των γνάθων. </a:t>
            </a:r>
            <a:r>
              <a:rPr lang="en-US" sz="1800" dirty="0">
                <a:hlinkClick r:id="rId6"/>
              </a:rPr>
              <a:t>https://</a:t>
            </a:r>
            <a:r>
              <a:rPr lang="en-US" sz="1800" dirty="0" smtClean="0">
                <a:hlinkClick r:id="rId6"/>
              </a:rPr>
              <a:t>slideplayer.gr/slide/6161513/</a:t>
            </a:r>
            <a:endParaRPr lang="en-US" sz="1800" dirty="0" smtClean="0"/>
          </a:p>
          <a:p>
            <a:pPr>
              <a:spcAft>
                <a:spcPts val="600"/>
              </a:spcAft>
            </a:pPr>
            <a:r>
              <a:rPr lang="el-GR" sz="1800" dirty="0" err="1" smtClean="0"/>
              <a:t>Φραγκίσκη</a:t>
            </a:r>
            <a:r>
              <a:rPr lang="el-GR" sz="1800" dirty="0" smtClean="0"/>
              <a:t> </a:t>
            </a:r>
            <a:r>
              <a:rPr lang="el-GR" sz="1800" dirty="0"/>
              <a:t>Αναγνωστοπούλου Ανθούλη. «Ανατομική (Θ). Ενότητα </a:t>
            </a:r>
            <a:r>
              <a:rPr lang="en-US" sz="1800" dirty="0"/>
              <a:t>9</a:t>
            </a:r>
            <a:r>
              <a:rPr lang="el-GR" sz="1800" dirty="0"/>
              <a:t>: Πεπτικοί Αδένες». Έκδοση: 1.0. Αθήνα 2014. Διαθέσιμο από τη δικτυακή διεύθυνση: </a:t>
            </a:r>
            <a:r>
              <a:rPr lang="en-US" sz="1800" dirty="0">
                <a:hlinkClick r:id="rId7"/>
              </a:rPr>
              <a:t>ocp.teiath.gr</a:t>
            </a:r>
            <a:r>
              <a:rPr lang="el-GR" sz="1800" dirty="0" smtClean="0"/>
              <a:t>.</a:t>
            </a:r>
            <a:endParaRPr lang="en-US" sz="1800" dirty="0" smtClean="0"/>
          </a:p>
          <a:p>
            <a:pPr>
              <a:spcAft>
                <a:spcPts val="600"/>
              </a:spcAft>
            </a:pPr>
            <a:r>
              <a:rPr lang="el-GR" sz="1800" dirty="0" smtClean="0"/>
              <a:t>ΙΣΤΟΛΟΓΙΑ </a:t>
            </a:r>
            <a:r>
              <a:rPr lang="el-GR" sz="1800" dirty="0"/>
              <a:t>ΣΙΕΛΟΓΟΝΩΝ ΑΔΕΝΩΝ. </a:t>
            </a:r>
            <a:r>
              <a:rPr lang="en-US" sz="1800" dirty="0">
                <a:hlinkClick r:id="rId8"/>
              </a:rPr>
              <a:t>https://slideplayer.gr/slide/6366332/</a:t>
            </a:r>
            <a:endParaRPr lang="el-GR" sz="1800" dirty="0"/>
          </a:p>
          <a:p>
            <a:pPr marL="0" indent="0">
              <a:lnSpc>
                <a:spcPct val="120000"/>
              </a:lnSpc>
              <a:spcBef>
                <a:spcPts val="0"/>
              </a:spcBef>
              <a:spcAft>
                <a:spcPts val="600"/>
              </a:spcAft>
              <a:buNone/>
            </a:pPr>
            <a:endParaRPr lang="el-GR" sz="1800" dirty="0" smtClean="0"/>
          </a:p>
          <a:p>
            <a:pPr>
              <a:spcAft>
                <a:spcPts val="600"/>
              </a:spcAft>
            </a:pPr>
            <a:endParaRPr lang="el-GR" sz="1800" dirty="0" smtClean="0"/>
          </a:p>
          <a:p>
            <a:pPr>
              <a:spcAft>
                <a:spcPts val="600"/>
              </a:spcAft>
            </a:pPr>
            <a:endParaRPr lang="en-US" sz="1800" dirty="0"/>
          </a:p>
        </p:txBody>
      </p:sp>
    </p:spTree>
    <p:extLst>
      <p:ext uri="{BB962C8B-B14F-4D97-AF65-F5344CB8AC3E}">
        <p14:creationId xmlns:p14="http://schemas.microsoft.com/office/powerpoint/2010/main" val="4091876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000"/>
          </a:xfrm>
          <a:solidFill>
            <a:schemeClr val="accent1">
              <a:lumMod val="20000"/>
              <a:lumOff val="80000"/>
            </a:schemeClr>
          </a:solidFill>
        </p:spPr>
        <p:txBody>
          <a:bodyPr anchor="ctr">
            <a:normAutofit/>
          </a:bodyPr>
          <a:lstStyle/>
          <a:p>
            <a:r>
              <a:rPr lang="el-GR" sz="2400" dirty="0" smtClean="0"/>
              <a:t>ΣΧΗΜΑΤΙΚΗ ΠΑΡΑΣΤΑΣΗ ΤΗΣ ΠΟΣΟΤΙΚΗΣ ΣΧΕΣΗΣ ΜΕΤΑΞΥ </a:t>
            </a:r>
            <a:br>
              <a:rPr lang="el-GR" sz="2400" dirty="0" smtClean="0"/>
            </a:br>
            <a:r>
              <a:rPr lang="el-GR" sz="2400" dirty="0" smtClean="0"/>
              <a:t>ΣΥΜΠΑΓΟΥΣ &amp; ΣΠΟΓΓΩΔΟΥΣ ΟΣΤΟΥ ΤΗΣ </a:t>
            </a:r>
            <a:r>
              <a:rPr lang="el-GR" sz="2400" b="1" dirty="0" smtClean="0"/>
              <a:t>ΚΑΤΩ ΓΝΑΘΟΥ</a:t>
            </a:r>
            <a:endParaRPr lang="en-US" sz="2400" b="1" dirty="0"/>
          </a:p>
        </p:txBody>
      </p:sp>
      <p:pic>
        <p:nvPicPr>
          <p:cNvPr id="102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229250" y="1197344"/>
            <a:ext cx="6655118" cy="532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393790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2540</TotalTime>
  <Words>4514</Words>
  <Application>Microsoft Office PowerPoint</Application>
  <PresentationFormat>On-screen Show (4:3)</PresentationFormat>
  <Paragraphs>383</Paragraphs>
  <Slides>87</Slides>
  <Notes>2</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Ιστολογία Στόματος &amp; Οδοντικών Ιστών  Γ’ Εξάμηνο (3061) «Στοιχεία ιστολογίας στοματικής κοιλότητας»</vt:lpstr>
      <vt:lpstr>Ιστολογία στόματος (Ν2-3030) «Στοιχεία ιστολογίας στοματικής κοιλότητας»</vt:lpstr>
      <vt:lpstr>Τύποι Οστού</vt:lpstr>
      <vt:lpstr>Τύποι Οστού</vt:lpstr>
      <vt:lpstr>PowerPoint Presentation</vt:lpstr>
      <vt:lpstr>PowerPoint Presentation</vt:lpstr>
      <vt:lpstr>Ιστολογικοί τύποι Οστού</vt:lpstr>
      <vt:lpstr>Αρχιτεκτονική Δομή των Γνάθων</vt:lpstr>
      <vt:lpstr>ΣΧΗΜΑΤΙΚΗ ΠΑΡΑΣΤΑΣΗ ΤΗΣ ΠΟΣΟΤΙΚΗΣ ΣΧΕΣΗΣ ΜΕΤΑΞΥ  ΣΥΜΠΑΓΟΥΣ &amp; ΣΠΟΓΓΩΔΟΥΣ ΟΣΤΟΥ ΤΗΣ ΚΑΤΩ ΓΝΑΘΟΥ</vt:lpstr>
      <vt:lpstr>ΣΧΗΜΑΤΙΚΗ ΠΑΡΑΣΤΑΣΗ ΤΗΣ ΠΟΣΟΤΙΚΗΣ ΣΧΕΣΗΣ ΜΕΤΑΞΥ  ΣΥΜΠΑΓΟΥΣ &amp; ΣΠΟΓΓΩΔΟΥΣ ΟΣΤΟΥ ΤΗΣ ΑΝΩ ΓΝΑΘΟΥ</vt:lpstr>
      <vt:lpstr>Αρχιτεκτονική Δομή των Γνάθων</vt:lpstr>
      <vt:lpstr>PowerPoint Presentation</vt:lpstr>
      <vt:lpstr>PowerPoint Presentation</vt:lpstr>
      <vt:lpstr>Ιστολογία Κροταφογναθικής Διάρθρωσης</vt:lpstr>
      <vt:lpstr>PowerPoint Presentation</vt:lpstr>
      <vt:lpstr>PowerPoint Presentation</vt:lpstr>
      <vt:lpstr>Διάρθριος δίσκος</vt:lpstr>
      <vt:lpstr>Διάρθριος δίσκος</vt:lpstr>
      <vt:lpstr>Αρθρικές επιφάνειες ΚΓΔ</vt:lpstr>
      <vt:lpstr>Αρθρική κάψα ή Αρθρικός θύλακος</vt:lpstr>
      <vt:lpstr>PowerPoint Presentation</vt:lpstr>
      <vt:lpstr>Περιβάλλοντες ιστοί δοντιών   βλεννογόνος</vt:lpstr>
      <vt:lpstr>PowerPoint Presentation</vt:lpstr>
      <vt:lpstr>βλεννογόνος στόματος</vt:lpstr>
      <vt:lpstr>   βλεννογόνος στόματος</vt:lpstr>
      <vt:lpstr>βλεννογόνος στόματος</vt:lpstr>
      <vt:lpstr>PowerPoint Presentation</vt:lpstr>
      <vt:lpstr>Μασητικός βλεννογόνος</vt:lpstr>
      <vt:lpstr>Καλυπτικός βλεννογόνος</vt:lpstr>
      <vt:lpstr>Εξειδικευμένος βλεννογόνος</vt:lpstr>
      <vt:lpstr>PowerPoint Presentation</vt:lpstr>
      <vt:lpstr>βλεννογόνος στόματος</vt:lpstr>
      <vt:lpstr>PowerPoint Presentation</vt:lpstr>
      <vt:lpstr>βλεννογόνος στόματος</vt:lpstr>
      <vt:lpstr>βλεννογόνος στόματος</vt:lpstr>
      <vt:lpstr>ΙΣΤΟΛΟΓΙΑ ΒΛΕΝΝΟΓΟΝΟΥ ΣΤΟΜΑΤΟΣ</vt:lpstr>
      <vt:lpstr>PowerPoint Presentation</vt:lpstr>
      <vt:lpstr>Στοματικό επιθήλιο</vt:lpstr>
      <vt:lpstr>Στοματικό επιθήλιο</vt:lpstr>
      <vt:lpstr>PowerPoint Presentation</vt:lpstr>
      <vt:lpstr>Στοματικό επιθήλιο</vt:lpstr>
      <vt:lpstr>ΚΕΡΑΤΙΝΟΠΟΙΗΜΕΝΟ ΕΠΙΘΗΛΙΟ</vt:lpstr>
      <vt:lpstr>ΠΑΡΑΚΕΡΑΤΙΝΟΠΟΙΗΜΕΝΟ ΕΠΙΘΗΛΙΟ</vt:lpstr>
      <vt:lpstr>ΚΕΡΑΤΙΝΟΠΟΙΗΜΕΝΟ ΕΠΙΘΗΛΙΟ</vt:lpstr>
      <vt:lpstr> Στοματικό επιθήλιο</vt:lpstr>
      <vt:lpstr>Κερατίνη στιβάδα</vt:lpstr>
      <vt:lpstr> Στοματικό επιθήλιο</vt:lpstr>
      <vt:lpstr> Στοματικό επιθήλιο</vt:lpstr>
      <vt:lpstr>Στοματικό επιθήλιο</vt:lpstr>
      <vt:lpstr>Μη-κερατινοποιημένο στοματικό επιθήλιο</vt:lpstr>
      <vt:lpstr>Μη-κερατινοποιημένο στοματικό επιθήλιο</vt:lpstr>
      <vt:lpstr>Στοματικό επιθήλιο</vt:lpstr>
      <vt:lpstr>Μη-επιθηλιακά κύτταρα του επιθηλίου</vt:lpstr>
      <vt:lpstr>μελανοκύτταρο</vt:lpstr>
      <vt:lpstr>Μη-επιθηλιακά κύτταρα του επιθηλίου</vt:lpstr>
      <vt:lpstr>Κύτταρα Langerhans</vt:lpstr>
      <vt:lpstr>Μη-επιθηλιακά κύτταρα του επιθηλίου</vt:lpstr>
      <vt:lpstr>Χόριο</vt:lpstr>
      <vt:lpstr>Χόριο</vt:lpstr>
      <vt:lpstr>Χόριο</vt:lpstr>
      <vt:lpstr>Χόριο</vt:lpstr>
      <vt:lpstr>υποβλεννογόνιος</vt:lpstr>
      <vt:lpstr>PowerPoint Presentation</vt:lpstr>
      <vt:lpstr>βλεννογόνος</vt:lpstr>
      <vt:lpstr>Ι. Σιελογόνοι αδένες </vt:lpstr>
      <vt:lpstr>διάκριση σιελογόνων αδένων</vt:lpstr>
      <vt:lpstr>ΣΙΕΛΟΓΟΝΟΙ ΑΔΕΝΕΣ</vt:lpstr>
      <vt:lpstr>ΣΙΕΛΟΓΟΝΟΙ ΑΔΕΝΕΣ Μείζονες</vt:lpstr>
      <vt:lpstr>PowerPoint Presentation</vt:lpstr>
      <vt:lpstr>Ι. Σιελογόνοι αδένες  (Μείζονες) </vt:lpstr>
      <vt:lpstr>Ι. Σιελογόνοι αδένες  (Μείζονες) </vt:lpstr>
      <vt:lpstr>Ι. Σιελογόνοι αδένες  (Μείζονες) </vt:lpstr>
      <vt:lpstr>PowerPoint Presentation</vt:lpstr>
      <vt:lpstr>Σιελογόνοι αδένες  (Ελάσσονες-ταξινόμηση) </vt:lpstr>
      <vt:lpstr>PowerPoint Presentation</vt:lpstr>
      <vt:lpstr>PowerPoint Presentation</vt:lpstr>
      <vt:lpstr>PowerPoint Presentation</vt:lpstr>
      <vt:lpstr>Ιστολογική Δομή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Βιβλιογραφία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Ιστολογία Στόματος &amp; Οδοντικών Ιστών  Γ’ Εξάμηνο (3061) «Στοιχεία ιστολογίας στοματικής κοιλότητας»</dc:title>
  <dc:creator>Pepie Tsolka</dc:creator>
  <cp:lastModifiedBy>Pepie Tsolka</cp:lastModifiedBy>
  <cp:revision>90</cp:revision>
  <dcterms:created xsi:type="dcterms:W3CDTF">2020-10-29T10:18:39Z</dcterms:created>
  <dcterms:modified xsi:type="dcterms:W3CDTF">2021-01-02T16:13:49Z</dcterms:modified>
</cp:coreProperties>
</file>