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7" r:id="rId6"/>
    <p:sldId id="265" r:id="rId7"/>
    <p:sldId id="266" r:id="rId8"/>
    <p:sldId id="260" r:id="rId9"/>
    <p:sldId id="264" r:id="rId10"/>
    <p:sldId id="262" r:id="rId11"/>
    <p:sldId id="263" r:id="rId12"/>
    <p:sldId id="261"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snapToGrid="0">
      <p:cViewPr varScale="1">
        <p:scale>
          <a:sx n="84" d="100"/>
          <a:sy n="84" d="100"/>
        </p:scale>
        <p:origin x="63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362F534-B1E2-481C-A24C-6B645AC93136}" type="datetimeFigureOut">
              <a:rPr lang="el-GR" smtClean="0"/>
              <a:t>29/3/2022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197319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362F534-B1E2-481C-A24C-6B645AC93136}" type="datetimeFigureOut">
              <a:rPr lang="el-GR" smtClean="0"/>
              <a:t>29/3/2022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4272083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362F534-B1E2-481C-A24C-6B645AC93136}" type="datetimeFigureOut">
              <a:rPr lang="el-GR" smtClean="0"/>
              <a:t>29/3/2022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3128410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362F534-B1E2-481C-A24C-6B645AC93136}" type="datetimeFigureOut">
              <a:rPr lang="el-GR" smtClean="0"/>
              <a:t>29/3/2022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2723661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362F534-B1E2-481C-A24C-6B645AC93136}" type="datetimeFigureOut">
              <a:rPr lang="el-GR" smtClean="0"/>
              <a:t>29/3/2022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1087033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362F534-B1E2-481C-A24C-6B645AC93136}" type="datetimeFigureOut">
              <a:rPr lang="el-GR" smtClean="0"/>
              <a:t>29/3/2022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26077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362F534-B1E2-481C-A24C-6B645AC93136}" type="datetimeFigureOut">
              <a:rPr lang="el-GR" smtClean="0"/>
              <a:t>29/3/2022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243324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362F534-B1E2-481C-A24C-6B645AC93136}" type="datetimeFigureOut">
              <a:rPr lang="el-GR" smtClean="0"/>
              <a:t>29/3/2022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3895940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362F534-B1E2-481C-A24C-6B645AC93136}" type="datetimeFigureOut">
              <a:rPr lang="el-GR" smtClean="0"/>
              <a:t>29/3/2022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2232058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362F534-B1E2-481C-A24C-6B645AC93136}" type="datetimeFigureOut">
              <a:rPr lang="el-GR" smtClean="0"/>
              <a:t>29/3/2022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1131619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362F534-B1E2-481C-A24C-6B645AC93136}" type="datetimeFigureOut">
              <a:rPr lang="el-GR" smtClean="0"/>
              <a:t>29/3/2022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AFCA3AA-C6A8-482A-800F-9BDEFB26BABD}" type="slidenum">
              <a:rPr lang="el-GR" smtClean="0"/>
              <a:t>‹#›</a:t>
            </a:fld>
            <a:endParaRPr lang="el-GR"/>
          </a:p>
        </p:txBody>
      </p:sp>
    </p:spTree>
    <p:extLst>
      <p:ext uri="{BB962C8B-B14F-4D97-AF65-F5344CB8AC3E}">
        <p14:creationId xmlns:p14="http://schemas.microsoft.com/office/powerpoint/2010/main" val="43437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2F534-B1E2-481C-A24C-6B645AC93136}" type="datetimeFigureOut">
              <a:rPr lang="el-GR" smtClean="0"/>
              <a:t>29/3/2022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CA3AA-C6A8-482A-800F-9BDEFB26BABD}" type="slidenum">
              <a:rPr lang="el-GR" smtClean="0"/>
              <a:t>‹#›</a:t>
            </a:fld>
            <a:endParaRPr lang="el-GR"/>
          </a:p>
        </p:txBody>
      </p:sp>
    </p:spTree>
    <p:extLst>
      <p:ext uri="{BB962C8B-B14F-4D97-AF65-F5344CB8AC3E}">
        <p14:creationId xmlns:p14="http://schemas.microsoft.com/office/powerpoint/2010/main" val="2440758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6581" y="314834"/>
            <a:ext cx="7743219" cy="5171566"/>
          </a:xfrm>
          <a:prstGeom prst="rect">
            <a:avLst/>
          </a:prstGeom>
          <a:ln>
            <a:noFill/>
          </a:ln>
          <a:effectLst>
            <a:softEdge rad="112500"/>
          </a:effectLst>
        </p:spPr>
      </p:pic>
      <p:sp>
        <p:nvSpPr>
          <p:cNvPr id="3" name="TextBox 2"/>
          <p:cNvSpPr txBox="1"/>
          <p:nvPr/>
        </p:nvSpPr>
        <p:spPr>
          <a:xfrm>
            <a:off x="2304288" y="5596128"/>
            <a:ext cx="7525512" cy="584775"/>
          </a:xfrm>
          <a:prstGeom prst="rect">
            <a:avLst/>
          </a:prstGeom>
          <a:noFill/>
        </p:spPr>
        <p:txBody>
          <a:bodyPr wrap="square" rtlCol="0">
            <a:spAutoFit/>
          </a:bodyPr>
          <a:lstStyle/>
          <a:p>
            <a:r>
              <a:rPr lang="el-GR" sz="3200" b="1" dirty="0" smtClean="0">
                <a:ln w="22225">
                  <a:solidFill>
                    <a:schemeClr val="accent2"/>
                  </a:solidFill>
                  <a:prstDash val="solid"/>
                </a:ln>
                <a:solidFill>
                  <a:srgbClr val="C00000"/>
                </a:solidFill>
              </a:rPr>
              <a:t>Θεωρία Ρυθμική και Κινητική </a:t>
            </a:r>
            <a:r>
              <a:rPr lang="el-GR" sz="3200" b="1" smtClean="0">
                <a:ln w="22225">
                  <a:solidFill>
                    <a:schemeClr val="accent2"/>
                  </a:solidFill>
                  <a:prstDash val="solid"/>
                </a:ln>
                <a:solidFill>
                  <a:srgbClr val="C00000"/>
                </a:solidFill>
              </a:rPr>
              <a:t>Αγωγή </a:t>
            </a:r>
            <a:endParaRPr lang="el-GR" sz="3200" b="1" dirty="0">
              <a:ln w="22225">
                <a:solidFill>
                  <a:schemeClr val="accent2"/>
                </a:solidFill>
                <a:prstDash val="solid"/>
              </a:ln>
              <a:solidFill>
                <a:srgbClr val="C00000"/>
              </a:solidFill>
            </a:endParaRPr>
          </a:p>
        </p:txBody>
      </p:sp>
    </p:spTree>
    <p:extLst>
      <p:ext uri="{BB962C8B-B14F-4D97-AF65-F5344CB8AC3E}">
        <p14:creationId xmlns:p14="http://schemas.microsoft.com/office/powerpoint/2010/main" val="1616408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1764792" y="1207008"/>
            <a:ext cx="8001000" cy="2066544"/>
          </a:xfrm>
          <a:prstGeom prst="rect">
            <a:avLst/>
          </a:prstGeom>
        </p:spPr>
      </p:pic>
    </p:spTree>
    <p:extLst>
      <p:ext uri="{BB962C8B-B14F-4D97-AF65-F5344CB8AC3E}">
        <p14:creationId xmlns:p14="http://schemas.microsoft.com/office/powerpoint/2010/main" val="1673614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3349514" y="1514690"/>
            <a:ext cx="5492972" cy="3828620"/>
          </a:xfrm>
          <a:prstGeom prst="rect">
            <a:avLst/>
          </a:prstGeom>
        </p:spPr>
      </p:pic>
    </p:spTree>
    <p:extLst>
      <p:ext uri="{BB962C8B-B14F-4D97-AF65-F5344CB8AC3E}">
        <p14:creationId xmlns:p14="http://schemas.microsoft.com/office/powerpoint/2010/main" val="80159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3485378" y="-1699272"/>
            <a:ext cx="5437653" cy="10707627"/>
          </a:xfrm>
          <a:prstGeom prst="rect">
            <a:avLst/>
          </a:prstGeom>
        </p:spPr>
      </p:pic>
    </p:spTree>
    <p:extLst>
      <p:ext uri="{BB962C8B-B14F-4D97-AF65-F5344CB8AC3E}">
        <p14:creationId xmlns:p14="http://schemas.microsoft.com/office/powerpoint/2010/main" val="2840049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1563624" y="960120"/>
            <a:ext cx="8458200" cy="4901184"/>
          </a:xfrm>
          <a:prstGeom prst="rect">
            <a:avLst/>
          </a:prstGeom>
        </p:spPr>
      </p:pic>
    </p:spTree>
    <p:extLst>
      <p:ext uri="{BB962C8B-B14F-4D97-AF65-F5344CB8AC3E}">
        <p14:creationId xmlns:p14="http://schemas.microsoft.com/office/powerpoint/2010/main" val="2805892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2343587" y="1572616"/>
            <a:ext cx="7486537" cy="3511600"/>
          </a:xfrm>
          <a:prstGeom prst="rect">
            <a:avLst/>
          </a:prstGeom>
        </p:spPr>
      </p:pic>
    </p:spTree>
    <p:extLst>
      <p:ext uri="{BB962C8B-B14F-4D97-AF65-F5344CB8AC3E}">
        <p14:creationId xmlns:p14="http://schemas.microsoft.com/office/powerpoint/2010/main" val="4155312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1883299" y="1142802"/>
            <a:ext cx="8425402" cy="4572396"/>
          </a:xfrm>
          <a:prstGeom prst="rect">
            <a:avLst/>
          </a:prstGeom>
        </p:spPr>
      </p:pic>
    </p:spTree>
    <p:extLst>
      <p:ext uri="{BB962C8B-B14F-4D97-AF65-F5344CB8AC3E}">
        <p14:creationId xmlns:p14="http://schemas.microsoft.com/office/powerpoint/2010/main" val="487904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212848" y="621792"/>
            <a:ext cx="6903720" cy="5698676"/>
          </a:xfrm>
          <a:prstGeom prst="rect">
            <a:avLst/>
          </a:prstGeom>
        </p:spPr>
        <p:txBody>
          <a:bodyPr wrap="square">
            <a:spAutoFit/>
          </a:bodyPr>
          <a:lstStyle/>
          <a:p>
            <a:pPr algn="ctr">
              <a:lnSpc>
                <a:spcPct val="107000"/>
              </a:lnSpc>
              <a:spcAft>
                <a:spcPts val="800"/>
              </a:spcAft>
            </a:pPr>
            <a:r>
              <a:rPr lang="el-GR" sz="1400" b="1" dirty="0" smtClean="0">
                <a:effectLst/>
                <a:latin typeface="Times New Roman" panose="02020603050405020304" pitchFamily="18" charset="0"/>
                <a:ea typeface="Calibri" panose="020F0502020204030204" pitchFamily="34" charset="0"/>
                <a:cs typeface="Times New Roman" panose="02020603050405020304" pitchFamily="18" charset="0"/>
              </a:rPr>
              <a:t>Άτυπη καθοδήγηση</a:t>
            </a:r>
            <a:endParaRPr lang="el-GR"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400" b="1" dirty="0" smtClean="0">
                <a:effectLst/>
                <a:latin typeface="Times New Roman" panose="02020603050405020304" pitchFamily="18" charset="0"/>
                <a:ea typeface="Calibri" panose="020F0502020204030204" pitchFamily="34" charset="0"/>
                <a:cs typeface="Times New Roman" panose="02020603050405020304" pitchFamily="18" charset="0"/>
              </a:rPr>
              <a:t>Μη δομημένη (Γέννηση – 3 ετών):</a:t>
            </a:r>
            <a:r>
              <a:rPr lang="el-GR" sz="1400" dirty="0" smtClean="0">
                <a:effectLst/>
                <a:latin typeface="Times New Roman" panose="02020603050405020304" pitchFamily="18" charset="0"/>
                <a:ea typeface="Calibri" panose="020F0502020204030204" pitchFamily="34" charset="0"/>
                <a:cs typeface="Times New Roman" panose="02020603050405020304" pitchFamily="18" charset="0"/>
              </a:rPr>
              <a:t> Προσφέρεται στην αρχική περίοδο του σταδίου της έκθεσης και συνίσταται στη δημιουργία ενός περιβάλλοντος πλούσιου σε μουσικά ερεθίσματα. Ιδανικά ο/η παιδαγωγός τραγουδά ή απαγγέλει με ουδέτερες συλλαβές και με εκφραστική φωνή, για το παιδί μελωδίες και ρυθμούς σε μεγάλη ποικιλία τονικοτήτων και μέτρων (κλίμακες: μείζονα, ελάσσονα, τρόπους </a:t>
            </a:r>
            <a:r>
              <a:rPr lang="el-GR" sz="1400" dirty="0" err="1" smtClean="0">
                <a:effectLst/>
                <a:latin typeface="Times New Roman" panose="02020603050405020304" pitchFamily="18" charset="0"/>
                <a:ea typeface="Calibri" panose="020F0502020204030204" pitchFamily="34" charset="0"/>
                <a:cs typeface="Times New Roman" panose="02020603050405020304" pitchFamily="18" charset="0"/>
              </a:rPr>
              <a:t>φρύγιο</a:t>
            </a:r>
            <a:r>
              <a:rPr lang="el-GR"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l-GR" sz="1400" dirty="0" err="1" smtClean="0">
                <a:effectLst/>
                <a:latin typeface="Times New Roman" panose="02020603050405020304" pitchFamily="18" charset="0"/>
                <a:ea typeface="Calibri" panose="020F0502020204030204" pitchFamily="34" charset="0"/>
                <a:cs typeface="Times New Roman" panose="02020603050405020304" pitchFamily="18" charset="0"/>
              </a:rPr>
              <a:t>μιξολύδιο</a:t>
            </a:r>
            <a:r>
              <a:rPr lang="el-GR" sz="1400" dirty="0" smtClean="0">
                <a:effectLst/>
                <a:latin typeface="Times New Roman" panose="02020603050405020304" pitchFamily="18" charset="0"/>
                <a:ea typeface="Calibri" panose="020F0502020204030204" pitchFamily="34" charset="0"/>
                <a:cs typeface="Times New Roman" panose="02020603050405020304" pitchFamily="18" charset="0"/>
              </a:rPr>
              <a:t> κ.ά. μέτρα 2/4, 3/4, 5/4, 7/4, 9/4 κ.ά.). Επίσης ο/η παιδαγωγός κινείται με ελεύθερη ροή στο χώρο για το παιδί ή με το παιδί καθώς τραγουδάει ή απαγγέλει ρυθμικά. Βασικός στόχος είναι η ανάπτυξη μέσω της ακοής και της απορρόφησης ενός μελωδικού και ρυθμικού λεξιλογίου.</a:t>
            </a:r>
            <a:endParaRPr lang="el-G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l-GR" sz="1400" b="1" dirty="0" smtClean="0">
                <a:effectLst/>
                <a:latin typeface="Times New Roman" panose="02020603050405020304" pitchFamily="18" charset="0"/>
                <a:ea typeface="Calibri" panose="020F0502020204030204" pitchFamily="34" charset="0"/>
                <a:cs typeface="Times New Roman" panose="02020603050405020304" pitchFamily="18" charset="0"/>
              </a:rPr>
              <a:t>Δομημένη (3 -5 ετών):</a:t>
            </a:r>
            <a:r>
              <a:rPr lang="el-GR" sz="1400" dirty="0" smtClean="0">
                <a:effectLst/>
                <a:latin typeface="Times New Roman" panose="02020603050405020304" pitchFamily="18" charset="0"/>
                <a:ea typeface="Calibri" panose="020F0502020204030204" pitchFamily="34" charset="0"/>
                <a:cs typeface="Times New Roman" panose="02020603050405020304" pitchFamily="18" charset="0"/>
              </a:rPr>
              <a:t> Προσφέρεται προς το τέλος του πρώτου σταδίου (έκθεσης) αλλά κι αργότερα στα επόμενα στάδια της Μίμησης και της Αφομοίωσης. Καθώς το νήπιο αποκτά μέσω της ακοής και της κίνησης ένα πλούσιο μελωδικό και ρυθμικό λεξιλόγιο αρχίζει να προσπαθεί να ανταποκριθεί στα μουσικά ερεθίσματα του περιβάλλοντος με </a:t>
            </a:r>
            <a:r>
              <a:rPr lang="el-GR" sz="1400" b="1" dirty="0" smtClean="0">
                <a:effectLst/>
                <a:latin typeface="Times New Roman" panose="02020603050405020304" pitchFamily="18" charset="0"/>
                <a:ea typeface="Calibri" panose="020F0502020204030204" pitchFamily="34" charset="0"/>
                <a:cs typeface="Times New Roman" panose="02020603050405020304" pitchFamily="18" charset="0"/>
              </a:rPr>
              <a:t>ψελλίσματα</a:t>
            </a:r>
            <a:r>
              <a:rPr lang="el-GR" sz="1400" dirty="0" smtClean="0">
                <a:effectLst/>
                <a:latin typeface="Times New Roman" panose="02020603050405020304" pitchFamily="18" charset="0"/>
                <a:ea typeface="Calibri" panose="020F0502020204030204" pitchFamily="34" charset="0"/>
                <a:cs typeface="Times New Roman" panose="02020603050405020304" pitchFamily="18" charset="0"/>
              </a:rPr>
              <a:t> και </a:t>
            </a:r>
            <a:r>
              <a:rPr lang="el-GR" sz="1400" b="1" dirty="0" smtClean="0">
                <a:effectLst/>
                <a:latin typeface="Times New Roman" panose="02020603050405020304" pitchFamily="18" charset="0"/>
                <a:ea typeface="Calibri" panose="020F0502020204030204" pitchFamily="34" charset="0"/>
                <a:cs typeface="Times New Roman" panose="02020603050405020304" pitchFamily="18" charset="0"/>
              </a:rPr>
              <a:t>κινήσεις</a:t>
            </a:r>
            <a:r>
              <a:rPr lang="el-GR" sz="1400" dirty="0" smtClean="0">
                <a:effectLst/>
                <a:latin typeface="Times New Roman" panose="02020603050405020304" pitchFamily="18" charset="0"/>
                <a:ea typeface="Calibri" panose="020F0502020204030204" pitchFamily="34" charset="0"/>
                <a:cs typeface="Times New Roman" panose="02020603050405020304" pitchFamily="18" charset="0"/>
              </a:rPr>
              <a:t>. Αρχικά οι ανταποκρίσεις του σχετίζονται ελάχιστα με αυτά τα ερεθίσματα,  αργότερα όμως αντιδρά στα μουσικά ερεθίσματα με ανταποκρίσεις που έχουν όλο και  μεγαλύτερη συσχέτιση με αυτά.. Ο/η παιδαγωγός εισάγουν τη δομημένη καθοδήγηση εισάγοντας αρχικά μελωδικά και ρυθμικά μοτίβα για ακοή κι αργότερα για μίμηση.</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024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1993392" y="76318"/>
            <a:ext cx="7168896" cy="6613923"/>
          </a:xfrm>
          <a:prstGeom prst="rect">
            <a:avLst/>
          </a:prstGeom>
        </p:spPr>
      </p:pic>
    </p:spTree>
    <p:extLst>
      <p:ext uri="{BB962C8B-B14F-4D97-AF65-F5344CB8AC3E}">
        <p14:creationId xmlns:p14="http://schemas.microsoft.com/office/powerpoint/2010/main" val="1118288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2414016" y="438912"/>
            <a:ext cx="7799832" cy="5715000"/>
          </a:xfrm>
          <a:prstGeom prst="rect">
            <a:avLst/>
          </a:prstGeom>
        </p:spPr>
      </p:pic>
    </p:spTree>
    <p:extLst>
      <p:ext uri="{BB962C8B-B14F-4D97-AF65-F5344CB8AC3E}">
        <p14:creationId xmlns:p14="http://schemas.microsoft.com/office/powerpoint/2010/main" val="2638133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p:cNvPicPr>
            <a:picLocks noChangeAspect="1"/>
          </p:cNvPicPr>
          <p:nvPr/>
        </p:nvPicPr>
        <p:blipFill>
          <a:blip r:embed="rId2"/>
          <a:stretch>
            <a:fillRect/>
          </a:stretch>
        </p:blipFill>
        <p:spPr>
          <a:xfrm>
            <a:off x="2794756" y="1670218"/>
            <a:ext cx="5998984" cy="1981372"/>
          </a:xfrm>
          <a:prstGeom prst="rect">
            <a:avLst/>
          </a:prstGeom>
        </p:spPr>
      </p:pic>
      <p:pic>
        <p:nvPicPr>
          <p:cNvPr id="4" name="Εικόνα 3"/>
          <p:cNvPicPr>
            <a:picLocks noChangeAspect="1"/>
          </p:cNvPicPr>
          <p:nvPr/>
        </p:nvPicPr>
        <p:blipFill>
          <a:blip r:embed="rId3"/>
          <a:stretch>
            <a:fillRect/>
          </a:stretch>
        </p:blipFill>
        <p:spPr>
          <a:xfrm>
            <a:off x="2721604" y="4251923"/>
            <a:ext cx="6072136" cy="841321"/>
          </a:xfrm>
          <a:prstGeom prst="rect">
            <a:avLst/>
          </a:prstGeom>
        </p:spPr>
      </p:pic>
      <p:sp>
        <p:nvSpPr>
          <p:cNvPr id="5" name="TextBox 4"/>
          <p:cNvSpPr txBox="1"/>
          <p:nvPr/>
        </p:nvSpPr>
        <p:spPr>
          <a:xfrm>
            <a:off x="3401568" y="429768"/>
            <a:ext cx="4416552" cy="369332"/>
          </a:xfrm>
          <a:prstGeom prst="rect">
            <a:avLst/>
          </a:prstGeom>
          <a:noFill/>
        </p:spPr>
        <p:txBody>
          <a:bodyPr wrap="square" rtlCol="0">
            <a:spAutoFit/>
          </a:bodyPr>
          <a:lstStyle/>
          <a:p>
            <a:pPr algn="ctr"/>
            <a:r>
              <a:rPr lang="el-GR" dirty="0" smtClean="0"/>
              <a:t>Ρυθμός 6/8</a:t>
            </a:r>
            <a:endParaRPr lang="el-GR" dirty="0"/>
          </a:p>
        </p:txBody>
      </p:sp>
    </p:spTree>
    <p:extLst>
      <p:ext uri="{BB962C8B-B14F-4D97-AF65-F5344CB8AC3E}">
        <p14:creationId xmlns:p14="http://schemas.microsoft.com/office/powerpoint/2010/main" val="2966619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1984248" y="1042416"/>
            <a:ext cx="7918704" cy="4544568"/>
          </a:xfrm>
          <a:prstGeom prst="rect">
            <a:avLst/>
          </a:prstGeom>
        </p:spPr>
      </p:pic>
    </p:spTree>
    <p:extLst>
      <p:ext uri="{BB962C8B-B14F-4D97-AF65-F5344CB8AC3E}">
        <p14:creationId xmlns:p14="http://schemas.microsoft.com/office/powerpoint/2010/main" val="221152465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233</Words>
  <Application>Microsoft Office PowerPoint</Application>
  <PresentationFormat>Ευρεία οθόνη</PresentationFormat>
  <Paragraphs>5</Paragraphs>
  <Slides>12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Arial</vt:lpstr>
      <vt:lpstr>Calibri</vt:lpstr>
      <vt:lpstr>Calibri Light</vt:lpstr>
      <vt:lpstr>Times New Roman</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Λογαριασμός Microsoft</dc:creator>
  <cp:lastModifiedBy>Λογαριασμός Microsoft</cp:lastModifiedBy>
  <cp:revision>7</cp:revision>
  <dcterms:created xsi:type="dcterms:W3CDTF">2021-03-15T09:53:18Z</dcterms:created>
  <dcterms:modified xsi:type="dcterms:W3CDTF">2022-03-29T08:22:42Z</dcterms:modified>
</cp:coreProperties>
</file>