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6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552CF-E41C-400D-A603-B60B33E50E4D}" type="datetimeFigureOut">
              <a:rPr lang="el-GR" smtClean="0"/>
              <a:t>9/11/2020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CD838-B7A9-4145-BC99-8E9CF8DE1E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8193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CD838-B7A9-4145-BC99-8E9CF8DE1EFE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3553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2E44-3ECE-4E11-ACAB-131E39F01E1A}" type="datetime1">
              <a:rPr lang="el-GR" smtClean="0"/>
              <a:t>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8B072-86AF-4527-B4B3-8A7C3C7549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52785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F1970-AE54-4861-A549-5EB30C273265}" type="datetime1">
              <a:rPr lang="el-GR" smtClean="0"/>
              <a:t>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8B072-86AF-4527-B4B3-8A7C3C7549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6520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39007-3FBA-41EC-BD7B-BC03C97757A9}" type="datetime1">
              <a:rPr lang="el-GR" smtClean="0"/>
              <a:t>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8B072-86AF-4527-B4B3-8A7C3C7549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539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F629-FAA2-4925-894C-8E3282B5180A}" type="datetime1">
              <a:rPr lang="el-GR" smtClean="0"/>
              <a:t>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8B072-86AF-4527-B4B3-8A7C3C7549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67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D4E8-52D6-4A6F-A0CB-FEAE9320CAB2}" type="datetime1">
              <a:rPr lang="el-GR" smtClean="0"/>
              <a:t>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8B072-86AF-4527-B4B3-8A7C3C7549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8766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4816-64B9-4B07-A4A6-FB39649BBA48}" type="datetime1">
              <a:rPr lang="el-GR" smtClean="0"/>
              <a:t>9/11/2020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8B072-86AF-4527-B4B3-8A7C3C7549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342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C70BE-2FAE-4688-939E-DC79DA8525F9}" type="datetime1">
              <a:rPr lang="el-GR" smtClean="0"/>
              <a:t>9/11/2020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8B072-86AF-4527-B4B3-8A7C3C7549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238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4464C-C02C-42C6-B9F7-309D43192800}" type="datetime1">
              <a:rPr lang="el-GR" smtClean="0"/>
              <a:t>9/11/2020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8B072-86AF-4527-B4B3-8A7C3C7549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3560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27C25-6497-46ED-B1F2-753D4C7FA1BB}" type="datetime1">
              <a:rPr lang="el-GR" smtClean="0"/>
              <a:t>9/11/2020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8B072-86AF-4527-B4B3-8A7C3C7549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9917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0A27-CED4-43F1-90BD-17C591B00D3B}" type="datetime1">
              <a:rPr lang="el-GR" smtClean="0"/>
              <a:t>9/11/2020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8B072-86AF-4527-B4B3-8A7C3C7549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04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E7DF5-D551-4495-8696-72E65FC74E2C}" type="datetime1">
              <a:rPr lang="el-GR" smtClean="0"/>
              <a:t>9/11/2020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8B072-86AF-4527-B4B3-8A7C3C7549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3453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2CC8B-102B-4116-802B-ACFBD0A0BB80}" type="datetime1">
              <a:rPr lang="el-GR" smtClean="0"/>
              <a:t>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8B072-86AF-4527-B4B3-8A7C3C7549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232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image" Target="../media/image4.pn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5.png"/><Relationship Id="rId12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png"/><Relationship Id="rId11" Type="http://schemas.openxmlformats.org/officeDocument/2006/relationships/image" Target="../media/image16.png"/><Relationship Id="rId5" Type="http://schemas.openxmlformats.org/officeDocument/2006/relationships/image" Target="../media/image12.wmf"/><Relationship Id="rId10" Type="http://schemas.openxmlformats.org/officeDocument/2006/relationships/image" Target="../media/image17.png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442987-3190-483A-B24E-7C0BA1DF0049}" type="slidenum">
              <a:rPr lang="el-GR" altLang="el-GR"/>
              <a:pPr/>
              <a:t>1</a:t>
            </a:fld>
            <a:endParaRPr lang="el-GR" altLang="el-GR"/>
          </a:p>
        </p:txBody>
      </p:sp>
      <p:pic>
        <p:nvPicPr>
          <p:cNvPr id="3075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813" y="238125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3935414" y="404814"/>
            <a:ext cx="59769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latin typeface="Calibri" panose="020F0502020204030204" pitchFamily="34" charset="0"/>
              </a:rPr>
              <a:t>ΠΑΝΕΠΙΣΤΗΜΙΟ ΔΥΤΙΚΗΣ ΑΤΤΙΚΗΣ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 b="1"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latin typeface="Calibri" panose="020F0502020204030204" pitchFamily="34" charset="0"/>
              </a:rPr>
              <a:t>ΤΜΗΜΑ ΝΑΥΠΗΓΩΝ ΜΗΧΑΝΙΚΩΝ</a:t>
            </a:r>
          </a:p>
        </p:txBody>
      </p:sp>
      <p:sp>
        <p:nvSpPr>
          <p:cNvPr id="3077" name="TextBox 5"/>
          <p:cNvSpPr txBox="1">
            <a:spLocks noChangeArrowheads="1"/>
          </p:cNvSpPr>
          <p:nvPr/>
        </p:nvSpPr>
        <p:spPr bwMode="auto">
          <a:xfrm>
            <a:off x="4799014" y="2197100"/>
            <a:ext cx="4249737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/>
              <a:t>ΘΕΡΜΟΔΥΝΑΜΙΚΗ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/>
              <a:t>Εισαγωγή</a:t>
            </a:r>
            <a:r>
              <a:rPr lang="el-GR" altLang="el-GR" sz="1800" b="1" dirty="0">
                <a:latin typeface="Calibri" panose="020F0502020204030204" pitchFamily="34" charset="0"/>
              </a:rPr>
              <a:t> </a:t>
            </a:r>
            <a:endParaRPr lang="en-US" altLang="el-GR" sz="1800" b="1" dirty="0" smtClean="0"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u="sng" dirty="0" smtClean="0">
                <a:latin typeface="Calibri" panose="020F0502020204030204" pitchFamily="34" charset="0"/>
              </a:rPr>
              <a:t>ΜΟΝΑΔΕΣ</a:t>
            </a:r>
            <a:r>
              <a:rPr lang="en-US" altLang="el-GR" sz="2800" b="1" dirty="0" smtClean="0">
                <a:latin typeface="Calibri" panose="020F0502020204030204" pitchFamily="34" charset="0"/>
              </a:rPr>
              <a:t>  </a:t>
            </a:r>
            <a:r>
              <a:rPr lang="en-US" altLang="el-GR" sz="2800" b="1" u="sng" dirty="0" smtClean="0">
                <a:latin typeface="Calibri" panose="020F0502020204030204" pitchFamily="34" charset="0"/>
              </a:rPr>
              <a:t>(</a:t>
            </a:r>
            <a:r>
              <a:rPr lang="en-US" altLang="el-GR" sz="2800" b="1" i="1" u="sng" dirty="0" smtClean="0">
                <a:latin typeface="Calibri" panose="020F0502020204030204" pitchFamily="34" charset="0"/>
              </a:rPr>
              <a:t>T, p</a:t>
            </a:r>
            <a:r>
              <a:rPr lang="en-US" altLang="el-GR" sz="2800" b="1" u="sng" dirty="0" smtClean="0">
                <a:latin typeface="Calibri" panose="020F0502020204030204" pitchFamily="34" charset="0"/>
              </a:rPr>
              <a:t>)</a:t>
            </a:r>
            <a:endParaRPr lang="el-GR" altLang="el-GR" sz="2800" b="1" u="sng" dirty="0">
              <a:latin typeface="Calibri" panose="020F0502020204030204" pitchFamily="34" charset="0"/>
            </a:endParaRPr>
          </a:p>
        </p:txBody>
      </p:sp>
      <p:sp>
        <p:nvSpPr>
          <p:cNvPr id="3078" name="TextBox 6"/>
          <p:cNvSpPr txBox="1">
            <a:spLocks noChangeArrowheads="1"/>
          </p:cNvSpPr>
          <p:nvPr/>
        </p:nvSpPr>
        <p:spPr bwMode="auto">
          <a:xfrm>
            <a:off x="2929193" y="4020163"/>
            <a:ext cx="72358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Γεώργιος Κ. </a:t>
            </a: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Χατζηκωνσταντής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 Επίκουρος Καθηγητής 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Διπλ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Ναυπηγός Μηχανολόγος Μηχανικός 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M.Sc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‘’Διασφάλιση Ποιότητας’’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Τμήμα</a:t>
            </a:r>
            <a:r>
              <a:rPr lang="en-US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altLang="el-GR" sz="1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Ναυπηγικών</a:t>
            </a: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Μηχανικών 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Πανεπιστημίου Δυτικής Αττικής (ΠΑ.Δ.Α.)</a:t>
            </a:r>
            <a:endParaRPr lang="en-US" altLang="el-GR" sz="1400" dirty="0">
              <a:latin typeface="Calibri" panose="020F0502020204030204" pitchFamily="34" charset="0"/>
            </a:endParaRPr>
          </a:p>
        </p:txBody>
      </p:sp>
      <p:sp>
        <p:nvSpPr>
          <p:cNvPr id="3079" name="Text Box 4"/>
          <p:cNvSpPr txBox="1">
            <a:spLocks noChangeArrowheads="1"/>
          </p:cNvSpPr>
          <p:nvPr/>
        </p:nvSpPr>
        <p:spPr bwMode="auto">
          <a:xfrm>
            <a:off x="2279651" y="6237288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</p:spTree>
    <p:extLst>
      <p:ext uri="{BB962C8B-B14F-4D97-AF65-F5344CB8AC3E}">
        <p14:creationId xmlns:p14="http://schemas.microsoft.com/office/powerpoint/2010/main" val="2666900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03" y="556306"/>
            <a:ext cx="6226857" cy="5449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2656" y="462023"/>
            <a:ext cx="3627845" cy="585661"/>
          </a:xfrm>
          <a:prstGeom prst="rect">
            <a:avLst/>
          </a:prstGeom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73062" y="61721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516993"/>
              </p:ext>
            </p:extLst>
          </p:nvPr>
        </p:nvGraphicFramePr>
        <p:xfrm>
          <a:off x="6968786" y="1127798"/>
          <a:ext cx="2949525" cy="5471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5" imgW="2108200" imgH="393700" progId="Equation.3">
                  <p:embed/>
                </p:oleObj>
              </mc:Choice>
              <mc:Fallback>
                <p:oleObj name="Equation" r:id="rId5" imgW="2108200" imgH="3937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8786" y="1127798"/>
                        <a:ext cx="2949525" cy="5471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8070689" y="4863115"/>
            <a:ext cx="18476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b="1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Τ</a:t>
            </a:r>
            <a:r>
              <a:rPr lang="el-GR" b="1" baseline="-250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Κ</a:t>
            </a:r>
            <a:r>
              <a:rPr lang="el-GR" b="1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= Τ</a:t>
            </a:r>
            <a:r>
              <a:rPr lang="en-US" b="1" baseline="-250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</a:t>
            </a:r>
            <a:r>
              <a:rPr lang="el-GR" b="1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+ 273,15</a:t>
            </a:r>
            <a:endParaRPr lang="el-GR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0701078"/>
              </p:ext>
            </p:extLst>
          </p:nvPr>
        </p:nvGraphicFramePr>
        <p:xfrm>
          <a:off x="6569602" y="5966619"/>
          <a:ext cx="4657674" cy="53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r:id="rId7" imgW="3543300" imgH="406400" progId="Equation.DSMT4">
                  <p:embed/>
                </p:oleObj>
              </mc:Choice>
              <mc:Fallback>
                <p:oleObj r:id="rId7" imgW="3543300" imgH="406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9602" y="5966619"/>
                        <a:ext cx="4657674" cy="538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704929" y="2078408"/>
            <a:ext cx="2926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ΚΛΙΜΑΚΑ  </a:t>
            </a:r>
            <a:r>
              <a:rPr lang="en-US" b="1" u="sng" dirty="0" smtClean="0"/>
              <a:t>KELVIN</a:t>
            </a:r>
            <a:endParaRPr lang="el-GR" b="1" u="sng" dirty="0"/>
          </a:p>
        </p:txBody>
      </p:sp>
      <p:sp>
        <p:nvSpPr>
          <p:cNvPr id="15" name="Rectangle 14"/>
          <p:cNvSpPr/>
          <p:nvPr/>
        </p:nvSpPr>
        <p:spPr>
          <a:xfrm>
            <a:off x="1308739" y="6092472"/>
            <a:ext cx="51755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ΑΝΤΙΣΤΟΙΧΙΑ ΕΝΔΕΙΞΕΩΝ ΘΕΡΜΟΜΕΤΡΩΝ </a:t>
            </a:r>
            <a:endParaRPr lang="el-GR" dirty="0"/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2031181" y="6548209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32432" y="73915"/>
            <a:ext cx="4730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i="1" u="sng" dirty="0" smtClean="0"/>
              <a:t>Θ Ε Ρ Μ Ο Κ Ρ Α Σ Ι Α</a:t>
            </a:r>
            <a:endParaRPr lang="el-GR" sz="2000" b="1" i="1" u="sng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569602" y="1917457"/>
            <a:ext cx="56223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569602" y="5376672"/>
            <a:ext cx="56223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50761" y="2486158"/>
            <a:ext cx="4295356" cy="2321814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8B072-86AF-4527-B4B3-8A7C3C754915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8284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8" descr="Θερμοκρασία καθ' ύψος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827341" y="914400"/>
            <a:ext cx="4399254" cy="5605716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7" name="Rectangle 6"/>
          <p:cNvSpPr/>
          <p:nvPr/>
        </p:nvSpPr>
        <p:spPr>
          <a:xfrm>
            <a:off x="1338991" y="245102"/>
            <a:ext cx="36475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l-GR" b="1" u="sng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ΘΕΡΜΟΚΡΑΣΙΑ ΑΤΜΟΣΦΑΙΡΑΣ</a:t>
            </a:r>
            <a:endParaRPr lang="el-GR" sz="16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59552" y="2332263"/>
            <a:ext cx="60716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u="sng" dirty="0" smtClean="0"/>
              <a:t>ΚΑΤΑΚΟΡΥΦΗ ΘΕΡΜΟΒΑΘΜΙΔΑ</a:t>
            </a:r>
          </a:p>
          <a:p>
            <a:endParaRPr lang="el-GR" dirty="0"/>
          </a:p>
          <a:p>
            <a:r>
              <a:rPr lang="el-GR" dirty="0" smtClean="0"/>
              <a:t>Κάθε 100 </a:t>
            </a:r>
            <a:r>
              <a:rPr lang="en-US" dirty="0" smtClean="0"/>
              <a:t>m</a:t>
            </a:r>
            <a:r>
              <a:rPr lang="el-GR" dirty="0" smtClean="0"/>
              <a:t> η θερμοκρασία ελαττώνεται κατά </a:t>
            </a:r>
            <a:endParaRPr lang="el-GR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4144" y="2872128"/>
            <a:ext cx="1044612" cy="383465"/>
          </a:xfrm>
          <a:prstGeom prst="rect">
            <a:avLst/>
          </a:prstGeom>
        </p:spPr>
      </p:pic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328419" y="6520116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8B072-86AF-4527-B4B3-8A7C3C754915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5384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9093"/>
            <a:ext cx="10515600" cy="549275"/>
          </a:xfrm>
        </p:spPr>
        <p:txBody>
          <a:bodyPr>
            <a:normAutofit/>
          </a:bodyPr>
          <a:lstStyle/>
          <a:p>
            <a:r>
              <a:rPr lang="el-GR" sz="2800" b="1" i="1" u="sng" dirty="0" smtClean="0">
                <a:latin typeface="+mn-lt"/>
              </a:rPr>
              <a:t>Π Ι Ε Σ Η </a:t>
            </a:r>
            <a:endParaRPr lang="el-GR" sz="2800" b="1" i="1" u="sng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701" y="207135"/>
            <a:ext cx="5489956" cy="35318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dirty="0" smtClean="0"/>
              <a:t>Πίεση = δύναμη / μονάδα επιφάνειας</a:t>
            </a:r>
            <a:endParaRPr lang="el-GR" sz="2400" dirty="0"/>
          </a:p>
          <a:p>
            <a:endParaRPr lang="el-GR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2881896"/>
              </p:ext>
            </p:extLst>
          </p:nvPr>
        </p:nvGraphicFramePr>
        <p:xfrm>
          <a:off x="2667378" y="2751036"/>
          <a:ext cx="3220593" cy="5698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r:id="rId3" imgW="2311400" imgH="406400" progId="Equation.DSMT4">
                  <p:embed/>
                </p:oleObj>
              </mc:Choice>
              <mc:Fallback>
                <p:oleObj r:id="rId3" imgW="2311400" imgH="406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378" y="2751036"/>
                        <a:ext cx="3220593" cy="5698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Connector 10"/>
          <p:cNvCxnSpPr/>
          <p:nvPr/>
        </p:nvCxnSpPr>
        <p:spPr>
          <a:xfrm flipH="1">
            <a:off x="2337429" y="3139283"/>
            <a:ext cx="2577483" cy="13809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4632960" y="3180298"/>
            <a:ext cx="940316" cy="13398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89478" y="4412779"/>
            <a:ext cx="195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Πίεση στην ελεύθερη επιφάνεια</a:t>
            </a:r>
            <a:endParaRPr lang="el-GR" dirty="0"/>
          </a:p>
        </p:txBody>
      </p:sp>
      <p:sp>
        <p:nvSpPr>
          <p:cNvPr id="15" name="TextBox 14"/>
          <p:cNvSpPr txBox="1"/>
          <p:nvPr/>
        </p:nvSpPr>
        <p:spPr>
          <a:xfrm>
            <a:off x="3759075" y="4520191"/>
            <a:ext cx="26321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Υδροστατική πίεση =</a:t>
            </a:r>
          </a:p>
          <a:p>
            <a:r>
              <a:rPr lang="el-GR" dirty="0" smtClean="0"/>
              <a:t>= φ (είδος υγρού , βάθος)</a:t>
            </a:r>
            <a:endParaRPr lang="el-GR" dirty="0"/>
          </a:p>
        </p:txBody>
      </p:sp>
      <p:sp>
        <p:nvSpPr>
          <p:cNvPr id="17" name="Rectangle 16"/>
          <p:cNvSpPr/>
          <p:nvPr/>
        </p:nvSpPr>
        <p:spPr>
          <a:xfrm>
            <a:off x="3863338" y="714946"/>
            <a:ext cx="22326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u="sng" dirty="0"/>
              <a:t>Υδροστατική πίεση</a:t>
            </a:r>
          </a:p>
        </p:txBody>
      </p:sp>
      <p:sp>
        <p:nvSpPr>
          <p:cNvPr id="26" name="Rectangle 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1" name="Rectangle 24"/>
          <p:cNvSpPr>
            <a:spLocks noChangeArrowheads="1"/>
          </p:cNvSpPr>
          <p:nvPr/>
        </p:nvSpPr>
        <p:spPr bwMode="auto">
          <a:xfrm>
            <a:off x="3956667" y="220588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61867" y="1622360"/>
            <a:ext cx="3534574" cy="2897831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8B072-86AF-4527-B4B3-8A7C3C754915}" type="slidenum">
              <a:rPr lang="el-GR" smtClean="0"/>
              <a:t>4</a:t>
            </a:fld>
            <a:endParaRPr lang="el-GR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2766" y="1219887"/>
            <a:ext cx="1666875" cy="260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759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66395"/>
          </a:xfrm>
        </p:spPr>
        <p:txBody>
          <a:bodyPr>
            <a:normAutofit fontScale="90000"/>
          </a:bodyPr>
          <a:lstStyle/>
          <a:p>
            <a:r>
              <a:rPr lang="el-GR" sz="2800" b="1" u="sng" dirty="0" smtClean="0">
                <a:latin typeface="+mn-lt"/>
              </a:rPr>
              <a:t>Ατμοσφαιρική πίεση</a:t>
            </a:r>
            <a:endParaRPr lang="el-GR" sz="2800" b="1" u="sng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104376" y="3997399"/>
                <a:ext cx="2249424" cy="44723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4376" y="3997399"/>
                <a:ext cx="2249424" cy="44723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3747017"/>
              </p:ext>
            </p:extLst>
          </p:nvPr>
        </p:nvGraphicFramePr>
        <p:xfrm>
          <a:off x="4018465" y="2451837"/>
          <a:ext cx="3382492" cy="428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r:id="rId4" imgW="2108200" imgH="266700" progId="Equation.DSMT4">
                  <p:embed/>
                </p:oleObj>
              </mc:Choice>
              <mc:Fallback>
                <p:oleObj r:id="rId4" imgW="2108200" imgH="266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8465" y="2451837"/>
                        <a:ext cx="3382492" cy="4285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350159" y="4744783"/>
                <a:ext cx="1501637" cy="4145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l-GR" dirty="0" smtClean="0"/>
                  <a:t>13,6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sup>
                    </m:sSup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𝑘𝑔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159" y="4744783"/>
                <a:ext cx="1501637" cy="414537"/>
              </a:xfrm>
              <a:prstGeom prst="rect">
                <a:avLst/>
              </a:prstGeom>
              <a:blipFill rotWithShape="0">
                <a:blip r:embed="rId6"/>
                <a:stretch>
                  <a:fillRect l="-9312" t="-1471" b="-1911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537488" y="5159320"/>
                <a:ext cx="1247457" cy="4744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9,81 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𝑠𝑒𝑐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7488" y="5159320"/>
                <a:ext cx="1247457" cy="47442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09711" y="5250630"/>
                <a:ext cx="2875403" cy="2995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𝐻𝑔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=760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𝑚𝑚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0,76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711" y="5250630"/>
                <a:ext cx="2875403" cy="299569"/>
              </a:xfrm>
              <a:prstGeom prst="rect">
                <a:avLst/>
              </a:prstGeom>
              <a:blipFill rotWithShape="0">
                <a:blip r:embed="rId10"/>
                <a:stretch>
                  <a:fillRect l="-1486" b="-2857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 flipH="1">
            <a:off x="2620331" y="2856472"/>
            <a:ext cx="3586921" cy="17930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10" idx="0"/>
          </p:cNvCxnSpPr>
          <p:nvPr/>
        </p:nvCxnSpPr>
        <p:spPr>
          <a:xfrm flipH="1">
            <a:off x="4161217" y="2826037"/>
            <a:ext cx="2580692" cy="23332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034262" y="2880388"/>
            <a:ext cx="1113150" cy="23702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829675" y="761955"/>
            <a:ext cx="2744491" cy="2785917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8B072-86AF-4527-B4B3-8A7C3C754915}" type="slidenum">
              <a:rPr lang="el-GR" smtClean="0"/>
              <a:t>5</a:t>
            </a:fld>
            <a:endParaRPr lang="el-GR"/>
          </a:p>
        </p:txBody>
      </p:sp>
      <p:cxnSp>
        <p:nvCxnSpPr>
          <p:cNvPr id="18" name="Straight Connector 17"/>
          <p:cNvCxnSpPr/>
          <p:nvPr/>
        </p:nvCxnSpPr>
        <p:spPr>
          <a:xfrm>
            <a:off x="8622792" y="365125"/>
            <a:ext cx="0" cy="5991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67245" y="946887"/>
            <a:ext cx="2457450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737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04289" y="391406"/>
            <a:ext cx="16331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i="1" u="sng" dirty="0"/>
              <a:t>Π Ι Ε Σ Η </a:t>
            </a:r>
            <a:endParaRPr lang="el-GR" sz="24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974277" y="499882"/>
            <a:ext cx="5489956" cy="35318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dirty="0" smtClean="0"/>
              <a:t>Πίεση = δύναμη / μονάδα επιφάνειας</a:t>
            </a:r>
            <a:endParaRPr lang="el-GR" sz="2400" dirty="0"/>
          </a:p>
          <a:p>
            <a:endParaRPr lang="el-G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8B072-86AF-4527-B4B3-8A7C3C754915}" type="slidenum">
              <a:rPr lang="el-GR" smtClean="0"/>
              <a:t>6</a:t>
            </a:fld>
            <a:endParaRPr lang="el-G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4356" y="1647253"/>
            <a:ext cx="6934200" cy="29051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04289" y="1065496"/>
            <a:ext cx="323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Μέτρηση πίεσης</a:t>
            </a:r>
            <a:endParaRPr lang="el-GR" b="1" u="sng" dirty="0"/>
          </a:p>
        </p:txBody>
      </p:sp>
    </p:spTree>
    <p:extLst>
      <p:ext uri="{BB962C8B-B14F-4D97-AF65-F5344CB8AC3E}">
        <p14:creationId xmlns:p14="http://schemas.microsoft.com/office/powerpoint/2010/main" val="985739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2971"/>
          </a:xfrm>
        </p:spPr>
        <p:txBody>
          <a:bodyPr>
            <a:normAutofit fontScale="90000"/>
          </a:bodyPr>
          <a:lstStyle/>
          <a:p>
            <a:r>
              <a:rPr lang="el-GR" sz="2800" b="1" u="sng" dirty="0" smtClean="0">
                <a:latin typeface="+mn-lt"/>
              </a:rPr>
              <a:t>Μονάδες πίεσης</a:t>
            </a:r>
            <a:endParaRPr lang="el-GR" sz="2800" b="1" u="sng" dirty="0"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29020270"/>
                  </p:ext>
                </p:extLst>
              </p:nvPr>
            </p:nvGraphicFramePr>
            <p:xfrm>
              <a:off x="1170432" y="1036321"/>
              <a:ext cx="9241535" cy="331365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717214"/>
                    <a:gridCol w="1321672"/>
                    <a:gridCol w="1436969"/>
                    <a:gridCol w="1321672"/>
                    <a:gridCol w="1920198"/>
                    <a:gridCol w="1322521"/>
                    <a:gridCol w="1201289"/>
                  </a:tblGrid>
                  <a:tr h="75546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l-GR" sz="11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 dirty="0" smtClean="0">
                              <a:effectLst/>
                            </a:rPr>
                            <a:t>Pa (Pascal) </a:t>
                          </a:r>
                          <a:endParaRPr lang="el-GR" sz="1100" dirty="0" smtClean="0">
                            <a:effectLst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endParaRPr lang="el-GR" sz="1100" dirty="0" smtClean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l-G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 </a:t>
                          </a:r>
                          <a:r>
                            <a:rPr lang="en-US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type m:val="skw"/>
                                  <m:ctrlPr>
                                    <a:rPr lang="el-GR" sz="120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1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𝑵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l-GR" sz="1200" i="1" smtClean="0">
                                          <a:effectLst/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1" i="1" smtClean="0">
                                          <a:effectLst/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𝒎</m:t>
                                      </m:r>
                                    </m:e>
                                    <m:sup>
                                      <m:r>
                                        <a:rPr lang="en-US" sz="1200" b="1" i="1" smtClean="0">
                                          <a:effectLst/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den>
                              </m:f>
                            </m:oMath>
                          </a14:m>
                          <a:r>
                            <a:rPr lang="en-US" sz="12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el-GR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 dirty="0">
                              <a:effectLst/>
                            </a:rPr>
                            <a:t>bar 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Ata (</a:t>
                          </a:r>
                          <a:r>
                            <a:rPr lang="el-GR" sz="1100">
                              <a:effectLst/>
                            </a:rPr>
                            <a:t>τεχνική ατμόσφαιρα)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l-GR" sz="1100">
                              <a:effectLst/>
                            </a:rPr>
                            <a:t>Απόλυτη ατμόσφαιρα (</a:t>
                          </a:r>
                          <a:r>
                            <a:rPr lang="en-US" sz="1100">
                              <a:effectLst/>
                            </a:rPr>
                            <a:t>atm)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Torr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Psi 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42757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 Pa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l-GR" sz="11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sz="1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l-GR" sz="1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1,0197 x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l-GR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l-GR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−5</m:t>
                                  </m:r>
                                </m:sup>
                              </m:sSup>
                            </m:oMath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9,8692 x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l-GR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l-GR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−6</m:t>
                                  </m:r>
                                </m:sup>
                              </m:sSup>
                            </m:oMath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7,5006 x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l-GR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l-GR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sup>
                              </m:sSup>
                            </m:oMath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1,450 x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l-GR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l-GR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sup>
                              </m:sSup>
                            </m:oMath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42757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 bar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l-GR" sz="11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sz="1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l-GR" sz="1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1,0197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0,98692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750,06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14,5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39776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1ata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0,9806 x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l-GR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l-GR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oMath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0,9806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 dirty="0" smtClean="0">
                              <a:effectLst/>
                            </a:rPr>
                            <a:t>1</a:t>
                          </a:r>
                          <a:r>
                            <a:rPr lang="el-GR" sz="1100" dirty="0" smtClean="0">
                              <a:effectLst/>
                            </a:rPr>
                            <a:t> ( = </a:t>
                          </a:r>
                          <a:r>
                            <a:rPr lang="en-US" sz="1100" dirty="0" err="1" smtClean="0">
                              <a:effectLst/>
                            </a:rPr>
                            <a:t>kp</a:t>
                          </a:r>
                          <a:r>
                            <a:rPr lang="en-US" sz="1100" dirty="0" smtClean="0">
                              <a:effectLst/>
                            </a:rPr>
                            <a:t> / cm</a:t>
                          </a:r>
                          <a:r>
                            <a:rPr lang="en-US" sz="1100" baseline="30000" dirty="0" smtClean="0">
                              <a:effectLst/>
                            </a:rPr>
                            <a:t>2</a:t>
                          </a:r>
                          <a:r>
                            <a:rPr lang="en-US" sz="1100" baseline="0" dirty="0" smtClean="0">
                              <a:effectLst/>
                            </a:rPr>
                            <a:t> )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0,967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735,559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14,223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39776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 atm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1,01325 x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l-GR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l-GR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oMath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 dirty="0" smtClean="0">
                              <a:effectLst/>
                            </a:rPr>
                            <a:t>1,01325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 dirty="0">
                              <a:effectLst/>
                            </a:rPr>
                            <a:t>1,0332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760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14,695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3933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 Torr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133.3224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1,33224 x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l-GR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l-GR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sup>
                              </m:sSup>
                            </m:oMath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1,359 x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l-GR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l-GR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sup>
                              </m:sSup>
                            </m:oMath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1,315 x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l-GR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l-GR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sup>
                              </m:sSup>
                            </m:oMath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1,933 x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l-GR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l-GR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</m:oMath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51412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1psi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6,8946 x x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l-GR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l-GR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6,8948 x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l-GR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l-GR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</m:oMath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 dirty="0">
                              <a:effectLst/>
                            </a:rPr>
                            <a:t>7,030 x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l-GR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l-GR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</m:oMath>
                          </a14:m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6,8046 x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l-GR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l-GR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</m:oMath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51,714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 dirty="0">
                              <a:effectLst/>
                            </a:rPr>
                            <a:t>1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type m:val="skw"/>
                                  <m:ctrlPr>
                                    <a:rPr lang="el-GR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l-GR" sz="11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1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𝑙𝑏</m:t>
                                      </m:r>
                                    </m:e>
                                    <m:sub>
                                      <m:r>
                                        <a:rPr lang="en-US" sz="11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sub>
                                  </m:sSub>
                                </m:num>
                                <m:den>
                                  <m:sSup>
                                    <m:sSupPr>
                                      <m:ctrlPr>
                                        <a:rPr lang="el-GR" sz="11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1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𝑖𝑛</m:t>
                                      </m:r>
                                    </m:e>
                                    <m:sup>
                                      <m:r>
                                        <a:rPr lang="en-US" sz="11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oMath>
                          </a14:m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29020270"/>
                  </p:ext>
                </p:extLst>
              </p:nvPr>
            </p:nvGraphicFramePr>
            <p:xfrm>
              <a:off x="1170432" y="1036321"/>
              <a:ext cx="9241535" cy="331365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717214"/>
                    <a:gridCol w="1321672"/>
                    <a:gridCol w="1436969"/>
                    <a:gridCol w="1321672"/>
                    <a:gridCol w="1920198"/>
                    <a:gridCol w="1322521"/>
                    <a:gridCol w="1201289"/>
                  </a:tblGrid>
                  <a:tr h="75546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l-GR" sz="11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55556" t="-5645" r="-549537" b="-3701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 dirty="0">
                              <a:effectLst/>
                            </a:rPr>
                            <a:t>bar 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Ata (</a:t>
                          </a:r>
                          <a:r>
                            <a:rPr lang="el-GR" sz="1100">
                              <a:effectLst/>
                            </a:rPr>
                            <a:t>τεχνική ατμόσφαιρα)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l-GR" sz="1100">
                              <a:effectLst/>
                            </a:rPr>
                            <a:t>Απόλυτη ατμόσφαιρα (</a:t>
                          </a:r>
                          <a:r>
                            <a:rPr lang="en-US" sz="1100">
                              <a:effectLst/>
                            </a:rPr>
                            <a:t>atm)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Torr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Psi 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42757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 Pa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142373" t="-187143" r="-402966" b="-55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263594" t="-187143" r="-338249" b="-55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250476" t="-187143" r="-133016" b="-55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508756" t="-187143" r="-93088" b="-55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670558" t="-187143" r="-2538" b="-555714"/>
                          </a:stretch>
                        </a:blipFill>
                      </a:tcPr>
                    </a:tc>
                  </a:tr>
                  <a:tr h="42757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 bar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55556" t="-287143" r="-549537" b="-45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1,0197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0,98692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750,06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14,5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39776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1ata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55556" t="-410606" r="-549537" b="-38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0,9806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 dirty="0" smtClean="0">
                              <a:effectLst/>
                            </a:rPr>
                            <a:t>1</a:t>
                          </a:r>
                          <a:r>
                            <a:rPr lang="el-GR" sz="1100" dirty="0" smtClean="0">
                              <a:effectLst/>
                            </a:rPr>
                            <a:t> ( = </a:t>
                          </a:r>
                          <a:r>
                            <a:rPr lang="en-US" sz="1100" dirty="0" err="1" smtClean="0">
                              <a:effectLst/>
                            </a:rPr>
                            <a:t>kp</a:t>
                          </a:r>
                          <a:r>
                            <a:rPr lang="en-US" sz="1100" dirty="0" smtClean="0">
                              <a:effectLst/>
                            </a:rPr>
                            <a:t> / cm</a:t>
                          </a:r>
                          <a:r>
                            <a:rPr lang="en-US" sz="1100" baseline="30000" dirty="0" smtClean="0">
                              <a:effectLst/>
                            </a:rPr>
                            <a:t>2</a:t>
                          </a:r>
                          <a:r>
                            <a:rPr lang="en-US" sz="1100" baseline="0" dirty="0" smtClean="0">
                              <a:effectLst/>
                            </a:rPr>
                            <a:t> )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0,967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735,559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14,223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39776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 atm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55556" t="-518462" r="-549537" b="-28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 dirty="0" smtClean="0">
                              <a:effectLst/>
                            </a:rPr>
                            <a:t>1,01325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 dirty="0">
                              <a:effectLst/>
                            </a:rPr>
                            <a:t>1,0332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760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14,695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3933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 Torr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133.3224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142373" t="-618462" r="-402966" b="-18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263594" t="-618462" r="-338249" b="-18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250476" t="-618462" r="-133016" b="-18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670558" t="-618462" r="-2538" b="-189231"/>
                          </a:stretch>
                        </a:blipFill>
                      </a:tcPr>
                    </a:tc>
                  </a:tr>
                  <a:tr h="51412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1psi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55556" t="-555952" r="-549537" b="-46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142373" t="-555952" r="-402966" b="-46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263594" t="-555952" r="-338249" b="-46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250476" t="-555952" r="-133016" b="-46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390775" algn="l"/>
                            </a:tabLst>
                          </a:pPr>
                          <a:r>
                            <a:rPr lang="en-US" sz="1100">
                              <a:effectLst/>
                            </a:rPr>
                            <a:t>51,714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670558" t="-555952" r="-2538" b="-4642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3" name="TextBox 2"/>
          <p:cNvSpPr txBox="1"/>
          <p:nvPr/>
        </p:nvSpPr>
        <p:spPr>
          <a:xfrm>
            <a:off x="1170432" y="4767072"/>
            <a:ext cx="5084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err="1" smtClean="0"/>
              <a:t>Αγγλοσαξωνικό</a:t>
            </a:r>
            <a:r>
              <a:rPr lang="el-GR" u="sng" dirty="0" smtClean="0"/>
              <a:t> σύστημα μονάδων</a:t>
            </a:r>
            <a:endParaRPr lang="el-GR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2316480" y="5641324"/>
            <a:ext cx="128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psi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3852672" y="5352288"/>
            <a:ext cx="841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psia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3852672" y="6010656"/>
            <a:ext cx="841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psig</a:t>
            </a:r>
            <a:endParaRPr lang="el-GR" dirty="0"/>
          </a:p>
        </p:txBody>
      </p:sp>
      <p:cxnSp>
        <p:nvCxnSpPr>
          <p:cNvPr id="11" name="Straight Connector 10"/>
          <p:cNvCxnSpPr>
            <a:endCxn id="6" idx="1"/>
          </p:cNvCxnSpPr>
          <p:nvPr/>
        </p:nvCxnSpPr>
        <p:spPr>
          <a:xfrm flipV="1">
            <a:off x="2816352" y="5536954"/>
            <a:ext cx="1036320" cy="289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7" idx="1"/>
          </p:cNvCxnSpPr>
          <p:nvPr/>
        </p:nvCxnSpPr>
        <p:spPr>
          <a:xfrm>
            <a:off x="2816352" y="5825990"/>
            <a:ext cx="103632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8B072-86AF-4527-B4B3-8A7C3C754915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9850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1167</TotalTime>
  <Words>219</Words>
  <Application>Microsoft Office PowerPoint</Application>
  <PresentationFormat>Widescreen</PresentationFormat>
  <Paragraphs>100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SimSun</vt:lpstr>
      <vt:lpstr>Arial</vt:lpstr>
      <vt:lpstr>Calibri</vt:lpstr>
      <vt:lpstr>Calibri Light</vt:lpstr>
      <vt:lpstr>Cambria Math</vt:lpstr>
      <vt:lpstr>Times New Roman</vt:lpstr>
      <vt:lpstr>Office Theme</vt:lpstr>
      <vt:lpstr>Equation</vt:lpstr>
      <vt:lpstr>Equation.DSMT4</vt:lpstr>
      <vt:lpstr>PowerPoint Presentation</vt:lpstr>
      <vt:lpstr>PowerPoint Presentation</vt:lpstr>
      <vt:lpstr>PowerPoint Presentation</vt:lpstr>
      <vt:lpstr>Π Ι Ε Σ Η </vt:lpstr>
      <vt:lpstr>Ατμοσφαιρική πίεση</vt:lpstr>
      <vt:lpstr>PowerPoint Presentation</vt:lpstr>
      <vt:lpstr>Μονάδες πίεσης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25</cp:revision>
  <dcterms:created xsi:type="dcterms:W3CDTF">2020-10-09T13:17:20Z</dcterms:created>
  <dcterms:modified xsi:type="dcterms:W3CDTF">2020-11-09T21:46:12Z</dcterms:modified>
</cp:coreProperties>
</file>