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404" r:id="rId3"/>
    <p:sldId id="510" r:id="rId4"/>
    <p:sldId id="407" r:id="rId5"/>
    <p:sldId id="408" r:id="rId6"/>
    <p:sldId id="409" r:id="rId7"/>
    <p:sldId id="410" r:id="rId8"/>
    <p:sldId id="415" r:id="rId9"/>
    <p:sldId id="416" r:id="rId10"/>
    <p:sldId id="417" r:id="rId11"/>
    <p:sldId id="418" r:id="rId12"/>
    <p:sldId id="419" r:id="rId13"/>
    <p:sldId id="420" r:id="rId14"/>
    <p:sldId id="421" r:id="rId15"/>
    <p:sldId id="422" r:id="rId16"/>
    <p:sldId id="423" r:id="rId17"/>
    <p:sldId id="424" r:id="rId18"/>
    <p:sldId id="425" r:id="rId19"/>
    <p:sldId id="426" r:id="rId20"/>
    <p:sldId id="427" r:id="rId21"/>
    <p:sldId id="428" r:id="rId22"/>
    <p:sldId id="429" r:id="rId23"/>
    <p:sldId id="430" r:id="rId24"/>
    <p:sldId id="431" r:id="rId25"/>
    <p:sldId id="432" r:id="rId26"/>
    <p:sldId id="433" r:id="rId27"/>
    <p:sldId id="497" r:id="rId28"/>
    <p:sldId id="434" r:id="rId29"/>
    <p:sldId id="498" r:id="rId30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48" autoAdjust="0"/>
    <p:restoredTop sz="94660"/>
  </p:normalViewPr>
  <p:slideViewPr>
    <p:cSldViewPr snapToGrid="0">
      <p:cViewPr>
        <p:scale>
          <a:sx n="125" d="100"/>
          <a:sy n="125" d="100"/>
        </p:scale>
        <p:origin x="-1397" y="-19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D35F5-9499-4196-8230-734ADBC3F485}" type="datetimeFigureOut">
              <a:rPr lang="el-GR" smtClean="0"/>
              <a:t>11/6/2023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B53B23-2097-4CAA-9E8F-A1E7D4BB13D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07480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A81924-D3DD-4270-9EA8-7A38DDE48A14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3F55694-E311-4183-A550-B4337FA9EB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BC9B87F-FB44-493D-BA84-E1E0EDC4D9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CDC0D09-826A-4D42-AEF4-57863641F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7DB9A-E8C9-4955-8D2C-678139494BED}" type="datetimeFigureOut">
              <a:rPr lang="el-GR" smtClean="0"/>
              <a:t>11/6/2023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24D73E5-E301-44FF-BCFA-C4451A164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32C0D12-61F0-48C7-BB86-B651AEC8B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2E452-5BE5-45FD-91EE-62C66EF52EA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63708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E3300F5-0D78-44A3-A279-DE77EB1EA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78CAED9B-1938-415B-9054-DC924F596D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5C28617-91B5-4711-82EE-9D82A67B0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7DB9A-E8C9-4955-8D2C-678139494BED}" type="datetimeFigureOut">
              <a:rPr lang="el-GR" smtClean="0"/>
              <a:t>11/6/2023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18F84CD-090C-4DAE-904D-151F0FE6F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D7D5B6D-395A-4F20-B4EC-2F3237155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2E452-5BE5-45FD-91EE-62C66EF52EA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39059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2453FA00-0777-4DE7-9C4F-DDBB78CCBA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E9228F42-7C67-4A5E-AAFE-B71435DB83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41D19E4-0A7C-40BC-911C-71CC34E2B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7DB9A-E8C9-4955-8D2C-678139494BED}" type="datetimeFigureOut">
              <a:rPr lang="el-GR" smtClean="0"/>
              <a:t>11/6/2023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35E4D21-C28B-4FBE-B2AE-5F7B8A620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9935135-9F86-4024-BAC5-E302A1DC1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2E452-5BE5-45FD-91EE-62C66EF52EA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08822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BAF63-7273-43C4-86EA-6379C8A60626}" type="datetime1">
              <a:rPr lang="el-GR" smtClean="0"/>
              <a:pPr>
                <a:defRPr/>
              </a:pPr>
              <a:t>11/6/2023</a:t>
            </a:fld>
            <a:endParaRPr lang="el-GR"/>
          </a:p>
        </p:txBody>
      </p:sp>
      <p:sp>
        <p:nvSpPr>
          <p:cNvPr id="7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A1C39-1BCE-4DE0-AAA2-B32B3B7DCA6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405249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3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89205-E590-47EC-A145-F3C4ED54DA57}" type="datetime1">
              <a:rPr lang="el-GR" smtClean="0"/>
              <a:pPr>
                <a:defRPr/>
              </a:pPr>
              <a:t>11/6/2023</a:t>
            </a:fld>
            <a:endParaRPr lang="el-GR"/>
          </a:p>
        </p:txBody>
      </p:sp>
      <p:sp>
        <p:nvSpPr>
          <p:cNvPr id="4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10794-ED4B-4F75-BED0-36AC758C126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70041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3E55A7C-B149-4B58-A548-33CCECA1B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CBB068B-330B-4B05-946B-63844476F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B65F347-947D-44E1-9B79-A8605D322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7DB9A-E8C9-4955-8D2C-678139494BED}" type="datetimeFigureOut">
              <a:rPr lang="el-GR" smtClean="0"/>
              <a:t>11/6/2023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78344D2-6506-45AE-9E1F-9F6F9EF6E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07A333A-FB6A-4F96-B66E-FAC664FD7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2E452-5BE5-45FD-91EE-62C66EF52EA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19053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8DD32A-6683-4A8F-B5A4-A7E0B1129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C547328-0CEB-4A8A-B0F6-8A7E3A2C61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90E3DE8-B2D2-4D3A-A05D-BDA3AFC00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7DB9A-E8C9-4955-8D2C-678139494BED}" type="datetimeFigureOut">
              <a:rPr lang="el-GR" smtClean="0"/>
              <a:t>11/6/2023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D7207F6-A2CD-4DA9-95DB-010A0D019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2D1E738-BE50-43C7-A490-1808B3E3D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2E452-5BE5-45FD-91EE-62C66EF52EA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52079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277E700-7215-4D43-9235-BBE378EBA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FF9154D-DE1F-454B-8AAE-4033BE3C01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0F9276E-E20D-4594-A8A4-21E8A7E89A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1C405F6E-A162-4D2B-B710-4094B1D58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7DB9A-E8C9-4955-8D2C-678139494BED}" type="datetimeFigureOut">
              <a:rPr lang="el-GR" smtClean="0"/>
              <a:t>11/6/2023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98BC4A2B-3D4C-433F-B721-32C53F543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1C47CF4A-FA4F-4F2C-B9CB-3D2ABBBA1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2E452-5BE5-45FD-91EE-62C66EF52EA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38251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1C111CF-9C89-4D2C-9949-D0A78C59D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970DD67C-7359-426F-8057-68BA3A6098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CD1144F3-0669-4407-8DA9-4CB6099636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AA4980D5-F000-41B1-891D-1D1C9E7B34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9C473AF5-2390-4B4E-8368-5F53EE8D44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9B1EB886-FB1D-4DF4-8A51-A4E1E6EEF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7DB9A-E8C9-4955-8D2C-678139494BED}" type="datetimeFigureOut">
              <a:rPr lang="el-GR" smtClean="0"/>
              <a:t>11/6/2023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ACB22E94-F0C5-461B-AC9D-696C5EB89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A228FEDD-8F37-4BE9-BBA2-960B578B5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2E452-5BE5-45FD-91EE-62C66EF52EA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9395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6B18E56-F294-4F76-8445-88EA16CC9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0BF62BDD-5578-46F1-AC8E-11EC55BFA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7DB9A-E8C9-4955-8D2C-678139494BED}" type="datetimeFigureOut">
              <a:rPr lang="el-GR" smtClean="0"/>
              <a:t>11/6/2023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717694C3-6651-47AF-85EE-DB2A82527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24060890-538F-4178-B87B-B5EA1E6F0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2E452-5BE5-45FD-91EE-62C66EF52EA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83557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AF052607-F689-4754-974B-E6E49290B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7DB9A-E8C9-4955-8D2C-678139494BED}" type="datetimeFigureOut">
              <a:rPr lang="el-GR" smtClean="0"/>
              <a:t>11/6/2023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BC08CA2C-F8A8-457C-B35A-B8EE59CF4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7C1E7AF2-52AF-4227-B839-A988C4F54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2E452-5BE5-45FD-91EE-62C66EF52EA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23039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083528A-6B99-415C-A4C2-3BBB3D0E5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1D759CC-954D-4FD7-AE6C-D644E9B3D0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78F3141A-74B1-485B-A0C9-2369A7C084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4A33E3F-EDF7-43FA-A87A-0D086C586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7DB9A-E8C9-4955-8D2C-678139494BED}" type="datetimeFigureOut">
              <a:rPr lang="el-GR" smtClean="0"/>
              <a:t>11/6/2023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5A84E7F4-2252-418E-A359-51F458F08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3673E7A7-E2DB-4F27-8F1F-8ADD1961D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2E452-5BE5-45FD-91EE-62C66EF52EA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29951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10C1249-A3CF-4F12-89A9-2B0517CA7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956BA7A2-3213-47A4-8E46-3BE4BDA541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68D63AE0-BEC1-4D6B-9225-070A429634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5D305D68-ECCA-456D-8706-5D4B02FF7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7DB9A-E8C9-4955-8D2C-678139494BED}" type="datetimeFigureOut">
              <a:rPr lang="el-GR" smtClean="0"/>
              <a:t>11/6/2023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7FF9BE75-9393-4F1E-A93A-55DC15503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A6BA6DC7-4CF4-4060-8059-54A00D956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2E452-5BE5-45FD-91EE-62C66EF52EA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6744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DDA4DEF6-19DF-4E40-AF38-676460491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66A675FC-CD49-4BC0-9DE1-822208D2F7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5B46C62-E248-476D-A6BA-2CA651CFE6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7DB9A-E8C9-4955-8D2C-678139494BED}" type="datetimeFigureOut">
              <a:rPr lang="el-GR" smtClean="0"/>
              <a:t>11/6/2023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6834D81-6801-46BB-94B4-DCC6ACFDB4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B57AE11-6683-4B67-A958-9C0726503A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2E452-5BE5-45FD-91EE-62C66EF52EA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30716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1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2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3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5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6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7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8.e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0.e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2.e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E14EC09-15E4-4137-9CF2-EFC56A2119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l-GR" dirty="0"/>
            </a:br>
            <a:r>
              <a:rPr lang="el-GR" dirty="0"/>
              <a:t>ΕΙΔΙΚΑ ΘΕΜΑΤΑ: ΕΦΑΡΜΟΓΕΣ ΜΕ ΑΡΙΘΜΗΤΙΚΟ ΜΕΣΟ ΚΑΙ ΤΥΠΙΚΗ ΑΠΟΚΛΙΣΗ ΚΑΙ ΕΙΔΙΚΟΥ ΤΥΠΟΥ ΔΙΑΓΡΑΜΜΑΤΑ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4078C737-BF6A-4374-8AE8-D0550673841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Β. ΚΑΡΑΓΙΑΝΝΗ</a:t>
            </a:r>
          </a:p>
        </p:txBody>
      </p:sp>
    </p:spTree>
    <p:extLst>
      <p:ext uri="{BB962C8B-B14F-4D97-AF65-F5344CB8AC3E}">
        <p14:creationId xmlns:p14="http://schemas.microsoft.com/office/powerpoint/2010/main" val="13473009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1730F444-F6E4-47EA-93D5-014A2C2AF46D}" type="slidenum">
              <a:rPr lang="el-GR"/>
              <a:pPr>
                <a:defRPr/>
              </a:pPr>
              <a:t>10</a:t>
            </a:fld>
            <a:endParaRPr lang="el-GR"/>
          </a:p>
        </p:txBody>
      </p:sp>
      <p:graphicFrame>
        <p:nvGraphicFramePr>
          <p:cNvPr id="93186" name="Object 2"/>
          <p:cNvGraphicFramePr>
            <a:graphicFrameLocks noGrp="1" noChangeAspect="1"/>
          </p:cNvGraphicFramePr>
          <p:nvPr>
            <p:ph idx="4294967295"/>
          </p:nvPr>
        </p:nvGraphicFramePr>
        <p:xfrm>
          <a:off x="2184401" y="612776"/>
          <a:ext cx="8113713" cy="601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6" name="Document" r:id="rId3" imgW="7082534" imgH="5251902" progId="Word.Document.8">
                  <p:embed/>
                </p:oleObj>
              </mc:Choice>
              <mc:Fallback>
                <p:oleObj name="Document" r:id="rId3" imgW="7082534" imgH="5251902" progId="Word.Document.8">
                  <p:embed/>
                  <p:pic>
                    <p:nvPicPr>
                      <p:cNvPr id="9318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4401" y="612776"/>
                        <a:ext cx="8113713" cy="6016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178790D1-C5CB-4E45-9E78-E47FE603562F}" type="slidenum">
              <a:rPr lang="el-GR"/>
              <a:pPr>
                <a:defRPr/>
              </a:pPr>
              <a:t>11</a:t>
            </a:fld>
            <a:endParaRPr lang="el-GR"/>
          </a:p>
        </p:txBody>
      </p:sp>
      <p:graphicFrame>
        <p:nvGraphicFramePr>
          <p:cNvPr id="94210" name="Object 2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3311525" y="354013"/>
          <a:ext cx="5703888" cy="8456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0" name="Document" r:id="rId3" imgW="5366200" imgH="7955206" progId="Word.Document.8">
                  <p:embed/>
                </p:oleObj>
              </mc:Choice>
              <mc:Fallback>
                <p:oleObj name="Document" r:id="rId3" imgW="5366200" imgH="7955206" progId="Word.Document.8">
                  <p:embed/>
                  <p:pic>
                    <p:nvPicPr>
                      <p:cNvPr id="9421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1525" y="354013"/>
                        <a:ext cx="5703888" cy="8456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96300912-489E-45B3-ABCA-D5B06D96665C}" type="slidenum">
              <a:rPr lang="el-GR"/>
              <a:pPr>
                <a:defRPr/>
              </a:pPr>
              <a:t>12</a:t>
            </a:fld>
            <a:endParaRPr lang="el-GR"/>
          </a:p>
        </p:txBody>
      </p:sp>
      <p:graphicFrame>
        <p:nvGraphicFramePr>
          <p:cNvPr id="95234" name="Object 2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4667251" y="620714"/>
          <a:ext cx="4225925" cy="553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4" name="Έγγραφο" r:id="rId3" imgW="5293959" imgH="6932596" progId="Word.Document.8">
                  <p:embed/>
                </p:oleObj>
              </mc:Choice>
              <mc:Fallback>
                <p:oleObj name="Έγγραφο" r:id="rId3" imgW="5293959" imgH="6932596" progId="Word.Document.8">
                  <p:embed/>
                  <p:pic>
                    <p:nvPicPr>
                      <p:cNvPr id="9523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7251" y="620714"/>
                        <a:ext cx="4225925" cy="553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8FE921C7-FE8B-46A2-97DB-18A96811ED87}" type="slidenum">
              <a:rPr lang="el-GR"/>
              <a:pPr>
                <a:defRPr/>
              </a:pPr>
              <a:t>13</a:t>
            </a:fld>
            <a:endParaRPr lang="el-GR"/>
          </a:p>
        </p:txBody>
      </p:sp>
      <p:pic>
        <p:nvPicPr>
          <p:cNvPr id="233475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 b="14721"/>
          <a:stretch>
            <a:fillRect/>
          </a:stretch>
        </p:blipFill>
        <p:spPr>
          <a:xfrm>
            <a:off x="3333750" y="1643050"/>
            <a:ext cx="5981700" cy="3786214"/>
          </a:xfrm>
        </p:spPr>
      </p:pic>
      <p:sp>
        <p:nvSpPr>
          <p:cNvPr id="233476" name="Text Box 3"/>
          <p:cNvSpPr txBox="1">
            <a:spLocks noChangeArrowheads="1"/>
          </p:cNvSpPr>
          <p:nvPr/>
        </p:nvSpPr>
        <p:spPr bwMode="auto">
          <a:xfrm>
            <a:off x="3575051" y="908051"/>
            <a:ext cx="4537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/>
              <a:t>ΔΙΑΓΡΑΜΜΑ ΠΕΡΙΠΤΩΣΗΣ 1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1AE53E0B-38FA-424C-B3D7-9BB07F00A490}" type="slidenum">
              <a:rPr lang="el-GR"/>
              <a:pPr>
                <a:defRPr/>
              </a:pPr>
              <a:t>14</a:t>
            </a:fld>
            <a:endParaRPr lang="el-GR"/>
          </a:p>
        </p:txBody>
      </p:sp>
      <p:graphicFrame>
        <p:nvGraphicFramePr>
          <p:cNvPr id="96258" name="Object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2640013" y="1316039"/>
          <a:ext cx="6553200" cy="3997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8" name="Έγγραφο" r:id="rId3" imgW="5293959" imgH="3228762" progId="Word.Document.8">
                  <p:embed/>
                </p:oleObj>
              </mc:Choice>
              <mc:Fallback>
                <p:oleObj name="Έγγραφο" r:id="rId3" imgW="5293959" imgH="3228762" progId="Word.Document.8">
                  <p:embed/>
                  <p:pic>
                    <p:nvPicPr>
                      <p:cNvPr id="9625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0013" y="1316039"/>
                        <a:ext cx="6553200" cy="3997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E31D8413-3AF2-4A4E-B364-844214C5DA1C}" type="slidenum">
              <a:rPr lang="el-GR"/>
              <a:pPr>
                <a:defRPr/>
              </a:pPr>
              <a:t>15</a:t>
            </a:fld>
            <a:endParaRPr lang="el-GR"/>
          </a:p>
        </p:txBody>
      </p:sp>
      <p:sp>
        <p:nvSpPr>
          <p:cNvPr id="23245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l-GR"/>
              <a:t>Είναι εμφανές ότι τα δεδομένα παρουσιάζουν δεξιά ασυμμετρία καθώς η διάμεσος είναι πιο κοντά στο πρώτο τεταρτημόριο </a:t>
            </a:r>
            <a:r>
              <a:rPr lang="en-US"/>
              <a:t>Q</a:t>
            </a:r>
            <a:r>
              <a:rPr lang="el-GR" baseline="-25000"/>
              <a:t>1</a:t>
            </a:r>
            <a:r>
              <a:rPr lang="el-GR"/>
              <a:t> (αυτό φαίνεται και αλγεβρικά καθώς η τιμή της διαμέσου είναι πιο κοντά στο πρώτο παρά στο τρίτο τεταρτημόριο)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DFF85F8B-25ED-4AFB-97B4-810F982A39DF}" type="slidenum">
              <a:rPr lang="el-GR"/>
              <a:pPr>
                <a:defRPr/>
              </a:pPr>
              <a:t>16</a:t>
            </a:fld>
            <a:endParaRPr lang="el-GR"/>
          </a:p>
        </p:txBody>
      </p:sp>
      <p:graphicFrame>
        <p:nvGraphicFramePr>
          <p:cNvPr id="97282" name="Object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2855914" y="955675"/>
          <a:ext cx="5868987" cy="4922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2" name="Έγγραφο" r:id="rId3" imgW="5293959" imgH="4439547" progId="Word.Document.8">
                  <p:embed/>
                </p:oleObj>
              </mc:Choice>
              <mc:Fallback>
                <p:oleObj name="Έγγραφο" r:id="rId3" imgW="5293959" imgH="4439547" progId="Word.Document.8">
                  <p:embed/>
                  <p:pic>
                    <p:nvPicPr>
                      <p:cNvPr id="97282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5914" y="955675"/>
                        <a:ext cx="5868987" cy="4922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75B105FC-3400-4CA3-B9A6-FA519A8C8D4E}" type="slidenum">
              <a:rPr lang="el-GR"/>
              <a:pPr>
                <a:defRPr/>
              </a:pPr>
              <a:t>17</a:t>
            </a:fld>
            <a:endParaRPr lang="el-GR"/>
          </a:p>
        </p:txBody>
      </p:sp>
      <p:sp>
        <p:nvSpPr>
          <p:cNvPr id="23449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sz="2400" i="1" dirty="0"/>
              <a:t>Στο προηγούμενο παράδειγμα δεν υπάρχουν ούτε </a:t>
            </a:r>
            <a:r>
              <a:rPr lang="en-US" sz="2400" i="1" dirty="0"/>
              <a:t>outliers </a:t>
            </a:r>
            <a:r>
              <a:rPr lang="el-GR" sz="2400" i="1" dirty="0"/>
              <a:t>ούτε </a:t>
            </a:r>
            <a:r>
              <a:rPr lang="en-US" sz="2400" i="1" dirty="0"/>
              <a:t>extreme outliers</a:t>
            </a:r>
            <a:r>
              <a:rPr lang="el-GR" sz="2400" i="1" dirty="0"/>
              <a:t> καθώς:</a:t>
            </a:r>
            <a:endParaRPr lang="el-GR" sz="2400" dirty="0"/>
          </a:p>
          <a:p>
            <a:pPr eaLnBrk="1" hangingPunct="1">
              <a:lnSpc>
                <a:spcPct val="90000"/>
              </a:lnSpc>
            </a:pPr>
            <a:r>
              <a:rPr lang="el-GR" sz="2400" dirty="0"/>
              <a:t>Κατώτερο εξωτερικό φράγμα= </a:t>
            </a:r>
            <a:r>
              <a:rPr lang="en-US" sz="2400" dirty="0"/>
              <a:t>Q</a:t>
            </a:r>
            <a:r>
              <a:rPr lang="el-GR" sz="2400" baseline="-25000" dirty="0"/>
              <a:t>1</a:t>
            </a:r>
            <a:r>
              <a:rPr lang="el-GR" sz="2400" dirty="0"/>
              <a:t>-3</a:t>
            </a:r>
            <a:r>
              <a:rPr lang="en-US" sz="2400" dirty="0"/>
              <a:t>IQR</a:t>
            </a:r>
            <a:r>
              <a:rPr lang="el-GR" sz="2400" dirty="0"/>
              <a:t>=176-3*8=152</a:t>
            </a:r>
          </a:p>
          <a:p>
            <a:pPr eaLnBrk="1" hangingPunct="1">
              <a:lnSpc>
                <a:spcPct val="90000"/>
              </a:lnSpc>
            </a:pPr>
            <a:r>
              <a:rPr lang="el-GR" sz="2400" dirty="0"/>
              <a:t>Ανώτερο εξωτερικό φράγμα= </a:t>
            </a:r>
            <a:r>
              <a:rPr lang="en-US" sz="2400" dirty="0"/>
              <a:t>Q</a:t>
            </a:r>
            <a:r>
              <a:rPr lang="el-GR" sz="2400" baseline="-25000" dirty="0"/>
              <a:t>3</a:t>
            </a:r>
            <a:r>
              <a:rPr lang="el-GR" sz="2400" dirty="0"/>
              <a:t>+3</a:t>
            </a:r>
            <a:r>
              <a:rPr lang="en-US" sz="2400" dirty="0"/>
              <a:t>IQR</a:t>
            </a:r>
            <a:r>
              <a:rPr lang="el-GR" sz="2400" dirty="0"/>
              <a:t>=184+3*8=208,0</a:t>
            </a:r>
          </a:p>
          <a:p>
            <a:pPr eaLnBrk="1" hangingPunct="1">
              <a:lnSpc>
                <a:spcPct val="90000"/>
              </a:lnSpc>
            </a:pPr>
            <a:r>
              <a:rPr lang="el-GR" sz="2400" dirty="0"/>
              <a:t>Κατώτερο εσωτερικό φράγμα= </a:t>
            </a:r>
            <a:r>
              <a:rPr lang="en-US" sz="2400" dirty="0"/>
              <a:t>Q</a:t>
            </a:r>
            <a:r>
              <a:rPr lang="el-GR" sz="2400" baseline="-25000" dirty="0"/>
              <a:t>1</a:t>
            </a:r>
            <a:r>
              <a:rPr lang="el-GR" sz="2400" dirty="0"/>
              <a:t>-1,5</a:t>
            </a:r>
            <a:r>
              <a:rPr lang="en-US" sz="2400" dirty="0"/>
              <a:t>IQR</a:t>
            </a:r>
            <a:r>
              <a:rPr lang="el-GR" sz="2400" dirty="0"/>
              <a:t>=176-1,5*8=164</a:t>
            </a:r>
          </a:p>
          <a:p>
            <a:pPr eaLnBrk="1" hangingPunct="1">
              <a:lnSpc>
                <a:spcPct val="90000"/>
              </a:lnSpc>
            </a:pPr>
            <a:r>
              <a:rPr lang="el-GR" sz="2400" dirty="0"/>
              <a:t>Ανώτερο εσωτερικό φράγμα=   	</a:t>
            </a:r>
            <a:r>
              <a:rPr lang="en-US" sz="2400" dirty="0"/>
              <a:t>Q</a:t>
            </a:r>
            <a:r>
              <a:rPr lang="el-GR" sz="2400" baseline="-25000" dirty="0"/>
              <a:t>3</a:t>
            </a:r>
            <a:r>
              <a:rPr lang="el-GR" sz="2400" dirty="0"/>
              <a:t>+1,5</a:t>
            </a:r>
            <a:r>
              <a:rPr lang="en-US" sz="2400" dirty="0"/>
              <a:t>IQR</a:t>
            </a:r>
            <a:r>
              <a:rPr lang="el-GR" sz="2400" dirty="0"/>
              <a:t>=184-1,5*8=196.</a:t>
            </a:r>
          </a:p>
          <a:p>
            <a:pPr eaLnBrk="1" hangingPunct="1">
              <a:lnSpc>
                <a:spcPct val="90000"/>
              </a:lnSpc>
            </a:pPr>
            <a:r>
              <a:rPr lang="el-GR" sz="2400" dirty="0" err="1"/>
              <a:t>Αρα</a:t>
            </a:r>
            <a:r>
              <a:rPr lang="el-GR" sz="2400" dirty="0"/>
              <a:t> δεν υπάρχει </a:t>
            </a:r>
            <a:r>
              <a:rPr lang="el-GR" sz="2400" dirty="0" err="1"/>
              <a:t>καμμία</a:t>
            </a:r>
            <a:r>
              <a:rPr lang="el-GR" sz="2400" dirty="0"/>
              <a:t> τιμή εκτός των φραγμάτων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8306" name="Object 3"/>
          <p:cNvGraphicFramePr>
            <a:graphicFrameLocks noGrp="1" noChangeAspect="1"/>
          </p:cNvGraphicFramePr>
          <p:nvPr>
            <p:ph/>
            <p:extLst/>
          </p:nvPr>
        </p:nvGraphicFramePr>
        <p:xfrm>
          <a:off x="2127504" y="836614"/>
          <a:ext cx="7064840" cy="5373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6" name="Έγγραφο" r:id="rId3" imgW="5370568" imgH="6929347" progId="Word.Document.8">
                  <p:embed/>
                </p:oleObj>
              </mc:Choice>
              <mc:Fallback>
                <p:oleObj name="Έγγραφο" r:id="rId3" imgW="5370568" imgH="6929347" progId="Word.Document.8">
                  <p:embed/>
                  <p:pic>
                    <p:nvPicPr>
                      <p:cNvPr id="9830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504" y="836614"/>
                        <a:ext cx="7064840" cy="53736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307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9E4719DB-D712-4061-A4D2-51FDCE21FC9C}" type="slidenum">
              <a:rPr lang="el-GR" smtClean="0"/>
              <a:pPr>
                <a:defRPr/>
              </a:pPr>
              <a:t>18</a:t>
            </a:fld>
            <a:endParaRPr lang="el-G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FA079C8A-F045-4769-8CEB-B93F3428EF58}" type="slidenum">
              <a:rPr lang="el-GR"/>
              <a:pPr>
                <a:defRPr/>
              </a:pPr>
              <a:t>19</a:t>
            </a:fld>
            <a:endParaRPr lang="el-GR"/>
          </a:p>
        </p:txBody>
      </p:sp>
      <p:sp>
        <p:nvSpPr>
          <p:cNvPr id="2355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en-US" sz="2400">
                <a:solidFill>
                  <a:srgbClr val="000000"/>
                </a:solidFill>
                <a:latin typeface="Bookman Old Style" pitchFamily="18" charset="0"/>
              </a:rPr>
              <a:t>Q</a:t>
            </a:r>
            <a:r>
              <a:rPr lang="el-GR" sz="2400" baseline="-25000">
                <a:solidFill>
                  <a:srgbClr val="000000"/>
                </a:solidFill>
                <a:latin typeface="Bookman Old Style" pitchFamily="18" charset="0"/>
              </a:rPr>
              <a:t>1</a:t>
            </a:r>
            <a:r>
              <a:rPr lang="el-GR" sz="2400">
                <a:solidFill>
                  <a:srgbClr val="000000"/>
                </a:solidFill>
                <a:latin typeface="Bookman Old Style" pitchFamily="18" charset="0"/>
              </a:rPr>
              <a:t>=175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sz="2400">
                <a:solidFill>
                  <a:srgbClr val="000000"/>
                </a:solidFill>
                <a:latin typeface="Bookman Old Style" pitchFamily="18" charset="0"/>
              </a:rPr>
              <a:t>M</a:t>
            </a:r>
            <a:r>
              <a:rPr lang="el-GR" sz="2400">
                <a:solidFill>
                  <a:srgbClr val="000000"/>
                </a:solidFill>
                <a:latin typeface="Bookman Old Style" pitchFamily="18" charset="0"/>
              </a:rPr>
              <a:t>=179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sz="2400">
                <a:solidFill>
                  <a:srgbClr val="000000"/>
                </a:solidFill>
                <a:latin typeface="Bookman Old Style" pitchFamily="18" charset="0"/>
              </a:rPr>
              <a:t>Q</a:t>
            </a:r>
            <a:r>
              <a:rPr lang="el-GR" sz="2400" baseline="-25000">
                <a:solidFill>
                  <a:srgbClr val="000000"/>
                </a:solidFill>
                <a:latin typeface="Bookman Old Style" pitchFamily="18" charset="0"/>
              </a:rPr>
              <a:t>3</a:t>
            </a:r>
            <a:r>
              <a:rPr lang="el-GR" sz="2400">
                <a:solidFill>
                  <a:srgbClr val="000000"/>
                </a:solidFill>
                <a:latin typeface="Bookman Old Style" pitchFamily="18" charset="0"/>
              </a:rPr>
              <a:t>=183,5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sz="2400">
                <a:solidFill>
                  <a:srgbClr val="000000"/>
                </a:solidFill>
                <a:latin typeface="Bookman Old Style" pitchFamily="18" charset="0"/>
              </a:rPr>
              <a:t>IQR</a:t>
            </a:r>
            <a:r>
              <a:rPr lang="el-GR" sz="2400">
                <a:solidFill>
                  <a:srgbClr val="000000"/>
                </a:solidFill>
                <a:latin typeface="Bookman Old Style" pitchFamily="18" charset="0"/>
              </a:rPr>
              <a:t>=183,5-175=8,5</a:t>
            </a:r>
          </a:p>
          <a:p>
            <a:pPr algn="just" eaLnBrk="1" hangingPunct="1">
              <a:lnSpc>
                <a:spcPct val="80000"/>
              </a:lnSpc>
            </a:pPr>
            <a:r>
              <a:rPr lang="el-GR" sz="2400"/>
              <a:t>Κατώτερο εξωτερικό φράγμα=</a:t>
            </a:r>
            <a:r>
              <a:rPr lang="el-GR" sz="2400">
                <a:solidFill>
                  <a:srgbClr val="000000"/>
                </a:solidFill>
                <a:latin typeface="Bookman Old Style" pitchFamily="18" charset="0"/>
              </a:rPr>
              <a:t> </a:t>
            </a:r>
            <a:r>
              <a:rPr lang="en-US" sz="2400">
                <a:solidFill>
                  <a:srgbClr val="000000"/>
                </a:solidFill>
                <a:latin typeface="Bookman Old Style" pitchFamily="18" charset="0"/>
              </a:rPr>
              <a:t>Q</a:t>
            </a:r>
            <a:r>
              <a:rPr lang="el-GR" sz="2400" baseline="-25000">
                <a:solidFill>
                  <a:srgbClr val="000000"/>
                </a:solidFill>
                <a:latin typeface="Bookman Old Style" pitchFamily="18" charset="0"/>
              </a:rPr>
              <a:t>1</a:t>
            </a:r>
            <a:r>
              <a:rPr lang="el-GR" sz="2400">
                <a:solidFill>
                  <a:srgbClr val="000000"/>
                </a:solidFill>
                <a:latin typeface="Bookman Old Style" pitchFamily="18" charset="0"/>
              </a:rPr>
              <a:t>-3</a:t>
            </a:r>
            <a:r>
              <a:rPr lang="en-US" sz="2400">
                <a:solidFill>
                  <a:srgbClr val="000000"/>
                </a:solidFill>
                <a:latin typeface="Bookman Old Style" pitchFamily="18" charset="0"/>
              </a:rPr>
              <a:t>IQR</a:t>
            </a:r>
            <a:r>
              <a:rPr lang="el-GR" sz="2400">
                <a:solidFill>
                  <a:srgbClr val="000000"/>
                </a:solidFill>
                <a:latin typeface="Bookman Old Style" pitchFamily="18" charset="0"/>
              </a:rPr>
              <a:t>=175-3*8,5=149,5</a:t>
            </a:r>
            <a:endParaRPr lang="el-GR" sz="2400"/>
          </a:p>
          <a:p>
            <a:pPr algn="just" eaLnBrk="1" hangingPunct="1">
              <a:lnSpc>
                <a:spcPct val="80000"/>
              </a:lnSpc>
            </a:pPr>
            <a:r>
              <a:rPr lang="el-GR" sz="2400"/>
              <a:t>Ανώτερο εξωτερικό φράγμα=</a:t>
            </a:r>
            <a:r>
              <a:rPr lang="el-GR" sz="2400">
                <a:solidFill>
                  <a:srgbClr val="000000"/>
                </a:solidFill>
                <a:latin typeface="Bookman Old Style" pitchFamily="18" charset="0"/>
              </a:rPr>
              <a:t> </a:t>
            </a:r>
            <a:r>
              <a:rPr lang="en-US" sz="2400">
                <a:solidFill>
                  <a:srgbClr val="000000"/>
                </a:solidFill>
                <a:latin typeface="Bookman Old Style" pitchFamily="18" charset="0"/>
              </a:rPr>
              <a:t>Q</a:t>
            </a:r>
            <a:r>
              <a:rPr lang="el-GR" sz="2400" baseline="-25000">
                <a:solidFill>
                  <a:srgbClr val="000000"/>
                </a:solidFill>
                <a:latin typeface="Bookman Old Style" pitchFamily="18" charset="0"/>
              </a:rPr>
              <a:t>3</a:t>
            </a:r>
            <a:r>
              <a:rPr lang="el-GR" sz="2400">
                <a:solidFill>
                  <a:srgbClr val="000000"/>
                </a:solidFill>
                <a:latin typeface="Bookman Old Style" pitchFamily="18" charset="0"/>
              </a:rPr>
              <a:t>+3</a:t>
            </a:r>
            <a:r>
              <a:rPr lang="en-US" sz="2400">
                <a:solidFill>
                  <a:srgbClr val="000000"/>
                </a:solidFill>
                <a:latin typeface="Bookman Old Style" pitchFamily="18" charset="0"/>
              </a:rPr>
              <a:t>IQR</a:t>
            </a:r>
            <a:r>
              <a:rPr lang="el-GR" sz="2400">
                <a:solidFill>
                  <a:srgbClr val="000000"/>
                </a:solidFill>
                <a:latin typeface="Bookman Old Style" pitchFamily="18" charset="0"/>
              </a:rPr>
              <a:t>=183,5+3*8,5=209,0</a:t>
            </a:r>
            <a:endParaRPr lang="el-GR" sz="2400"/>
          </a:p>
          <a:p>
            <a:pPr algn="just" eaLnBrk="1" hangingPunct="1">
              <a:lnSpc>
                <a:spcPct val="80000"/>
              </a:lnSpc>
            </a:pPr>
            <a:r>
              <a:rPr lang="el-GR" sz="2400"/>
              <a:t>Κατώτερο εσωτερικό φράγμα=</a:t>
            </a:r>
            <a:r>
              <a:rPr lang="el-GR" sz="2400">
                <a:solidFill>
                  <a:srgbClr val="000000"/>
                </a:solidFill>
                <a:latin typeface="Bookman Old Style" pitchFamily="18" charset="0"/>
              </a:rPr>
              <a:t> </a:t>
            </a:r>
            <a:r>
              <a:rPr lang="en-US" sz="2400">
                <a:solidFill>
                  <a:srgbClr val="000000"/>
                </a:solidFill>
                <a:latin typeface="Bookman Old Style" pitchFamily="18" charset="0"/>
              </a:rPr>
              <a:t>Q</a:t>
            </a:r>
            <a:r>
              <a:rPr lang="el-GR" sz="2400" baseline="-25000">
                <a:solidFill>
                  <a:srgbClr val="000000"/>
                </a:solidFill>
                <a:latin typeface="Bookman Old Style" pitchFamily="18" charset="0"/>
              </a:rPr>
              <a:t>1</a:t>
            </a:r>
            <a:r>
              <a:rPr lang="el-GR" sz="2400">
                <a:solidFill>
                  <a:srgbClr val="000000"/>
                </a:solidFill>
                <a:latin typeface="Bookman Old Style" pitchFamily="18" charset="0"/>
              </a:rPr>
              <a:t>-1,5</a:t>
            </a:r>
            <a:r>
              <a:rPr lang="en-US" sz="2400">
                <a:solidFill>
                  <a:srgbClr val="000000"/>
                </a:solidFill>
                <a:latin typeface="Bookman Old Style" pitchFamily="18" charset="0"/>
              </a:rPr>
              <a:t>IQR</a:t>
            </a:r>
            <a:r>
              <a:rPr lang="el-GR" sz="2400">
                <a:solidFill>
                  <a:srgbClr val="000000"/>
                </a:solidFill>
                <a:latin typeface="Bookman Old Style" pitchFamily="18" charset="0"/>
              </a:rPr>
              <a:t>=175-1,5*8,5=162,25</a:t>
            </a:r>
            <a:endParaRPr lang="el-GR" sz="2400"/>
          </a:p>
          <a:p>
            <a:pPr algn="just" eaLnBrk="1" hangingPunct="1">
              <a:lnSpc>
                <a:spcPct val="80000"/>
              </a:lnSpc>
            </a:pPr>
            <a:r>
              <a:rPr lang="el-GR" sz="2400"/>
              <a:t>Ανώτερο εσωτερικό φράγμα=   	</a:t>
            </a:r>
            <a:r>
              <a:rPr lang="en-US" sz="2400">
                <a:solidFill>
                  <a:srgbClr val="000000"/>
                </a:solidFill>
                <a:latin typeface="Bookman Old Style" pitchFamily="18" charset="0"/>
              </a:rPr>
              <a:t>Q</a:t>
            </a:r>
            <a:r>
              <a:rPr lang="el-GR" sz="2400" baseline="-25000">
                <a:solidFill>
                  <a:srgbClr val="000000"/>
                </a:solidFill>
                <a:latin typeface="Bookman Old Style" pitchFamily="18" charset="0"/>
              </a:rPr>
              <a:t>3</a:t>
            </a:r>
            <a:r>
              <a:rPr lang="el-GR" sz="2400">
                <a:solidFill>
                  <a:srgbClr val="000000"/>
                </a:solidFill>
                <a:latin typeface="Bookman Old Style" pitchFamily="18" charset="0"/>
              </a:rPr>
              <a:t>-1,5</a:t>
            </a:r>
            <a:r>
              <a:rPr lang="en-US" sz="2400">
                <a:solidFill>
                  <a:srgbClr val="000000"/>
                </a:solidFill>
                <a:latin typeface="Bookman Old Style" pitchFamily="18" charset="0"/>
              </a:rPr>
              <a:t>IQR</a:t>
            </a:r>
            <a:r>
              <a:rPr lang="el-GR" sz="2400">
                <a:solidFill>
                  <a:srgbClr val="000000"/>
                </a:solidFill>
                <a:latin typeface="Bookman Old Style" pitchFamily="18" charset="0"/>
              </a:rPr>
              <a:t>=183,5-1,5*8,5=196,25</a:t>
            </a:r>
            <a:endParaRPr lang="el-GR" sz="2400"/>
          </a:p>
          <a:p>
            <a:pPr eaLnBrk="1" hangingPunct="1">
              <a:lnSpc>
                <a:spcPct val="80000"/>
              </a:lnSpc>
            </a:pPr>
            <a:endParaRPr lang="el-GR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53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1"/>
            <a:ext cx="8229600" cy="1254125"/>
          </a:xfrm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el-GR" sz="2400" dirty="0"/>
            </a:br>
            <a:br>
              <a:rPr lang="el-GR" sz="2400" dirty="0"/>
            </a:br>
            <a:br>
              <a:rPr lang="el-GR" sz="2400" dirty="0"/>
            </a:br>
            <a:r>
              <a:rPr lang="el-GR" sz="2400" dirty="0"/>
              <a:t>ΕΦΑΡΜΟΓΕΣ ΜΕ ΑΡΙΘΜΗΤΙΚΟ ΜΕΣΟ ΚΑΙ ΤΥΠΙΚΗ ΑΠΟΚΛΙΣΗ ΣΤΗΝ ΠΕΡΙΠΤΩΣΗ ΣΥΜΜΕΤΡΙΚΩΝ ΔΕΔΟΜΈΝΩΝ</a:t>
            </a:r>
            <a:r>
              <a:rPr lang="el-GR" sz="3200" dirty="0"/>
              <a:t>       </a:t>
            </a:r>
            <a:br>
              <a:rPr lang="el-GR" sz="3200" dirty="0"/>
            </a:br>
            <a:r>
              <a:rPr lang="el-GR" sz="2800" dirty="0"/>
              <a:t>Ο εμπειρικός κανόνας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024034" y="1285860"/>
            <a:ext cx="8147050" cy="5286388"/>
          </a:xfrm>
        </p:spPr>
        <p:txBody>
          <a:bodyPr/>
          <a:lstStyle/>
          <a:p>
            <a:pPr eaLnBrk="1" hangingPunct="1">
              <a:buNone/>
            </a:pPr>
            <a:endParaRPr lang="el-GR" sz="2400" dirty="0"/>
          </a:p>
          <a:p>
            <a:pPr eaLnBrk="1" hangingPunct="1"/>
            <a:r>
              <a:rPr lang="el-GR" sz="2000" dirty="0"/>
              <a:t>Κάνει υπόθεση περί κανονικής κατανομής. Με τη βοήθειά του μπορώ να βρω περισσότερες λεπτομέρειες για μια κατανομή δεδομένων που γνωρίζω μόνο μέσο και τυπική απόκλιση.</a:t>
            </a:r>
            <a:r>
              <a:rPr lang="en-US" sz="2000" dirty="0"/>
              <a:t> </a:t>
            </a:r>
            <a:r>
              <a:rPr lang="el-GR" sz="2000" dirty="0"/>
              <a:t>Μπορώ επίσης να δω αν μια κατανομή που γνωρίζω προσαρμόζεται καλά στον εμπειρικό κανόνα.  Η εμπειρία έχει δείξει ότι  τα παρακάτω ποσοστά είναι κατά προσέγγιση ακριβή όχι μόνο για δεδομένα που ακολουθούν την κανονική κατανομή αλλά και για δεδομένα που την προσεγγίζουν. </a:t>
            </a:r>
          </a:p>
          <a:p>
            <a:pPr eaLnBrk="1" hangingPunct="1"/>
            <a:r>
              <a:rPr lang="el-GR" sz="2000" dirty="0"/>
              <a:t>(α) Ποσοστό 68% περίπου των δεδομένων βρίσκεται </a:t>
            </a:r>
          </a:p>
          <a:p>
            <a:pPr eaLnBrk="1" hangingPunct="1"/>
            <a:r>
              <a:rPr lang="el-GR" sz="2000" dirty="0"/>
              <a:t>μεταξύ </a:t>
            </a:r>
            <a:r>
              <a:rPr lang="fr-FR" sz="2000" dirty="0"/>
              <a:t>          </a:t>
            </a:r>
            <a:r>
              <a:rPr lang="el-GR" sz="2000" dirty="0"/>
              <a:t>και</a:t>
            </a:r>
            <a:r>
              <a:rPr lang="fr-FR" sz="2000" dirty="0"/>
              <a:t>  </a:t>
            </a:r>
            <a:endParaRPr lang="en-US" sz="2000" dirty="0"/>
          </a:p>
          <a:p>
            <a:pPr eaLnBrk="1" hangingPunct="1"/>
            <a:r>
              <a:rPr lang="el-GR" sz="2000" dirty="0"/>
              <a:t>(β) Ποσοστό 95% περίπου των δεδομένων </a:t>
            </a:r>
          </a:p>
          <a:p>
            <a:pPr eaLnBrk="1" hangingPunct="1"/>
            <a:r>
              <a:rPr lang="el-GR" sz="2000" dirty="0"/>
              <a:t>βρίσκεται μεταξύ   </a:t>
            </a:r>
            <a:r>
              <a:rPr lang="fr-FR" sz="2000" dirty="0"/>
              <a:t>        </a:t>
            </a:r>
            <a:r>
              <a:rPr lang="el-GR" sz="2000" dirty="0"/>
              <a:t>   και </a:t>
            </a:r>
            <a:r>
              <a:rPr lang="fr-FR" sz="2000" dirty="0"/>
              <a:t>  </a:t>
            </a:r>
            <a:r>
              <a:rPr lang="el-GR" sz="2000" dirty="0"/>
              <a:t> </a:t>
            </a:r>
          </a:p>
          <a:p>
            <a:pPr eaLnBrk="1" hangingPunct="1"/>
            <a:r>
              <a:rPr lang="el-GR" sz="2000" dirty="0"/>
              <a:t>(γ) Ποσοστό 99.7% περίπου των δεδομένων βρίσκεται μεταξύ     </a:t>
            </a:r>
            <a:r>
              <a:rPr lang="fr-FR" sz="2000" dirty="0"/>
              <a:t>         </a:t>
            </a:r>
            <a:r>
              <a:rPr lang="el-GR" sz="2000" dirty="0"/>
              <a:t>και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2946" name="Object 4"/>
              <p:cNvSpPr txBox="1"/>
              <p:nvPr>
                <p:ph sz="quarter" idx="2"/>
              </p:nvPr>
            </p:nvSpPr>
            <p:spPr bwMode="auto">
              <a:xfrm>
                <a:off x="3068638" y="4256088"/>
                <a:ext cx="630237" cy="239712"/>
              </a:xfrm>
              <a:prstGeom prst="rect">
                <a:avLst/>
              </a:prstGeom>
              <a:noFill/>
              <a:ln>
                <a:noFill/>
              </a:ln>
              <a:effectLst/>
              <a:extLst/>
            </p:spPr>
            <p:txBody>
              <a:bodyPr>
                <a:normAutofit fontScale="85000" lnSpcReduction="10000"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̄"/>
                          <m:ctrlPr>
                            <a:rPr lang="el-GR" sz="12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sz="1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l-GR" sz="1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l-GR" sz="1200" dirty="0"/>
              </a:p>
            </p:txBody>
          </p:sp>
        </mc:Choice>
        <mc:Fallback>
          <p:sp>
            <p:nvSpPr>
              <p:cNvPr id="82946" name="Object 4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ph sz="quarter" idx="2"/>
              </p:nvPr>
            </p:nvSpPr>
            <p:spPr bwMode="auto">
              <a:xfrm>
                <a:off x="3068638" y="4256088"/>
                <a:ext cx="630237" cy="23971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  <a:extLst/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2947" name="Object 6"/>
              <p:cNvSpPr txBox="1"/>
              <p:nvPr>
                <p:ph sz="quarter" idx="3"/>
              </p:nvPr>
            </p:nvSpPr>
            <p:spPr bwMode="auto">
              <a:xfrm>
                <a:off x="4225925" y="4260850"/>
                <a:ext cx="563563" cy="234950"/>
              </a:xfrm>
              <a:prstGeom prst="rect">
                <a:avLst/>
              </a:prstGeom>
              <a:noFill/>
              <a:ln>
                <a:noFill/>
              </a:ln>
              <a:effectLst/>
              <a:extLst/>
            </p:spPr>
            <p:txBody>
              <a:bodyPr>
                <a:normAutofit fontScale="32500" lnSpcReduction="20000"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̄"/>
                          <m:ctrlPr>
                            <a:rPr lang="el-GR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l-G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S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82947" name="Object 6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ph sz="quarter" idx="3"/>
              </p:nvPr>
            </p:nvSpPr>
            <p:spPr bwMode="auto">
              <a:xfrm>
                <a:off x="4225925" y="4260850"/>
                <a:ext cx="563563" cy="23495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  <a:extLst/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95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2AE6C216-EF0D-4F71-9BCD-5B06930FF935}" type="slidenum">
              <a:rPr lang="el-GR" smtClean="0"/>
              <a:pPr>
                <a:defRPr/>
              </a:pPr>
              <a:t>2</a:t>
            </a:fld>
            <a:endParaRPr lang="el-G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2948" name="Object 8"/>
              <p:cNvSpPr txBox="1"/>
              <p:nvPr/>
            </p:nvSpPr>
            <p:spPr bwMode="auto">
              <a:xfrm>
                <a:off x="4225925" y="5013325"/>
                <a:ext cx="690563" cy="260350"/>
              </a:xfrm>
              <a:prstGeom prst="rect">
                <a:avLst/>
              </a:prstGeom>
              <a:noFill/>
              <a:ln>
                <a:noFill/>
              </a:ln>
              <a:effectLst/>
              <a:extLst/>
            </p:spPr>
            <p:txBody>
              <a:bodyPr>
                <a:normAutofit fontScale="62500" lnSpcReduction="2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̄"/>
                          <m:ctrlPr>
                            <a:rPr lang="el-GR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l-G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82948" name="Object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25925" y="5013325"/>
                <a:ext cx="690563" cy="26035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  <a:extLst/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2949" name="Object 9"/>
              <p:cNvSpPr txBox="1"/>
              <p:nvPr/>
            </p:nvSpPr>
            <p:spPr bwMode="auto">
              <a:xfrm>
                <a:off x="5862638" y="5013325"/>
                <a:ext cx="712787" cy="260350"/>
              </a:xfrm>
              <a:prstGeom prst="rect">
                <a:avLst/>
              </a:prstGeom>
              <a:noFill/>
              <a:ln>
                <a:noFill/>
              </a:ln>
              <a:effectLst/>
              <a:extLst/>
            </p:spPr>
            <p:txBody>
              <a:bodyPr>
                <a:normAutofit fontScale="62500" lnSpcReduction="2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̄"/>
                          <m:ctrlPr>
                            <a:rPr lang="el-GR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l-G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82949" name="Object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62638" y="5013325"/>
                <a:ext cx="712787" cy="26035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ffectLst/>
              <a:extLst/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2950" name="Object 10"/>
              <p:cNvSpPr txBox="1"/>
              <p:nvPr/>
            </p:nvSpPr>
            <p:spPr bwMode="auto">
              <a:xfrm>
                <a:off x="8704263" y="5429250"/>
                <a:ext cx="685800" cy="287338"/>
              </a:xfrm>
              <a:prstGeom prst="rect">
                <a:avLst/>
              </a:prstGeom>
              <a:noFill/>
              <a:ln>
                <a:noFill/>
              </a:ln>
              <a:effectLst/>
              <a:extLst/>
            </p:spPr>
            <p:txBody>
              <a:bodyPr>
                <a:normAutofit fontScale="62500" lnSpcReduction="2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̄"/>
                          <m:ctrlPr>
                            <a:rPr lang="el-GR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l-G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82950" name="Object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704263" y="5429250"/>
                <a:ext cx="685800" cy="28733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ffectLst/>
              <a:extLst/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2951" name="Object 11"/>
              <p:cNvSpPr txBox="1"/>
              <p:nvPr/>
            </p:nvSpPr>
            <p:spPr bwMode="auto">
              <a:xfrm>
                <a:off x="2952750" y="5857875"/>
                <a:ext cx="712788" cy="260350"/>
              </a:xfrm>
              <a:prstGeom prst="rect">
                <a:avLst/>
              </a:prstGeom>
              <a:noFill/>
              <a:ln>
                <a:noFill/>
              </a:ln>
              <a:effectLst/>
              <a:extLst/>
            </p:spPr>
            <p:txBody>
              <a:bodyPr>
                <a:normAutofit fontScale="62500" lnSpcReduction="2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̄"/>
                          <m:ctrlPr>
                            <a:rPr lang="el-GR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l-G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82951" name="Object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52750" y="5857875"/>
                <a:ext cx="712788" cy="26035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  <a:effectLst/>
              <a:extLst/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955" name="10 - Θέση αριθμού διαφάνειας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F3112B-7A2F-4CA6-AB93-D6DCFB970E90}" type="slidenum">
              <a:rPr lang="el-GR" sz="1400"/>
              <a:pPr algn="r"/>
              <a:t>2</a:t>
            </a:fld>
            <a:endParaRPr lang="el-GR" sz="14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4B49BA26-332C-4DDF-9695-6249F000EAA3}" type="slidenum">
              <a:rPr lang="el-GR"/>
              <a:pPr>
                <a:defRPr/>
              </a:pPr>
              <a:t>20</a:t>
            </a:fld>
            <a:endParaRPr lang="el-GR"/>
          </a:p>
        </p:txBody>
      </p:sp>
      <p:graphicFrame>
        <p:nvGraphicFramePr>
          <p:cNvPr id="99330" name="Object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3124201" y="1052514"/>
          <a:ext cx="5222875" cy="510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0" name="Έγγραφο" r:id="rId3" imgW="5293959" imgH="5172733" progId="Word.Document.8">
                  <p:embed/>
                </p:oleObj>
              </mc:Choice>
              <mc:Fallback>
                <p:oleObj name="Έγγραφο" r:id="rId3" imgW="5293959" imgH="5172733" progId="Word.Document.8">
                  <p:embed/>
                  <p:pic>
                    <p:nvPicPr>
                      <p:cNvPr id="9933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1" y="1052514"/>
                        <a:ext cx="5222875" cy="5102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dirty="0"/>
              <a:t>οι ακραίες τιμές εμφανίζονται σα μικροί κύκλοι</a:t>
            </a:r>
          </a:p>
        </p:txBody>
      </p:sp>
      <p:sp>
        <p:nvSpPr>
          <p:cNvPr id="22528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8D71E13A-300B-4499-8DEC-7D61736348FF}" type="slidenum">
              <a:rPr lang="el-GR"/>
              <a:pPr>
                <a:defRPr/>
              </a:pPr>
              <a:t>21</a:t>
            </a:fld>
            <a:endParaRPr lang="el-GR"/>
          </a:p>
        </p:txBody>
      </p:sp>
      <p:pic>
        <p:nvPicPr>
          <p:cNvPr id="238596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768845" y="1447800"/>
            <a:ext cx="5111510" cy="4572000"/>
          </a:xfr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200"/>
              <a:t>ΠΑΡΑΔΕΙΓΜΑ 3: ΥΠΑΡΞΗ ΑΚΡΑΙΑ ΕΚΤΡΟΠΩΝ ΤΙΜΩΝ (</a:t>
            </a:r>
            <a:r>
              <a:rPr lang="en-US" sz="3200"/>
              <a:t>EXTREME OUTLIERS</a:t>
            </a:r>
            <a:r>
              <a:rPr lang="el-GR" sz="3200"/>
              <a:t>)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E34BE860-7461-4F59-BF3D-3D4C6EEC3986}" type="slidenum">
              <a:rPr lang="el-GR"/>
              <a:pPr>
                <a:defRPr/>
              </a:pPr>
              <a:t>22</a:t>
            </a:fld>
            <a:endParaRPr lang="el-GR"/>
          </a:p>
        </p:txBody>
      </p:sp>
      <p:graphicFrame>
        <p:nvGraphicFramePr>
          <p:cNvPr id="100354" name="Object 4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3571875" y="1916114"/>
          <a:ext cx="3676650" cy="474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4" name="Έγγραφο" r:id="rId3" imgW="5389359" imgH="6948119" progId="Word.Document.8">
                  <p:embed/>
                </p:oleObj>
              </mc:Choice>
              <mc:Fallback>
                <p:oleObj name="Έγγραφο" r:id="rId3" imgW="5389359" imgH="6948119" progId="Word.Document.8">
                  <p:embed/>
                  <p:pic>
                    <p:nvPicPr>
                      <p:cNvPr id="10035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75" y="1916114"/>
                        <a:ext cx="3676650" cy="4740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9" name="Rectangle 2"/>
          <p:cNvSpPr>
            <a:spLocks noGrp="1" noChangeArrowheads="1"/>
          </p:cNvSpPr>
          <p:nvPr>
            <p:ph type="title"/>
          </p:nvPr>
        </p:nvSpPr>
        <p:spPr>
          <a:xfrm>
            <a:off x="1881188" y="3929063"/>
            <a:ext cx="77724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el-GR" sz="3200" dirty="0">
                <a:latin typeface="Bookman Old Style" pitchFamily="18" charset="0"/>
              </a:rPr>
            </a:br>
            <a:br>
              <a:rPr lang="el-GR" sz="3200" dirty="0">
                <a:latin typeface="Bookman Old Style" pitchFamily="18" charset="0"/>
              </a:rPr>
            </a:br>
            <a:br>
              <a:rPr lang="el-GR" sz="3200" dirty="0">
                <a:latin typeface="Bookman Old Style" pitchFamily="18" charset="0"/>
              </a:rPr>
            </a:br>
            <a:br>
              <a:rPr lang="el-GR" sz="3200" dirty="0">
                <a:latin typeface="Bookman Old Style" pitchFamily="18" charset="0"/>
              </a:rPr>
            </a:br>
            <a:br>
              <a:rPr lang="el-GR" sz="3200" dirty="0">
                <a:latin typeface="Bookman Old Style" pitchFamily="18" charset="0"/>
              </a:rPr>
            </a:br>
            <a:br>
              <a:rPr lang="el-GR" sz="3200" dirty="0">
                <a:latin typeface="Bookman Old Style" pitchFamily="18" charset="0"/>
              </a:rPr>
            </a:br>
            <a:br>
              <a:rPr lang="el-GR" sz="3200" dirty="0">
                <a:latin typeface="Bookman Old Style" pitchFamily="18" charset="0"/>
              </a:rPr>
            </a:br>
            <a:br>
              <a:rPr lang="el-GR" sz="3200" dirty="0">
                <a:latin typeface="Bookman Old Style" pitchFamily="18" charset="0"/>
              </a:rPr>
            </a:br>
            <a:br>
              <a:rPr lang="el-GR" sz="3200" dirty="0">
                <a:latin typeface="Bookman Old Style" pitchFamily="18" charset="0"/>
              </a:rPr>
            </a:br>
            <a:br>
              <a:rPr lang="el-GR" sz="3200" dirty="0">
                <a:latin typeface="Bookman Old Style" pitchFamily="18" charset="0"/>
              </a:rPr>
            </a:br>
            <a:br>
              <a:rPr lang="el-GR" sz="3200" dirty="0">
                <a:latin typeface="Bookman Old Style" pitchFamily="18" charset="0"/>
              </a:rPr>
            </a:br>
            <a:br>
              <a:rPr lang="el-GR" sz="3200" dirty="0">
                <a:latin typeface="Bookman Old Style" pitchFamily="18" charset="0"/>
              </a:rPr>
            </a:br>
            <a:r>
              <a:rPr lang="en-US" sz="2200" dirty="0">
                <a:latin typeface="Bookman Old Style" pitchFamily="18" charset="0"/>
              </a:rPr>
              <a:t>E</a:t>
            </a:r>
            <a:r>
              <a:rPr lang="el-GR" sz="2200" dirty="0">
                <a:latin typeface="Bookman Old Style" pitchFamily="18" charset="0"/>
              </a:rPr>
              <a:t>χω:</a:t>
            </a:r>
            <a:br>
              <a:rPr lang="el-GR" sz="2200" dirty="0">
                <a:latin typeface="Bookman Old Style" pitchFamily="18" charset="0"/>
              </a:rPr>
            </a:br>
            <a:r>
              <a:rPr lang="en-US" sz="2200" dirty="0">
                <a:solidFill>
                  <a:srgbClr val="000000"/>
                </a:solidFill>
                <a:latin typeface="Bookman Old Style" pitchFamily="18" charset="0"/>
              </a:rPr>
              <a:t>Q</a:t>
            </a:r>
            <a:r>
              <a:rPr lang="el-GR" sz="2200" baseline="-25000" dirty="0">
                <a:solidFill>
                  <a:srgbClr val="000000"/>
                </a:solidFill>
                <a:latin typeface="Bookman Old Style" pitchFamily="18" charset="0"/>
              </a:rPr>
              <a:t>1</a:t>
            </a:r>
            <a:r>
              <a:rPr lang="el-GR" sz="2200" dirty="0">
                <a:solidFill>
                  <a:srgbClr val="000000"/>
                </a:solidFill>
                <a:latin typeface="Bookman Old Style" pitchFamily="18" charset="0"/>
              </a:rPr>
              <a:t>=175</a:t>
            </a:r>
            <a:br>
              <a:rPr lang="el-GR" sz="2200" dirty="0">
                <a:solidFill>
                  <a:srgbClr val="000000"/>
                </a:solidFill>
                <a:latin typeface="Bookman Old Style" pitchFamily="18" charset="0"/>
              </a:rPr>
            </a:br>
            <a:r>
              <a:rPr lang="en-US" sz="2200" dirty="0">
                <a:solidFill>
                  <a:srgbClr val="000000"/>
                </a:solidFill>
                <a:latin typeface="Bookman Old Style" pitchFamily="18" charset="0"/>
              </a:rPr>
              <a:t>M</a:t>
            </a:r>
            <a:r>
              <a:rPr lang="el-GR" sz="2200" dirty="0">
                <a:solidFill>
                  <a:srgbClr val="000000"/>
                </a:solidFill>
                <a:latin typeface="Bookman Old Style" pitchFamily="18" charset="0"/>
              </a:rPr>
              <a:t>=179</a:t>
            </a:r>
            <a:br>
              <a:rPr lang="el-GR" sz="2200" dirty="0">
                <a:solidFill>
                  <a:srgbClr val="000000"/>
                </a:solidFill>
                <a:latin typeface="Bookman Old Style" pitchFamily="18" charset="0"/>
              </a:rPr>
            </a:br>
            <a:r>
              <a:rPr lang="en-US" sz="2200" dirty="0">
                <a:solidFill>
                  <a:srgbClr val="000000"/>
                </a:solidFill>
                <a:latin typeface="Bookman Old Style" pitchFamily="18" charset="0"/>
              </a:rPr>
              <a:t>Q</a:t>
            </a:r>
            <a:r>
              <a:rPr lang="el-GR" sz="2200" baseline="-25000" dirty="0">
                <a:solidFill>
                  <a:srgbClr val="000000"/>
                </a:solidFill>
                <a:latin typeface="Bookman Old Style" pitchFamily="18" charset="0"/>
              </a:rPr>
              <a:t>3</a:t>
            </a:r>
            <a:r>
              <a:rPr lang="el-GR" sz="2200" dirty="0">
                <a:solidFill>
                  <a:srgbClr val="000000"/>
                </a:solidFill>
                <a:latin typeface="Bookman Old Style" pitchFamily="18" charset="0"/>
              </a:rPr>
              <a:t>=183,5</a:t>
            </a:r>
            <a:br>
              <a:rPr lang="el-GR" sz="2200" dirty="0">
                <a:solidFill>
                  <a:srgbClr val="000000"/>
                </a:solidFill>
                <a:latin typeface="Bookman Old Style" pitchFamily="18" charset="0"/>
              </a:rPr>
            </a:br>
            <a:r>
              <a:rPr lang="en-US" sz="2200" dirty="0">
                <a:solidFill>
                  <a:srgbClr val="000000"/>
                </a:solidFill>
                <a:latin typeface="Bookman Old Style" pitchFamily="18" charset="0"/>
              </a:rPr>
              <a:t>IQR</a:t>
            </a:r>
            <a:r>
              <a:rPr lang="el-GR" sz="2200" dirty="0">
                <a:solidFill>
                  <a:srgbClr val="000000"/>
                </a:solidFill>
                <a:latin typeface="Bookman Old Style" pitchFamily="18" charset="0"/>
              </a:rPr>
              <a:t>=183,5-175=8,5</a:t>
            </a:r>
            <a:br>
              <a:rPr lang="el-GR" sz="2200" dirty="0">
                <a:solidFill>
                  <a:srgbClr val="000000"/>
                </a:solidFill>
                <a:latin typeface="Bookman Old Style" pitchFamily="18" charset="0"/>
              </a:rPr>
            </a:br>
            <a:r>
              <a:rPr lang="el-GR" sz="2200" dirty="0"/>
              <a:t>Κατώτερο εξωτερικό φράγμα=</a:t>
            </a:r>
            <a:r>
              <a:rPr lang="el-GR" sz="2200" dirty="0">
                <a:solidFill>
                  <a:srgbClr val="000000"/>
                </a:solidFill>
                <a:latin typeface="Bookman Old Style" pitchFamily="18" charset="0"/>
              </a:rPr>
              <a:t> </a:t>
            </a:r>
            <a:r>
              <a:rPr lang="en-US" sz="2200" dirty="0">
                <a:solidFill>
                  <a:srgbClr val="000000"/>
                </a:solidFill>
                <a:latin typeface="Bookman Old Style" pitchFamily="18" charset="0"/>
              </a:rPr>
              <a:t>Q</a:t>
            </a:r>
            <a:r>
              <a:rPr lang="el-GR" sz="2200" baseline="-25000" dirty="0">
                <a:solidFill>
                  <a:srgbClr val="000000"/>
                </a:solidFill>
                <a:latin typeface="Bookman Old Style" pitchFamily="18" charset="0"/>
              </a:rPr>
              <a:t>1</a:t>
            </a:r>
            <a:r>
              <a:rPr lang="el-GR" sz="2200" dirty="0">
                <a:solidFill>
                  <a:srgbClr val="000000"/>
                </a:solidFill>
                <a:latin typeface="Bookman Old Style" pitchFamily="18" charset="0"/>
              </a:rPr>
              <a:t>-3</a:t>
            </a:r>
            <a:r>
              <a:rPr lang="en-US" sz="2200" dirty="0">
                <a:solidFill>
                  <a:srgbClr val="000000"/>
                </a:solidFill>
                <a:latin typeface="Bookman Old Style" pitchFamily="18" charset="0"/>
              </a:rPr>
              <a:t>IQR</a:t>
            </a:r>
            <a:r>
              <a:rPr lang="el-GR" sz="2200" dirty="0">
                <a:solidFill>
                  <a:srgbClr val="000000"/>
                </a:solidFill>
                <a:latin typeface="Bookman Old Style" pitchFamily="18" charset="0"/>
              </a:rPr>
              <a:t>=175-3*8,5=149,5</a:t>
            </a:r>
            <a:br>
              <a:rPr lang="el-GR" sz="2200" dirty="0"/>
            </a:br>
            <a:r>
              <a:rPr lang="el-GR" sz="2200" dirty="0"/>
              <a:t>Ανώτερο εξωτερικό φράγμα=</a:t>
            </a:r>
            <a:r>
              <a:rPr lang="el-GR" sz="2200" dirty="0">
                <a:solidFill>
                  <a:srgbClr val="000000"/>
                </a:solidFill>
                <a:latin typeface="Bookman Old Style" pitchFamily="18" charset="0"/>
              </a:rPr>
              <a:t> </a:t>
            </a:r>
            <a:r>
              <a:rPr lang="en-US" sz="2200" dirty="0">
                <a:solidFill>
                  <a:srgbClr val="000000"/>
                </a:solidFill>
                <a:latin typeface="Bookman Old Style" pitchFamily="18" charset="0"/>
              </a:rPr>
              <a:t>Q</a:t>
            </a:r>
            <a:r>
              <a:rPr lang="el-GR" sz="2200" baseline="-25000" dirty="0">
                <a:solidFill>
                  <a:srgbClr val="000000"/>
                </a:solidFill>
                <a:latin typeface="Bookman Old Style" pitchFamily="18" charset="0"/>
              </a:rPr>
              <a:t>3</a:t>
            </a:r>
            <a:r>
              <a:rPr lang="el-GR" sz="2200" dirty="0">
                <a:solidFill>
                  <a:srgbClr val="000000"/>
                </a:solidFill>
                <a:latin typeface="Bookman Old Style" pitchFamily="18" charset="0"/>
              </a:rPr>
              <a:t>+3</a:t>
            </a:r>
            <a:r>
              <a:rPr lang="en-US" sz="2200" dirty="0">
                <a:solidFill>
                  <a:srgbClr val="000000"/>
                </a:solidFill>
                <a:latin typeface="Bookman Old Style" pitchFamily="18" charset="0"/>
              </a:rPr>
              <a:t>IQR</a:t>
            </a:r>
            <a:r>
              <a:rPr lang="el-GR" sz="2200" dirty="0">
                <a:solidFill>
                  <a:srgbClr val="000000"/>
                </a:solidFill>
                <a:latin typeface="Bookman Old Style" pitchFamily="18" charset="0"/>
              </a:rPr>
              <a:t>=183,5+3*8,5=209,0</a:t>
            </a:r>
            <a:br>
              <a:rPr lang="el-GR" sz="2200" dirty="0"/>
            </a:br>
            <a:r>
              <a:rPr lang="el-GR" sz="2200" dirty="0"/>
              <a:t>Κατώτερο εσωτερικό φράγμα=</a:t>
            </a:r>
            <a:r>
              <a:rPr lang="el-GR" sz="2200" dirty="0">
                <a:solidFill>
                  <a:srgbClr val="000000"/>
                </a:solidFill>
                <a:latin typeface="Bookman Old Style" pitchFamily="18" charset="0"/>
              </a:rPr>
              <a:t> </a:t>
            </a:r>
            <a:r>
              <a:rPr lang="en-US" sz="2200" dirty="0">
                <a:solidFill>
                  <a:srgbClr val="000000"/>
                </a:solidFill>
                <a:latin typeface="Bookman Old Style" pitchFamily="18" charset="0"/>
              </a:rPr>
              <a:t>Q</a:t>
            </a:r>
            <a:r>
              <a:rPr lang="el-GR" sz="2200" baseline="-25000" dirty="0">
                <a:solidFill>
                  <a:srgbClr val="000000"/>
                </a:solidFill>
                <a:latin typeface="Bookman Old Style" pitchFamily="18" charset="0"/>
              </a:rPr>
              <a:t>1</a:t>
            </a:r>
            <a:r>
              <a:rPr lang="el-GR" sz="2200" dirty="0">
                <a:solidFill>
                  <a:srgbClr val="000000"/>
                </a:solidFill>
                <a:latin typeface="Bookman Old Style" pitchFamily="18" charset="0"/>
              </a:rPr>
              <a:t>-1,5</a:t>
            </a:r>
            <a:r>
              <a:rPr lang="en-US" sz="2200" dirty="0">
                <a:solidFill>
                  <a:srgbClr val="000000"/>
                </a:solidFill>
                <a:latin typeface="Bookman Old Style" pitchFamily="18" charset="0"/>
              </a:rPr>
              <a:t>IQR</a:t>
            </a:r>
            <a:r>
              <a:rPr lang="el-GR" sz="2200" dirty="0">
                <a:solidFill>
                  <a:srgbClr val="000000"/>
                </a:solidFill>
                <a:latin typeface="Bookman Old Style" pitchFamily="18" charset="0"/>
              </a:rPr>
              <a:t>=175-1,5*8,5=162,25</a:t>
            </a:r>
            <a:br>
              <a:rPr lang="el-GR" sz="2200" dirty="0"/>
            </a:br>
            <a:r>
              <a:rPr lang="el-GR" sz="2200" dirty="0"/>
              <a:t>Ανώτερο εσωτερικό φράγμα=   	</a:t>
            </a:r>
            <a:r>
              <a:rPr lang="en-US" sz="2200" dirty="0">
                <a:solidFill>
                  <a:srgbClr val="000000"/>
                </a:solidFill>
                <a:latin typeface="Bookman Old Style" pitchFamily="18" charset="0"/>
              </a:rPr>
              <a:t>Q</a:t>
            </a:r>
            <a:r>
              <a:rPr lang="el-GR" sz="2200" baseline="-25000" dirty="0">
                <a:solidFill>
                  <a:srgbClr val="000000"/>
                </a:solidFill>
                <a:latin typeface="Bookman Old Style" pitchFamily="18" charset="0"/>
              </a:rPr>
              <a:t>3</a:t>
            </a:r>
            <a:r>
              <a:rPr lang="el-GR" sz="2200" dirty="0">
                <a:solidFill>
                  <a:srgbClr val="000000"/>
                </a:solidFill>
                <a:latin typeface="Bookman Old Style" pitchFamily="18" charset="0"/>
              </a:rPr>
              <a:t>+1,5</a:t>
            </a:r>
            <a:r>
              <a:rPr lang="en-US" sz="2200" dirty="0">
                <a:solidFill>
                  <a:srgbClr val="000000"/>
                </a:solidFill>
                <a:latin typeface="Bookman Old Style" pitchFamily="18" charset="0"/>
              </a:rPr>
              <a:t>IQR</a:t>
            </a:r>
            <a:r>
              <a:rPr lang="el-GR" sz="2200" dirty="0">
                <a:solidFill>
                  <a:srgbClr val="000000"/>
                </a:solidFill>
                <a:latin typeface="Bookman Old Style" pitchFamily="18" charset="0"/>
              </a:rPr>
              <a:t>=183,5+1,5*8,5=196,25</a:t>
            </a:r>
            <a:br>
              <a:rPr lang="el-GR" sz="2000" dirty="0">
                <a:solidFill>
                  <a:srgbClr val="000000"/>
                </a:solidFill>
                <a:latin typeface="Bookman Old Style" pitchFamily="18" charset="0"/>
              </a:rPr>
            </a:br>
            <a:r>
              <a:rPr lang="el-GR" sz="2000" dirty="0">
                <a:latin typeface="Bookman Old Style" pitchFamily="18" charset="0"/>
              </a:rPr>
              <a:t>Όπως προκύπτει σχηματικά αλλά και αλγεβρικά από τις τιμές τα δεδομένα είναι συμμετρικά καθώς η διάμεσος βρίσκεται στο μέσον του παραλληλογράμμου</a:t>
            </a:r>
            <a:br>
              <a:rPr lang="el-GR" sz="2000" dirty="0">
                <a:latin typeface="Bookman Old Style" pitchFamily="18" charset="0"/>
              </a:rPr>
            </a:br>
            <a:endParaRPr lang="el-GR" sz="2000" dirty="0">
              <a:latin typeface="Bookman Old Style" pitchFamily="18" charset="0"/>
            </a:endParaRPr>
          </a:p>
        </p:txBody>
      </p:sp>
      <p:sp>
        <p:nvSpPr>
          <p:cNvPr id="22425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0D0C0A48-382F-4D41-89DE-5D89DACFB649}" type="slidenum">
              <a:rPr lang="el-GR"/>
              <a:pPr>
                <a:defRPr/>
              </a:pPr>
              <a:t>23</a:t>
            </a:fld>
            <a:endParaRPr lang="el-GR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AEE0C80B-F393-412C-ADB2-EDAB96703E0A}" type="slidenum">
              <a:rPr lang="el-GR"/>
              <a:pPr>
                <a:defRPr/>
              </a:pPr>
              <a:t>24</a:t>
            </a:fld>
            <a:endParaRPr lang="el-GR"/>
          </a:p>
        </p:txBody>
      </p:sp>
      <p:pic>
        <p:nvPicPr>
          <p:cNvPr id="236547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927350" y="1052513"/>
            <a:ext cx="6370638" cy="4684712"/>
          </a:xfrm>
        </p:spPr>
      </p:pic>
      <p:sp>
        <p:nvSpPr>
          <p:cNvPr id="4" name="3 - TextBox"/>
          <p:cNvSpPr txBox="1"/>
          <p:nvPr/>
        </p:nvSpPr>
        <p:spPr>
          <a:xfrm>
            <a:off x="3238480" y="500042"/>
            <a:ext cx="5572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Η ακραία έκτροπη τιμή εμφανίζεται με αστεράκι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9C6F9457-D271-4C61-A32F-279F7CAF45DA}" type="slidenum">
              <a:rPr lang="el-GR"/>
              <a:pPr>
                <a:defRPr/>
              </a:pPr>
              <a:t>25</a:t>
            </a:fld>
            <a:endParaRPr lang="el-GR"/>
          </a:p>
        </p:txBody>
      </p:sp>
      <p:graphicFrame>
        <p:nvGraphicFramePr>
          <p:cNvPr id="101378" name="Object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3421063" y="642938"/>
          <a:ext cx="4991100" cy="494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8" name="Έγγραφο" r:id="rId3" imgW="5293959" imgH="5246738" progId="Word.Document.8">
                  <p:embed/>
                </p:oleObj>
              </mc:Choice>
              <mc:Fallback>
                <p:oleObj name="Έγγραφο" r:id="rId3" imgW="5293959" imgH="5246738" progId="Word.Document.8">
                  <p:embed/>
                  <p:pic>
                    <p:nvPicPr>
                      <p:cNvPr id="10137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1063" y="642938"/>
                        <a:ext cx="4991100" cy="4946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7" name="Rectangle 2"/>
          <p:cNvSpPr>
            <a:spLocks noGrp="1" noChangeArrowheads="1"/>
          </p:cNvSpPr>
          <p:nvPr>
            <p:ph type="title"/>
          </p:nvPr>
        </p:nvSpPr>
        <p:spPr>
          <a:xfrm>
            <a:off x="2024063" y="142875"/>
            <a:ext cx="814705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el-GR" sz="3200" b="1" dirty="0"/>
            </a:br>
            <a:br>
              <a:rPr lang="el-GR" sz="3200" b="1" dirty="0"/>
            </a:br>
            <a:br>
              <a:rPr lang="el-GR" sz="3200" b="1" dirty="0"/>
            </a:br>
            <a:br>
              <a:rPr lang="el-GR" dirty="0"/>
            </a:br>
            <a:r>
              <a:rPr lang="el-GR" sz="3100" b="1" dirty="0"/>
              <a:t>Συνοπτική παρουσίαση των δεδομένων με το διάγραμμα κορμού-και-φύλλων (</a:t>
            </a:r>
            <a:r>
              <a:rPr lang="el-GR" sz="3100" b="1" dirty="0" err="1"/>
              <a:t>φυλλογράφημα</a:t>
            </a:r>
            <a:r>
              <a:rPr lang="el-GR" sz="3100" b="1" dirty="0"/>
              <a:t>)</a:t>
            </a:r>
            <a:endParaRPr lang="el-GR" sz="3100" dirty="0"/>
          </a:p>
        </p:txBody>
      </p:sp>
      <p:sp>
        <p:nvSpPr>
          <p:cNvPr id="22630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7082AB37-2313-4F1D-815C-30A431575706}" type="slidenum">
              <a:rPr lang="el-GR"/>
              <a:pPr>
                <a:defRPr/>
              </a:pPr>
              <a:t>26</a:t>
            </a:fld>
            <a:endParaRPr lang="el-GR"/>
          </a:p>
        </p:txBody>
      </p:sp>
      <p:sp>
        <p:nvSpPr>
          <p:cNvPr id="23962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063750" y="1268413"/>
            <a:ext cx="8229600" cy="49466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l-GR" sz="2000" dirty="0"/>
              <a:t>Ενδείκνυται κυρίως για την επεξεργασία </a:t>
            </a:r>
            <a:r>
              <a:rPr lang="el-GR" sz="2000" u="sng" dirty="0"/>
              <a:t>μέτριου πλήθους ποσοτικών δεδομένων</a:t>
            </a:r>
            <a:r>
              <a:rPr lang="el-GR" sz="2000" dirty="0"/>
              <a:t> (έως 150 παρατηρήσεις).</a:t>
            </a:r>
          </a:p>
          <a:p>
            <a:pPr eaLnBrk="1" hangingPunct="1">
              <a:lnSpc>
                <a:spcPct val="80000"/>
              </a:lnSpc>
            </a:pPr>
            <a:r>
              <a:rPr lang="el-GR" sz="2400" dirty="0"/>
              <a:t>ΔΥΝΑΤΟΤΗΤΕΣ</a:t>
            </a:r>
          </a:p>
          <a:p>
            <a:pPr eaLnBrk="1" hangingPunct="1">
              <a:lnSpc>
                <a:spcPct val="80000"/>
              </a:lnSpc>
            </a:pPr>
            <a:r>
              <a:rPr lang="el-GR" sz="2400" dirty="0"/>
              <a:t>παρουσιάζει τη συγκέντρωση των παρατηρήσεων (συχνότητες)</a:t>
            </a:r>
          </a:p>
          <a:p>
            <a:pPr eaLnBrk="1" hangingPunct="1">
              <a:lnSpc>
                <a:spcPct val="80000"/>
              </a:lnSpc>
            </a:pPr>
            <a:r>
              <a:rPr lang="el-GR" sz="2400" dirty="0"/>
              <a:t>δείχνει τη μορφή της κατανομής</a:t>
            </a:r>
          </a:p>
          <a:p>
            <a:pPr eaLnBrk="1" hangingPunct="1">
              <a:lnSpc>
                <a:spcPct val="80000"/>
              </a:lnSpc>
            </a:pPr>
            <a:r>
              <a:rPr lang="el-GR" sz="2400" dirty="0"/>
              <a:t>εμφανίζει τυχόν ακραίες και έκτροπες παρατηρήσεις</a:t>
            </a:r>
          </a:p>
          <a:p>
            <a:pPr eaLnBrk="1" hangingPunct="1">
              <a:lnSpc>
                <a:spcPct val="80000"/>
              </a:lnSpc>
            </a:pPr>
            <a:r>
              <a:rPr lang="el-GR" sz="2400" dirty="0"/>
              <a:t>επιτρέπει την επισήμανση της απουσίας συγκεκριμένων τιμών ή μετρήσεων.</a:t>
            </a:r>
            <a:endParaRPr lang="el-GR" sz="2400" b="1" i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C71B997-0F51-4CCE-8253-2EBF30D62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BHMATA</a:t>
            </a:r>
            <a:endParaRPr lang="el-GR" dirty="0"/>
          </a:p>
        </p:txBody>
      </p:sp>
      <p:sp>
        <p:nvSpPr>
          <p:cNvPr id="3" name="Θέση αριθμού διαφάνειας 2">
            <a:extLst>
              <a:ext uri="{FF2B5EF4-FFF2-40B4-BE49-F238E27FC236}">
                <a16:creationId xmlns:a16="http://schemas.microsoft.com/office/drawing/2014/main" id="{3AE33EAA-2A68-456C-AA1D-773D4526F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A6F1F-527D-41C5-9687-72CDCEC082B5}" type="slidenum">
              <a:rPr lang="el-GR" smtClean="0"/>
              <a:pPr/>
              <a:t>27</a:t>
            </a:fld>
            <a:endParaRPr lang="el-GR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D7DE523F-6E4D-4EB7-87D3-106EC390E8B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B</a:t>
            </a:r>
            <a:r>
              <a:rPr lang="el-GR" dirty="0" err="1"/>
              <a:t>άζω</a:t>
            </a:r>
            <a:r>
              <a:rPr lang="el-GR" dirty="0"/>
              <a:t> τα δεδομένα σε αύξουσα τάξη</a:t>
            </a:r>
          </a:p>
          <a:p>
            <a:r>
              <a:rPr lang="el-GR" dirty="0"/>
              <a:t>Βάζω στο φύλλο το  τελευταίο ή τα δύο τελευταία  ψηφία της κάθε παρατήρησης και στον κορμό τα πρώτα ή εναπομείναντα πρώτα ψηφία</a:t>
            </a:r>
          </a:p>
        </p:txBody>
      </p:sp>
    </p:spTree>
    <p:extLst>
      <p:ext uri="{BB962C8B-B14F-4D97-AF65-F5344CB8AC3E}">
        <p14:creationId xmlns:p14="http://schemas.microsoft.com/office/powerpoint/2010/main" val="42859174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3200" b="1" i="1" dirty="0"/>
              <a:t>Παράδειγμα. </a:t>
            </a:r>
            <a:r>
              <a:rPr lang="el-GR" sz="3200" b="1" i="1" dirty="0" err="1"/>
              <a:t>Εστω</a:t>
            </a:r>
            <a:r>
              <a:rPr lang="el-GR" sz="3200" b="1" i="1" dirty="0"/>
              <a:t> ότι έχουμε τις παρακάτω ηλικίες:</a:t>
            </a:r>
            <a:br>
              <a:rPr lang="el-GR" sz="3200" b="1" i="1" dirty="0"/>
            </a:br>
            <a:r>
              <a:rPr lang="el-GR" sz="3200" b="1" i="1" dirty="0"/>
              <a:t>Η επεξεργασία έγινε στο </a:t>
            </a:r>
            <a:r>
              <a:rPr lang="en-US" sz="3200" b="1" i="1" dirty="0"/>
              <a:t>SPSS</a:t>
            </a:r>
            <a:endParaRPr lang="el-GR" sz="3200" b="1" i="1" dirty="0"/>
          </a:p>
        </p:txBody>
      </p:sp>
      <p:sp>
        <p:nvSpPr>
          <p:cNvPr id="22733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8D3B8FEB-8946-4B4C-B7A0-6EB464E9B41A}" type="slidenum">
              <a:rPr lang="el-GR"/>
              <a:pPr>
                <a:defRPr/>
              </a:pPr>
              <a:t>28</a:t>
            </a:fld>
            <a:endParaRPr lang="el-GR"/>
          </a:p>
        </p:txBody>
      </p:sp>
      <p:sp>
        <p:nvSpPr>
          <p:cNvPr id="22733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274320" indent="-274320">
              <a:lnSpc>
                <a:spcPct val="80000"/>
              </a:lnSpc>
              <a:spcBef>
                <a:spcPts val="580"/>
              </a:spcBef>
              <a:buFont typeface="Wingdings 2"/>
              <a:buChar char=""/>
              <a:defRPr/>
            </a:pPr>
            <a:r>
              <a:rPr lang="el-GR" sz="1800" b="1" i="1" dirty="0"/>
              <a:t>27  21 22 35 38 </a:t>
            </a:r>
            <a:r>
              <a:rPr lang="el-GR" sz="1800" b="1" i="1" dirty="0" err="1"/>
              <a:t>38</a:t>
            </a:r>
            <a:r>
              <a:rPr lang="el-GR" sz="1800" b="1" i="1" dirty="0"/>
              <a:t>  34  </a:t>
            </a:r>
            <a:r>
              <a:rPr lang="el-GR" sz="1800" b="1" i="1" dirty="0" err="1"/>
              <a:t>34</a:t>
            </a:r>
            <a:r>
              <a:rPr lang="el-GR" sz="1800" b="1" i="1" dirty="0"/>
              <a:t>  46  43 </a:t>
            </a:r>
            <a:endParaRPr lang="en-GB" sz="1800" dirty="0"/>
          </a:p>
          <a:p>
            <a:endParaRPr lang="el-GR" sz="18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</a:rPr>
              <a:t>VAR00001 Stem-and-Leaf Plot</a:t>
            </a:r>
          </a:p>
          <a:p>
            <a:endParaRPr lang="el-GR" sz="18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Frequency    Stem &amp;  Leaf</a:t>
            </a:r>
          </a:p>
          <a:p>
            <a:endParaRPr lang="el-GR" sz="18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    2,00        2 .  12</a:t>
            </a:r>
          </a:p>
          <a:p>
            <a:r>
              <a:rPr 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    1,00        2 .  7</a:t>
            </a:r>
          </a:p>
          <a:p>
            <a:r>
              <a:rPr 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    2,00        3 .  44</a:t>
            </a:r>
          </a:p>
          <a:p>
            <a:r>
              <a:rPr 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    3,00        3 .  588</a:t>
            </a:r>
          </a:p>
          <a:p>
            <a:r>
              <a:rPr 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    1,00        4 .  3</a:t>
            </a:r>
          </a:p>
          <a:p>
            <a:r>
              <a:rPr 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    1,00        4 .  6</a:t>
            </a:r>
          </a:p>
          <a:p>
            <a:endParaRPr lang="el-GR" sz="18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Stem width:     10,00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Each leaf:        1 case(s)</a:t>
            </a:r>
          </a:p>
          <a:p>
            <a:endParaRPr lang="el-GR" sz="18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endParaRPr lang="el-GR" sz="18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endParaRPr lang="el-GR" sz="18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endParaRPr lang="el-GR" sz="1800" dirty="0">
              <a:latin typeface="Times New Roman" panose="02020603050405020304" pitchFamily="18" charset="0"/>
            </a:endParaRPr>
          </a:p>
          <a:p>
            <a:pPr marL="274320" indent="-274320">
              <a:lnSpc>
                <a:spcPct val="80000"/>
              </a:lnSpc>
              <a:spcBef>
                <a:spcPts val="580"/>
              </a:spcBef>
              <a:buFont typeface="Wingdings 2"/>
              <a:buChar char=""/>
              <a:defRPr/>
            </a:pPr>
            <a:endParaRPr lang="el-GR" sz="16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39D8E22-B376-4207-B088-96914B9AF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Είτε:</a:t>
            </a:r>
          </a:p>
        </p:txBody>
      </p:sp>
      <p:sp>
        <p:nvSpPr>
          <p:cNvPr id="3" name="Θέση αριθμού διαφάνειας 2">
            <a:extLst>
              <a:ext uri="{FF2B5EF4-FFF2-40B4-BE49-F238E27FC236}">
                <a16:creationId xmlns:a16="http://schemas.microsoft.com/office/drawing/2014/main" id="{58D8F1C2-8D42-4077-83AB-CFDBC66C0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A6F1F-527D-41C5-9687-72CDCEC082B5}" type="slidenum">
              <a:rPr lang="el-GR" smtClean="0"/>
              <a:pPr/>
              <a:t>29</a:t>
            </a:fld>
            <a:endParaRPr lang="el-GR"/>
          </a:p>
        </p:txBody>
      </p:sp>
      <p:graphicFrame>
        <p:nvGraphicFramePr>
          <p:cNvPr id="5" name="Θέση περιεχομένου 4">
            <a:extLst>
              <a:ext uri="{FF2B5EF4-FFF2-40B4-BE49-F238E27FC236}">
                <a16:creationId xmlns:a16="http://schemas.microsoft.com/office/drawing/2014/main" id="{58DDE27C-278E-4F4B-9442-9A92B69E5115}"/>
              </a:ext>
            </a:extLst>
          </p:cNvPr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2438400" y="1447800"/>
          <a:ext cx="7772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>
                  <a:extLst>
                    <a:ext uri="{9D8B030D-6E8A-4147-A177-3AD203B41FA5}">
                      <a16:colId xmlns:a16="http://schemas.microsoft.com/office/drawing/2014/main" val="1741837499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38110983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Κορμός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Φύλλο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35601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1 2 7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294245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4 4 5 8 8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845105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3 6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5989391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CD5F0E3-93E5-4F02-86D5-4D4A860DB0F1}"/>
              </a:ext>
            </a:extLst>
          </p:cNvPr>
          <p:cNvSpPr txBox="1"/>
          <p:nvPr/>
        </p:nvSpPr>
        <p:spPr>
          <a:xfrm>
            <a:off x="3071665" y="4581129"/>
            <a:ext cx="43414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i="1" dirty="0"/>
              <a:t>Δεδομένα:27  21 22 35 38 38  34  34  46  43 </a:t>
            </a:r>
            <a:endParaRPr lang="en-GB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56567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l-GR" sz="3200" dirty="0"/>
            </a:br>
            <a:br>
              <a:rPr lang="el-GR" sz="3200" dirty="0"/>
            </a:br>
            <a:br>
              <a:rPr lang="en-US" sz="3200" dirty="0"/>
            </a:br>
            <a:r>
              <a:rPr lang="el-GR" sz="3200" dirty="0"/>
              <a:t>Πολλές κατανομές τόσο διακριτές όσο και συνεχείς μπορούν κάτω από ορισμένες συνθήκες να προσεγγισθούν από την κανονική κατανομή.</a:t>
            </a:r>
            <a:br>
              <a:rPr lang="el-GR" sz="3200" dirty="0"/>
            </a:br>
            <a:br>
              <a:rPr lang="el-GR" sz="3200" dirty="0"/>
            </a:br>
            <a:endParaRPr lang="el-GR" sz="3200" dirty="0"/>
          </a:p>
        </p:txBody>
      </p:sp>
      <p:sp>
        <p:nvSpPr>
          <p:cNvPr id="23449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>
            <a:normAutofit/>
          </a:bodyPr>
          <a:lstStyle/>
          <a:p>
            <a:fld id="{3B647D0C-238C-4B08-B34A-BBE4AB3B76A9}" type="slidenum">
              <a:rPr lang="el-GR" smtClean="0"/>
              <a:pPr/>
              <a:t>3</a:t>
            </a:fld>
            <a:endParaRPr lang="el-GR"/>
          </a:p>
        </p:txBody>
      </p:sp>
      <p:sp>
        <p:nvSpPr>
          <p:cNvPr id="234501" name="3 - Θέση αριθμού διαφάνειας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36A17017-60ED-4B9F-B74F-D9B29080D63C}" type="slidenum">
              <a:rPr lang="el-GR" sz="1400"/>
              <a:pPr algn="r"/>
              <a:t>3</a:t>
            </a:fld>
            <a:endParaRPr lang="el-GR" sz="1400"/>
          </a:p>
        </p:txBody>
      </p:sp>
      <p:sp>
        <p:nvSpPr>
          <p:cNvPr id="7" name="6 - TextBox"/>
          <p:cNvSpPr txBox="1"/>
          <p:nvPr/>
        </p:nvSpPr>
        <p:spPr>
          <a:xfrm>
            <a:off x="6524628" y="1785926"/>
            <a:ext cx="3639918" cy="92333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dirty="0"/>
              <a:t>Η τιμή της διαμέσου είναι ίση με τον</a:t>
            </a:r>
          </a:p>
          <a:p>
            <a:pPr algn="ctr"/>
            <a:r>
              <a:rPr lang="el-GR" dirty="0"/>
              <a:t> αριθμητικό μέσο και την </a:t>
            </a:r>
          </a:p>
          <a:p>
            <a:pPr algn="ctr"/>
            <a:r>
              <a:rPr lang="el-GR" dirty="0"/>
              <a:t>επικρατούσα τιμή </a:t>
            </a:r>
          </a:p>
        </p:txBody>
      </p:sp>
      <p:pic>
        <p:nvPicPr>
          <p:cNvPr id="2867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81158" y="2714620"/>
            <a:ext cx="8128000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/>
              <a:t>ΦΥΣΙΟΛΟΓΙΚΕΣ ΤΙΜΕΣ</a:t>
            </a:r>
          </a:p>
        </p:txBody>
      </p:sp>
      <p:sp>
        <p:nvSpPr>
          <p:cNvPr id="21606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A426BC5C-0121-45C0-A4BF-E18F46CFCF8F}" type="slidenum">
              <a:rPr lang="el-GR"/>
              <a:pPr>
                <a:defRPr/>
              </a:pPr>
              <a:t>4</a:t>
            </a:fld>
            <a:endParaRPr lang="el-GR"/>
          </a:p>
        </p:txBody>
      </p:sp>
      <p:sp>
        <p:nvSpPr>
          <p:cNvPr id="229380" name="Rectangle 3"/>
          <p:cNvSpPr>
            <a:spLocks noGrp="1" noChangeArrowheads="1"/>
          </p:cNvSpPr>
          <p:nvPr>
            <p:ph sz="quarter" idx="1"/>
          </p:nvPr>
        </p:nvSpPr>
        <p:spPr>
          <a:ln>
            <a:solidFill>
              <a:schemeClr val="bg2"/>
            </a:solidFill>
          </a:ln>
        </p:spPr>
        <p:txBody>
          <a:bodyPr/>
          <a:lstStyle/>
          <a:p>
            <a:pPr eaLnBrk="1" hangingPunct="1"/>
            <a:r>
              <a:rPr lang="el-GR" dirty="0" err="1"/>
              <a:t>Εχουν</a:t>
            </a:r>
            <a:r>
              <a:rPr lang="el-GR" dirty="0"/>
              <a:t> καθιερωθεί συμβατικά κάποια όρια φυσιολογικών τιμών για διευκόλυνση της επικοινωνίας μεταξύ των μελετητών και </a:t>
            </a:r>
            <a:r>
              <a:rPr lang="el-GR" dirty="0" err="1"/>
              <a:t>αντικειμενοποίηση</a:t>
            </a:r>
            <a:r>
              <a:rPr lang="el-GR" dirty="0"/>
              <a:t> ων κριτηρίων της διαγνωστικής διαδικασίας. Τα όρια των φυσιολογικών τιμών είναι συνήθως:</a:t>
            </a:r>
          </a:p>
        </p:txBody>
      </p:sp>
      <p:sp>
        <p:nvSpPr>
          <p:cNvPr id="229381" name="Text Box 4"/>
          <p:cNvSpPr txBox="1">
            <a:spLocks noChangeArrowheads="1"/>
          </p:cNvSpPr>
          <p:nvPr/>
        </p:nvSpPr>
        <p:spPr bwMode="auto">
          <a:xfrm>
            <a:off x="6796088" y="6589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l-GR"/>
          </a:p>
        </p:txBody>
      </p:sp>
      <p:sp>
        <p:nvSpPr>
          <p:cNvPr id="229382" name="Rectangle 6"/>
          <p:cNvSpPr>
            <a:spLocks noChangeArrowheads="1"/>
          </p:cNvSpPr>
          <p:nvPr/>
        </p:nvSpPr>
        <p:spPr bwMode="auto">
          <a:xfrm>
            <a:off x="2424113" y="4652963"/>
            <a:ext cx="6337300" cy="57626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l-GR"/>
              <a:t>Μέση τιμή</a:t>
            </a:r>
            <a:r>
              <a:rPr lang="en-US"/>
              <a:t>±</a:t>
            </a:r>
            <a:r>
              <a:rPr lang="el-GR"/>
              <a:t> 2 τυπικές  αποκλίσεις</a:t>
            </a:r>
          </a:p>
        </p:txBody>
      </p:sp>
      <p:sp>
        <p:nvSpPr>
          <p:cNvPr id="229383" name="6 - Θέση αριθμού διαφάνειας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B3BA2482-AF48-489F-B774-8EE0B66128D9}" type="slidenum">
              <a:rPr lang="el-GR" sz="1400"/>
              <a:pPr algn="r"/>
              <a:t>4</a:t>
            </a:fld>
            <a:endParaRPr lang="el-GR" sz="1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/>
              <a:t>ΠΑΡΑΔΕΙΓΜΑ</a:t>
            </a:r>
          </a:p>
        </p:txBody>
      </p:sp>
      <p:sp>
        <p:nvSpPr>
          <p:cNvPr id="21709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97B59953-3DB8-4426-BEC8-BF31C5E36F58}" type="slidenum">
              <a:rPr lang="el-GR"/>
              <a:pPr>
                <a:defRPr/>
              </a:pPr>
              <a:t>5</a:t>
            </a:fld>
            <a:endParaRPr lang="el-GR"/>
          </a:p>
        </p:txBody>
      </p:sp>
      <p:sp>
        <p:nvSpPr>
          <p:cNvPr id="23040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l-GR"/>
              <a:t>Σε δείγμα ανδρών 40-49 ετών  φυσιολογικών ως προς τη</a:t>
            </a:r>
            <a:r>
              <a:rPr lang="en-US"/>
              <a:t> </a:t>
            </a:r>
            <a:r>
              <a:rPr lang="el-GR"/>
              <a:t>συγκεκριμένη μέτρηση βρέθηκε μέση τιμή χοληστερόλης ίση με 200 </a:t>
            </a:r>
            <a:r>
              <a:rPr lang="en-US"/>
              <a:t>mg/100ml </a:t>
            </a:r>
            <a:r>
              <a:rPr lang="el-GR"/>
              <a:t>και τυπική απόκλιση ίση με 30 </a:t>
            </a:r>
            <a:r>
              <a:rPr lang="en-US"/>
              <a:t>mg/100ml</a:t>
            </a:r>
            <a:r>
              <a:rPr lang="el-GR"/>
              <a:t>. Να καθορισθούν τα όρια των φυσιολογικών τιμών</a:t>
            </a:r>
          </a:p>
        </p:txBody>
      </p:sp>
      <p:sp>
        <p:nvSpPr>
          <p:cNvPr id="230405" name="3 - Θέση αριθμού διαφάνειας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79549BC8-6B4C-4AF2-9494-A1FF797044C3}" type="slidenum">
              <a:rPr lang="el-GR" sz="1400"/>
              <a:pPr algn="r"/>
              <a:t>5</a:t>
            </a:fld>
            <a:endParaRPr lang="el-GR" sz="1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/>
              <a:t>ΑΠΑΝΤΗΣΗ</a:t>
            </a:r>
          </a:p>
        </p:txBody>
      </p:sp>
      <p:sp>
        <p:nvSpPr>
          <p:cNvPr id="21811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D82B0EDB-0D4A-494C-8D0F-09561929E89E}" type="slidenum">
              <a:rPr lang="el-GR"/>
              <a:pPr>
                <a:defRPr/>
              </a:pPr>
              <a:t>6</a:t>
            </a:fld>
            <a:endParaRPr lang="el-GR"/>
          </a:p>
        </p:txBody>
      </p:sp>
      <p:sp>
        <p:nvSpPr>
          <p:cNvPr id="23142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l-GR"/>
              <a:t>Τα όρια θα καθορίζονται από: </a:t>
            </a:r>
          </a:p>
          <a:p>
            <a:pPr eaLnBrk="1" hangingPunct="1"/>
            <a:r>
              <a:rPr lang="el-GR"/>
              <a:t>Μέση τιμή</a:t>
            </a:r>
            <a:r>
              <a:rPr lang="en-US"/>
              <a:t>±</a:t>
            </a:r>
            <a:r>
              <a:rPr lang="el-GR"/>
              <a:t> 2 τυπικές αποκλίσεις</a:t>
            </a:r>
          </a:p>
          <a:p>
            <a:pPr eaLnBrk="1" hangingPunct="1"/>
            <a:r>
              <a:rPr lang="el-GR"/>
              <a:t>Αρα: Κατώτερο όριο:200-2*30=140</a:t>
            </a:r>
          </a:p>
          <a:p>
            <a:pPr eaLnBrk="1" hangingPunct="1"/>
            <a:r>
              <a:rPr lang="el-GR"/>
              <a:t>Ανώτερο όριο:200+2*30=260</a:t>
            </a:r>
          </a:p>
          <a:p>
            <a:pPr eaLnBrk="1" hangingPunct="1"/>
            <a:endParaRPr lang="el-GR"/>
          </a:p>
        </p:txBody>
      </p:sp>
      <p:sp>
        <p:nvSpPr>
          <p:cNvPr id="231429" name="3 - Θέση αριθμού διαφάνειας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F2C5538C-D982-4EE9-BE86-112D7C0ABE5B}" type="slidenum">
              <a:rPr lang="el-GR" sz="1400"/>
              <a:pPr algn="r"/>
              <a:t>6</a:t>
            </a:fld>
            <a:endParaRPr lang="el-GR" sz="1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F1BE85AD-B8D6-40DA-92C6-A621FF47D3C7}" type="slidenum">
              <a:rPr lang="el-GR"/>
              <a:pPr>
                <a:defRPr/>
              </a:pPr>
              <a:t>7</a:t>
            </a:fld>
            <a:endParaRPr lang="el-GR"/>
          </a:p>
        </p:txBody>
      </p:sp>
      <p:graphicFrame>
        <p:nvGraphicFramePr>
          <p:cNvPr id="86018" name="Object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2809852" y="836613"/>
          <a:ext cx="6215106" cy="560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4" name="Έγγραφο" r:id="rId3" imgW="5293959" imgH="8701123" progId="Word.Document.8">
                  <p:embed/>
                </p:oleObj>
              </mc:Choice>
              <mc:Fallback>
                <p:oleObj name="Έγγραφο" r:id="rId3" imgW="5293959" imgH="8701123" progId="Word.Document.8">
                  <p:embed/>
                  <p:pic>
                    <p:nvPicPr>
                      <p:cNvPr id="8601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9852" y="836613"/>
                        <a:ext cx="6215106" cy="5605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20" name="Text Box 6"/>
          <p:cNvSpPr txBox="1">
            <a:spLocks noChangeArrowheads="1"/>
          </p:cNvSpPr>
          <p:nvPr/>
        </p:nvSpPr>
        <p:spPr bwMode="auto">
          <a:xfrm>
            <a:off x="3217864" y="260350"/>
            <a:ext cx="6334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/>
              <a:t>ΆΛΛΕΣ ΕΦΑΡΜΟΓΕΣ ΜΕ ΜΕΣΟ ΚΑΙ ΤΥΠΙΚΗ ΑΠΟΚΛΙΣΗ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6E8AD58D-8D8E-42DE-9C6A-52AB9655E042}" type="slidenum">
              <a:rPr lang="el-GR"/>
              <a:pPr>
                <a:defRPr/>
              </a:pPr>
              <a:t>8</a:t>
            </a:fld>
            <a:endParaRPr lang="el-GR"/>
          </a:p>
        </p:txBody>
      </p:sp>
      <p:graphicFrame>
        <p:nvGraphicFramePr>
          <p:cNvPr id="91138" name="Object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2390775" y="488966"/>
          <a:ext cx="6973888" cy="5154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8" name="Document" r:id="rId4" imgW="6923193" imgH="5115724" progId="Word.Document.8">
                  <p:embed/>
                </p:oleObj>
              </mc:Choice>
              <mc:Fallback>
                <p:oleObj name="Document" r:id="rId4" imgW="6923193" imgH="5115724" progId="Word.Document.8">
                  <p:embed/>
                  <p:pic>
                    <p:nvPicPr>
                      <p:cNvPr id="9113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0775" y="488966"/>
                        <a:ext cx="6973888" cy="5154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Rectangle 2"/>
          <p:cNvSpPr>
            <a:spLocks noGrp="1" noChangeArrowheads="1"/>
          </p:cNvSpPr>
          <p:nvPr>
            <p:ph type="title"/>
          </p:nvPr>
        </p:nvSpPr>
        <p:spPr>
          <a:xfrm>
            <a:off x="2452688" y="214313"/>
            <a:ext cx="7772400" cy="1143000"/>
          </a:xfrm>
        </p:spPr>
        <p:txBody>
          <a:bodyPr/>
          <a:lstStyle/>
          <a:p>
            <a:pPr eaLnBrk="1" hangingPunct="1"/>
            <a:r>
              <a:rPr lang="el-GR" sz="2800"/>
              <a:t>ΔΙΑΓΡΑΜΜΑΤΑ ΔΙΕΡΕΥΝΗΤΙΚΗΣ ΑΝΑΛΥΣΗΣ ΔΕΔΟΜΕΝΩΝ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9BB9ADE4-85B2-4FFA-B9DA-5A03C7961CBD}" type="slidenum">
              <a:rPr lang="el-GR"/>
              <a:pPr>
                <a:defRPr/>
              </a:pPr>
              <a:t>9</a:t>
            </a:fld>
            <a:endParaRPr lang="el-GR"/>
          </a:p>
        </p:txBody>
      </p:sp>
      <p:graphicFrame>
        <p:nvGraphicFramePr>
          <p:cNvPr id="92162" name="Object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2381225" y="1428750"/>
          <a:ext cx="6072229" cy="52863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2" name="Έγγραφο" r:id="rId3" imgW="5313111" imgH="8968983" progId="Word.Document.8">
                  <p:embed/>
                </p:oleObj>
              </mc:Choice>
              <mc:Fallback>
                <p:oleObj name="Έγγραφο" r:id="rId3" imgW="5313111" imgH="8968983" progId="Word.Document.8">
                  <p:embed/>
                  <p:pic>
                    <p:nvPicPr>
                      <p:cNvPr id="92162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1225" y="1428750"/>
                        <a:ext cx="6072229" cy="528639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809</Words>
  <Application>Microsoft Office PowerPoint</Application>
  <PresentationFormat>Ευρεία οθόνη</PresentationFormat>
  <Paragraphs>125</Paragraphs>
  <Slides>29</Slides>
  <Notes>1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8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2</vt:i4>
      </vt:variant>
      <vt:variant>
        <vt:lpstr>Τίτλοι διαφανειών</vt:lpstr>
      </vt:variant>
      <vt:variant>
        <vt:i4>29</vt:i4>
      </vt:variant>
    </vt:vector>
  </HeadingPairs>
  <TitlesOfParts>
    <vt:vector size="40" baseType="lpstr">
      <vt:lpstr>Arial</vt:lpstr>
      <vt:lpstr>Bookman Old Style</vt:lpstr>
      <vt:lpstr>Calibri</vt:lpstr>
      <vt:lpstr>Calibri Light</vt:lpstr>
      <vt:lpstr>Cambria Math</vt:lpstr>
      <vt:lpstr>Courier New</vt:lpstr>
      <vt:lpstr>Times New Roman</vt:lpstr>
      <vt:lpstr>Wingdings 2</vt:lpstr>
      <vt:lpstr>Θέμα του Office</vt:lpstr>
      <vt:lpstr>Έγγραφο</vt:lpstr>
      <vt:lpstr>Document</vt:lpstr>
      <vt:lpstr> ΕΙΔΙΚΑ ΘΕΜΑΤΑ: ΕΦΑΡΜΟΓΕΣ ΜΕ ΑΡΙΘΜΗΤΙΚΟ ΜΕΣΟ ΚΑΙ ΤΥΠΙΚΗ ΑΠΟΚΛΙΣΗ ΚΑΙ ΕΙΔΙΚΟΥ ΤΥΠΟΥ ΔΙΑΓΡΑΜΜΑΤΑ</vt:lpstr>
      <vt:lpstr>   ΕΦΑΡΜΟΓΕΣ ΜΕ ΑΡΙΘΜΗΤΙΚΟ ΜΕΣΟ ΚΑΙ ΤΥΠΙΚΗ ΑΠΟΚΛΙΣΗ ΣΤΗΝ ΠΕΡΙΠΤΩΣΗ ΣΥΜΜΕΤΡΙΚΩΝ ΔΕΔΟΜΈΝΩΝ        Ο εμπειρικός κανόνας</vt:lpstr>
      <vt:lpstr>   Πολλές κατανομές τόσο διακριτές όσο και συνεχείς μπορούν κάτω από ορισμένες συνθήκες να προσεγγισθούν από την κανονική κατανομή.  </vt:lpstr>
      <vt:lpstr>ΦΥΣΙΟΛΟΓΙΚΕΣ ΤΙΜΕΣ</vt:lpstr>
      <vt:lpstr>ΠΑΡΑΔΕΙΓΜΑ</vt:lpstr>
      <vt:lpstr>ΑΠΑΝΤΗΣΗ</vt:lpstr>
      <vt:lpstr>Παρουσίαση του PowerPoint</vt:lpstr>
      <vt:lpstr>Παρουσίαση του PowerPoint</vt:lpstr>
      <vt:lpstr>ΔΙΑΓΡΑΜΜΑΤΑ ΔΙΕΡΕΥΝΗΤΙΚΗΣ ΑΝΑΛΥΣΗΣ ΔΕΔΟΜΕΝΩΝ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οι ακραίες τιμές εμφανίζονται σα μικροί κύκλοι</vt:lpstr>
      <vt:lpstr>ΠΑΡΑΔΕΙΓΜΑ 3: ΥΠΑΡΞΗ ΑΚΡΑΙΑ ΕΚΤΡΟΠΩΝ ΤΙΜΩΝ (EXTREME OUTLIERS)</vt:lpstr>
      <vt:lpstr>            Eχω: Q1=175 M=179 Q3=183,5 IQR=183,5-175=8,5 Κατώτερο εξωτερικό φράγμα= Q1-3IQR=175-3*8,5=149,5 Ανώτερο εξωτερικό φράγμα= Q3+3IQR=183,5+3*8,5=209,0 Κατώτερο εσωτερικό φράγμα= Q1-1,5IQR=175-1,5*8,5=162,25 Ανώτερο εσωτερικό φράγμα=    Q3+1,5IQR=183,5+1,5*8,5=196,25 Όπως προκύπτει σχηματικά αλλά και αλγεβρικά από τις τιμές τα δεδομένα είναι συμμετρικά καθώς η διάμεσος βρίσκεται στο μέσον του παραλληλογράμμου </vt:lpstr>
      <vt:lpstr>Παρουσίαση του PowerPoint</vt:lpstr>
      <vt:lpstr>Παρουσίαση του PowerPoint</vt:lpstr>
      <vt:lpstr>    Συνοπτική παρουσίαση των δεδομένων με το διάγραμμα κορμού-και-φύλλων (φυλλογράφημα)</vt:lpstr>
      <vt:lpstr>BHMATA</vt:lpstr>
      <vt:lpstr>Παράδειγμα. Εστω ότι έχουμε τις παρακάτω ηλικίες: Η επεξεργασία έγινε στο SPSS</vt:lpstr>
      <vt:lpstr>Είτε: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ΕΙΔΙΚΑ ΘΕΜΑΤΑ: ΕΦΑΡΜΟΓΕΣ ΜΕ ΑΡΙΘΜΗΤΙΚΟ ΜΕΣΟ ΚΑΙ ΤΥΠΙΚΗ ΑΠΟΚΛΙΣΗ ΚΑΙ ΕΙΔΙΚΟΥ ΤΥΠΟΥ ΔΙΑΓΡΑΜΜΑΤΑ</dc:title>
  <dc:creator>ΒΙΛΕΛΜΙΝΗ ΚΑΡΑΓΙΑΝΝΗ</dc:creator>
  <cp:lastModifiedBy>ΒΙΛΕΛΜΙΝΗ ΚΑΡΑΓΙΑΝΝΗ</cp:lastModifiedBy>
  <cp:revision>3</cp:revision>
  <dcterms:created xsi:type="dcterms:W3CDTF">2023-05-28T18:03:31Z</dcterms:created>
  <dcterms:modified xsi:type="dcterms:W3CDTF">2023-06-11T14:09:27Z</dcterms:modified>
</cp:coreProperties>
</file>