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04" r:id="rId3"/>
    <p:sldId id="510" r:id="rId4"/>
    <p:sldId id="407" r:id="rId5"/>
    <p:sldId id="408" r:id="rId6"/>
    <p:sldId id="409" r:id="rId7"/>
    <p:sldId id="410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97" r:id="rId28"/>
    <p:sldId id="434" r:id="rId29"/>
    <p:sldId id="498" r:id="rId3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>
        <p:scale>
          <a:sx n="125" d="100"/>
          <a:sy n="125" d="100"/>
        </p:scale>
        <p:origin x="-1397" y="-19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35F5-9499-4196-8230-734ADBC3F485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3B23-2097-4CAA-9E8F-A1E7D4BB13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748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81924-D3DD-4270-9EA8-7A38DDE48A14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F55694-E311-4183-A550-B4337FA9E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C9B87F-FB44-493D-BA84-E1E0EDC4D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DC0D09-826A-4D42-AEF4-57863641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4D73E5-E301-44FF-BCFA-C4451A16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32C0D12-61F0-48C7-BB86-B651AEC8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37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3300F5-0D78-44A3-A279-DE77EB1E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8CAED9B-1938-415B-9054-DC924F596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C28617-91B5-4711-82EE-9D82A67B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8F84CD-090C-4DAE-904D-151F0FE6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7D5B6D-395A-4F20-B4EC-2F323715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905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453FA00-0777-4DE7-9C4F-DDBB78CCB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228F42-7C67-4A5E-AAFE-B71435DB8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1D19E4-0A7C-40BC-911C-71CC34E2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5E4D21-C28B-4FBE-B2AE-5F7B8A62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935135-9F86-4024-BAC5-E302A1DC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82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AF63-7273-43C4-86EA-6379C8A60626}" type="datetime1">
              <a:rPr lang="el-GR" smtClean="0"/>
              <a:pPr>
                <a:defRPr/>
              </a:pPr>
              <a:t>11/6/2023</a:t>
            </a:fld>
            <a:endParaRPr lang="el-GR"/>
          </a:p>
        </p:txBody>
      </p:sp>
      <p:sp>
        <p:nvSpPr>
          <p:cNvPr id="7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1C39-1BCE-4DE0-AAA2-B32B3B7DCA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52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9205-E590-47EC-A145-F3C4ED54DA57}" type="datetime1">
              <a:rPr lang="el-GR" smtClean="0"/>
              <a:pPr>
                <a:defRPr/>
              </a:pPr>
              <a:t>11/6/2023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0794-ED4B-4F75-BED0-36AC758C1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00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E55A7C-B149-4B58-A548-33CCECA1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BB068B-330B-4B05-946B-63844476F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65F347-947D-44E1-9B79-A8605D32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8344D2-6506-45AE-9E1F-9F6F9EF6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7A333A-FB6A-4F96-B66E-FAC664FD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90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8DD32A-6683-4A8F-B5A4-A7E0B112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C547328-0CEB-4A8A-B0F6-8A7E3A2C6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0E3DE8-B2D2-4D3A-A05D-BDA3AFC0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7207F6-A2CD-4DA9-95DB-010A0D01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D1E738-BE50-43C7-A490-1808B3E3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0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77E700-7215-4D43-9235-BBE378EB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F9154D-DE1F-454B-8AAE-4033BE3C0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F9276E-E20D-4594-A8A4-21E8A7E8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405F6E-A162-4D2B-B710-4094B1D5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BC4A2B-3D4C-433F-B721-32C53F54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47CF4A-FA4F-4F2C-B9CB-3D2ABBBA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25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C111CF-9C89-4D2C-9949-D0A78C59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70DD67C-7359-426F-8057-68BA3A609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D1144F3-0669-4407-8DA9-4CB609963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A4980D5-F000-41B1-891D-1D1C9E7B3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C473AF5-2390-4B4E-8368-5F53EE8D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B1EB886-FB1D-4DF4-8A51-A4E1E6EE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CB22E94-F0C5-461B-AC9D-696C5EB8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228FEDD-8F37-4BE9-BBA2-960B578B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9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B18E56-F294-4F76-8445-88EA16CC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BF62BDD-5578-46F1-AC8E-11EC55BF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17694C3-6651-47AF-85EE-DB2A8252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4060890-538F-4178-B87B-B5EA1E6F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355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F052607-F689-4754-974B-E6E49290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C08CA2C-F8A8-457C-B35A-B8EE59CF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C1E7AF2-52AF-4227-B839-A988C4F5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03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83528A-6B99-415C-A4C2-3BBB3D0E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D759CC-954D-4FD7-AE6C-D644E9B3D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8F3141A-74B1-485B-A0C9-2369A7C08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A33E3F-EDF7-43FA-A87A-0D086C58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84E7F4-2252-418E-A359-51F458F0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673E7A7-E2DB-4F27-8F1F-8ADD1961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95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0C1249-A3CF-4F12-89A9-2B0517CA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56BA7A2-3213-47A4-8E46-3BE4BDA54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8D63AE0-BEC1-4D6B-9225-070A42963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D305D68-ECCA-456D-8706-5D4B02FF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FF9BE75-9393-4F1E-A93A-55DC1550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6BA6DC7-4CF4-4060-8059-54A00D95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74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DA4DEF6-19DF-4E40-AF38-67646049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A675FC-CD49-4BC0-9DE1-822208D2F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B46C62-E248-476D-A6BA-2CA651CFE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DB9A-E8C9-4955-8D2C-678139494BED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834D81-6801-46BB-94B4-DCC6ACFDB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57AE11-6683-4B67-A958-9C0726503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E452-5BE5-45FD-91EE-62C66EF52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071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14EC09-15E4-4137-9CF2-EFC56A211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ΕΙΔΙΚΑ ΘΕΜΑΤΑ: ΕΦΑΡΜΟΓΕΣ ΜΕ ΑΡΙΘΜΗΤΙΚΟ ΜΕΣΟ ΚΑΙ ΤΥΠΙΚΗ ΑΠΟΚΛΙΣΗ ΚΑΙ ΕΙΔΙΚΟΥ ΤΥΠΟΥ ΔΙΑΓΡΑΜΜΑΤΑ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078C737-BF6A-4374-8AE8-D055067384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Β. ΚΑΡΑΓΙΑΝΝΗ</a:t>
            </a:r>
          </a:p>
        </p:txBody>
      </p:sp>
    </p:spTree>
    <p:extLst>
      <p:ext uri="{BB962C8B-B14F-4D97-AF65-F5344CB8AC3E}">
        <p14:creationId xmlns:p14="http://schemas.microsoft.com/office/powerpoint/2010/main" val="134730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730F444-F6E4-47EA-93D5-014A2C2AF46D}" type="slidenum">
              <a:rPr lang="el-GR"/>
              <a:pPr>
                <a:defRPr/>
              </a:pPr>
              <a:t>10</a:t>
            </a:fld>
            <a:endParaRPr lang="el-GR"/>
          </a:p>
        </p:txBody>
      </p:sp>
      <p:graphicFrame>
        <p:nvGraphicFramePr>
          <p:cNvPr id="9318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184401" y="612776"/>
          <a:ext cx="8113713" cy="60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3" imgW="7082534" imgH="5251902" progId="Word.Document.8">
                  <p:embed/>
                </p:oleObj>
              </mc:Choice>
              <mc:Fallback>
                <p:oleObj name="Document" r:id="rId3" imgW="7082534" imgH="5251902" progId="Word.Document.8">
                  <p:embed/>
                  <p:pic>
                    <p:nvPicPr>
                      <p:cNvPr id="93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1" y="612776"/>
                        <a:ext cx="8113713" cy="60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78790D1-C5CB-4E45-9E78-E47FE603562F}" type="slidenum">
              <a:rPr lang="el-GR"/>
              <a:pPr>
                <a:defRPr/>
              </a:pPr>
              <a:t>11</a:t>
            </a:fld>
            <a:endParaRPr lang="el-GR"/>
          </a:p>
        </p:txBody>
      </p:sp>
      <p:graphicFrame>
        <p:nvGraphicFramePr>
          <p:cNvPr id="9421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311525" y="354013"/>
          <a:ext cx="5703888" cy="845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cument" r:id="rId3" imgW="5366200" imgH="7955206" progId="Word.Document.8">
                  <p:embed/>
                </p:oleObj>
              </mc:Choice>
              <mc:Fallback>
                <p:oleObj name="Document" r:id="rId3" imgW="5366200" imgH="7955206" progId="Word.Document.8">
                  <p:embed/>
                  <p:pic>
                    <p:nvPicPr>
                      <p:cNvPr id="94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54013"/>
                        <a:ext cx="5703888" cy="845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6300912-489E-45B3-ABCA-D5B06D96665C}" type="slidenum">
              <a:rPr lang="el-GR"/>
              <a:pPr>
                <a:defRPr/>
              </a:pPr>
              <a:t>12</a:t>
            </a:fld>
            <a:endParaRPr lang="el-GR"/>
          </a:p>
        </p:txBody>
      </p:sp>
      <p:graphicFrame>
        <p:nvGraphicFramePr>
          <p:cNvPr id="9523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67251" y="620714"/>
          <a:ext cx="4225925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Έγγραφο" r:id="rId3" imgW="5293959" imgH="6932596" progId="Word.Document.8">
                  <p:embed/>
                </p:oleObj>
              </mc:Choice>
              <mc:Fallback>
                <p:oleObj name="Έγγραφο" r:id="rId3" imgW="5293959" imgH="6932596" progId="Word.Document.8">
                  <p:embed/>
                  <p:pic>
                    <p:nvPicPr>
                      <p:cNvPr id="952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1" y="620714"/>
                        <a:ext cx="4225925" cy="553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FE921C7-FE8B-46A2-97DB-18A96811ED87}" type="slidenum">
              <a:rPr lang="el-GR"/>
              <a:pPr>
                <a:defRPr/>
              </a:pPr>
              <a:t>13</a:t>
            </a:fld>
            <a:endParaRPr lang="el-GR"/>
          </a:p>
        </p:txBody>
      </p:sp>
      <p:pic>
        <p:nvPicPr>
          <p:cNvPr id="23347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14721"/>
          <a:stretch>
            <a:fillRect/>
          </a:stretch>
        </p:blipFill>
        <p:spPr>
          <a:xfrm>
            <a:off x="3333750" y="1643050"/>
            <a:ext cx="5981700" cy="3786214"/>
          </a:xfrm>
        </p:spPr>
      </p:pic>
      <p:sp>
        <p:nvSpPr>
          <p:cNvPr id="233476" name="Text Box 3"/>
          <p:cNvSpPr txBox="1">
            <a:spLocks noChangeArrowheads="1"/>
          </p:cNvSpPr>
          <p:nvPr/>
        </p:nvSpPr>
        <p:spPr bwMode="auto">
          <a:xfrm>
            <a:off x="3575051" y="908051"/>
            <a:ext cx="453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ΔΙΑΓΡΑΜΜΑ ΠΕΡΙΠΤΩΣΗΣ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AE53E0B-38FA-424C-B3D7-9BB07F00A490}" type="slidenum">
              <a:rPr lang="el-GR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9625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40013" y="1316039"/>
          <a:ext cx="65532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Έγγραφο" r:id="rId3" imgW="5293959" imgH="3228762" progId="Word.Document.8">
                  <p:embed/>
                </p:oleObj>
              </mc:Choice>
              <mc:Fallback>
                <p:oleObj name="Έγγραφο" r:id="rId3" imgW="5293959" imgH="3228762" progId="Word.Document.8">
                  <p:embed/>
                  <p:pic>
                    <p:nvPicPr>
                      <p:cNvPr id="962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1316039"/>
                        <a:ext cx="6553200" cy="399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31D8413-3AF2-4A4E-B364-844214C5DA1C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/>
              <a:t>Είναι εμφανές ότι τα δεδομένα παρουσιάζουν δεξιά ασυμμετρία καθώς η διάμεσος είναι πιο κοντά στο πρώτο τεταρτημόριο </a:t>
            </a:r>
            <a:r>
              <a:rPr lang="en-US"/>
              <a:t>Q</a:t>
            </a:r>
            <a:r>
              <a:rPr lang="el-GR" baseline="-25000"/>
              <a:t>1</a:t>
            </a:r>
            <a:r>
              <a:rPr lang="el-GR"/>
              <a:t> (αυτό φαίνεται και αλγεβρικά καθώς η τιμή της διαμέσου είναι πιο κοντά στο πρώτο παρά στο τρίτο τεταρτημόριο)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FF85F8B-25ED-4AFB-97B4-810F982A39DF}" type="slidenum">
              <a:rPr lang="el-GR"/>
              <a:pPr>
                <a:defRPr/>
              </a:pPr>
              <a:t>16</a:t>
            </a:fld>
            <a:endParaRPr lang="el-GR"/>
          </a:p>
        </p:txBody>
      </p:sp>
      <p:graphicFrame>
        <p:nvGraphicFramePr>
          <p:cNvPr id="9728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855914" y="955675"/>
          <a:ext cx="5868987" cy="49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Έγγραφο" r:id="rId3" imgW="5293959" imgH="4439547" progId="Word.Document.8">
                  <p:embed/>
                </p:oleObj>
              </mc:Choice>
              <mc:Fallback>
                <p:oleObj name="Έγγραφο" r:id="rId3" imgW="5293959" imgH="4439547" progId="Word.Document.8">
                  <p:embed/>
                  <p:pic>
                    <p:nvPicPr>
                      <p:cNvPr id="972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955675"/>
                        <a:ext cx="5868987" cy="492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5B105FC-3400-4CA3-B9A6-FA519A8C8D4E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i="1" dirty="0"/>
              <a:t>Στο προηγούμενο παράδειγμα δεν υπάρχουν ούτε </a:t>
            </a:r>
            <a:r>
              <a:rPr lang="en-US" sz="2400" i="1" dirty="0"/>
              <a:t>outliers </a:t>
            </a:r>
            <a:r>
              <a:rPr lang="el-GR" sz="2400" i="1" dirty="0"/>
              <a:t>ούτε </a:t>
            </a:r>
            <a:r>
              <a:rPr lang="en-US" sz="2400" i="1" dirty="0"/>
              <a:t>extreme outliers</a:t>
            </a:r>
            <a:r>
              <a:rPr lang="el-GR" sz="2400" i="1" dirty="0"/>
              <a:t> καθώς:</a:t>
            </a:r>
            <a:endParaRPr lang="el-GR" sz="24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Κατώτερο εξωτερικό φράγμα= </a:t>
            </a:r>
            <a:r>
              <a:rPr lang="en-US" sz="2400" dirty="0"/>
              <a:t>Q</a:t>
            </a:r>
            <a:r>
              <a:rPr lang="el-GR" sz="2400" baseline="-25000" dirty="0"/>
              <a:t>1</a:t>
            </a:r>
            <a:r>
              <a:rPr lang="el-GR" sz="2400" dirty="0"/>
              <a:t>-3</a:t>
            </a:r>
            <a:r>
              <a:rPr lang="en-US" sz="2400" dirty="0"/>
              <a:t>IQR</a:t>
            </a:r>
            <a:r>
              <a:rPr lang="el-GR" sz="2400" dirty="0"/>
              <a:t>=176-3*8=152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Ανώτερο εξωτερικό φράγμα= </a:t>
            </a:r>
            <a:r>
              <a:rPr lang="en-US" sz="2400" dirty="0"/>
              <a:t>Q</a:t>
            </a:r>
            <a:r>
              <a:rPr lang="el-GR" sz="2400" baseline="-25000" dirty="0"/>
              <a:t>3</a:t>
            </a:r>
            <a:r>
              <a:rPr lang="el-GR" sz="2400" dirty="0"/>
              <a:t>+3</a:t>
            </a:r>
            <a:r>
              <a:rPr lang="en-US" sz="2400" dirty="0"/>
              <a:t>IQR</a:t>
            </a:r>
            <a:r>
              <a:rPr lang="el-GR" sz="2400" dirty="0"/>
              <a:t>=184+3*8=208,0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Κατώτερο εσωτερικό φράγμα= </a:t>
            </a:r>
            <a:r>
              <a:rPr lang="en-US" sz="2400" dirty="0"/>
              <a:t>Q</a:t>
            </a:r>
            <a:r>
              <a:rPr lang="el-GR" sz="2400" baseline="-25000" dirty="0"/>
              <a:t>1</a:t>
            </a:r>
            <a:r>
              <a:rPr lang="el-GR" sz="2400" dirty="0"/>
              <a:t>-1,5</a:t>
            </a:r>
            <a:r>
              <a:rPr lang="en-US" sz="2400" dirty="0"/>
              <a:t>IQR</a:t>
            </a:r>
            <a:r>
              <a:rPr lang="el-GR" sz="2400" dirty="0"/>
              <a:t>=176-1,5*8=164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Ανώτερο εσωτερικό φράγμα=   	</a:t>
            </a:r>
            <a:r>
              <a:rPr lang="en-US" sz="2400" dirty="0"/>
              <a:t>Q</a:t>
            </a:r>
            <a:r>
              <a:rPr lang="el-GR" sz="2400" baseline="-25000" dirty="0"/>
              <a:t>3</a:t>
            </a:r>
            <a:r>
              <a:rPr lang="el-GR" sz="2400" dirty="0"/>
              <a:t>+1,5</a:t>
            </a:r>
            <a:r>
              <a:rPr lang="en-US" sz="2400" dirty="0"/>
              <a:t>IQR</a:t>
            </a:r>
            <a:r>
              <a:rPr lang="el-GR" sz="2400" dirty="0"/>
              <a:t>=184-1,5*8=196.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err="1"/>
              <a:t>Αρα</a:t>
            </a:r>
            <a:r>
              <a:rPr lang="el-GR" sz="2400" dirty="0"/>
              <a:t> δεν υπάρχει </a:t>
            </a:r>
            <a:r>
              <a:rPr lang="el-GR" sz="2400" dirty="0" err="1"/>
              <a:t>καμμία</a:t>
            </a:r>
            <a:r>
              <a:rPr lang="el-GR" sz="2400" dirty="0"/>
              <a:t> τιμή εκτός των φραγμάτων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3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2127504" y="836614"/>
          <a:ext cx="7064840" cy="537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Έγγραφο" r:id="rId3" imgW="5370568" imgH="6929347" progId="Word.Document.8">
                  <p:embed/>
                </p:oleObj>
              </mc:Choice>
              <mc:Fallback>
                <p:oleObj name="Έγγραφο" r:id="rId3" imgW="5370568" imgH="6929347" progId="Word.Document.8">
                  <p:embed/>
                  <p:pic>
                    <p:nvPicPr>
                      <p:cNvPr id="9830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504" y="836614"/>
                        <a:ext cx="7064840" cy="5373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E4719DB-D712-4061-A4D2-51FDCE21FC9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FA079C8A-F045-4769-8CEB-B93F3428EF58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=175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M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=179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=183,5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=183,5-175=8,5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400"/>
              <a:t>Κατώτερο εξωτερικό φράγμα=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-3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=175-3*8,5=149,5</a:t>
            </a:r>
            <a:endParaRPr lang="el-GR" sz="2400"/>
          </a:p>
          <a:p>
            <a:pPr algn="just" eaLnBrk="1" hangingPunct="1">
              <a:lnSpc>
                <a:spcPct val="80000"/>
              </a:lnSpc>
            </a:pPr>
            <a:r>
              <a:rPr lang="el-GR" sz="2400"/>
              <a:t>Ανώτερο εξωτερικό φράγμα=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+3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=183,5+3*8,5=209,0</a:t>
            </a:r>
            <a:endParaRPr lang="el-GR" sz="2400"/>
          </a:p>
          <a:p>
            <a:pPr algn="just" eaLnBrk="1" hangingPunct="1">
              <a:lnSpc>
                <a:spcPct val="80000"/>
              </a:lnSpc>
            </a:pPr>
            <a:r>
              <a:rPr lang="el-GR" sz="2400"/>
              <a:t>Κατώτερο εσωτερικό φράγμα=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-1,5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=175-1,5*8,5=162,25</a:t>
            </a:r>
            <a:endParaRPr lang="el-GR" sz="2400"/>
          </a:p>
          <a:p>
            <a:pPr algn="just" eaLnBrk="1" hangingPunct="1">
              <a:lnSpc>
                <a:spcPct val="80000"/>
              </a:lnSpc>
            </a:pPr>
            <a:r>
              <a:rPr lang="el-GR" sz="2400"/>
              <a:t>Ανώτερο εσωτερικό φράγμα=   	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400" baseline="-2500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-1,5</a:t>
            </a:r>
            <a:r>
              <a:rPr lang="en-US" sz="240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400">
                <a:solidFill>
                  <a:srgbClr val="000000"/>
                </a:solidFill>
                <a:latin typeface="Bookman Old Style" pitchFamily="18" charset="0"/>
              </a:rPr>
              <a:t>=183,5-1,5*8,5=196,25</a:t>
            </a:r>
            <a:endParaRPr lang="el-GR" sz="2400"/>
          </a:p>
          <a:p>
            <a:pPr eaLnBrk="1" hangingPunct="1">
              <a:lnSpc>
                <a:spcPct val="80000"/>
              </a:lnSpc>
            </a:pPr>
            <a:endParaRPr lang="el-G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3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2541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l-GR" sz="2400" dirty="0"/>
            </a:b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ΕΦΑΡΜΟΓΕΣ ΜΕ ΑΡΙΘΜΗΤΙΚΟ ΜΕΣΟ ΚΑΙ ΤΥΠΙΚΗ ΑΠΟΚΛΙΣΗ ΣΤΗΝ ΠΕΡΙΠΤΩΣΗ ΣΥΜΜΕΤΡΙΚΩΝ ΔΕΔΟΜΈΝΩΝ</a:t>
            </a:r>
            <a:r>
              <a:rPr lang="el-GR" sz="3200" dirty="0"/>
              <a:t>       </a:t>
            </a:r>
            <a:br>
              <a:rPr lang="el-GR" sz="3200" dirty="0"/>
            </a:br>
            <a:r>
              <a:rPr lang="el-GR" sz="2800" dirty="0"/>
              <a:t>Ο εμπειρικός κανόνας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24034" y="1285860"/>
            <a:ext cx="8147050" cy="5286388"/>
          </a:xfrm>
        </p:spPr>
        <p:txBody>
          <a:bodyPr/>
          <a:lstStyle/>
          <a:p>
            <a:pPr eaLnBrk="1" hangingPunct="1">
              <a:buNone/>
            </a:pPr>
            <a:endParaRPr lang="el-GR" sz="2400" dirty="0"/>
          </a:p>
          <a:p>
            <a:pPr eaLnBrk="1" hangingPunct="1"/>
            <a:r>
              <a:rPr lang="el-GR" sz="2000" dirty="0"/>
              <a:t>Κάνει υπόθεση περί κανονικής κατανομής. Με τη βοήθειά του μπορώ να βρω περισσότερες λεπτομέρειες για μια κατανομή δεδομένων που γνωρίζω μόνο μέσο και τυπική απόκλιση.</a:t>
            </a:r>
            <a:r>
              <a:rPr lang="en-US" sz="2000" dirty="0"/>
              <a:t> </a:t>
            </a:r>
            <a:r>
              <a:rPr lang="el-GR" sz="2000" dirty="0"/>
              <a:t>Μπορώ επίσης να δω αν μια κατανομή που γνωρίζω προσαρμόζεται καλά στον εμπειρικό κανόνα.  Η εμπειρία έχει δείξει ότι  τα παρακάτω ποσοστά είναι κατά προσέγγιση ακριβή όχι μόνο για δεδομένα που ακολουθούν την κανονική κατανομή αλλά και για δεδομένα που την προσεγγίζουν. </a:t>
            </a:r>
          </a:p>
          <a:p>
            <a:pPr eaLnBrk="1" hangingPunct="1"/>
            <a:r>
              <a:rPr lang="el-GR" sz="2000" dirty="0"/>
              <a:t>(α) Ποσοστό 68% περίπου των δεδομένων βρίσκεται </a:t>
            </a:r>
          </a:p>
          <a:p>
            <a:pPr eaLnBrk="1" hangingPunct="1"/>
            <a:r>
              <a:rPr lang="el-GR" sz="2000" dirty="0"/>
              <a:t>μεταξύ </a:t>
            </a:r>
            <a:r>
              <a:rPr lang="fr-FR" sz="2000" dirty="0"/>
              <a:t>          </a:t>
            </a:r>
            <a:r>
              <a:rPr lang="el-GR" sz="2000" dirty="0"/>
              <a:t>και</a:t>
            </a:r>
            <a:r>
              <a:rPr lang="fr-FR" sz="2000" dirty="0"/>
              <a:t>  </a:t>
            </a:r>
            <a:endParaRPr lang="en-US" sz="2000" dirty="0"/>
          </a:p>
          <a:p>
            <a:pPr eaLnBrk="1" hangingPunct="1"/>
            <a:r>
              <a:rPr lang="el-GR" sz="2000" dirty="0"/>
              <a:t>(β) Ποσοστό 95% περίπου των δεδομένων </a:t>
            </a:r>
          </a:p>
          <a:p>
            <a:pPr eaLnBrk="1" hangingPunct="1"/>
            <a:r>
              <a:rPr lang="el-GR" sz="2000" dirty="0"/>
              <a:t>βρίσκεται μεταξύ   </a:t>
            </a:r>
            <a:r>
              <a:rPr lang="fr-FR" sz="2000" dirty="0"/>
              <a:t>        </a:t>
            </a:r>
            <a:r>
              <a:rPr lang="el-GR" sz="2000" dirty="0"/>
              <a:t>   και </a:t>
            </a:r>
            <a:r>
              <a:rPr lang="fr-FR" sz="2000" dirty="0"/>
              <a:t>  </a:t>
            </a:r>
            <a:r>
              <a:rPr lang="el-GR" sz="2000" dirty="0"/>
              <a:t> </a:t>
            </a:r>
          </a:p>
          <a:p>
            <a:pPr eaLnBrk="1" hangingPunct="1"/>
            <a:r>
              <a:rPr lang="el-GR" sz="2000" dirty="0"/>
              <a:t>(γ) Ποσοστό 99.7% περίπου των δεδομένων βρίσκεται μεταξύ     </a:t>
            </a:r>
            <a:r>
              <a:rPr lang="fr-FR" sz="2000" dirty="0"/>
              <a:t>         </a:t>
            </a:r>
            <a:r>
              <a:rPr lang="el-GR" sz="2000" dirty="0"/>
              <a:t>και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946" name="Object 4"/>
              <p:cNvSpPr txBox="1"/>
              <p:nvPr>
                <p:ph sz="quarter" idx="2"/>
              </p:nvPr>
            </p:nvSpPr>
            <p:spPr bwMode="auto">
              <a:xfrm>
                <a:off x="3068638" y="4256088"/>
                <a:ext cx="630237" cy="23971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sz="1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l-GR" sz="1200" dirty="0"/>
              </a:p>
            </p:txBody>
          </p:sp>
        </mc:Choice>
        <mc:Fallback>
          <p:sp>
            <p:nvSpPr>
              <p:cNvPr id="8294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 bwMode="auto">
              <a:xfrm>
                <a:off x="3068638" y="4256088"/>
                <a:ext cx="630237" cy="2397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947" name="Object 6"/>
              <p:cNvSpPr txBox="1"/>
              <p:nvPr>
                <p:ph sz="quarter" idx="3"/>
              </p:nvPr>
            </p:nvSpPr>
            <p:spPr bwMode="auto">
              <a:xfrm>
                <a:off x="4225925" y="4260850"/>
                <a:ext cx="563563" cy="2349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32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294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 bwMode="auto">
              <a:xfrm>
                <a:off x="4225925" y="4260850"/>
                <a:ext cx="563563" cy="234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9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AE6C216-EF0D-4F71-9BCD-5B06930FF935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948" name="Object 8"/>
              <p:cNvSpPr txBox="1"/>
              <p:nvPr/>
            </p:nvSpPr>
            <p:spPr bwMode="auto">
              <a:xfrm>
                <a:off x="4225925" y="5013325"/>
                <a:ext cx="690563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294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5925" y="5013325"/>
                <a:ext cx="690563" cy="260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949" name="Object 9"/>
              <p:cNvSpPr txBox="1"/>
              <p:nvPr/>
            </p:nvSpPr>
            <p:spPr bwMode="auto">
              <a:xfrm>
                <a:off x="5862638" y="5013325"/>
                <a:ext cx="712787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294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2638" y="5013325"/>
                <a:ext cx="712787" cy="260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950" name="Object 10"/>
              <p:cNvSpPr txBox="1"/>
              <p:nvPr/>
            </p:nvSpPr>
            <p:spPr bwMode="auto">
              <a:xfrm>
                <a:off x="8704263" y="5429250"/>
                <a:ext cx="685800" cy="28733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295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04263" y="5429250"/>
                <a:ext cx="685800" cy="287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951" name="Object 11"/>
              <p:cNvSpPr txBox="1"/>
              <p:nvPr/>
            </p:nvSpPr>
            <p:spPr bwMode="auto">
              <a:xfrm>
                <a:off x="2952750" y="5857875"/>
                <a:ext cx="712788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295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2750" y="5857875"/>
                <a:ext cx="712788" cy="260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955" name="10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112B-7A2F-4CA6-AB93-D6DCFB970E90}" type="slidenum">
              <a:rPr lang="el-GR" sz="1400"/>
              <a:pPr algn="r"/>
              <a:t>2</a:t>
            </a:fld>
            <a:endParaRPr lang="el-GR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B49BA26-332C-4DDF-9695-6249F000EAA3}" type="slidenum">
              <a:rPr lang="el-GR"/>
              <a:pPr>
                <a:defRPr/>
              </a:pPr>
              <a:t>20</a:t>
            </a:fld>
            <a:endParaRPr lang="el-GR"/>
          </a:p>
        </p:txBody>
      </p:sp>
      <p:graphicFrame>
        <p:nvGraphicFramePr>
          <p:cNvPr id="9933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124201" y="1052514"/>
          <a:ext cx="522287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Έγγραφο" r:id="rId3" imgW="5293959" imgH="5172733" progId="Word.Document.8">
                  <p:embed/>
                </p:oleObj>
              </mc:Choice>
              <mc:Fallback>
                <p:oleObj name="Έγγραφο" r:id="rId3" imgW="5293959" imgH="5172733" progId="Word.Document.8">
                  <p:embed/>
                  <p:pic>
                    <p:nvPicPr>
                      <p:cNvPr id="9933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1052514"/>
                        <a:ext cx="5222875" cy="510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οι ακραίες τιμές εμφανίζονται σα μικροί κύκλοι</a:t>
            </a:r>
          </a:p>
        </p:txBody>
      </p:sp>
      <p:sp>
        <p:nvSpPr>
          <p:cNvPr id="2252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D71E13A-300B-4499-8DEC-7D61736348FF}" type="slidenum">
              <a:rPr lang="el-GR"/>
              <a:pPr>
                <a:defRPr/>
              </a:pPr>
              <a:t>21</a:t>
            </a:fld>
            <a:endParaRPr lang="el-GR"/>
          </a:p>
        </p:txBody>
      </p:sp>
      <p:pic>
        <p:nvPicPr>
          <p:cNvPr id="23859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768845" y="1447800"/>
            <a:ext cx="5111510" cy="4572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/>
              <a:t>ΠΑΡΑΔΕΙΓΜΑ 3: ΥΠΑΡΞΗ ΑΚΡΑΙΑ ΕΚΤΡΟΠΩΝ ΤΙΜΩΝ (</a:t>
            </a:r>
            <a:r>
              <a:rPr lang="en-US" sz="3200"/>
              <a:t>EXTREME OUTLIERS</a:t>
            </a:r>
            <a:r>
              <a:rPr lang="el-GR" sz="3200"/>
              <a:t>)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34BE860-7461-4F59-BF3D-3D4C6EEC3986}" type="slidenum">
              <a:rPr lang="el-GR"/>
              <a:pPr>
                <a:defRPr/>
              </a:pPr>
              <a:t>22</a:t>
            </a:fld>
            <a:endParaRPr lang="el-GR"/>
          </a:p>
        </p:txBody>
      </p:sp>
      <p:graphicFrame>
        <p:nvGraphicFramePr>
          <p:cNvPr id="10035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571875" y="1916114"/>
          <a:ext cx="36766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Έγγραφο" r:id="rId3" imgW="5389359" imgH="6948119" progId="Word.Document.8">
                  <p:embed/>
                </p:oleObj>
              </mc:Choice>
              <mc:Fallback>
                <p:oleObj name="Έγγραφο" r:id="rId3" imgW="5389359" imgH="6948119" progId="Word.Document.8">
                  <p:embed/>
                  <p:pic>
                    <p:nvPicPr>
                      <p:cNvPr id="1003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916114"/>
                        <a:ext cx="3676650" cy="474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8" y="392906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br>
              <a:rPr lang="el-GR" sz="3200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E</a:t>
            </a:r>
            <a:r>
              <a:rPr lang="el-GR" sz="2200" dirty="0">
                <a:latin typeface="Bookman Old Style" pitchFamily="18" charset="0"/>
              </a:rPr>
              <a:t>χω:</a:t>
            </a:r>
            <a:br>
              <a:rPr lang="el-GR" sz="2200" dirty="0">
                <a:latin typeface="Bookman Old Style" pitchFamily="18" charset="0"/>
              </a:rPr>
            </a:b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=175</a:t>
            </a:r>
            <a:b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M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=179</a:t>
            </a:r>
            <a:b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=183,5</a:t>
            </a:r>
            <a:b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=183,5-175=8,5</a:t>
            </a:r>
            <a:b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l-GR" sz="2200" dirty="0"/>
              <a:t>Κατώτερο εξωτερικό φράγμα=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-3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=175-3*8,5=149,5</a:t>
            </a:r>
            <a:br>
              <a:rPr lang="el-GR" sz="2200" dirty="0"/>
            </a:br>
            <a:r>
              <a:rPr lang="el-GR" sz="2200" dirty="0"/>
              <a:t>Ανώτερο εξωτερικό φράγμα=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+3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=183,5+3*8,5=209,0</a:t>
            </a:r>
            <a:br>
              <a:rPr lang="el-GR" sz="2200" dirty="0"/>
            </a:br>
            <a:r>
              <a:rPr lang="el-GR" sz="2200" dirty="0"/>
              <a:t>Κατώτερο εσωτερικό φράγμα=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-1,5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=175-1,5*8,5=162,25</a:t>
            </a:r>
            <a:br>
              <a:rPr lang="el-GR" sz="2200" dirty="0"/>
            </a:br>
            <a:r>
              <a:rPr lang="el-GR" sz="2200" dirty="0"/>
              <a:t>Ανώτερο εσωτερικό φράγμα=   	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Q</a:t>
            </a:r>
            <a:r>
              <a:rPr lang="el-GR" sz="2200" baseline="-25000" dirty="0">
                <a:solidFill>
                  <a:srgbClr val="000000"/>
                </a:solidFill>
                <a:latin typeface="Bookman Old Style" pitchFamily="18" charset="0"/>
              </a:rPr>
              <a:t>3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+1,5</a:t>
            </a:r>
            <a:r>
              <a:rPr lang="en-US" sz="2200" dirty="0">
                <a:solidFill>
                  <a:srgbClr val="000000"/>
                </a:solidFill>
                <a:latin typeface="Bookman Old Style" pitchFamily="18" charset="0"/>
              </a:rPr>
              <a:t>IQR</a:t>
            </a:r>
            <a:r>
              <a:rPr lang="el-GR" sz="2200" dirty="0">
                <a:solidFill>
                  <a:srgbClr val="000000"/>
                </a:solidFill>
                <a:latin typeface="Bookman Old Style" pitchFamily="18" charset="0"/>
              </a:rPr>
              <a:t>=183,5+1,5*8,5=196,25</a:t>
            </a:r>
            <a:br>
              <a:rPr lang="el-GR" sz="2000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l-GR" sz="2000" dirty="0">
                <a:latin typeface="Bookman Old Style" pitchFamily="18" charset="0"/>
              </a:rPr>
              <a:t>Όπως προκύπτει σχηματικά αλλά και αλγεβρικά από τις τιμές τα δεδομένα είναι συμμετρικά καθώς η διάμεσος βρίσκεται στο μέσον του παραλληλογράμμου</a:t>
            </a:r>
            <a:br>
              <a:rPr lang="el-GR" sz="2000" dirty="0">
                <a:latin typeface="Bookman Old Style" pitchFamily="18" charset="0"/>
              </a:rPr>
            </a:b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2242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D0C0A48-382F-4D41-89DE-5D89DACFB649}" type="slidenum">
              <a:rPr lang="el-GR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EE0C80B-F393-412C-ADB2-EDAB96703E0A}" type="slidenum">
              <a:rPr lang="el-GR"/>
              <a:pPr>
                <a:defRPr/>
              </a:pPr>
              <a:t>24</a:t>
            </a:fld>
            <a:endParaRPr lang="el-GR"/>
          </a:p>
        </p:txBody>
      </p:sp>
      <p:pic>
        <p:nvPicPr>
          <p:cNvPr id="23654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7350" y="1052513"/>
            <a:ext cx="6370638" cy="4684712"/>
          </a:xfrm>
        </p:spPr>
      </p:pic>
      <p:sp>
        <p:nvSpPr>
          <p:cNvPr id="4" name="3 - TextBox"/>
          <p:cNvSpPr txBox="1"/>
          <p:nvPr/>
        </p:nvSpPr>
        <p:spPr>
          <a:xfrm>
            <a:off x="3238480" y="500042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ακραία έκτροπη τιμή εμφανίζεται με αστεράκι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C6F9457-D271-4C61-A32F-279F7CAF45DA}" type="slidenum">
              <a:rPr lang="el-GR"/>
              <a:pPr>
                <a:defRPr/>
              </a:pPr>
              <a:t>25</a:t>
            </a:fld>
            <a:endParaRPr lang="el-GR"/>
          </a:p>
        </p:txBody>
      </p:sp>
      <p:graphicFrame>
        <p:nvGraphicFramePr>
          <p:cNvPr id="10137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421063" y="642938"/>
          <a:ext cx="4991100" cy="494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Έγγραφο" r:id="rId3" imgW="5293959" imgH="5246738" progId="Word.Document.8">
                  <p:embed/>
                </p:oleObj>
              </mc:Choice>
              <mc:Fallback>
                <p:oleObj name="Έγγραφο" r:id="rId3" imgW="5293959" imgH="5246738" progId="Word.Document.8">
                  <p:embed/>
                  <p:pic>
                    <p:nvPicPr>
                      <p:cNvPr id="1013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642938"/>
                        <a:ext cx="4991100" cy="494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142875"/>
            <a:ext cx="81470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l-GR" sz="3200" b="1" dirty="0"/>
            </a:br>
            <a:br>
              <a:rPr lang="el-GR" sz="3200" b="1" dirty="0"/>
            </a:br>
            <a:br>
              <a:rPr lang="el-GR" sz="3200" b="1" dirty="0"/>
            </a:br>
            <a:br>
              <a:rPr lang="el-GR" dirty="0"/>
            </a:br>
            <a:r>
              <a:rPr lang="el-GR" sz="3100" b="1" dirty="0"/>
              <a:t>Συνοπτική παρουσίαση των δεδομένων με το διάγραμμα κορμού-και-φύλλων (</a:t>
            </a:r>
            <a:r>
              <a:rPr lang="el-GR" sz="3100" b="1" dirty="0" err="1"/>
              <a:t>φυλλογράφημα</a:t>
            </a:r>
            <a:r>
              <a:rPr lang="el-GR" sz="3100" b="1" dirty="0"/>
              <a:t>)</a:t>
            </a:r>
            <a:endParaRPr lang="el-GR" sz="3100" dirty="0"/>
          </a:p>
        </p:txBody>
      </p:sp>
      <p:sp>
        <p:nvSpPr>
          <p:cNvPr id="2263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082AB37-2313-4F1D-815C-30A431575706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2396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63750" y="1268413"/>
            <a:ext cx="8229600" cy="4946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/>
              <a:t>Ενδείκνυται κυρίως για την επεξεργασία </a:t>
            </a:r>
            <a:r>
              <a:rPr lang="el-GR" sz="2000" u="sng" dirty="0"/>
              <a:t>μέτριου πλήθους ποσοτικών δεδομένων</a:t>
            </a:r>
            <a:r>
              <a:rPr lang="el-GR" sz="2000" dirty="0"/>
              <a:t> (έως 150 παρατηρήσεις).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ΔΥΝΑΤΟΤΗΤΕΣ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παρουσιάζει τη συγκέντρωση των παρατηρήσεων (συχνότητες)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δείχνει τη μορφή της κατανομής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εμφανίζει τυχόν ακραίες και έκτροπες παρατηρήσεις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επιτρέπει την επισήμανση της απουσίας συγκεκριμένων τιμών ή μετρήσεων.</a:t>
            </a:r>
            <a:endParaRPr lang="el-GR" sz="2400" b="1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1B997-0F51-4CCE-8253-2EBF30D6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BHMATA</a:t>
            </a:r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3AE33EAA-2A68-456C-AA1D-773D4526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7DE523F-6E4D-4EB7-87D3-106EC390E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l-GR" dirty="0" err="1"/>
              <a:t>άζω</a:t>
            </a:r>
            <a:r>
              <a:rPr lang="el-GR" dirty="0"/>
              <a:t> τα δεδομένα σε αύξουσα τάξη</a:t>
            </a:r>
          </a:p>
          <a:p>
            <a:r>
              <a:rPr lang="el-GR" dirty="0"/>
              <a:t>Βάζω στο φύλλο το  τελευταίο ή τα δύο τελευταία  ψηφία της κάθε παρατήρησης και στον κορμό τα πρώτα ή εναπομείναντα πρώτα ψηφία</a:t>
            </a:r>
          </a:p>
        </p:txBody>
      </p:sp>
    </p:spTree>
    <p:extLst>
      <p:ext uri="{BB962C8B-B14F-4D97-AF65-F5344CB8AC3E}">
        <p14:creationId xmlns:p14="http://schemas.microsoft.com/office/powerpoint/2010/main" val="4285917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200" b="1" i="1" dirty="0"/>
              <a:t>Παράδειγμα. </a:t>
            </a:r>
            <a:r>
              <a:rPr lang="el-GR" sz="3200" b="1" i="1" dirty="0" err="1"/>
              <a:t>Εστω</a:t>
            </a:r>
            <a:r>
              <a:rPr lang="el-GR" sz="3200" b="1" i="1" dirty="0"/>
              <a:t> ότι έχουμε τις παρακάτω ηλικίες:</a:t>
            </a:r>
            <a:br>
              <a:rPr lang="el-GR" sz="3200" b="1" i="1" dirty="0"/>
            </a:br>
            <a:r>
              <a:rPr lang="el-GR" sz="3200" b="1" i="1" dirty="0"/>
              <a:t>Η επεξεργασία έγινε στο </a:t>
            </a:r>
            <a:r>
              <a:rPr lang="en-US" sz="3200" b="1" i="1" dirty="0"/>
              <a:t>SPSS</a:t>
            </a:r>
            <a:endParaRPr lang="el-GR" sz="3200" b="1" i="1" dirty="0"/>
          </a:p>
        </p:txBody>
      </p:sp>
      <p:sp>
        <p:nvSpPr>
          <p:cNvPr id="2273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D3B8FEB-8946-4B4C-B7A0-6EB464E9B41A}" type="slidenum">
              <a:rPr lang="el-GR"/>
              <a:pPr>
                <a:defRPr/>
              </a:pPr>
              <a:t>28</a:t>
            </a:fld>
            <a:endParaRPr lang="el-GR"/>
          </a:p>
        </p:txBody>
      </p:sp>
      <p:sp>
        <p:nvSpPr>
          <p:cNvPr id="2273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l-GR" sz="1800" b="1" i="1" dirty="0"/>
              <a:t>27  21 22 35 38 </a:t>
            </a:r>
            <a:r>
              <a:rPr lang="el-GR" sz="1800" b="1" i="1" dirty="0" err="1"/>
              <a:t>38</a:t>
            </a:r>
            <a:r>
              <a:rPr lang="el-GR" sz="1800" b="1" i="1" dirty="0"/>
              <a:t>  34  </a:t>
            </a:r>
            <a:r>
              <a:rPr lang="el-GR" sz="1800" b="1" i="1" dirty="0" err="1"/>
              <a:t>34</a:t>
            </a:r>
            <a:r>
              <a:rPr lang="el-GR" sz="1800" b="1" i="1" dirty="0"/>
              <a:t>  46  43 </a:t>
            </a:r>
            <a:endParaRPr lang="en-GB" sz="1800" dirty="0"/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VAR00001 Stem-and-Leaf Plot</a:t>
            </a: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Frequency    Stem &amp;  Leaf</a:t>
            </a: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2,00        2 .  12</a:t>
            </a: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1,00        2 .  7</a:t>
            </a: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2,00        3 .  44</a:t>
            </a: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3,00        3 .  588</a:t>
            </a: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1,00        4 .  3</a:t>
            </a:r>
          </a:p>
          <a:p>
            <a:r>
              <a:rPr 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1,00        4 .  6</a:t>
            </a: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Stem width:     10,00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Each leaf:        1 case(s)</a:t>
            </a: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l-GR" sz="1800" dirty="0">
              <a:latin typeface="Times New Roman" panose="02020603050405020304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el-GR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9D8E22-B376-4207-B088-96914B9A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Είτε: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58D8F1C2-8D42-4077-83AB-CFDBC66C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29</a:t>
            </a:fld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58DDE27C-278E-4F4B-9442-9A92B69E5115}"/>
              </a:ext>
            </a:extLst>
          </p:cNvPr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438400" y="14478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174183749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811098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Κορμός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Φύλλο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60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1 2 7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424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4 4 5 8 8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4510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3 6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98939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D5F0E3-93E5-4F02-86D5-4D4A860DB0F1}"/>
              </a:ext>
            </a:extLst>
          </p:cNvPr>
          <p:cNvSpPr txBox="1"/>
          <p:nvPr/>
        </p:nvSpPr>
        <p:spPr>
          <a:xfrm>
            <a:off x="3071665" y="4581129"/>
            <a:ext cx="434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/>
              <a:t>Δεδομένα:27  21 22 35 38 38  34  34  46  43 </a:t>
            </a:r>
            <a:endParaRPr lang="en-GB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656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3200" dirty="0"/>
            </a:br>
            <a:br>
              <a:rPr lang="el-GR" sz="3200" dirty="0"/>
            </a:br>
            <a:br>
              <a:rPr lang="en-US" sz="3200" dirty="0"/>
            </a:br>
            <a:r>
              <a:rPr lang="el-GR" sz="3200" dirty="0"/>
              <a:t>Πολλές κατανομές τόσο διακριτές όσο και συνεχείς μπορούν κάτω από ορισμένες συνθήκες να προσεγγισθούν από την κανονική κατανομή.</a:t>
            </a:r>
            <a:br>
              <a:rPr lang="el-GR" sz="3200" dirty="0"/>
            </a:br>
            <a:br>
              <a:rPr lang="el-GR" sz="3200" dirty="0"/>
            </a:br>
            <a:endParaRPr lang="el-GR" sz="3200" dirty="0"/>
          </a:p>
        </p:txBody>
      </p:sp>
      <p:sp>
        <p:nvSpPr>
          <p:cNvPr id="2344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B647D0C-238C-4B08-B34A-BBE4AB3B76A9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234501" name="3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6A17017-60ED-4B9F-B74F-D9B29080D63C}" type="slidenum">
              <a:rPr lang="el-GR" sz="1400"/>
              <a:pPr algn="r"/>
              <a:t>3</a:t>
            </a:fld>
            <a:endParaRPr lang="el-GR" sz="1400"/>
          </a:p>
        </p:txBody>
      </p:sp>
      <p:sp>
        <p:nvSpPr>
          <p:cNvPr id="7" name="6 - TextBox"/>
          <p:cNvSpPr txBox="1"/>
          <p:nvPr/>
        </p:nvSpPr>
        <p:spPr>
          <a:xfrm>
            <a:off x="6524628" y="1785926"/>
            <a:ext cx="363991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/>
              <a:t>Η τιμή της διαμέσου είναι ίση με τον</a:t>
            </a:r>
          </a:p>
          <a:p>
            <a:pPr algn="ctr"/>
            <a:r>
              <a:rPr lang="el-GR" dirty="0"/>
              <a:t> αριθμητικό μέσο και την </a:t>
            </a:r>
          </a:p>
          <a:p>
            <a:pPr algn="ctr"/>
            <a:r>
              <a:rPr lang="el-GR" dirty="0"/>
              <a:t>επικρατούσα τιμή </a:t>
            </a: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58" y="2714620"/>
            <a:ext cx="8128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ΦΥΣΙΟΛΟΓΙΚΕΣ ΤΙΜΕΣ</a:t>
            </a:r>
          </a:p>
        </p:txBody>
      </p:sp>
      <p:sp>
        <p:nvSpPr>
          <p:cNvPr id="2160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426BC5C-0121-45C0-A4BF-E18F46CFCF8F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229380" name="Rectangle 3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eaLnBrk="1" hangingPunct="1"/>
            <a:r>
              <a:rPr lang="el-GR" dirty="0" err="1"/>
              <a:t>Εχουν</a:t>
            </a:r>
            <a:r>
              <a:rPr lang="el-GR" dirty="0"/>
              <a:t> καθιερωθεί συμβατικά κάποια όρια φυσιολογικών τιμών για διευκόλυνση της επικοινωνίας μεταξύ των μελετητών και </a:t>
            </a:r>
            <a:r>
              <a:rPr lang="el-GR" dirty="0" err="1"/>
              <a:t>αντικειμενοποίηση</a:t>
            </a:r>
            <a:r>
              <a:rPr lang="el-GR" dirty="0"/>
              <a:t> ων κριτηρίων της διαγνωστικής διαδικασίας. Τα όρια των φυσιολογικών τιμών είναι συνήθως:</a:t>
            </a:r>
          </a:p>
        </p:txBody>
      </p:sp>
      <p:sp>
        <p:nvSpPr>
          <p:cNvPr id="229381" name="Text Box 4"/>
          <p:cNvSpPr txBox="1">
            <a:spLocks noChangeArrowheads="1"/>
          </p:cNvSpPr>
          <p:nvPr/>
        </p:nvSpPr>
        <p:spPr bwMode="auto">
          <a:xfrm>
            <a:off x="6796088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2424113" y="4652963"/>
            <a:ext cx="6337300" cy="576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l-GR"/>
              <a:t>Μέση τιμή</a:t>
            </a:r>
            <a:r>
              <a:rPr lang="en-US"/>
              <a:t>±</a:t>
            </a:r>
            <a:r>
              <a:rPr lang="el-GR"/>
              <a:t> 2 τυπικές  αποκλίσεις</a:t>
            </a:r>
          </a:p>
        </p:txBody>
      </p:sp>
      <p:sp>
        <p:nvSpPr>
          <p:cNvPr id="229383" name="6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3BA2482-AF48-489F-B774-8EE0B66128D9}" type="slidenum">
              <a:rPr lang="el-GR" sz="1400"/>
              <a:pPr algn="r"/>
              <a:t>4</a:t>
            </a:fld>
            <a:endParaRPr lang="el-GR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ΠΑΡΑΔΕΙΓΜΑ</a:t>
            </a:r>
          </a:p>
        </p:txBody>
      </p:sp>
      <p:sp>
        <p:nvSpPr>
          <p:cNvPr id="2170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7B59953-3DB8-4426-BEC8-BF31C5E36F58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23040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/>
              <a:t>Σε δείγμα ανδρών 40-49 ετών  φυσιολογικών ως προς τη</a:t>
            </a:r>
            <a:r>
              <a:rPr lang="en-US"/>
              <a:t> </a:t>
            </a:r>
            <a:r>
              <a:rPr lang="el-GR"/>
              <a:t>συγκεκριμένη μέτρηση βρέθηκε μέση τιμή χοληστερόλης ίση με 200 </a:t>
            </a:r>
            <a:r>
              <a:rPr lang="en-US"/>
              <a:t>mg/100ml </a:t>
            </a:r>
            <a:r>
              <a:rPr lang="el-GR"/>
              <a:t>και τυπική απόκλιση ίση με 30 </a:t>
            </a:r>
            <a:r>
              <a:rPr lang="en-US"/>
              <a:t>mg/100ml</a:t>
            </a:r>
            <a:r>
              <a:rPr lang="el-GR"/>
              <a:t>. Να καθορισθούν τα όρια των φυσιολογικών τιμών</a:t>
            </a:r>
          </a:p>
        </p:txBody>
      </p:sp>
      <p:sp>
        <p:nvSpPr>
          <p:cNvPr id="230405" name="3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9549BC8-6B4C-4AF2-9494-A1FF797044C3}" type="slidenum">
              <a:rPr lang="el-GR" sz="1400"/>
              <a:pPr algn="r"/>
              <a:t>5</a:t>
            </a:fld>
            <a:endParaRPr lang="el-G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ΑΠΑΝΤΗΣΗ</a:t>
            </a:r>
          </a:p>
        </p:txBody>
      </p:sp>
      <p:sp>
        <p:nvSpPr>
          <p:cNvPr id="2181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82B0EDB-0D4A-494C-8D0F-09561929E89E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23142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/>
              <a:t>Τα όρια θα καθορίζονται από: </a:t>
            </a:r>
          </a:p>
          <a:p>
            <a:pPr eaLnBrk="1" hangingPunct="1"/>
            <a:r>
              <a:rPr lang="el-GR"/>
              <a:t>Μέση τιμή</a:t>
            </a:r>
            <a:r>
              <a:rPr lang="en-US"/>
              <a:t>±</a:t>
            </a:r>
            <a:r>
              <a:rPr lang="el-GR"/>
              <a:t> 2 τυπικές αποκλίσεις</a:t>
            </a:r>
          </a:p>
          <a:p>
            <a:pPr eaLnBrk="1" hangingPunct="1"/>
            <a:r>
              <a:rPr lang="el-GR"/>
              <a:t>Αρα: Κατώτερο όριο:200-2*30=140</a:t>
            </a:r>
          </a:p>
          <a:p>
            <a:pPr eaLnBrk="1" hangingPunct="1"/>
            <a:r>
              <a:rPr lang="el-GR"/>
              <a:t>Ανώτερο όριο:200+2*30=260</a:t>
            </a:r>
          </a:p>
          <a:p>
            <a:pPr eaLnBrk="1" hangingPunct="1"/>
            <a:endParaRPr lang="el-GR"/>
          </a:p>
        </p:txBody>
      </p:sp>
      <p:sp>
        <p:nvSpPr>
          <p:cNvPr id="231429" name="3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C5538C-D982-4EE9-BE86-112D7C0ABE5B}" type="slidenum">
              <a:rPr lang="el-GR" sz="1400"/>
              <a:pPr algn="r"/>
              <a:t>6</a:t>
            </a:fld>
            <a:endParaRPr lang="el-GR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F1BE85AD-B8D6-40DA-92C6-A621FF47D3C7}" type="slidenum">
              <a:rPr lang="el-GR"/>
              <a:pPr>
                <a:defRPr/>
              </a:pPr>
              <a:t>7</a:t>
            </a:fld>
            <a:endParaRPr lang="el-GR"/>
          </a:p>
        </p:txBody>
      </p:sp>
      <p:graphicFrame>
        <p:nvGraphicFramePr>
          <p:cNvPr id="8601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809852" y="836613"/>
          <a:ext cx="6215106" cy="560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Έγγραφο" r:id="rId3" imgW="5293959" imgH="8701123" progId="Word.Document.8">
                  <p:embed/>
                </p:oleObj>
              </mc:Choice>
              <mc:Fallback>
                <p:oleObj name="Έγγραφο" r:id="rId3" imgW="5293959" imgH="8701123" progId="Word.Document.8">
                  <p:embed/>
                  <p:pic>
                    <p:nvPicPr>
                      <p:cNvPr id="860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52" y="836613"/>
                        <a:ext cx="6215106" cy="560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3217864" y="260350"/>
            <a:ext cx="6334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/>
              <a:t>ΆΛΛΕΣ ΕΦΑΡΜΟΓΕΣ ΜΕ ΜΕΣΟ ΚΑΙ ΤΥΠΙΚΗ ΑΠΟΚΛΙΣΗ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E8AD58D-8D8E-42DE-9C6A-52AB9655E042}" type="slidenum">
              <a:rPr lang="el-GR"/>
              <a:pPr>
                <a:defRPr/>
              </a:pPr>
              <a:t>8</a:t>
            </a:fld>
            <a:endParaRPr lang="el-GR"/>
          </a:p>
        </p:txBody>
      </p:sp>
      <p:graphicFrame>
        <p:nvGraphicFramePr>
          <p:cNvPr id="9113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90775" y="488966"/>
          <a:ext cx="6973888" cy="515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cument" r:id="rId4" imgW="6923193" imgH="5115724" progId="Word.Document.8">
                  <p:embed/>
                </p:oleObj>
              </mc:Choice>
              <mc:Fallback>
                <p:oleObj name="Document" r:id="rId4" imgW="6923193" imgH="5115724" progId="Word.Document.8">
                  <p:embed/>
                  <p:pic>
                    <p:nvPicPr>
                      <p:cNvPr id="91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88966"/>
                        <a:ext cx="6973888" cy="515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52688" y="214313"/>
            <a:ext cx="7772400" cy="1143000"/>
          </a:xfrm>
        </p:spPr>
        <p:txBody>
          <a:bodyPr/>
          <a:lstStyle/>
          <a:p>
            <a:pPr eaLnBrk="1" hangingPunct="1"/>
            <a:r>
              <a:rPr lang="el-GR" sz="2800"/>
              <a:t>ΔΙΑΓΡΑΜΜΑΤΑ ΔΙΕΡΕΥΝΗΤΙΚΗΣ ΑΝΑΛΥΣΗΣ ΔΕΔΟΜΕΝΩΝ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BB9ADE4-85B2-4FFA-B9DA-5A03C7961CBD}" type="slidenum">
              <a:rPr lang="el-GR"/>
              <a:pPr>
                <a:defRPr/>
              </a:pPr>
              <a:t>9</a:t>
            </a:fld>
            <a:endParaRPr lang="el-GR"/>
          </a:p>
        </p:txBody>
      </p:sp>
      <p:graphicFrame>
        <p:nvGraphicFramePr>
          <p:cNvPr id="9216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81225" y="1428750"/>
          <a:ext cx="6072229" cy="528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Έγγραφο" r:id="rId3" imgW="5313111" imgH="8968983" progId="Word.Document.8">
                  <p:embed/>
                </p:oleObj>
              </mc:Choice>
              <mc:Fallback>
                <p:oleObj name="Έγγραφο" r:id="rId3" imgW="5313111" imgH="8968983" progId="Word.Document.8">
                  <p:embed/>
                  <p:pic>
                    <p:nvPicPr>
                      <p:cNvPr id="9216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25" y="1428750"/>
                        <a:ext cx="6072229" cy="5286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809</Words>
  <Application>Microsoft Office PowerPoint</Application>
  <PresentationFormat>Ευρεία οθόνη</PresentationFormat>
  <Paragraphs>125</Paragraphs>
  <Slides>29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29</vt:i4>
      </vt:variant>
    </vt:vector>
  </HeadingPairs>
  <TitlesOfParts>
    <vt:vector size="40" baseType="lpstr">
      <vt:lpstr>Arial</vt:lpstr>
      <vt:lpstr>Bookman Old Style</vt:lpstr>
      <vt:lpstr>Calibri</vt:lpstr>
      <vt:lpstr>Calibri Light</vt:lpstr>
      <vt:lpstr>Cambria Math</vt:lpstr>
      <vt:lpstr>Courier New</vt:lpstr>
      <vt:lpstr>Times New Roman</vt:lpstr>
      <vt:lpstr>Wingdings 2</vt:lpstr>
      <vt:lpstr>Θέμα του Office</vt:lpstr>
      <vt:lpstr>Έγγραφο</vt:lpstr>
      <vt:lpstr>Document</vt:lpstr>
      <vt:lpstr> ΕΙΔΙΚΑ ΘΕΜΑΤΑ: ΕΦΑΡΜΟΓΕΣ ΜΕ ΑΡΙΘΜΗΤΙΚΟ ΜΕΣΟ ΚΑΙ ΤΥΠΙΚΗ ΑΠΟΚΛΙΣΗ ΚΑΙ ΕΙΔΙΚΟΥ ΤΥΠΟΥ ΔΙΑΓΡΑΜΜΑΤΑ</vt:lpstr>
      <vt:lpstr>   ΕΦΑΡΜΟΓΕΣ ΜΕ ΑΡΙΘΜΗΤΙΚΟ ΜΕΣΟ ΚΑΙ ΤΥΠΙΚΗ ΑΠΟΚΛΙΣΗ ΣΤΗΝ ΠΕΡΙΠΤΩΣΗ ΣΥΜΜΕΤΡΙΚΩΝ ΔΕΔΟΜΈΝΩΝ        Ο εμπειρικός κανόνας</vt:lpstr>
      <vt:lpstr>   Πολλές κατανομές τόσο διακριτές όσο και συνεχείς μπορούν κάτω από ορισμένες συνθήκες να προσεγγισθούν από την κανονική κατανομή.  </vt:lpstr>
      <vt:lpstr>ΦΥΣΙΟΛΟΓΙΚΕΣ ΤΙΜΕΣ</vt:lpstr>
      <vt:lpstr>ΠΑΡΑΔΕΙΓΜΑ</vt:lpstr>
      <vt:lpstr>ΑΠΑΝΤΗΣΗ</vt:lpstr>
      <vt:lpstr>Παρουσίαση του PowerPoint</vt:lpstr>
      <vt:lpstr>Παρουσίαση του PowerPoint</vt:lpstr>
      <vt:lpstr>ΔΙΑΓΡΑΜΜΑΤΑ ΔΙΕΡΕΥΝΗΤΙΚΗΣ ΑΝΑΛΥΣΗΣ ΔΕΔΟΜΕΝΩΝ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οι ακραίες τιμές εμφανίζονται σα μικροί κύκλοι</vt:lpstr>
      <vt:lpstr>ΠΑΡΑΔΕΙΓΜΑ 3: ΥΠΑΡΞΗ ΑΚΡΑΙΑ ΕΚΤΡΟΠΩΝ ΤΙΜΩΝ (EXTREME OUTLIERS)</vt:lpstr>
      <vt:lpstr>            Eχω: Q1=175 M=179 Q3=183,5 IQR=183,5-175=8,5 Κατώτερο εξωτερικό φράγμα= Q1-3IQR=175-3*8,5=149,5 Ανώτερο εξωτερικό φράγμα= Q3+3IQR=183,5+3*8,5=209,0 Κατώτερο εσωτερικό φράγμα= Q1-1,5IQR=175-1,5*8,5=162,25 Ανώτερο εσωτερικό φράγμα=    Q3+1,5IQR=183,5+1,5*8,5=196,25 Όπως προκύπτει σχηματικά αλλά και αλγεβρικά από τις τιμές τα δεδομένα είναι συμμετρικά καθώς η διάμεσος βρίσκεται στο μέσον του παραλληλογράμμου </vt:lpstr>
      <vt:lpstr>Παρουσίαση του PowerPoint</vt:lpstr>
      <vt:lpstr>Παρουσίαση του PowerPoint</vt:lpstr>
      <vt:lpstr>    Συνοπτική παρουσίαση των δεδομένων με το διάγραμμα κορμού-και-φύλλων (φυλλογράφημα)</vt:lpstr>
      <vt:lpstr>BHMATA</vt:lpstr>
      <vt:lpstr>Παράδειγμα. Εστω ότι έχουμε τις παρακάτω ηλικίες: Η επεξεργασία έγινε στο SPSS</vt:lpstr>
      <vt:lpstr>Είτε: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ΕΙΔΙΚΑ ΘΕΜΑΤΑ: ΕΦΑΡΜΟΓΕΣ ΜΕ ΑΡΙΘΜΗΤΙΚΟ ΜΕΣΟ ΚΑΙ ΤΥΠΙΚΗ ΑΠΟΚΛΙΣΗ ΚΑΙ ΕΙΔΙΚΟΥ ΤΥΠΟΥ ΔΙΑΓΡΑΜΜΑΤΑ</dc:title>
  <dc:creator>ΒΙΛΕΛΜΙΝΗ ΚΑΡΑΓΙΑΝΝΗ</dc:creator>
  <cp:lastModifiedBy>ΒΙΛΕΛΜΙΝΗ ΚΑΡΑΓΙΑΝΝΗ</cp:lastModifiedBy>
  <cp:revision>3</cp:revision>
  <dcterms:created xsi:type="dcterms:W3CDTF">2023-05-28T18:03:31Z</dcterms:created>
  <dcterms:modified xsi:type="dcterms:W3CDTF">2023-06-11T14:09:27Z</dcterms:modified>
</cp:coreProperties>
</file>