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41" r:id="rId2"/>
    <p:sldId id="342" r:id="rId3"/>
    <p:sldId id="314" r:id="rId4"/>
    <p:sldId id="313" r:id="rId5"/>
    <p:sldId id="343" r:id="rId6"/>
    <p:sldId id="324" r:id="rId7"/>
    <p:sldId id="344" r:id="rId8"/>
    <p:sldId id="345" r:id="rId9"/>
    <p:sldId id="346" r:id="rId10"/>
    <p:sldId id="347" r:id="rId11"/>
    <p:sldId id="348" r:id="rId12"/>
    <p:sldId id="315" r:id="rId13"/>
    <p:sldId id="308" r:id="rId14"/>
    <p:sldId id="309" r:id="rId15"/>
    <p:sldId id="288" r:id="rId16"/>
    <p:sldId id="327" r:id="rId17"/>
    <p:sldId id="350" r:id="rId18"/>
    <p:sldId id="340" r:id="rId19"/>
    <p:sldId id="352" r:id="rId20"/>
    <p:sldId id="353" r:id="rId21"/>
    <p:sldId id="354" r:id="rId22"/>
    <p:sldId id="355" r:id="rId23"/>
    <p:sldId id="356" r:id="rId24"/>
    <p:sldId id="357" r:id="rId25"/>
    <p:sldId id="35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C00000"/>
    <a:srgbClr val="C61814"/>
    <a:srgbClr val="D45555"/>
    <a:srgbClr val="E39393"/>
    <a:srgbClr val="E2826E"/>
    <a:srgbClr val="F8D4B4"/>
    <a:srgbClr val="92D050"/>
    <a:srgbClr val="DD705E"/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09" autoAdjust="0"/>
    <p:restoredTop sz="94660"/>
  </p:normalViewPr>
  <p:slideViewPr>
    <p:cSldViewPr snapToGrid="0">
      <p:cViewPr varScale="1">
        <p:scale>
          <a:sx n="87" d="100"/>
          <a:sy n="87" d="100"/>
        </p:scale>
        <p:origin x="63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75704-EF82-47BC-9716-75990489DF1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E7979-8CD4-46D9-9A13-B3111227C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10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156AC-90F3-434B-87C1-39C4A3AEAC8B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830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39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73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86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30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40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24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82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8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89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5A197-56DD-4533-83A7-C91D129737FC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3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eeklysciencequiz.blogspot.gr/2011/09/when-light-meets-matter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photo.photoshelter.com/image/I0000nFZpKs7dW1g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ncyclopedie-environnement.org/en/air-en/colours-sky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emf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fphoto.photoshelter.com/image/I0000nFZpKs7dW1g" TargetMode="Externa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hyperlink" Target="http://en.wikipedia.org/wiki/File:Refraction-with-soda-straw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04260" y="185994"/>
            <a:ext cx="10144125" cy="682625"/>
          </a:xfrm>
        </p:spPr>
        <p:txBody>
          <a:bodyPr>
            <a:noAutofit/>
          </a:bodyPr>
          <a:lstStyle/>
          <a:p>
            <a:pPr algn="ctr"/>
            <a:r>
              <a:rPr lang="el-GR" dirty="0" smtClean="0"/>
              <a:t>Μηχανισμοί αλληλεπίδρασης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3946580" y="6268527"/>
            <a:ext cx="20863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weeklysciencequiz.blogspot.gr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74622" y="1273740"/>
            <a:ext cx="6459793" cy="4994787"/>
            <a:chOff x="3571875" y="1690688"/>
            <a:chExt cx="5048250" cy="4177878"/>
          </a:xfrm>
        </p:grpSpPr>
        <p:pic>
          <p:nvPicPr>
            <p:cNvPr id="5" name="Picture 2" descr="http://1.bp.blogspot.com/-pl1RJpFNNgY/TnVqquL8N7I/AAAAAAAAAJk/GEjL7SvKb3I/s1600/light_behavior_53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875" y="1772816"/>
              <a:ext cx="5048250" cy="4095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876675" y="1690688"/>
              <a:ext cx="106952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Διέλευση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37073" y="1690688"/>
              <a:ext cx="113627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Ανάκλαση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46739" y="1690688"/>
              <a:ext cx="111254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Διάθλαση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73687" y="3594961"/>
              <a:ext cx="144462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Απορρόφηση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836087" y="3594961"/>
              <a:ext cx="121674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Περίθλαση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94955" y="3594961"/>
              <a:ext cx="990399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Σκέδαση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696704" y="4514201"/>
            <a:ext cx="3396974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μεταφορά ενέργειας από το προσπίπτον φωτεινό κύμα στα σωματίδια του υλικού και ακολούθως επανεκπομπή μέρους αυτής της ενέργειας</a:t>
            </a:r>
          </a:p>
          <a:p>
            <a:r>
              <a:rPr lang="en-US" i="1" dirty="0" smtClean="0"/>
              <a:t>“OPTICS”, Hecht – </a:t>
            </a:r>
            <a:r>
              <a:rPr lang="en-US" i="1" dirty="0" err="1" smtClean="0"/>
              <a:t>Zajac</a:t>
            </a:r>
            <a:r>
              <a:rPr lang="en-US" i="1" dirty="0" smtClean="0"/>
              <a:t>, 1973</a:t>
            </a:r>
            <a:endParaRPr lang="en-US" i="1" dirty="0"/>
          </a:p>
        </p:txBody>
      </p:sp>
      <p:sp>
        <p:nvSpPr>
          <p:cNvPr id="13" name="Oval 12"/>
          <p:cNvSpPr/>
          <p:nvPr/>
        </p:nvSpPr>
        <p:spPr>
          <a:xfrm>
            <a:off x="6225086" y="3991907"/>
            <a:ext cx="2127488" cy="2535067"/>
          </a:xfrm>
          <a:prstGeom prst="ellipse">
            <a:avLst/>
          </a:prstGeom>
          <a:noFill/>
          <a:ln w="6032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0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53" y="177132"/>
            <a:ext cx="11430991" cy="64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9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063" y="1511712"/>
            <a:ext cx="6427993" cy="4389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5698" y="519619"/>
            <a:ext cx="10986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ΕΥΘΥΓΡΑΜΜΗ ΔΙΑΔΟΣΗ ΦΩΤΟΣ</a:t>
            </a:r>
            <a:r>
              <a:rPr lang="en-US" sz="2400" dirty="0"/>
              <a:t> </a:t>
            </a:r>
            <a:r>
              <a:rPr lang="en-US" sz="2400" dirty="0" smtClean="0"/>
              <a:t>: </a:t>
            </a:r>
            <a:r>
              <a:rPr lang="el-GR" sz="2400" dirty="0" smtClean="0"/>
              <a:t>ΚΑΜΕΡΑ ΜΙΚΡΟΣΚΟΠΙΚΗΣ ΟΠΗΣ (</a:t>
            </a:r>
            <a:r>
              <a:rPr lang="en-US" sz="2400" dirty="0" smtClean="0"/>
              <a:t>PINHOLE CAMERA)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26980" y="6019699"/>
            <a:ext cx="6522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By </a:t>
            </a:r>
            <a:r>
              <a:rPr lang="en-US" sz="1200" dirty="0" err="1"/>
              <a:t>en:User:DrBob</a:t>
            </a:r>
            <a:r>
              <a:rPr lang="en-US" sz="1200" dirty="0"/>
              <a:t> (original); en:User:Pbroks13 (redraw) - http://commons.wikimedia.org/wiki/Image:Pinhole-camera.png, Public Domain, https://commons.wikimedia.org/w/index.php?curid=4099853</a:t>
            </a:r>
          </a:p>
        </p:txBody>
      </p:sp>
    </p:spTree>
    <p:extLst>
      <p:ext uri="{BB962C8B-B14F-4D97-AF65-F5344CB8AC3E}">
        <p14:creationId xmlns:p14="http://schemas.microsoft.com/office/powerpoint/2010/main" val="2032910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787" y="1041288"/>
            <a:ext cx="6300789" cy="50456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9981" y="6086940"/>
            <a:ext cx="5220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3"/>
              </a:rPr>
              <a:t>https://</a:t>
            </a:r>
            <a:r>
              <a:rPr lang="en-US" sz="1600" dirty="0" smtClean="0">
                <a:hlinkClick r:id="rId3"/>
              </a:rPr>
              <a:t>fphoto.photoshelter.com/image/I0000nFZpKs7dW1g</a:t>
            </a:r>
            <a:endParaRPr lang="en-US" sz="1600" dirty="0" smtClean="0"/>
          </a:p>
          <a:p>
            <a:r>
              <a:rPr lang="en-US" sz="1600" dirty="0">
                <a:solidFill>
                  <a:srgbClr val="222222"/>
                </a:solidFill>
              </a:rPr>
              <a:t>Copyright:© 1974 George </a:t>
            </a:r>
            <a:r>
              <a:rPr lang="en-US" sz="1600" dirty="0" err="1">
                <a:solidFill>
                  <a:srgbClr val="222222"/>
                </a:solidFill>
              </a:rPr>
              <a:t>Resch</a:t>
            </a:r>
            <a:r>
              <a:rPr lang="en-US" sz="1600" dirty="0">
                <a:solidFill>
                  <a:srgbClr val="222222"/>
                </a:solidFill>
              </a:rPr>
              <a:t> - Fundamental </a:t>
            </a:r>
            <a:r>
              <a:rPr lang="en-US" sz="1600" dirty="0" smtClean="0">
                <a:solidFill>
                  <a:srgbClr val="222222"/>
                </a:solidFill>
              </a:rPr>
              <a:t>Photographs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157296" y="205683"/>
            <a:ext cx="51930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/>
              <a:t>ΑΝΑΚΛΑΣΗ – ΔΙΑΘΛΑΣΗ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6081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0" y="1251475"/>
            <a:ext cx="4491381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2188" y="108968"/>
            <a:ext cx="51930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/>
              <a:t>ΑΝΑΚΛΑΣΗ – ΔΙΑΘΛΑΣΗ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5315644" y="1123118"/>
            <a:ext cx="4914193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/>
              <a:t>ΑΟ, ΟΒ, ΝΝ΄, ΔΟ </a:t>
            </a:r>
            <a:r>
              <a:rPr lang="el-GR" sz="2400" dirty="0" smtClean="0"/>
              <a:t>βρίσκονται όλες 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 </a:t>
            </a:r>
            <a:r>
              <a:rPr lang="el-GR" sz="2400" dirty="0" smtClean="0"/>
              <a:t>   στο ίδιο </a:t>
            </a:r>
            <a:r>
              <a:rPr lang="el-GR" sz="2400" u="sng" dirty="0" smtClean="0"/>
              <a:t>επίπεδο πρόσπτωσης </a:t>
            </a:r>
            <a:r>
              <a:rPr lang="el-GR" sz="2400" b="1" dirty="0" smtClean="0"/>
              <a:t>π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15644" y="2725843"/>
            <a:ext cx="2718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Ανάκλαση :  </a:t>
            </a:r>
            <a:r>
              <a:rPr lang="el-GR" sz="2400" b="1" i="1" dirty="0" smtClean="0"/>
              <a:t>α = β</a:t>
            </a:r>
            <a:endParaRPr lang="en-US" sz="2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15644" y="3471486"/>
                <a:ext cx="5040675" cy="774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l-GR" sz="2400" dirty="0" smtClean="0"/>
                  <a:t>Διάθλαση : νόμος </a:t>
                </a:r>
                <a:r>
                  <a:rPr lang="en-US" sz="2400" dirty="0" smtClean="0"/>
                  <a:t>Snell 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800" b="1" i="1">
                            <a:latin typeface="Cambria Math" panose="02040503050406030204" pitchFamily="18" charset="0"/>
                          </a:rPr>
                          <m:t>𝜼𝝁𝜹</m:t>
                        </m:r>
                      </m:num>
                      <m:den>
                        <m:r>
                          <a:rPr lang="el-GR" sz="2800" b="1" i="1">
                            <a:latin typeface="Cambria Math" panose="02040503050406030204" pitchFamily="18" charset="0"/>
                          </a:rPr>
                          <m:t>𝜼𝝁𝜶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5644" y="3471486"/>
                <a:ext cx="5040675" cy="774892"/>
              </a:xfrm>
              <a:prstGeom prst="rect">
                <a:avLst/>
              </a:prstGeom>
              <a:blipFill rotWithShape="0">
                <a:blip r:embed="rId3"/>
                <a:stretch>
                  <a:fillRect l="-1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62289" y="5513607"/>
            <a:ext cx="4823693" cy="461665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 extrusionH="76200">
            <a:extrusionClr>
              <a:srgbClr val="F8D4B4"/>
            </a:extrusionClr>
          </a:sp3d>
        </p:spPr>
        <p:txBody>
          <a:bodyPr wrap="none" rtlCol="0">
            <a:spAutoFit/>
          </a:bodyPr>
          <a:lstStyle/>
          <a:p>
            <a:r>
              <a:rPr lang="el-GR" sz="2400" dirty="0" smtClean="0"/>
              <a:t>ΑΠΕΙΚΟΝΙΣΗ - ΔΗΜΙΟΥΡΓΙΑ ΕΙΔΩΛΩΝ</a:t>
            </a:r>
            <a:endParaRPr lang="en-US" sz="2400" dirty="0"/>
          </a:p>
        </p:txBody>
      </p:sp>
      <p:sp>
        <p:nvSpPr>
          <p:cNvPr id="11" name="Left Brace 10"/>
          <p:cNvSpPr/>
          <p:nvPr/>
        </p:nvSpPr>
        <p:spPr>
          <a:xfrm>
            <a:off x="5385982" y="5195800"/>
            <a:ext cx="148225" cy="1097280"/>
          </a:xfrm>
          <a:prstGeom prst="leftBrace">
            <a:avLst/>
          </a:prstGeom>
          <a:ln w="31750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547010" y="4995191"/>
            <a:ext cx="3383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rgbClr val="C61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ΑΝΑΚΛΑΣΗ  → ΚΑΤΟΠΤΡΑ</a:t>
            </a:r>
            <a:endParaRPr lang="en-US" sz="2000" dirty="0">
              <a:solidFill>
                <a:srgbClr val="C61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47010" y="6093025"/>
            <a:ext cx="2745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rgbClr val="DD7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ΔΙΑΘΛΑΣΗ  → ΦΑΚΟΙ</a:t>
            </a:r>
            <a:endParaRPr lang="en-US" sz="2000" dirty="0">
              <a:solidFill>
                <a:srgbClr val="DD70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4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26628"/>
            <a:ext cx="12018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 smtClean="0"/>
              <a:t>Πραγματικά </a:t>
            </a:r>
            <a:r>
              <a:rPr lang="el-GR" sz="2400" dirty="0" smtClean="0"/>
              <a:t>Είδωλα : σχηματίζονται από τις </a:t>
            </a:r>
            <a:r>
              <a:rPr lang="el-GR" sz="2400" u="sng" dirty="0" smtClean="0"/>
              <a:t>ίδιες</a:t>
            </a:r>
            <a:r>
              <a:rPr lang="el-GR" sz="2400" dirty="0" smtClean="0"/>
              <a:t> τις ακτίνες (ανακλώμενες ή διαθλώμενες)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759491"/>
            <a:ext cx="11614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 smtClean="0"/>
              <a:t>Φανταστικά</a:t>
            </a:r>
            <a:r>
              <a:rPr lang="el-GR" sz="2400" dirty="0" smtClean="0"/>
              <a:t> Είδωλα : σχηματίζονται από τις </a:t>
            </a:r>
            <a:r>
              <a:rPr lang="el-GR" sz="2400" u="sng" dirty="0" smtClean="0"/>
              <a:t>προεκτάσεις</a:t>
            </a:r>
            <a:r>
              <a:rPr lang="el-GR" sz="2400" dirty="0" smtClean="0"/>
              <a:t> των ακτίνων 	(ανακλώμενων ή</a:t>
            </a:r>
          </a:p>
          <a:p>
            <a:r>
              <a:rPr lang="el-GR" sz="2400" dirty="0"/>
              <a:t>	</a:t>
            </a:r>
            <a:r>
              <a:rPr lang="el-GR" sz="2400" dirty="0" smtClean="0"/>
              <a:t>									 διαθλώμενων)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544" y="4351797"/>
            <a:ext cx="1312634" cy="219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544" y="1057361"/>
            <a:ext cx="1394672" cy="2194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748" y="1057171"/>
            <a:ext cx="3237257" cy="2194750"/>
          </a:xfrm>
          <a:prstGeom prst="rect">
            <a:avLst/>
          </a:prstGeom>
        </p:spPr>
      </p:pic>
      <p:pic>
        <p:nvPicPr>
          <p:cNvPr id="7" name="Picture 4" descr="Μεγεθυντικός Φακός με LED Φωτισμό SPM 6204"/>
          <p:cNvPicPr>
            <a:picLocks noChangeAspect="1" noChangeArrowheads="1"/>
          </p:cNvPicPr>
          <p:nvPr/>
        </p:nvPicPr>
        <p:blipFill rotWithShape="1">
          <a:blip r:embed="rId5" cstate="print"/>
          <a:srcRect l="4071" t="20189" r="6536" b="21563"/>
          <a:stretch/>
        </p:blipFill>
        <p:spPr bwMode="auto">
          <a:xfrm>
            <a:off x="5425343" y="4465697"/>
            <a:ext cx="3227662" cy="210312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65722" y="6073593"/>
            <a:ext cx="1797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κυρτή επιφάνεια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65722" y="2833593"/>
            <a:ext cx="1738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κοίλη επιφάνεια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8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5189" y="300638"/>
            <a:ext cx="2988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dirty="0" smtClean="0"/>
              <a:t>ΑΝΑΚΛΑΣΗ</a:t>
            </a:r>
            <a:endParaRPr lang="en-US" sz="4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570" y="300638"/>
            <a:ext cx="5025838" cy="2834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34182" y="2007959"/>
            <a:ext cx="93487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800" b="1" dirty="0" smtClean="0"/>
              <a:t>α = β</a:t>
            </a:r>
            <a:endParaRPr lang="en-US" sz="28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73" y="3562310"/>
            <a:ext cx="4192357" cy="22367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370" y="3562310"/>
            <a:ext cx="3945954" cy="21945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04663" y="5799015"/>
            <a:ext cx="1920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κατοπτρική 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8590504" y="5756870"/>
            <a:ext cx="135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διάχυτη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4960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26392" y="1487541"/>
            <a:ext cx="166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ΕΠΙΠΕΔΑ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50858" y="1487542"/>
            <a:ext cx="1790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ΣΦΑΙΡΙΚΑ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1337" y="221447"/>
            <a:ext cx="107474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dirty="0" smtClean="0"/>
              <a:t>ΚΑΤΟΠΤΡΑ : </a:t>
            </a:r>
            <a:r>
              <a:rPr lang="el-GR" sz="2400" dirty="0">
                <a:solidFill>
                  <a:prstClr val="black"/>
                </a:solidFill>
              </a:rPr>
              <a:t>Λείες – στιλπνές επιφάνειες που ανακλούν το προσπίπτον φως</a:t>
            </a:r>
            <a:r>
              <a:rPr lang="el-GR" sz="4000" dirty="0" smtClean="0"/>
              <a:t> 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5555" y="2624803"/>
            <a:ext cx="2976409" cy="29764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92" y="2267284"/>
            <a:ext cx="3705014" cy="3803815"/>
          </a:xfrm>
          <a:prstGeom prst="rect">
            <a:avLst/>
          </a:prstGeom>
        </p:spPr>
      </p:pic>
      <p:pic>
        <p:nvPicPr>
          <p:cNvPr id="6146" name="Picture 2" descr="κατασκευή κοίλου κατόπτρου - Mastrovox - AstroVo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8" r="10932"/>
          <a:stretch/>
        </p:blipFill>
        <p:spPr bwMode="auto">
          <a:xfrm>
            <a:off x="5158765" y="2624803"/>
            <a:ext cx="3076769" cy="304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67836" y="5824588"/>
            <a:ext cx="100584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ΚΟΙΛΑ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010558" y="5798531"/>
            <a:ext cx="99007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sz="2400" b="1" dirty="0" smtClean="0"/>
              <a:t>ΚΥΡΤΑ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3046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842" y="1117938"/>
            <a:ext cx="7620660" cy="50052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0134" y="6123188"/>
            <a:ext cx="4791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https://www.sciencephoto.com/contributor/xxx/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57296" y="205683"/>
            <a:ext cx="51930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/>
              <a:t>ΑΝΑΚΛΑΣΗ – ΔΙΑΘΛΑΣΗ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3198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7714" t="27715" r="13369" b="36857"/>
          <a:stretch/>
        </p:blipFill>
        <p:spPr>
          <a:xfrm>
            <a:off x="1251746" y="1197864"/>
            <a:ext cx="4704471" cy="4956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7851"/>
          <a:stretch/>
        </p:blipFill>
        <p:spPr>
          <a:xfrm>
            <a:off x="5903892" y="2088223"/>
            <a:ext cx="5462099" cy="2575461"/>
          </a:xfrm>
          <a:prstGeom prst="rect">
            <a:avLst/>
          </a:prstGeom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3656780" y="136906"/>
            <a:ext cx="4835013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mtClean="0"/>
              <a:t>Διάθλαση φωτός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58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5954" y="325109"/>
            <a:ext cx="7114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ΧΑΡΑΚΤΗΡΙΣΤΙΚΑ ΜΕΓΕΘΗ ΚΥΜΑΤΙΚΗΣ ΚΙΝΗΣΗΣ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30801" y="1381536"/>
              <a:ext cx="11424688" cy="46312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56223"/>
                    <a:gridCol w="4267200"/>
                    <a:gridCol w="1573161"/>
                    <a:gridCol w="1907459"/>
                    <a:gridCol w="1720645"/>
                  </a:tblGrid>
                  <a:tr h="484138"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ΜΕΓΕΘΟΣ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ΣΗΜΑΣΙΑ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ΜΟΝΑΔΕΣ </a:t>
                          </a:r>
                          <a:r>
                            <a:rPr lang="en-US" dirty="0" smtClean="0"/>
                            <a:t>(SI)</a:t>
                          </a:r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l-GR" dirty="0" smtClean="0"/>
                            <a:t>ΤΥΠΟΙ</a:t>
                          </a: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597316"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Περίοδος </a:t>
                          </a:r>
                          <a14:m>
                            <m:oMath xmlns:m="http://schemas.openxmlformats.org/officeDocument/2006/math"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oMath>
                          </a14:m>
                          <a:r>
                            <a:rPr lang="el-GR" dirty="0" smtClean="0"/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χρονική διάρκεια μιας πλήρους κίνησης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+mn-lt"/>
                              <a:cs typeface="Arial" panose="020B0604020202020204" pitchFamily="34" charset="0"/>
                            </a:rPr>
                            <a:t>sec</a:t>
                          </a:r>
                          <a:endParaRPr lang="en-US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l-GR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891947">
                    <a:tc>
                      <a:txBody>
                        <a:bodyPr/>
                        <a:lstStyle/>
                        <a:p>
                          <a:r>
                            <a:rPr lang="el-GR" dirty="0" smtClean="0">
                              <a:cs typeface="Arial" panose="020B0604020202020204" pitchFamily="34" charset="0"/>
                            </a:rPr>
                            <a:t>Συχνότητα </a:t>
                          </a:r>
                          <a14:m>
                            <m:oMath xmlns:m="http://schemas.openxmlformats.org/officeDocument/2006/math"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i="1" dirty="0" smtClean="0"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>
                              <a:cs typeface="Arial" panose="020B0604020202020204" pitchFamily="34" charset="0"/>
                            </a:rPr>
                            <a:t>πλήθος πλήρων κινήσεων (κύκλοι) στη μονάδα του χρόνου → → ρυθμός επανάληψης της περιοδικής κίνησης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cs typeface="Arial" panose="020B0604020202020204" pitchFamily="34" charset="0"/>
                            </a:rPr>
                            <a:t>Hz = 1/sec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753529"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Κυκλική συχνότητα </a:t>
                          </a:r>
                          <a14:m>
                            <m:oMath xmlns:m="http://schemas.openxmlformats.org/officeDocument/2006/math"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smtClean="0"/>
                            <a:t>γωνία που αντιστοιχεί στούς</a:t>
                          </a:r>
                          <a:r>
                            <a:rPr lang="el-GR" baseline="0" smtClean="0"/>
                            <a:t> κύκλους ανά μονάδα χρόνου</a:t>
                          </a:r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rad</a:t>
                          </a:r>
                          <a:r>
                            <a:rPr lang="el-GR" dirty="0" smtClean="0"/>
                            <a:t> / </a:t>
                          </a:r>
                          <a:r>
                            <a:rPr lang="en-US" dirty="0" smtClean="0"/>
                            <a:t>sec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  <m:r>
                                  <a:rPr lang="el-GR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l-GR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Τ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1067178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dirty="0" smtClean="0"/>
                            <a:t>Ταχύτητα</a:t>
                          </a:r>
                          <a:r>
                            <a:rPr lang="el-GR" baseline="0" dirty="0" smtClean="0"/>
                            <a:t> διάδοσης κύματος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oMath>
                          </a14:m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Απόσταση που διανύει το</a:t>
                          </a:r>
                          <a:r>
                            <a:rPr lang="el-GR" baseline="0" dirty="0" smtClean="0"/>
                            <a:t> κύμα στη μονάδα του χρόνου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</a:t>
                          </a:r>
                          <a:r>
                            <a:rPr lang="en-US" baseline="0" dirty="0" smtClean="0"/>
                            <a:t> / sec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𝑣</m:t>
                                </m:r>
                                <m:r>
                                  <a:rPr kumimoji="0" lang="el-GR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l-GR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𝜆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∙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365760" marT="182880"/>
                    </a:tc>
                  </a:tr>
                  <a:tr h="757083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800" dirty="0" smtClean="0"/>
                            <a:t>Μήκος κύματος </a:t>
                          </a:r>
                          <a:r>
                            <a:rPr lang="el-GR" sz="1800" i="1" dirty="0" smtClean="0"/>
                            <a:t>λ</a:t>
                          </a:r>
                          <a:endParaRPr lang="en-US" sz="1800" i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Απόσταση που διανύει το</a:t>
                          </a:r>
                          <a:r>
                            <a:rPr lang="el-GR" baseline="0" dirty="0" smtClean="0"/>
                            <a:t> κύμα σε χρόνο Τ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l-G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30801" y="1381536"/>
              <a:ext cx="11424688" cy="46312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56223"/>
                    <a:gridCol w="4267200"/>
                    <a:gridCol w="1573161"/>
                    <a:gridCol w="1907459"/>
                    <a:gridCol w="1720645"/>
                  </a:tblGrid>
                  <a:tr h="484138"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ΜΕΓΕΘΟΣ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ΣΗΜΑΣΙΑ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ΜΟΝΑΔΕΣ </a:t>
                          </a:r>
                          <a:r>
                            <a:rPr lang="en-US" dirty="0" smtClean="0"/>
                            <a:t>(SI)</a:t>
                          </a:r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l-GR" dirty="0" smtClean="0"/>
                            <a:t>ΤΥΠΟΙ</a:t>
                          </a: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6549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12" t="-79439" r="-485358" b="-5383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χρονική διάρκεια μιας πλήρους κίνησης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+mn-lt"/>
                              <a:cs typeface="Arial" panose="020B0604020202020204" pitchFamily="34" charset="0"/>
                            </a:rPr>
                            <a:t>sec</a:t>
                          </a:r>
                          <a:endParaRPr lang="en-US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09265" t="-79439" r="-91374" b="-5383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914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12" t="-128000" r="-485358" b="-2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>
                              <a:cs typeface="Arial" panose="020B0604020202020204" pitchFamily="34" charset="0"/>
                            </a:rPr>
                            <a:t>πλήθος πλήρων κινήσεων (κύκλοι) στη μονάδα του χρόνου → → ρυθμός επανάληψης της περιοδικής κίνησης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cs typeface="Arial" panose="020B0604020202020204" pitchFamily="34" charset="0"/>
                            </a:rPr>
                            <a:t>Hz = 1/sec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7535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12" t="-275806" r="-485358" b="-2435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l-GR" smtClean="0"/>
                            <a:t>γωνία που αντιστοιχεί στούς</a:t>
                          </a:r>
                          <a:r>
                            <a:rPr lang="el-GR" baseline="0" smtClean="0"/>
                            <a:t> κύκλους ανά μονάδα χρόνου</a:t>
                          </a:r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rad</a:t>
                          </a:r>
                          <a:r>
                            <a:rPr lang="el-GR" dirty="0" smtClean="0"/>
                            <a:t> / </a:t>
                          </a:r>
                          <a:r>
                            <a:rPr lang="en-US" dirty="0" smtClean="0"/>
                            <a:t>sec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09265" t="-275806" r="-91374" b="-2435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106717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12" t="-264773" r="-485358" b="-715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Απόσταση που διανύει το</a:t>
                          </a:r>
                          <a:r>
                            <a:rPr lang="el-GR" baseline="0" dirty="0" smtClean="0"/>
                            <a:t> κύμα στη μονάδα του χρόνου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</a:t>
                          </a:r>
                          <a:r>
                            <a:rPr lang="en-US" baseline="0" dirty="0" smtClean="0"/>
                            <a:t> / sec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5760" marT="182880">
                        <a:blipFill rotWithShape="0">
                          <a:blip r:embed="rId2"/>
                          <a:stretch>
                            <a:fillRect l="-565248" t="-264773" r="-1418" b="-71591"/>
                          </a:stretch>
                        </a:blipFill>
                      </a:tcPr>
                    </a:tc>
                  </a:tr>
                  <a:tr h="757083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800" dirty="0" smtClean="0"/>
                            <a:t>Μήκος κύματος </a:t>
                          </a:r>
                          <a:r>
                            <a:rPr lang="el-GR" sz="1800" i="1" dirty="0" smtClean="0"/>
                            <a:t>λ</a:t>
                          </a:r>
                          <a:endParaRPr lang="en-US" sz="1800" i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Απόσταση που διανύει το</a:t>
                          </a:r>
                          <a:r>
                            <a:rPr lang="el-GR" baseline="0" dirty="0" smtClean="0"/>
                            <a:t> κύμα σε χρόνο Τ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09265" t="-517742" r="-91374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grpSp>
        <p:nvGrpSpPr>
          <p:cNvPr id="14" name="Group 13"/>
          <p:cNvGrpSpPr/>
          <p:nvPr/>
        </p:nvGrpSpPr>
        <p:grpSpPr>
          <a:xfrm>
            <a:off x="9694606" y="2172930"/>
            <a:ext cx="786581" cy="3323302"/>
            <a:chOff x="8799871" y="2133600"/>
            <a:chExt cx="786581" cy="3342968"/>
          </a:xfrm>
        </p:grpSpPr>
        <p:sp>
          <p:nvSpPr>
            <p:cNvPr id="5" name="Right Brace 4"/>
            <p:cNvSpPr/>
            <p:nvPr/>
          </p:nvSpPr>
          <p:spPr>
            <a:xfrm>
              <a:off x="8799871" y="2133600"/>
              <a:ext cx="786581" cy="3342968"/>
            </a:xfrm>
            <a:prstGeom prst="rightBrace">
              <a:avLst>
                <a:gd name="adj1" fmla="val 184"/>
                <a:gd name="adj2" fmla="val 70761"/>
              </a:avLst>
            </a:prstGeom>
            <a:ln w="31750" cap="rnd">
              <a:solidFill>
                <a:schemeClr val="accent4"/>
              </a:solidFill>
              <a:beve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endCxn id="5" idx="1"/>
            </p:cNvCxnSpPr>
            <p:nvPr/>
          </p:nvCxnSpPr>
          <p:spPr>
            <a:xfrm>
              <a:off x="9222658" y="4493342"/>
              <a:ext cx="363794" cy="0"/>
            </a:xfrm>
            <a:prstGeom prst="straightConnector1">
              <a:avLst/>
            </a:prstGeom>
            <a:ln w="31750">
              <a:solidFill>
                <a:schemeClr val="accent4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718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encyclopedie-environnement.org/app/uploads/2016/07/colours-of-the-sky_fig6_rayonnement-solaire-atmosphe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627" y="356124"/>
            <a:ext cx="7211475" cy="287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26" y="3997001"/>
            <a:ext cx="2959928" cy="1920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665" y="6391796"/>
            <a:ext cx="830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το ηλιακό φως σκεδάζεται προς όλες τις κατευθύνσεις – εντονότερα τα μικρά λ (μπλε)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82" y="3871775"/>
            <a:ext cx="3344337" cy="2223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627" y="3997001"/>
            <a:ext cx="3549533" cy="19202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0665" y="218898"/>
            <a:ext cx="5676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ΣΚΕΔΑΣΗ &amp; ΔΙΑΣΤΑΣΕΙΣ ΣΩΜΑΤΙΔΙΩΝ</a:t>
            </a:r>
            <a:endParaRPr lang="en-US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5095415" y="3122336"/>
            <a:ext cx="4357489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Source Sans Pro"/>
              </a:rPr>
              <a:t>BELORIZKY </a:t>
            </a:r>
            <a:r>
              <a:rPr lang="en-US" sz="1000" dirty="0" err="1">
                <a:solidFill>
                  <a:srgbClr val="000000"/>
                </a:solidFill>
                <a:latin typeface="Source Sans Pro"/>
              </a:rPr>
              <a:t>Elie</a:t>
            </a:r>
            <a:r>
              <a:rPr lang="en-US" sz="1000" dirty="0">
                <a:solidFill>
                  <a:srgbClr val="000000"/>
                </a:solidFill>
                <a:latin typeface="Source Sans Pro"/>
              </a:rPr>
              <a:t> (July 16, 2019), The </a:t>
            </a:r>
            <a:r>
              <a:rPr lang="en-US" sz="1000" dirty="0" err="1">
                <a:solidFill>
                  <a:srgbClr val="000000"/>
                </a:solidFill>
                <a:latin typeface="Source Sans Pro"/>
              </a:rPr>
              <a:t>colours</a:t>
            </a:r>
            <a:r>
              <a:rPr lang="en-US" sz="1000" dirty="0">
                <a:solidFill>
                  <a:srgbClr val="000000"/>
                </a:solidFill>
                <a:latin typeface="Source Sans Pro"/>
              </a:rPr>
              <a:t> of the sky, </a:t>
            </a:r>
            <a:r>
              <a:rPr lang="en-US" sz="1000" dirty="0" smtClean="0">
                <a:solidFill>
                  <a:srgbClr val="0078AF"/>
                </a:solidFill>
                <a:latin typeface="Source Sans Pro"/>
                <a:hlinkClick r:id="rId6"/>
              </a:rPr>
              <a:t>https</a:t>
            </a:r>
            <a:r>
              <a:rPr lang="en-US" sz="1000" dirty="0">
                <a:solidFill>
                  <a:srgbClr val="0078AF"/>
                </a:solidFill>
                <a:latin typeface="Source Sans Pro"/>
                <a:hlinkClick r:id="rId6"/>
              </a:rPr>
              <a:t>://www.encyclopedie-environnement.org/en/air-en/colours-sky/</a:t>
            </a:r>
            <a:r>
              <a:rPr lang="en-US" sz="1000" dirty="0">
                <a:solidFill>
                  <a:srgbClr val="000000"/>
                </a:solidFill>
                <a:latin typeface="Source Sans Pro"/>
              </a:rPr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0634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9701" y="216733"/>
            <a:ext cx="11514388" cy="5302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400" dirty="0" smtClean="0">
                <a:solidFill>
                  <a:schemeClr val="tx1"/>
                </a:solidFill>
              </a:rPr>
              <a:t>Η ταχύτητα </a:t>
            </a:r>
            <a:r>
              <a:rPr lang="en-US" sz="2400" dirty="0" smtClean="0">
                <a:solidFill>
                  <a:schemeClr val="tx1"/>
                </a:solidFill>
              </a:rPr>
              <a:t>c</a:t>
            </a:r>
            <a:r>
              <a:rPr lang="el-GR" sz="2400" dirty="0" smtClean="0">
                <a:solidFill>
                  <a:schemeClr val="tx1"/>
                </a:solidFill>
              </a:rPr>
              <a:t> διάδοσης Η/Μ ακτινοβολίας εξαρτάται από:</a:t>
            </a:r>
            <a:r>
              <a:rPr lang="el-GR" sz="2400" dirty="0" smtClean="0">
                <a:solidFill>
                  <a:prstClr val="white"/>
                </a:solidFill>
              </a:rPr>
              <a:t> </a:t>
            </a:r>
            <a:r>
              <a:rPr lang="el-GR" sz="2800" b="1" dirty="0" smtClean="0">
                <a:solidFill>
                  <a:schemeClr val="accent2">
                    <a:lumMod val="75000"/>
                  </a:schemeClr>
                </a:solidFill>
              </a:rPr>
              <a:t>ιδιότητες μέσου</a:t>
            </a:r>
            <a:r>
              <a:rPr lang="el-GR" sz="2800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  <a:r>
              <a:rPr lang="el-GR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el-GR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701" y="1286341"/>
            <a:ext cx="11093843" cy="584775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c</a:t>
            </a:r>
            <a:r>
              <a:rPr lang="en-US" sz="2400" b="1" baseline="-25000" dirty="0">
                <a:solidFill>
                  <a:schemeClr val="tx1"/>
                </a:solidFill>
              </a:rPr>
              <a:t>0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l-GR" sz="2400" dirty="0" smtClean="0">
                <a:solidFill>
                  <a:schemeClr val="tx1"/>
                </a:solidFill>
              </a:rPr>
              <a:t>στο </a:t>
            </a:r>
            <a:r>
              <a:rPr lang="el-GR" sz="2800" b="1" dirty="0" smtClean="0">
                <a:solidFill>
                  <a:schemeClr val="tx1"/>
                </a:solidFill>
              </a:rPr>
              <a:t>κενό</a:t>
            </a:r>
            <a:r>
              <a:rPr lang="el-GR" sz="2400" dirty="0" smtClean="0">
                <a:solidFill>
                  <a:schemeClr val="tx1"/>
                </a:solidFill>
              </a:rPr>
              <a:t>:</a:t>
            </a:r>
            <a:r>
              <a:rPr lang="en-US" sz="2400" dirty="0" smtClean="0">
                <a:solidFill>
                  <a:schemeClr val="tx1"/>
                </a:solidFill>
              </a:rPr>
              <a:t>      </a:t>
            </a:r>
            <a:r>
              <a:rPr lang="el-GR" sz="2400" dirty="0" smtClean="0">
                <a:solidFill>
                  <a:schemeClr val="tx1"/>
                </a:solidFill>
              </a:rPr>
              <a:t>έχει την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l-GR" sz="2400" dirty="0" smtClean="0">
                <a:solidFill>
                  <a:schemeClr val="tx1"/>
                </a:solidFill>
              </a:rPr>
              <a:t>ίδια τιμή  </a:t>
            </a:r>
            <a:r>
              <a:rPr lang="en-US" sz="2800" b="1" dirty="0" smtClean="0">
                <a:solidFill>
                  <a:schemeClr val="tx1"/>
                </a:solidFill>
              </a:rPr>
              <a:t>c</a:t>
            </a:r>
            <a:r>
              <a:rPr lang="en-US" sz="2800" b="1" baseline="-25000" dirty="0" smtClean="0">
                <a:solidFill>
                  <a:schemeClr val="tx1"/>
                </a:solidFill>
              </a:rPr>
              <a:t>0</a:t>
            </a:r>
            <a:r>
              <a:rPr lang="en-US" sz="2800" b="1" dirty="0" smtClean="0">
                <a:solidFill>
                  <a:schemeClr val="tx1"/>
                </a:solidFill>
              </a:rPr>
              <a:t> = 3 x 10</a:t>
            </a:r>
            <a:r>
              <a:rPr lang="en-US" sz="2800" b="1" baseline="30000" dirty="0" smtClean="0">
                <a:solidFill>
                  <a:schemeClr val="tx1"/>
                </a:solidFill>
              </a:rPr>
              <a:t>8</a:t>
            </a:r>
            <a:r>
              <a:rPr lang="en-US" sz="2800" b="1" dirty="0" smtClean="0">
                <a:solidFill>
                  <a:schemeClr val="tx1"/>
                </a:solidFill>
              </a:rPr>
              <a:t> m/sec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l-GR" sz="3200" dirty="0" smtClean="0">
                <a:solidFill>
                  <a:schemeClr val="tx1"/>
                </a:solidFill>
              </a:rPr>
              <a:t> </a:t>
            </a:r>
            <a:r>
              <a:rPr lang="el-GR" sz="2400" dirty="0" smtClean="0">
                <a:solidFill>
                  <a:schemeClr val="tx1"/>
                </a:solidFill>
              </a:rPr>
              <a:t>για </a:t>
            </a:r>
            <a:r>
              <a:rPr lang="el-GR" sz="2400" b="1" dirty="0" smtClean="0">
                <a:solidFill>
                  <a:schemeClr val="tx1"/>
                </a:solidFill>
              </a:rPr>
              <a:t>όλες</a:t>
            </a:r>
            <a:r>
              <a:rPr lang="el-GR" sz="2400" dirty="0" smtClean="0">
                <a:solidFill>
                  <a:schemeClr val="tx1"/>
                </a:solidFill>
              </a:rPr>
              <a:t> τις συχνότητες 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</a:rPr>
              <a:t>f</a:t>
            </a:r>
            <a:endParaRPr lang="en-US" sz="2400" i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9701" y="2510186"/>
                <a:ext cx="11093843" cy="523220"/>
              </a:xfrm>
              <a:prstGeom prst="rect">
                <a:avLst/>
              </a:prstGeom>
              <a:noFill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400" dirty="0" smtClean="0">
                    <a:solidFill>
                      <a:schemeClr val="tx1"/>
                    </a:solidFill>
                  </a:rPr>
                  <a:t>σ</a:t>
                </a:r>
                <a:r>
                  <a:rPr lang="el-GR" sz="2400" dirty="0">
                    <a:solidFill>
                      <a:schemeClr val="tx1"/>
                    </a:solidFill>
                  </a:rPr>
                  <a:t>ε</a:t>
                </a:r>
                <a:r>
                  <a:rPr lang="el-GR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l-GR" sz="2800" b="1" dirty="0" smtClean="0">
                    <a:solidFill>
                      <a:schemeClr val="tx1"/>
                    </a:solidFill>
                  </a:rPr>
                  <a:t>υλικό μέσο</a:t>
                </a:r>
                <a:r>
                  <a:rPr lang="el-GR" sz="2800" dirty="0" smtClean="0">
                    <a:solidFill>
                      <a:schemeClr val="tx1"/>
                    </a:solidFill>
                  </a:rPr>
                  <a:t>: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 </a:t>
                </a:r>
                <a:r>
                  <a:rPr lang="el-GR" sz="2800" dirty="0" smtClean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l-GR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𝝀</m:t>
                    </m:r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&lt; 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01" y="2510186"/>
                <a:ext cx="11093843" cy="52322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359701" y="3402101"/>
            <a:ext cx="10227284" cy="1409700"/>
            <a:chOff x="643916" y="68072"/>
            <a:chExt cx="10227284" cy="1409700"/>
          </a:xfrm>
        </p:grpSpPr>
        <p:sp>
          <p:nvSpPr>
            <p:cNvPr id="6" name="TextBox 5"/>
            <p:cNvSpPr txBox="1"/>
            <p:nvPr/>
          </p:nvSpPr>
          <p:spPr>
            <a:xfrm>
              <a:off x="643916" y="509053"/>
              <a:ext cx="4759636" cy="52322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l-GR" sz="2800" b="1" dirty="0" smtClean="0"/>
                <a:t>(Απόλυτος) δείκτης διάθλασης</a:t>
              </a:r>
              <a:endParaRPr lang="en-US" sz="2800" b="1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057900" y="68072"/>
              <a:ext cx="4813300" cy="1409700"/>
              <a:chOff x="6057900" y="68072"/>
              <a:chExt cx="4813300" cy="140970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178183" y="185888"/>
                <a:ext cx="4563054" cy="1156792"/>
                <a:chOff x="3289300" y="2420034"/>
                <a:chExt cx="4563054" cy="115679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3289300" y="2743200"/>
                      <a:ext cx="1413528" cy="8336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3600" dirty="0" smtClean="0"/>
                        <a:t>n = </a:t>
                      </a: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</m:oMath>
                      </a14:m>
                      <a:r>
                        <a:rPr lang="en-US" sz="3600" dirty="0" smtClean="0"/>
                        <a:t>  </a:t>
                      </a:r>
                      <a:endParaRPr lang="en-US" sz="3600" dirty="0"/>
                    </a:p>
                  </p:txBody>
                </p:sp>
              </mc:Choice>
              <mc:Fallback xmlns="">
                <p:sp>
                  <p:nvSpPr>
                    <p:cNvPr id="10" name="TextBox 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89300" y="2743200"/>
                      <a:ext cx="1413528" cy="833626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 l="-13362" t="-2190" b="-13139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1" name="Right Arrow 10"/>
                <p:cNvSpPr/>
                <p:nvPr/>
              </p:nvSpPr>
              <p:spPr>
                <a:xfrm>
                  <a:off x="4724399" y="2969513"/>
                  <a:ext cx="1514463" cy="381000"/>
                </a:xfrm>
                <a:prstGeom prst="rightArrow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Rectangle 11"/>
                    <p:cNvSpPr/>
                    <p:nvPr/>
                  </p:nvSpPr>
                  <p:spPr>
                    <a:xfrm>
                      <a:off x="4806669" y="2420034"/>
                      <a:ext cx="1443600" cy="646331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a14:m>
                      <a:r>
                        <a:rPr lang="en-US" sz="3600" b="0" dirty="0" smtClean="0">
                          <a:ea typeface="Cambria Math" panose="02040503050406030204" pitchFamily="18" charset="0"/>
                        </a:rPr>
                        <a:t> </a:t>
                      </a:r>
                      <a14:m>
                        <m:oMath xmlns:m="http://schemas.openxmlformats.org/officeDocument/2006/math"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𝑣</m:t>
                          </m:r>
                        </m:oMath>
                      </a14:m>
                      <a:endParaRPr lang="en-US" sz="3600" dirty="0"/>
                    </a:p>
                  </p:txBody>
                </p:sp>
              </mc:Choice>
              <mc:Fallback xmlns="">
                <p:sp>
                  <p:nvSpPr>
                    <p:cNvPr id="12" name="Rectangle 1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06669" y="2420034"/>
                      <a:ext cx="1443600" cy="646331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Rectangle 12"/>
                    <p:cNvSpPr/>
                    <p:nvPr/>
                  </p:nvSpPr>
                  <p:spPr>
                    <a:xfrm>
                      <a:off x="6606628" y="2836847"/>
                      <a:ext cx="1245726" cy="646331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sz="360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oMath>
                      </a14:m>
                      <a:r>
                        <a:rPr lang="en-US" sz="3600" b="0" dirty="0" smtClean="0">
                          <a:ea typeface="Cambria Math" panose="02040503050406030204" pitchFamily="18" charset="0"/>
                        </a:rPr>
                        <a:t> </a:t>
                      </a:r>
                      <a14:m>
                        <m:oMath xmlns:m="http://schemas.openxmlformats.org/officeDocument/2006/math"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</m:oMath>
                      </a14:m>
                      <a:r>
                        <a:rPr lang="en-US" sz="3600" dirty="0" smtClean="0"/>
                        <a:t> 1</a:t>
                      </a:r>
                      <a:endParaRPr lang="en-US" sz="3600" dirty="0"/>
                    </a:p>
                  </p:txBody>
                </p:sp>
              </mc:Choice>
              <mc:Fallback xmlns="">
                <p:sp>
                  <p:nvSpPr>
                    <p:cNvPr id="13" name="Rectangle 1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06628" y="2836847"/>
                      <a:ext cx="1245726" cy="646331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t="-15094" r="-14216" b="-3490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9" name="Rectangle 8"/>
              <p:cNvSpPr/>
              <p:nvPr/>
            </p:nvSpPr>
            <p:spPr>
              <a:xfrm>
                <a:off x="6057900" y="68072"/>
                <a:ext cx="4813300" cy="1409700"/>
              </a:xfrm>
              <a:prstGeom prst="rect">
                <a:avLst/>
              </a:prstGeom>
              <a:noFill/>
              <a:ln w="63500" cmpd="sng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671147" y="5164593"/>
                <a:ext cx="1207382" cy="3693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l-G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147" y="5164593"/>
                <a:ext cx="1207382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991504" y="5164593"/>
                <a:ext cx="1394805" cy="3693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l-G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504" y="5164593"/>
                <a:ext cx="1394805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809997" y="5902230"/>
                <a:ext cx="2056973" cy="777136"/>
              </a:xfrm>
              <a:prstGeom prst="rect">
                <a:avLst/>
              </a:prstGeom>
              <a:ln w="31750">
                <a:prstDash val="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2800" dirty="0" smtClean="0"/>
                  <a:t>n = </a:t>
                </a:r>
                <a14:m>
                  <m:oMath xmlns:m="http://schemas.openxmlformats.org/officeDocument/2006/math">
                    <m:r>
                      <a:rPr lang="el-GR" sz="28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800" b="1" i="1">
                                <a:latin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l-GR" sz="2800" b="1" i="1">
                            <a:latin typeface="Cambria Math" panose="02040503050406030204" pitchFamily="18" charset="0"/>
                          </a:rPr>
                          <m:t>𝝀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den>
                    </m:f>
                    <m:r>
                      <a:rPr lang="el-GR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800" b="1" i="1">
                                <a:latin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el-GR" sz="2800" b="1" i="1">
                            <a:latin typeface="Cambria Math" panose="02040503050406030204" pitchFamily="18" charset="0"/>
                          </a:rPr>
                          <m:t>𝝀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997" y="5902230"/>
                <a:ext cx="2056973" cy="777136"/>
              </a:xfrm>
              <a:prstGeom prst="rect">
                <a:avLst/>
              </a:prstGeom>
              <a:blipFill rotWithShape="0">
                <a:blip r:embed="rId8"/>
                <a:stretch>
                  <a:fillRect l="-5248" b="-752"/>
                </a:stretch>
              </a:blipFill>
              <a:ln w="3175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 flipH="1">
            <a:off x="6838483" y="6028317"/>
            <a:ext cx="261257" cy="11721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711843" y="6408321"/>
            <a:ext cx="257268" cy="211021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own Arrow 20"/>
          <p:cNvSpPr/>
          <p:nvPr/>
        </p:nvSpPr>
        <p:spPr>
          <a:xfrm>
            <a:off x="6444728" y="4811801"/>
            <a:ext cx="166890" cy="1036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9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54" y="821104"/>
            <a:ext cx="4633362" cy="41151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688271" y="4384194"/>
                <a:ext cx="1995931" cy="848374"/>
              </a:xfrm>
              <a:prstGeom prst="rect">
                <a:avLst/>
              </a:prstGeom>
              <a:ln w="47625">
                <a:prstDash val="sys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sub>
                          </m:s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sub>
                          </m:s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8271" y="4384194"/>
                <a:ext cx="1995931" cy="84837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688271" y="5615223"/>
                <a:ext cx="2788776" cy="846642"/>
              </a:xfrm>
              <a:prstGeom prst="rect">
                <a:avLst/>
              </a:prstGeom>
              <a:gradFill rotWithShape="1">
                <a:gsLst>
                  <a:gs pos="0">
                    <a:srgbClr val="F79646">
                      <a:tint val="50000"/>
                      <a:satMod val="300000"/>
                    </a:srgbClr>
                  </a:gs>
                  <a:gs pos="35000">
                    <a:srgbClr val="F79646">
                      <a:tint val="37000"/>
                      <a:satMod val="300000"/>
                    </a:srgbClr>
                  </a:gs>
                  <a:gs pos="100000">
                    <a:srgbClr val="F7964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7964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𝑷</m:t>
                          </m:r>
                        </m:e>
                        <m:sub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sub>
                      </m:sSub>
                      <m:r>
                        <a:rPr kumimoji="0" lang="en-US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𝑽</m:t>
                          </m:r>
                        </m:den>
                      </m:f>
                      <m:r>
                        <a:rPr kumimoji="0" lang="el-GR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kumimoji="0" lang="en-US" sz="2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𝑭</m:t>
                              </m:r>
                            </m:sub>
                          </m:sSub>
                          <m:r>
                            <a:rPr kumimoji="0" lang="el-GR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2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kumimoji="0" lang="en-US" sz="2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𝑪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2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kumimoji="0" lang="en-US" sz="2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𝑫</m:t>
                              </m:r>
                            </m:sub>
                          </m:sSub>
                          <m:r>
                            <a:rPr kumimoji="0" lang="el-GR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l-GR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8271" y="5615223"/>
                <a:ext cx="2788776" cy="84664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9525" cap="flat" cmpd="sng" algn="ctr">
                <a:solidFill>
                  <a:srgbClr val="F7964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8058" y="626708"/>
            <a:ext cx="5503868" cy="35661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52767" y="4384194"/>
            <a:ext cx="3422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Αριθμός </a:t>
            </a:r>
            <a:r>
              <a:rPr lang="en-US" sz="2400" dirty="0" smtClean="0"/>
              <a:t>Abbe </a:t>
            </a:r>
            <a:r>
              <a:rPr lang="el-GR" sz="2400" dirty="0" smtClean="0"/>
              <a:t> ή Συντελεστής διασποράς: 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152767" y="5807711"/>
            <a:ext cx="2980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Διασκορπιστική ισχύς: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801000" y="79110"/>
            <a:ext cx="4077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/>
              <a:t>ΔΙΑΣΠΟΡΑ   </a:t>
            </a:r>
            <a:r>
              <a:rPr lang="en-US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 = f </a:t>
            </a:r>
            <a:r>
              <a:rPr lang="el-GR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(λ)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10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ysikafysikh.files.wordpress.com/2014/10/light-though-pri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20" y="1475652"/>
            <a:ext cx="4824566" cy="351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3038" y="5278647"/>
            <a:ext cx="5442410" cy="318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https://fysikafysikh.files.wordpress.com/2014/10/light-though-prism.jpg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901" y="735185"/>
            <a:ext cx="4692957" cy="46929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62901" y="5438129"/>
            <a:ext cx="4551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https://www.nationalgeographic.com/photography/article/patterns-nature-rainbows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01000" y="79110"/>
            <a:ext cx="4077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/>
              <a:t>ΔΙΑΣΠΟΡΑ   </a:t>
            </a:r>
            <a:r>
              <a:rPr lang="en-US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 = f </a:t>
            </a:r>
            <a:r>
              <a:rPr lang="el-GR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(λ)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11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29" y="231622"/>
            <a:ext cx="3337056" cy="2674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49" y="3278275"/>
            <a:ext cx="4491381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24564" y="14909"/>
            <a:ext cx="58553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ΑΝΑΚΛΑΣΗ – ΔΙΑΘΛΑΣΗ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5644" y="1123118"/>
            <a:ext cx="4914193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/>
              <a:t>ΑΟ, ΟΒ, ΝΝ΄, ΔΟ </a:t>
            </a:r>
            <a:r>
              <a:rPr lang="el-GR" sz="2400" dirty="0" smtClean="0"/>
              <a:t>βρίσκονται όλες 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 </a:t>
            </a:r>
            <a:r>
              <a:rPr lang="el-GR" sz="2400" dirty="0" smtClean="0"/>
              <a:t>   στο ίδιο </a:t>
            </a:r>
            <a:r>
              <a:rPr lang="el-GR" sz="2400" u="sng" dirty="0" smtClean="0"/>
              <a:t>επίπεδο πρόσπτωσης </a:t>
            </a:r>
            <a:r>
              <a:rPr lang="el-GR" sz="2400" b="1" dirty="0" smtClean="0"/>
              <a:t>π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15644" y="2725843"/>
            <a:ext cx="2718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Ανάκλαση :  </a:t>
            </a:r>
            <a:r>
              <a:rPr lang="el-GR" sz="2400" b="1" i="1" dirty="0" smtClean="0"/>
              <a:t>α = β</a:t>
            </a:r>
            <a:endParaRPr lang="en-US" sz="2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984048" y="3481801"/>
                <a:ext cx="6496458" cy="970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l-GR" sz="3200" b="1" dirty="0" smtClean="0"/>
                  <a:t>Διάθλαση</a:t>
                </a:r>
                <a:r>
                  <a:rPr lang="el-GR" sz="3200" dirty="0" smtClean="0"/>
                  <a:t> : νόμος </a:t>
                </a:r>
                <a:r>
                  <a:rPr lang="en-US" sz="3200" dirty="0" smtClean="0"/>
                  <a:t>Snell 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3600" b="1" i="1">
                            <a:latin typeface="Cambria Math" panose="02040503050406030204" pitchFamily="18" charset="0"/>
                          </a:rPr>
                          <m:t>𝜼𝝁𝜹</m:t>
                        </m:r>
                      </m:num>
                      <m:den>
                        <m:r>
                          <a:rPr lang="el-GR" sz="3600" b="1" i="1">
                            <a:latin typeface="Cambria Math" panose="02040503050406030204" pitchFamily="18" charset="0"/>
                          </a:rPr>
                          <m:t>𝜼𝝁𝜶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048" y="3481801"/>
                <a:ext cx="6496458" cy="970074"/>
              </a:xfrm>
              <a:prstGeom prst="rect">
                <a:avLst/>
              </a:prstGeom>
              <a:blipFill rotWithShape="0">
                <a:blip r:embed="rId4"/>
                <a:stretch>
                  <a:fillRect l="-2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452256" y="5287063"/>
            <a:ext cx="3725700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l-GR" sz="3600" b="1" i="1" baseline="-25000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600" b="1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∙</a:t>
            </a:r>
            <a:r>
              <a:rPr lang="el-GR" sz="3600" b="1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ημα = </a:t>
            </a:r>
            <a:r>
              <a:rPr lang="en-US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l-GR" sz="3600" b="1" i="1" baseline="-25000" dirty="0" smtClean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b="1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∙</a:t>
            </a:r>
            <a:r>
              <a:rPr lang="el-GR" sz="3600" b="1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ημδ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0379949" y="3758084"/>
            <a:ext cx="522514" cy="432079"/>
            <a:chOff x="10701495" y="3758084"/>
            <a:chExt cx="522514" cy="432079"/>
          </a:xfrm>
        </p:grpSpPr>
        <p:cxnSp>
          <p:nvCxnSpPr>
            <p:cNvPr id="16" name="Straight Arrow Connector 15"/>
            <p:cNvCxnSpPr/>
            <p:nvPr/>
          </p:nvCxnSpPr>
          <p:spPr>
            <a:xfrm flipH="1">
              <a:off x="10701495" y="3758084"/>
              <a:ext cx="522514" cy="43207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0701495" y="3758084"/>
              <a:ext cx="522514" cy="43207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Down Arrow 19"/>
          <p:cNvSpPr/>
          <p:nvPr/>
        </p:nvSpPr>
        <p:spPr>
          <a:xfrm>
            <a:off x="9787095" y="4561952"/>
            <a:ext cx="211015" cy="63304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rgbClr val="4065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4573" y="2878165"/>
            <a:ext cx="33586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5"/>
              </a:rPr>
              <a:t>https://</a:t>
            </a:r>
            <a:r>
              <a:rPr lang="en-US" sz="1000" dirty="0" smtClean="0">
                <a:hlinkClick r:id="rId5"/>
              </a:rPr>
              <a:t>fphoto.photoshelter.com/image/I0000nFZpKs7dW1g</a:t>
            </a:r>
            <a:endParaRPr lang="en-US" sz="1000" dirty="0" smtClean="0"/>
          </a:p>
          <a:p>
            <a:r>
              <a:rPr lang="en-US" sz="1000" dirty="0">
                <a:solidFill>
                  <a:srgbClr val="222222"/>
                </a:solidFill>
              </a:rPr>
              <a:t>Copyright:© 1974 George </a:t>
            </a:r>
            <a:r>
              <a:rPr lang="en-US" sz="1000" dirty="0" err="1">
                <a:solidFill>
                  <a:srgbClr val="222222"/>
                </a:solidFill>
              </a:rPr>
              <a:t>Resch</a:t>
            </a:r>
            <a:r>
              <a:rPr lang="en-US" sz="1000" dirty="0">
                <a:solidFill>
                  <a:srgbClr val="222222"/>
                </a:solidFill>
              </a:rPr>
              <a:t> - Fundamental </a:t>
            </a:r>
            <a:r>
              <a:rPr lang="en-US" sz="1000" dirty="0" smtClean="0">
                <a:solidFill>
                  <a:srgbClr val="222222"/>
                </a:solidFill>
              </a:rPr>
              <a:t>Photographs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4810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026" y="725441"/>
            <a:ext cx="3442412" cy="30574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617" y="989704"/>
            <a:ext cx="5659485" cy="36669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1000" y="79110"/>
            <a:ext cx="4077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/>
              <a:t>ΔΙΑΣΠΟΡΑ   </a:t>
            </a:r>
            <a:r>
              <a:rPr lang="en-US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 = f </a:t>
            </a:r>
            <a:r>
              <a:rPr lang="el-GR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(λ)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1112" y="4976747"/>
            <a:ext cx="6809236" cy="461665"/>
          </a:xfrm>
          <a:prstGeom prst="rect">
            <a:avLst/>
          </a:prstGeom>
          <a:noFill/>
          <a:ln w="15875">
            <a:solidFill>
              <a:srgbClr val="7891BF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l-GR" sz="2400" b="1" i="1" baseline="-25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γυαλιου</a:t>
            </a:r>
            <a:r>
              <a:rPr lang="en-US" sz="2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∙</a:t>
            </a:r>
            <a:r>
              <a:rPr lang="el-GR" sz="2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2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ημδ =1</a:t>
            </a:r>
            <a:r>
              <a:rPr lang="en-US" sz="2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∙</a:t>
            </a:r>
            <a:r>
              <a:rPr lang="el-GR" sz="2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ημα=σταθ.  →  </a:t>
            </a:r>
            <a:r>
              <a:rPr lang="el-GR" sz="24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ημδ ~ (1/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r>
              <a:rPr lang="el-GR" sz="2400" b="1" i="1" baseline="-25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γυαλιου</a:t>
            </a:r>
            <a:r>
              <a:rPr lang="el-GR" sz="24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endParaRPr lang="en-US" sz="24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2792" y="5961787"/>
            <a:ext cx="5988371" cy="461665"/>
          </a:xfrm>
          <a:prstGeom prst="rect">
            <a:avLst/>
          </a:prstGeom>
          <a:ln w="31750">
            <a:solidFill>
              <a:srgbClr val="FF0000"/>
            </a:solidFill>
            <a:prstDash val="sysDot"/>
          </a:ln>
        </p:spPr>
        <p:txBody>
          <a:bodyPr wrap="none">
            <a:spAutoFit/>
          </a:bodyPr>
          <a:lstStyle/>
          <a:p>
            <a:pPr lvl="0"/>
            <a:r>
              <a:rPr lang="el-GR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μεγαλύτερη τιμή </a:t>
            </a:r>
            <a:r>
              <a:rPr lang="en-US" sz="2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↔</a:t>
            </a:r>
            <a:r>
              <a:rPr lang="el-GR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μικρότερη γωνία δ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207162" y="5438412"/>
            <a:ext cx="247426" cy="523375"/>
          </a:xfrm>
          <a:prstGeom prst="downArrow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6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01414" y="1324862"/>
            <a:ext cx="3934967" cy="3676582"/>
            <a:chOff x="701414" y="1324862"/>
            <a:chExt cx="3934967" cy="36765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1414" y="1801044"/>
              <a:ext cx="3500184" cy="32004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3539101" y="1324862"/>
              <a:ext cx="1097280" cy="1097280"/>
              <a:chOff x="4720136" y="71097"/>
              <a:chExt cx="1097280" cy="109728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835951" y="575559"/>
                <a:ext cx="3545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dirty="0" smtClean="0"/>
                  <a:t>π</a:t>
                </a:r>
                <a:endParaRPr lang="en-US" sz="2400" dirty="0"/>
              </a:p>
            </p:txBody>
          </p:sp>
          <p:sp>
            <p:nvSpPr>
              <p:cNvPr id="6" name="Arc 5"/>
              <p:cNvSpPr/>
              <p:nvPr/>
            </p:nvSpPr>
            <p:spPr>
              <a:xfrm rot="5400000" flipV="1">
                <a:off x="4720136" y="71097"/>
                <a:ext cx="1097280" cy="1097280"/>
              </a:xfrm>
              <a:prstGeom prst="arc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4565361" y="1324862"/>
            <a:ext cx="3887390" cy="3702080"/>
            <a:chOff x="4565361" y="1324862"/>
            <a:chExt cx="3887390" cy="37020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5361" y="1771678"/>
              <a:ext cx="3512592" cy="3255264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7355471" y="1324862"/>
              <a:ext cx="1097280" cy="1097280"/>
              <a:chOff x="4720136" y="71097"/>
              <a:chExt cx="1097280" cy="109728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835951" y="575559"/>
                <a:ext cx="3545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dirty="0" smtClean="0"/>
                  <a:t>π</a:t>
                </a:r>
                <a:endParaRPr lang="en-US" sz="2400" dirty="0"/>
              </a:p>
            </p:txBody>
          </p:sp>
          <p:sp>
            <p:nvSpPr>
              <p:cNvPr id="10" name="Arc 9"/>
              <p:cNvSpPr/>
              <p:nvPr/>
            </p:nvSpPr>
            <p:spPr>
              <a:xfrm rot="5400000" flipV="1">
                <a:off x="4720136" y="71097"/>
                <a:ext cx="1097280" cy="1097280"/>
              </a:xfrm>
              <a:prstGeom prst="arc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8425995" y="1324862"/>
            <a:ext cx="3816370" cy="3566050"/>
            <a:chOff x="8275275" y="1324862"/>
            <a:chExt cx="3816370" cy="35660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275" y="1873392"/>
              <a:ext cx="3267730" cy="3017520"/>
            </a:xfrm>
            <a:prstGeom prst="rect">
              <a:avLst/>
            </a:prstGeom>
            <a:ln w="12700" cap="sq" cmpd="sng">
              <a:solidFill>
                <a:srgbClr val="7891BF"/>
              </a:solidFill>
              <a:prstDash val="solid"/>
              <a:miter lim="800000"/>
            </a:ln>
            <a:effectLst/>
          </p:spPr>
        </p:pic>
        <p:grpSp>
          <p:nvGrpSpPr>
            <p:cNvPr id="11" name="Group 10"/>
            <p:cNvGrpSpPr/>
            <p:nvPr/>
          </p:nvGrpSpPr>
          <p:grpSpPr>
            <a:xfrm>
              <a:off x="10994365" y="1324862"/>
              <a:ext cx="1097280" cy="1097280"/>
              <a:chOff x="4720136" y="71097"/>
              <a:chExt cx="1097280" cy="109728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835951" y="575559"/>
                <a:ext cx="3545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dirty="0" smtClean="0"/>
                  <a:t>π</a:t>
                </a:r>
                <a:endParaRPr lang="en-US" sz="2400" dirty="0"/>
              </a:p>
            </p:txBody>
          </p:sp>
          <p:sp>
            <p:nvSpPr>
              <p:cNvPr id="13" name="Arc 12"/>
              <p:cNvSpPr/>
              <p:nvPr/>
            </p:nvSpPr>
            <p:spPr>
              <a:xfrm rot="5400000" flipV="1">
                <a:off x="4720136" y="71097"/>
                <a:ext cx="1097280" cy="1097280"/>
              </a:xfrm>
              <a:prstGeom prst="arc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1117849" y="137919"/>
            <a:ext cx="9883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ΔΙΑΔΟΣΗ ΦΩΤΟΣ ΑΠΟ ΤΟ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ΟΠΤΙΚΟ ΜΕΣΟ </a:t>
            </a: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dirty="0" smtClean="0"/>
              <a:t>ΣΤΟ ΟΠΤΙΚΟ ΜΕΣΟ </a:t>
            </a: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8685" y="1162565"/>
            <a:ext cx="3748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(</a:t>
            </a:r>
            <a:r>
              <a:rPr lang="en-US" sz="2400" dirty="0" err="1" smtClean="0"/>
              <a:t>i</a:t>
            </a:r>
            <a:r>
              <a:rPr lang="en-US" sz="2400" dirty="0" smtClean="0"/>
              <a:t>)  </a:t>
            </a:r>
            <a:r>
              <a:rPr lang="el-GR" sz="2400" dirty="0" smtClean="0"/>
              <a:t>αραιότερο → πυκνότερο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56601" y="1161288"/>
            <a:ext cx="381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(</a:t>
            </a:r>
            <a:r>
              <a:rPr lang="en-US" sz="2400" dirty="0" smtClean="0"/>
              <a:t>ii)  </a:t>
            </a:r>
            <a:r>
              <a:rPr lang="el-GR" sz="2400" dirty="0" smtClean="0"/>
              <a:t>αραιότερο → πυκνότερο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06411" y="5026942"/>
            <a:ext cx="2332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28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&lt;n</a:t>
            </a:r>
            <a:r>
              <a:rPr lang="en-US" sz="28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⇒</a:t>
            </a:r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δ&lt;α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01141" y="5029200"/>
            <a:ext cx="2375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28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&gt;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28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⇒</a:t>
            </a:r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δ&gt;α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55429" y="5029200"/>
            <a:ext cx="23471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α=0</a:t>
            </a:r>
            <a:r>
              <a:rPr lang="el-GR" sz="2800" dirty="0" smtClean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°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⇒</a:t>
            </a:r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δ=0</a:t>
            </a:r>
            <a:r>
              <a:rPr lang="el-GR" sz="2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°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92463" y="1158861"/>
            <a:ext cx="3223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(iii) </a:t>
            </a:r>
            <a:r>
              <a:rPr lang="el-GR" sz="2400" dirty="0" smtClean="0"/>
              <a:t>κάθετη πρόσπτωση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810892" y="4044462"/>
            <a:ext cx="1156086" cy="400110"/>
          </a:xfrm>
          <a:prstGeom prst="rect">
            <a:avLst/>
          </a:prstGeom>
          <a:solidFill>
            <a:srgbClr val="FFF2CC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(n</a:t>
            </a:r>
            <a:r>
              <a:rPr lang="en-US" sz="2000" baseline="-25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&gt; n</a:t>
            </a:r>
            <a:r>
              <a:rPr lang="en-US" sz="2000" baseline="-25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73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1595"/>
          <a:stretch/>
        </p:blipFill>
        <p:spPr>
          <a:xfrm>
            <a:off x="578779" y="1304574"/>
            <a:ext cx="5591037" cy="164592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900555" y="4400369"/>
            <a:ext cx="4832580" cy="2198132"/>
            <a:chOff x="6741982" y="4303299"/>
            <a:chExt cx="4832580" cy="21981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1658" t="21626" r="3016" b="3636"/>
            <a:stretch/>
          </p:blipFill>
          <p:spPr>
            <a:xfrm>
              <a:off x="6741982" y="4672631"/>
              <a:ext cx="4832580" cy="18288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741982" y="4303299"/>
              <a:ext cx="1525354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l-GR" dirty="0" smtClean="0"/>
                <a:t>υπέρυθρο (</a:t>
              </a:r>
              <a:r>
                <a:rPr lang="en-US" dirty="0" smtClean="0"/>
                <a:t>IR</a:t>
              </a:r>
              <a:r>
                <a:rPr lang="el-GR" dirty="0" smtClean="0"/>
                <a:t>)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247716" y="4303299"/>
              <a:ext cx="1097865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l-GR" dirty="0" smtClean="0"/>
                <a:t>ακτίνες</a:t>
              </a:r>
              <a:r>
                <a:rPr lang="en-US" dirty="0" smtClean="0"/>
                <a:t>-</a:t>
              </a:r>
              <a:r>
                <a:rPr lang="el-GR" dirty="0" smtClean="0"/>
                <a:t> </a:t>
              </a:r>
              <a:r>
                <a:rPr lang="en-US" dirty="0" smtClean="0"/>
                <a:t>x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47595" y="814675"/>
            <a:ext cx="6356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ΔΙΑΦΑΝΗ –</a:t>
            </a:r>
            <a:r>
              <a:rPr lang="en-US" sz="28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l-GR" sz="28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ΗΜΙΔΙΑΦΑΝΗ</a:t>
            </a:r>
            <a:r>
              <a:rPr lang="en-US" sz="28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– </a:t>
            </a:r>
            <a:r>
              <a:rPr lang="el-GR" sz="28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ΑΔΙΑΦΑΝΗ</a:t>
            </a:r>
            <a:r>
              <a:rPr lang="en-US" sz="28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l-GR" sz="28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28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1031" y="3053544"/>
            <a:ext cx="4666534" cy="400110"/>
          </a:xfrm>
          <a:prstGeom prst="rect">
            <a:avLst/>
          </a:prstGeom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000" b="1" dirty="0" smtClean="0"/>
              <a:t>Διαφάνεια – Αδιαφάνεια εξαρτάται από: </a:t>
            </a:r>
            <a:endParaRPr lang="en-US" sz="2000" b="1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006" y="1006024"/>
            <a:ext cx="4435191" cy="2286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19785" y="3320863"/>
            <a:ext cx="51983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https://blogs.sch.gr/vilikar/2023/03/02/2-diafani-imidiafani-kai-adiafani-somata/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14955" y="3943553"/>
            <a:ext cx="23109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 dirty="0"/>
              <a:t>μήκος κύματος λ </a:t>
            </a:r>
            <a:endParaRPr lang="en-US" sz="2000" b="1" dirty="0"/>
          </a:p>
        </p:txBody>
      </p:sp>
      <p:sp>
        <p:nvSpPr>
          <p:cNvPr id="19" name="Rectangle 18"/>
          <p:cNvSpPr/>
          <p:nvPr/>
        </p:nvSpPr>
        <p:spPr>
          <a:xfrm>
            <a:off x="195470" y="3943553"/>
            <a:ext cx="393550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 dirty="0" smtClean="0"/>
              <a:t>υλικό:</a:t>
            </a:r>
            <a:r>
              <a:rPr lang="en-US" sz="2000" dirty="0" smtClean="0"/>
              <a:t> </a:t>
            </a:r>
            <a:endParaRPr lang="el-GR" sz="2000" dirty="0" smtClean="0"/>
          </a:p>
          <a:p>
            <a:r>
              <a:rPr lang="el-GR" dirty="0" smtClean="0"/>
              <a:t>ηλεκτρονική </a:t>
            </a:r>
            <a:r>
              <a:rPr lang="el-GR" dirty="0"/>
              <a:t>δομή –προσμίξεις –</a:t>
            </a:r>
            <a:r>
              <a:rPr lang="en-US" dirty="0"/>
              <a:t> </a:t>
            </a:r>
            <a:r>
              <a:rPr lang="el-GR" dirty="0"/>
              <a:t>πάχος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307690" y="3509564"/>
            <a:ext cx="1469775" cy="498431"/>
          </a:xfrm>
          <a:prstGeom prst="straightConnector1">
            <a:avLst/>
          </a:prstGeom>
          <a:ln w="412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6" idx="1"/>
          </p:cNvCxnSpPr>
          <p:nvPr/>
        </p:nvCxnSpPr>
        <p:spPr>
          <a:xfrm>
            <a:off x="4621161" y="3517515"/>
            <a:ext cx="1493794" cy="626093"/>
          </a:xfrm>
          <a:prstGeom prst="straightConnector1">
            <a:avLst/>
          </a:prstGeom>
          <a:ln w="412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286983" y="4728035"/>
            <a:ext cx="5109294" cy="1662616"/>
            <a:chOff x="286983" y="4728035"/>
            <a:chExt cx="5109294" cy="1662616"/>
          </a:xfrm>
        </p:grpSpPr>
        <p:pic>
          <p:nvPicPr>
            <p:cNvPr id="2052" name="Picture 4" descr="https://qph.cf2.quoracdn.net/main-qimg-b2f10d3eb310cef3d3a639b3b48574a0-lq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17"/>
            <a:stretch/>
          </p:blipFill>
          <p:spPr bwMode="auto">
            <a:xfrm>
              <a:off x="286983" y="4728035"/>
              <a:ext cx="2292170" cy="164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Additives for Kinetic Hydrate Inhibitor Formulations To Avoid Polymer  Fouling at High Injection Temperatures: Part 1. A Review of Possible  Methods | Energy &amp; Fuel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8353" y="4744731"/>
              <a:ext cx="2587924" cy="164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4227611" y="81735"/>
            <a:ext cx="3042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ΑΠΟΡΡΟΦΗΣΗ</a:t>
            </a:r>
            <a:endParaRPr lang="en-US" sz="3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893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385" y="141280"/>
            <a:ext cx="5945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ΔΙΑΦΑΝΗ – ΑΔΙΑΦΑΝΗ - ΗΜΙΔΙΑΦΑΝΗ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26750" y="2972310"/>
                <a:ext cx="2333652" cy="846514"/>
              </a:xfrm>
              <a:prstGeom prst="rect">
                <a:avLst/>
              </a:prstGeom>
              <a:ln w="25400">
                <a:prstDash val="sysDash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b="0" i="0" smtClean="0">
                          <a:latin typeface="Cambria Math" panose="02040503050406030204" pitchFamily="18" charset="0"/>
                        </a:rPr>
                        <m:t>Διαφανεια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l-G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400" b="0" i="0" smtClean="0">
                              <a:latin typeface="Cambria Math" panose="02040503050406030204" pitchFamily="18" charset="0"/>
                            </a:rPr>
                            <m:t>Ι</m:t>
                          </m:r>
                        </m:num>
                        <m:den>
                          <m:sSub>
                            <m:sSubPr>
                              <m:ctrlPr>
                                <a:rPr lang="el-G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b="0" i="0" smtClean="0">
                                  <a:latin typeface="Cambria Math" panose="02040503050406030204" pitchFamily="18" charset="0"/>
                                </a:rPr>
                                <m:t>Ι</m:t>
                              </m:r>
                            </m:e>
                            <m:sub>
                              <m:r>
                                <a:rPr lang="el-GR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aseline="-25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6750" y="2972310"/>
                <a:ext cx="2333652" cy="84651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25400"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785019" y="724078"/>
            <a:ext cx="5857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Μηχανισμοί αλ/σης φωτός με υλικά σώματα: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2714" y="1510979"/>
            <a:ext cx="2236318" cy="400110"/>
          </a:xfrm>
          <a:prstGeom prst="rect">
            <a:avLst/>
          </a:prstGeom>
          <a:ln w="317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000" b="1" dirty="0" smtClean="0"/>
              <a:t>σκέδαση</a:t>
            </a:r>
            <a:r>
              <a:rPr lang="el-GR" sz="2000" dirty="0" smtClean="0"/>
              <a:t> φωτονίων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550616" y="1510979"/>
            <a:ext cx="2744854" cy="400110"/>
          </a:xfrm>
          <a:prstGeom prst="rect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000" b="1" dirty="0" smtClean="0"/>
              <a:t>απορρόφηση</a:t>
            </a:r>
            <a:r>
              <a:rPr lang="el-GR" sz="2000" dirty="0" smtClean="0"/>
              <a:t> φωτονίων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9417087" y="1510979"/>
            <a:ext cx="2268763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chemeClr val="accent6"/>
                </a:solidFill>
              </a:rPr>
              <a:t>διέλευση</a:t>
            </a:r>
            <a:r>
              <a:rPr lang="el-GR" sz="2000" dirty="0" smtClean="0">
                <a:solidFill>
                  <a:schemeClr val="accent6"/>
                </a:solidFill>
              </a:rPr>
              <a:t> </a:t>
            </a:r>
            <a:r>
              <a:rPr lang="el-GR" sz="2000" dirty="0" smtClean="0"/>
              <a:t>φωτονίων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134670" y="1331373"/>
            <a:ext cx="1241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ανάκλαση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129459" y="1769860"/>
            <a:ext cx="1203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διάθλαση</a:t>
            </a:r>
            <a:endParaRPr lang="en-US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06" y="3870921"/>
            <a:ext cx="4310550" cy="2760800"/>
          </a:xfrm>
          <a:prstGeom prst="rect">
            <a:avLst/>
          </a:prstGeom>
        </p:spPr>
      </p:pic>
      <p:sp>
        <p:nvSpPr>
          <p:cNvPr id="18" name="Right Brace 17"/>
          <p:cNvSpPr/>
          <p:nvPr/>
        </p:nvSpPr>
        <p:spPr>
          <a:xfrm flipH="1">
            <a:off x="7626836" y="5913185"/>
            <a:ext cx="176510" cy="608564"/>
          </a:xfrm>
          <a:prstGeom prst="rightBrace">
            <a:avLst/>
          </a:prstGeom>
          <a:ln w="28575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TextBox 18"/>
          <p:cNvSpPr txBox="1"/>
          <p:nvPr/>
        </p:nvSpPr>
        <p:spPr>
          <a:xfrm>
            <a:off x="3071314" y="2545193"/>
            <a:ext cx="224452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2000" b="1" dirty="0" smtClean="0"/>
              <a:t>εξασθένηση φωτός</a:t>
            </a:r>
            <a:endParaRPr lang="en-US" sz="2000" b="1" dirty="0"/>
          </a:p>
        </p:txBody>
      </p:sp>
      <p:sp>
        <p:nvSpPr>
          <p:cNvPr id="20" name="Right Brace 19"/>
          <p:cNvSpPr/>
          <p:nvPr/>
        </p:nvSpPr>
        <p:spPr>
          <a:xfrm rot="5400000">
            <a:off x="3808178" y="-55663"/>
            <a:ext cx="229639" cy="4802146"/>
          </a:xfrm>
          <a:prstGeom prst="rightBrace">
            <a:avLst/>
          </a:prstGeom>
          <a:ln w="25400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075071" y="4074321"/>
                <a:ext cx="67572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dirty="0" smtClean="0">
                    <a:solidFill>
                      <a:srgbClr val="7030A0"/>
                    </a:solidFill>
                  </a:rPr>
                  <a:t>Νόμος απορρόφησης </a:t>
                </a:r>
                <a:r>
                  <a:rPr lang="en-US" sz="2400" dirty="0" smtClean="0">
                    <a:solidFill>
                      <a:srgbClr val="7030A0"/>
                    </a:solidFill>
                  </a:rPr>
                  <a:t>Lambert-Beer: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𝐈</m:t>
                    </m:r>
                    <m:r>
                      <a:rPr lang="en-US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𝐈</m:t>
                        </m:r>
                      </m:e>
                      <m:sub>
                        <m:r>
                          <a:rPr lang="en-US" sz="28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𝐞</m:t>
                        </m:r>
                      </m:e>
                      <m:sup>
                        <m:r>
                          <a:rPr lang="en-US" sz="28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sz="28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𝛍</m:t>
                        </m:r>
                        <m:r>
                          <a:rPr lang="el-GR" sz="28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8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071" y="4074321"/>
                <a:ext cx="6757234" cy="523220"/>
              </a:xfrm>
              <a:prstGeom prst="rect">
                <a:avLst/>
              </a:prstGeom>
              <a:blipFill rotWithShape="0">
                <a:blip r:embed="rId4"/>
                <a:stretch>
                  <a:fillRect l="-1444" b="-23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186606" y="5108535"/>
                <a:ext cx="3108864" cy="4074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l-GR" sz="2000" dirty="0" smtClean="0">
                    <a:solidFill>
                      <a:srgbClr val="7030A0"/>
                    </a:solidFill>
                  </a:rPr>
                  <a:t>διαλύματα</a:t>
                </a:r>
                <a:r>
                  <a:rPr lang="en-US" sz="2000" dirty="0">
                    <a:solidFill>
                      <a:srgbClr val="7030A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0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a:rPr lang="en-US" sz="2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l-GR" sz="2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l-GR" sz="2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ε</m:t>
                        </m:r>
                        <m:r>
                          <a:rPr lang="el-GR" sz="20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  <m:r>
                          <a:rPr lang="el-GR" sz="2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sup>
                    </m:sSup>
                  </m:oMath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606" y="5108535"/>
                <a:ext cx="3108864" cy="407484"/>
              </a:xfrm>
              <a:prstGeom prst="rect">
                <a:avLst/>
              </a:prstGeom>
              <a:blipFill rotWithShape="0">
                <a:blip r:embed="rId5"/>
                <a:stretch>
                  <a:fillRect l="-2157" t="-4478" b="-26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9242323" y="4588090"/>
            <a:ext cx="2949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μ: </a:t>
            </a:r>
            <a:r>
              <a:rPr lang="el-GR" dirty="0" smtClean="0"/>
              <a:t>συντελεστής εξασθένησης    	(ή απορρόφησης)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812668" y="5822821"/>
            <a:ext cx="3065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ε: </a:t>
            </a:r>
            <a:r>
              <a:rPr lang="el-GR" dirty="0" smtClean="0"/>
              <a:t>δείκτης απορροφητικότητας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812668" y="6217467"/>
            <a:ext cx="2859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C: </a:t>
            </a:r>
            <a:r>
              <a:rPr lang="el-GR" dirty="0" smtClean="0"/>
              <a:t>συγκέντρωση διαλύματος</a:t>
            </a:r>
            <a:endParaRPr lang="en-US" dirty="0"/>
          </a:p>
        </p:txBody>
      </p:sp>
      <p:pic>
        <p:nvPicPr>
          <p:cNvPr id="3074" name="Picture 2" descr="Additives for Kinetic Hydrate Inhibitor Formulations To Avoid Polymer  Fouling at High Injection Temperatures: Part 1. A Review of Possible  Methods | Energy &amp; Fuel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430" y="5695056"/>
            <a:ext cx="1513608" cy="96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/>
          <p:cNvCxnSpPr/>
          <p:nvPr/>
        </p:nvCxnSpPr>
        <p:spPr>
          <a:xfrm flipV="1">
            <a:off x="2695846" y="1539495"/>
            <a:ext cx="402599" cy="15064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698306" y="1769860"/>
            <a:ext cx="402599" cy="15064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18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9470" y="126422"/>
            <a:ext cx="5533181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400" dirty="0" smtClean="0"/>
              <a:t>Πώς περιγράφουμε τη διάδοση του φωτός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92659" y="1370813"/>
            <a:ext cx="509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Φωτεινές Ακτίνες   → 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Γεωμετρική Οπτική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659" y="3917351"/>
            <a:ext cx="522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Ηλ/μαγνητικά κύματα 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→ Κυματική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Οπτική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659" y="5575137"/>
            <a:ext cx="483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Φωτόνια   	→         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Κβαντική Οπτική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7707" b="9295"/>
          <a:stretch/>
        </p:blipFill>
        <p:spPr>
          <a:xfrm>
            <a:off x="7591569" y="3507895"/>
            <a:ext cx="1704696" cy="1188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527" y="3507895"/>
            <a:ext cx="1502163" cy="1188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222" y="5098113"/>
            <a:ext cx="2537491" cy="1586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6555" y="3507895"/>
            <a:ext cx="1780291" cy="1188720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292659" y="3180305"/>
            <a:ext cx="11697884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92659" y="5014372"/>
            <a:ext cx="11697884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292" y="1759958"/>
            <a:ext cx="1221315" cy="8131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3222" y="1257788"/>
            <a:ext cx="1463040" cy="14630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1569" y="1230064"/>
            <a:ext cx="1950720" cy="1463040"/>
          </a:xfrm>
          <a:prstGeom prst="rect">
            <a:avLst/>
          </a:prstGeom>
        </p:spPr>
      </p:pic>
      <p:pic>
        <p:nvPicPr>
          <p:cNvPr id="29" name="Content Placeholder 6" descr="220px-Refraction-with-soda-straw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015306" y="1230065"/>
            <a:ext cx="1403821" cy="146304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6" name="TextBox 25"/>
          <p:cNvSpPr txBox="1"/>
          <p:nvPr/>
        </p:nvSpPr>
        <p:spPr>
          <a:xfrm>
            <a:off x="6031800" y="2720828"/>
            <a:ext cx="605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σκιά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998792" y="2743757"/>
            <a:ext cx="1136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ανάκλαση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0165750" y="2720828"/>
            <a:ext cx="1102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διάθλαση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16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263" y="1279464"/>
            <a:ext cx="3425330" cy="25732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738" y="1292423"/>
            <a:ext cx="3840480" cy="2560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478" t="24918" r="3164" b="5375"/>
          <a:stretch/>
        </p:blipFill>
        <p:spPr>
          <a:xfrm>
            <a:off x="6527907" y="4138966"/>
            <a:ext cx="4237703" cy="25041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029" y="4138965"/>
            <a:ext cx="3771457" cy="25041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2545" y="633133"/>
            <a:ext cx="6089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Φωτεινές Ακτίνες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Δέσμες Φωτεινών Ακτίνων  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67391" y="1275870"/>
            <a:ext cx="301752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b="1" dirty="0" smtClean="0"/>
              <a:t>δέσμες παράλληλων ακτίνων 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4217385" y="2191"/>
            <a:ext cx="42194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>
                <a:latin typeface="Arial" panose="020B0604020202020204" pitchFamily="34" charset="0"/>
                <a:cs typeface="Arial" panose="020B0604020202020204" pitchFamily="34" charset="0"/>
              </a:rPr>
              <a:t>Γεωμετρική Οπτική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1446" y="6243022"/>
            <a:ext cx="2363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rgbClr val="FFC000"/>
                </a:solidFill>
              </a:rPr>
              <a:t>αποκλίνουσα δέσμη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45585" y="4376211"/>
            <a:ext cx="210647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/>
              <a:t>συγκλίνουσα δέσμη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5022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7627" y="819045"/>
            <a:ext cx="2484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Φωτεινές Ακτίνες 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182" y="1913765"/>
            <a:ext cx="5499717" cy="11887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604" y="4521536"/>
            <a:ext cx="4910517" cy="128016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" t="3780" r="1885" b="4064"/>
          <a:stretch/>
        </p:blipFill>
        <p:spPr>
          <a:xfrm>
            <a:off x="7735676" y="4521536"/>
            <a:ext cx="3480955" cy="1371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5163" y="1607693"/>
            <a:ext cx="80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ακτίνα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24977" y="1472534"/>
            <a:ext cx="1982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παράλληλη δέσμη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910089" y="5839841"/>
            <a:ext cx="144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αποκλίνουσα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485753" y="3871504"/>
            <a:ext cx="1980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αστιγματική δέσμη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225659" y="3871504"/>
            <a:ext cx="2054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στιγματικές δέσμες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575163" y="5839841"/>
            <a:ext cx="1410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συγκλίνουσα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30" y="1472534"/>
            <a:ext cx="2269504" cy="1510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86108" y="188761"/>
            <a:ext cx="42194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>
                <a:latin typeface="Arial" panose="020B0604020202020204" pitchFamily="34" charset="0"/>
                <a:cs typeface="Arial" panose="020B0604020202020204" pitchFamily="34" charset="0"/>
              </a:rPr>
              <a:t>Γεωμετρική Οπτική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15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665" y="329435"/>
            <a:ext cx="5569434" cy="20116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640" y="1107462"/>
            <a:ext cx="4182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ΕΥΘΥΓΡΑΜΜΗ ΔΙΑΔΟΣΗ ΦΩΤΟΣ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279694" y="2859270"/>
            <a:ext cx="2544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ΔΗΜΙΟΥΡΓΙΑ ΣΚΙΑΣ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85" y="4302375"/>
            <a:ext cx="3174975" cy="227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001" y="3863888"/>
            <a:ext cx="3383550" cy="2627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7585" y="3644100"/>
            <a:ext cx="325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σημειακή φωτεινή πηγή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→ σκιά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69112" y="3419439"/>
            <a:ext cx="2835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μη-</a:t>
            </a:r>
            <a:r>
              <a:rPr lang="el-GR" dirty="0"/>
              <a:t> σημειακή </a:t>
            </a:r>
            <a:r>
              <a:rPr lang="el-GR" dirty="0" smtClean="0"/>
              <a:t>φωτεινή πηγή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26652" y="5072743"/>
            <a:ext cx="691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σκιά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506591" y="5816084"/>
            <a:ext cx="1180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παρασκιά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>
          <a:xfrm flipH="1" flipV="1">
            <a:off x="8896350" y="5816084"/>
            <a:ext cx="1610241" cy="1846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3"/>
          </p:cNvCxnSpPr>
          <p:nvPr/>
        </p:nvCxnSpPr>
        <p:spPr>
          <a:xfrm>
            <a:off x="6717867" y="5257409"/>
            <a:ext cx="1768909" cy="415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57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387" r="5324"/>
          <a:stretch/>
        </p:blipFill>
        <p:spPr>
          <a:xfrm>
            <a:off x="160441" y="276225"/>
            <a:ext cx="3917516" cy="2743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2" name="Picture 4" descr="Illustration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r="5769"/>
          <a:stretch/>
        </p:blipFill>
        <p:spPr bwMode="auto">
          <a:xfrm>
            <a:off x="4181790" y="1990725"/>
            <a:ext cx="3907227" cy="2743200"/>
          </a:xfrm>
          <a:prstGeom prst="rect">
            <a:avLst/>
          </a:prstGeom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4" name="Picture 6" descr="Illustration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1" r="5555"/>
          <a:stretch/>
        </p:blipFill>
        <p:spPr bwMode="auto">
          <a:xfrm>
            <a:off x="8194524" y="3988026"/>
            <a:ext cx="3899086" cy="2743200"/>
          </a:xfrm>
          <a:prstGeom prst="rect">
            <a:avLst/>
          </a:prstGeom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493144" y="3177659"/>
            <a:ext cx="325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σημειακή φωτεινή πηγή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→ σκιά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06531" y="872884"/>
            <a:ext cx="283532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μη-</a:t>
            </a:r>
            <a:r>
              <a:rPr lang="el-GR" dirty="0"/>
              <a:t> σημειακή </a:t>
            </a:r>
            <a:r>
              <a:rPr lang="el-GR" dirty="0" smtClean="0"/>
              <a:t>φωτεινή πηγή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7433188" y="1289104"/>
            <a:ext cx="1012722" cy="664903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own Arrow 9"/>
          <p:cNvSpPr/>
          <p:nvPr/>
        </p:nvSpPr>
        <p:spPr>
          <a:xfrm>
            <a:off x="9704439" y="1299274"/>
            <a:ext cx="117987" cy="2613965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0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12257</TotalTime>
  <Words>701</Words>
  <Application>Microsoft Office PowerPoint</Application>
  <PresentationFormat>Widescreen</PresentationFormat>
  <Paragraphs>159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Cambria Math</vt:lpstr>
      <vt:lpstr>Source Sans Pro</vt:lpstr>
      <vt:lpstr>Times New Roman</vt:lpstr>
      <vt:lpstr>Office Theme</vt:lpstr>
      <vt:lpstr>Μηχανισμοί αλληλεπίδρασης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222</cp:revision>
  <dcterms:created xsi:type="dcterms:W3CDTF">2023-10-09T16:06:34Z</dcterms:created>
  <dcterms:modified xsi:type="dcterms:W3CDTF">2024-10-24T13:40:05Z</dcterms:modified>
</cp:coreProperties>
</file>