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70" r:id="rId3"/>
    <p:sldId id="271" r:id="rId4"/>
    <p:sldId id="272" r:id="rId5"/>
    <p:sldId id="261" r:id="rId6"/>
    <p:sldId id="273" r:id="rId7"/>
    <p:sldId id="269" r:id="rId8"/>
    <p:sldId id="279" r:id="rId9"/>
    <p:sldId id="276" r:id="rId10"/>
    <p:sldId id="274" r:id="rId11"/>
    <p:sldId id="275" r:id="rId12"/>
    <p:sldId id="278" r:id="rId13"/>
    <p:sldId id="277" r:id="rId14"/>
    <p:sldId id="259" r:id="rId15"/>
    <p:sldId id="257" r:id="rId16"/>
    <p:sldId id="258" r:id="rId17"/>
    <p:sldId id="266" r:id="rId18"/>
    <p:sldId id="267" r:id="rId19"/>
    <p:sldId id="281" r:id="rId20"/>
    <p:sldId id="283" r:id="rId21"/>
    <p:sldId id="282" r:id="rId22"/>
    <p:sldId id="330" r:id="rId23"/>
    <p:sldId id="284" r:id="rId24"/>
    <p:sldId id="331" r:id="rId25"/>
    <p:sldId id="304" r:id="rId26"/>
    <p:sldId id="301" r:id="rId27"/>
    <p:sldId id="302" r:id="rId28"/>
    <p:sldId id="299" r:id="rId29"/>
    <p:sldId id="289" r:id="rId30"/>
    <p:sldId id="288" r:id="rId31"/>
    <p:sldId id="287" r:id="rId32"/>
    <p:sldId id="286" r:id="rId33"/>
    <p:sldId id="290" r:id="rId34"/>
    <p:sldId id="291" r:id="rId35"/>
    <p:sldId id="292" r:id="rId36"/>
    <p:sldId id="293" r:id="rId37"/>
    <p:sldId id="305" r:id="rId38"/>
    <p:sldId id="306" r:id="rId39"/>
    <p:sldId id="307" r:id="rId40"/>
    <p:sldId id="308" r:id="rId41"/>
    <p:sldId id="309" r:id="rId42"/>
    <p:sldId id="311" r:id="rId43"/>
    <p:sldId id="313" r:id="rId44"/>
    <p:sldId id="312" r:id="rId45"/>
    <p:sldId id="314" r:id="rId46"/>
    <p:sldId id="315" r:id="rId47"/>
    <p:sldId id="316" r:id="rId48"/>
    <p:sldId id="317" r:id="rId49"/>
    <p:sldId id="318" r:id="rId50"/>
    <p:sldId id="319" r:id="rId51"/>
    <p:sldId id="320" r:id="rId52"/>
    <p:sldId id="321" r:id="rId53"/>
    <p:sldId id="323" r:id="rId54"/>
    <p:sldId id="322" r:id="rId55"/>
    <p:sldId id="327" r:id="rId56"/>
    <p:sldId id="324" r:id="rId57"/>
    <p:sldId id="328" r:id="rId58"/>
    <p:sldId id="329" r:id="rId59"/>
    <p:sldId id="325" r:id="rId60"/>
    <p:sldId id="326"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00" autoAdjust="0"/>
  </p:normalViewPr>
  <p:slideViewPr>
    <p:cSldViewPr>
      <p:cViewPr varScale="1">
        <p:scale>
          <a:sx n="76" d="100"/>
          <a:sy n="76" d="100"/>
        </p:scale>
        <p:origin x="164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0AE46-5138-4C0C-BC99-57D50D2D6715}" type="datetimeFigureOut">
              <a:rPr lang="el-GR" smtClean="0"/>
              <a:pPr/>
              <a:t>5/4/2021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95563-A5B4-44F5-BB87-878E5738AD4C}" type="slidenum">
              <a:rPr lang="el-GR" smtClean="0"/>
              <a:pPr/>
              <a:t>‹#›</a:t>
            </a:fld>
            <a:endParaRPr lang="el-GR"/>
          </a:p>
        </p:txBody>
      </p:sp>
    </p:spTree>
    <p:extLst>
      <p:ext uri="{BB962C8B-B14F-4D97-AF65-F5344CB8AC3E}">
        <p14:creationId xmlns:p14="http://schemas.microsoft.com/office/powerpoint/2010/main" val="194097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8A95563-A5B4-44F5-BB87-878E5738AD4C}" type="slidenum">
              <a:rPr lang="el-GR" smtClean="0"/>
              <a:pPr/>
              <a:t>59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14E0C96-B24F-4582-87AD-C200D1F25C00}" type="datetime1">
              <a:rPr lang="el-GR" smtClean="0"/>
              <a:pPr/>
              <a:t>5/4/2021</a:t>
            </a:fld>
            <a:endParaRPr lang="el-GR"/>
          </a:p>
        </p:txBody>
      </p:sp>
      <p:sp>
        <p:nvSpPr>
          <p:cNvPr id="17" name="Footer Placeholder 16"/>
          <p:cNvSpPr>
            <a:spLocks noGrp="1"/>
          </p:cNvSpPr>
          <p:nvPr>
            <p:ph type="ftr" sz="quarter" idx="11"/>
          </p:nvPr>
        </p:nvSpPr>
        <p:spPr/>
        <p:txBody>
          <a:bodyPr/>
          <a:lstStyle/>
          <a:p>
            <a:endParaRPr lang="el-G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DCECE0-0D6A-4C2D-9BFA-D37E4D21A9D3}" type="slidenum">
              <a:rPr lang="el-GR" smtClean="0"/>
              <a:pPr/>
              <a:t>‹#›</a:t>
            </a:fld>
            <a:endParaRPr lang="el-G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088E76-F23F-4E88-A7B7-A14F230756B9}" type="datetime1">
              <a:rPr lang="el-GR" smtClean="0"/>
              <a:pPr/>
              <a:t>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BDCECE0-0D6A-4C2D-9BFA-D37E4D21A9D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BDCECE0-0D6A-4C2D-9BFA-D37E4D21A9D3}" type="slidenum">
              <a:rPr lang="el-GR" smtClean="0"/>
              <a:pPr/>
              <a:t>‹#›</a:t>
            </a:fld>
            <a:endParaRPr lang="el-G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D15704-59FE-42AD-AAA7-A58E143D360B}" type="datetime1">
              <a:rPr lang="el-GR" smtClean="0"/>
              <a:pPr/>
              <a:t>5/4/2021</a:t>
            </a:fld>
            <a:endParaRPr lang="el-GR"/>
          </a:p>
        </p:txBody>
      </p:sp>
      <p:sp>
        <p:nvSpPr>
          <p:cNvPr id="5" name="Footer Placeholder 4"/>
          <p:cNvSpPr>
            <a:spLocks noGrp="1"/>
          </p:cNvSpPr>
          <p:nvPr>
            <p:ph type="ftr" sz="quarter" idx="11"/>
          </p:nvPr>
        </p:nvSpPr>
        <p:spPr/>
        <p:txBody>
          <a:bodyPr/>
          <a:lstStyle/>
          <a:p>
            <a:endParaRPr lang="el-G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DBAA452-730C-413C-9E76-2CF4701BCE78}" type="datetime1">
              <a:rPr lang="el-GR" smtClean="0"/>
              <a:pPr/>
              <a:t>5/4/2021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4361688" y="1026372"/>
            <a:ext cx="457200" cy="441325"/>
          </a:xfrm>
        </p:spPr>
        <p:txBody>
          <a:bodyPr/>
          <a:lstStyle/>
          <a:p>
            <a:fld id="{2BDCECE0-0D6A-4C2D-9BFA-D37E4D21A9D3}" type="slidenum">
              <a:rPr lang="el-GR" smtClean="0"/>
              <a:pPr/>
              <a:t>‹#›</a:t>
            </a:fld>
            <a:endParaRPr lang="el-G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l-GR"/>
          </a:p>
        </p:txBody>
      </p:sp>
      <p:sp>
        <p:nvSpPr>
          <p:cNvPr id="4" name="Date Placeholder 3"/>
          <p:cNvSpPr>
            <a:spLocks noGrp="1"/>
          </p:cNvSpPr>
          <p:nvPr>
            <p:ph type="dt" sz="half" idx="10"/>
          </p:nvPr>
        </p:nvSpPr>
        <p:spPr/>
        <p:txBody>
          <a:bodyPr/>
          <a:lstStyle/>
          <a:p>
            <a:fld id="{F96B9BB8-BE9A-4B04-9616-AC2415FD5128}" type="datetime1">
              <a:rPr lang="el-GR" smtClean="0"/>
              <a:pPr/>
              <a:t>5/4/2021</a:t>
            </a:fld>
            <a:endParaRPr lang="el-G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DCECE0-0D6A-4C2D-9BFA-D37E4D21A9D3}" type="slidenum">
              <a:rPr lang="el-GR" smtClean="0"/>
              <a:pPr/>
              <a:t>‹#›</a:t>
            </a:fld>
            <a:endParaRPr lang="el-G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EDB9522-43A1-4F61-B3F8-FC8EA6B18DEC}" type="datetime1">
              <a:rPr lang="el-GR" smtClean="0"/>
              <a:pPr/>
              <a:t>5/4/2021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BDCECE0-0D6A-4C2D-9BFA-D37E4D21A9D3}" type="slidenum">
              <a:rPr lang="el-GR" smtClean="0"/>
              <a:pPr/>
              <a:t>‹#›</a:t>
            </a:fld>
            <a:endParaRPr lang="el-G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3FC081E-6532-4859-8717-D86B9121CE5C}" type="datetime1">
              <a:rPr lang="el-GR" smtClean="0"/>
              <a:pPr/>
              <a:t>5/4/2021</a:t>
            </a:fld>
            <a:endParaRPr lang="el-GR"/>
          </a:p>
        </p:txBody>
      </p:sp>
      <p:sp>
        <p:nvSpPr>
          <p:cNvPr id="8" name="Footer Placeholder 7"/>
          <p:cNvSpPr>
            <a:spLocks noGrp="1"/>
          </p:cNvSpPr>
          <p:nvPr>
            <p:ph type="ftr" sz="quarter" idx="11"/>
          </p:nvPr>
        </p:nvSpPr>
        <p:spPr>
          <a:xfrm>
            <a:off x="304800" y="6409944"/>
            <a:ext cx="3581400" cy="365760"/>
          </a:xfrm>
        </p:spPr>
        <p:txBody>
          <a:bodyPr/>
          <a:lstStyle/>
          <a:p>
            <a:endParaRPr lang="el-G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BDCECE0-0D6A-4C2D-9BFA-D37E4D21A9D3}" type="slidenum">
              <a:rPr lang="el-GR" smtClean="0"/>
              <a:pPr/>
              <a:t>‹#›</a:t>
            </a:fld>
            <a:endParaRPr lang="el-GR"/>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36457E5-3152-4808-9F2A-D79BB8A07358}" type="datetime1">
              <a:rPr lang="el-GR" smtClean="0"/>
              <a:pPr/>
              <a:t>5/4/2021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a:xfrm>
            <a:off x="4343400" y="1036020"/>
            <a:ext cx="457200" cy="441325"/>
          </a:xfrm>
        </p:spPr>
        <p:txBody>
          <a:bodyPr/>
          <a:lstStyle/>
          <a:p>
            <a:fld id="{2BDCECE0-0D6A-4C2D-9BFA-D37E4D21A9D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0700C36-9AB0-47E5-9607-6214E83790ED}" type="datetime1">
              <a:rPr lang="el-GR" smtClean="0"/>
              <a:pPr/>
              <a:t>5/4/2021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DCECE0-0D6A-4C2D-9BFA-D37E4D21A9D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BDCECE0-0D6A-4C2D-9BFA-D37E4D21A9D3}" type="slidenum">
              <a:rPr lang="el-GR" smtClean="0"/>
              <a:pPr/>
              <a:t>‹#›</a:t>
            </a:fld>
            <a:endParaRPr lang="el-G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C1491E0-FDF8-43FD-AE50-A7C6AA6E9B38}" type="datetime1">
              <a:rPr lang="el-GR" smtClean="0"/>
              <a:pPr/>
              <a:t>5/4/2021</a:t>
            </a:fld>
            <a:endParaRPr lang="el-GR"/>
          </a:p>
        </p:txBody>
      </p:sp>
      <p:sp>
        <p:nvSpPr>
          <p:cNvPr id="6" name="Footer Placeholder 5"/>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BDCECE0-0D6A-4C2D-9BFA-D37E4D21A9D3}" type="slidenum">
              <a:rPr lang="el-GR" smtClean="0"/>
              <a:pPr/>
              <a:t>‹#›</a:t>
            </a:fld>
            <a:endParaRPr lang="el-G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4E8ACA7-BC08-4DAB-8E46-5415658D5045}" type="datetime1">
              <a:rPr lang="el-GR" smtClean="0"/>
              <a:pPr/>
              <a:t>5/4/2021</a:t>
            </a:fld>
            <a:endParaRPr lang="el-GR"/>
          </a:p>
        </p:txBody>
      </p:sp>
      <p:sp>
        <p:nvSpPr>
          <p:cNvPr id="6" name="Footer Placeholder 5"/>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3C6D5B0-0653-4C9D-BEE2-7A9079E8C52E}" type="datetime1">
              <a:rPr lang="el-GR" smtClean="0"/>
              <a:pPr/>
              <a:t>5/4/2021</a:t>
            </a:fld>
            <a:endParaRPr lang="el-G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BDCECE0-0D6A-4C2D-9BFA-D37E4D21A9D3}" type="slidenum">
              <a:rPr lang="el-GR" smtClean="0"/>
              <a:pPr/>
              <a:t>‹#›</a:t>
            </a:fld>
            <a:endParaRPr lang="el-G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Escherichia_col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2924944"/>
            <a:ext cx="8604448" cy="3345904"/>
          </a:xfrm>
        </p:spPr>
        <p:txBody>
          <a:bodyPr>
            <a:normAutofit/>
          </a:bodyPr>
          <a:lstStyle/>
          <a:p>
            <a:endParaRPr lang="el-GR" dirty="0"/>
          </a:p>
          <a:p>
            <a:r>
              <a:rPr lang="el-GR" dirty="0"/>
              <a:t>ΠΑΝΕΠΙΣΤΗΜΙΟ ΔΥΤΙΚΗΣ ΑΤΤΙΚΗΣ</a:t>
            </a:r>
          </a:p>
          <a:p>
            <a:r>
              <a:rPr lang="el-GR" dirty="0"/>
              <a:t>ΤΜΗΜΑ ΕΠΙΣΤΗΜΗΣ ΚΑΙ ΤΕΧΝΟΛΟΓΙΑΣ ΤΡΟΦΙΜΩΝ</a:t>
            </a:r>
          </a:p>
          <a:p>
            <a:r>
              <a:rPr lang="el-GR" dirty="0"/>
              <a:t>ΕΡΓΑΣΤΗΡΙΟ ΜΙΚΡΟΒΙΟΛΟΓΙΑΣ ΤΡΟΦΙΜΩΝ ΚΑΙ ΜΙΚΡΟΒΙΟΛΟΓΙΚΗΣ ΑΝΑΛΥΣΗΣ</a:t>
            </a:r>
          </a:p>
          <a:p>
            <a:endParaRPr lang="el-GR" dirty="0"/>
          </a:p>
        </p:txBody>
      </p:sp>
      <p:sp>
        <p:nvSpPr>
          <p:cNvPr id="2" name="Title 1"/>
          <p:cNvSpPr>
            <a:spLocks noGrp="1"/>
          </p:cNvSpPr>
          <p:nvPr>
            <p:ph type="ctrTitle"/>
          </p:nvPr>
        </p:nvSpPr>
        <p:spPr>
          <a:xfrm>
            <a:off x="467544" y="476672"/>
            <a:ext cx="4968552" cy="2327920"/>
          </a:xfrm>
        </p:spPr>
        <p:txBody>
          <a:bodyPr>
            <a:normAutofit fontScale="90000"/>
          </a:bodyPr>
          <a:lstStyle/>
          <a:p>
            <a:br>
              <a:rPr lang="el-GR" dirty="0"/>
            </a:br>
            <a:r>
              <a:rPr lang="el-GR" sz="4000" dirty="0"/>
              <a:t>Εντεροβακτηριοειδή</a:t>
            </a:r>
            <a:br>
              <a:rPr lang="el-GR" sz="4000" dirty="0"/>
            </a:br>
            <a:r>
              <a:rPr lang="el-GR" sz="4000" dirty="0"/>
              <a:t>Κολοβακτηριοειδή</a:t>
            </a:r>
            <a:br>
              <a:rPr lang="el-GR" sz="4000" dirty="0"/>
            </a:br>
            <a:r>
              <a:rPr lang="en-US" sz="4000" i="1" dirty="0"/>
              <a:t>E.coli</a:t>
            </a:r>
            <a:br>
              <a:rPr lang="el-GR" sz="4000" dirty="0"/>
            </a:br>
            <a:br>
              <a:rPr lang="el-GR" sz="3600" dirty="0"/>
            </a:br>
            <a:endParaRPr lang="el-GR" sz="3600" dirty="0"/>
          </a:p>
        </p:txBody>
      </p:sp>
      <p:sp>
        <p:nvSpPr>
          <p:cNvPr id="4" name="AutoShape 2" descr="ÎÏÎ¿ÏÎ­Î»ÎµÏÎ¼Î± ÎµÎ¹ÎºÏÎ½Î±Ï Î³Î¹Î± escherichia co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descr="ÎÏÎ¿ÏÎ­Î»ÎµÏÎ¼Î± ÎµÎ¹ÎºÏÎ½Î±Ï Î³Î¹Î± escherichia co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60648"/>
            <a:ext cx="2869653" cy="1911630"/>
          </a:xfrm>
          <a:prstGeom prst="rect">
            <a:avLst/>
          </a:prstGeom>
          <a:noFill/>
          <a:extLst>
            <a:ext uri="{909E8E84-426E-40DD-AFC4-6F175D3DCCD1}">
              <a14:hiddenFill xmlns:a14="http://schemas.microsoft.com/office/drawing/2010/main">
                <a:solidFill>
                  <a:srgbClr val="FFFFFF"/>
                </a:solidFill>
              </a14:hiddenFill>
            </a:ext>
          </a:extLst>
        </p:spPr>
      </p:pic>
      <p:sp>
        <p:nvSpPr>
          <p:cNvPr id="6" name="5 - Θέση αριθμού διαφάνειας"/>
          <p:cNvSpPr>
            <a:spLocks noGrp="1"/>
          </p:cNvSpPr>
          <p:nvPr>
            <p:ph type="sldNum" sz="quarter" idx="12"/>
          </p:nvPr>
        </p:nvSpPr>
        <p:spPr/>
        <p:txBody>
          <a:bodyPr/>
          <a:lstStyle/>
          <a:p>
            <a:fld id="{2BDCECE0-0D6A-4C2D-9BFA-D37E4D21A9D3}"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70000" lnSpcReduction="20000"/>
          </a:bodyPr>
          <a:lstStyle/>
          <a:p>
            <a:endParaRPr lang="el-GR" dirty="0"/>
          </a:p>
          <a:p>
            <a:endParaRPr lang="el-GR" dirty="0"/>
          </a:p>
          <a:p>
            <a:endParaRPr lang="el-GR" dirty="0"/>
          </a:p>
          <a:p>
            <a:r>
              <a:rPr lang="el-GR" sz="3600" dirty="0"/>
              <a:t>Αποτελουν </a:t>
            </a:r>
          </a:p>
          <a:p>
            <a:pPr>
              <a:buNone/>
            </a:pPr>
            <a:r>
              <a:rPr lang="el-GR" sz="3600" dirty="0"/>
              <a:t>ΔΕΙΚΤΗ ΣΥΝΘΗΚΩΝ ΥΓΙΕΙΝΗΣ των τροφιμων</a:t>
            </a:r>
          </a:p>
        </p:txBody>
      </p:sp>
      <p:sp>
        <p:nvSpPr>
          <p:cNvPr id="2" name="Title 1"/>
          <p:cNvSpPr>
            <a:spLocks noGrp="1"/>
          </p:cNvSpPr>
          <p:nvPr>
            <p:ph type="ctrTitle"/>
          </p:nvPr>
        </p:nvSpPr>
        <p:spPr/>
        <p:txBody>
          <a:bodyPr/>
          <a:lstStyle/>
          <a:p>
            <a:r>
              <a:rPr lang="el-GR" dirty="0"/>
              <a:t>Τα ολικά κολοβακτηριοειδή</a:t>
            </a:r>
            <a:br>
              <a:rPr lang="el-GR" dirty="0"/>
            </a:br>
            <a:r>
              <a:rPr lang="el-GR" dirty="0"/>
              <a:t> (</a:t>
            </a:r>
            <a:r>
              <a:rPr lang="en-US" dirty="0"/>
              <a:t>Total Coliforms)</a:t>
            </a:r>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Autofit/>
          </a:bodyPr>
          <a:lstStyle/>
          <a:p>
            <a:r>
              <a:rPr lang="el-GR" sz="3600" dirty="0"/>
              <a:t>Αποτελουν δεΙκτη εντερικΗς μΟλυνσΗΣ των τροφιμων</a:t>
            </a:r>
          </a:p>
        </p:txBody>
      </p:sp>
      <p:sp>
        <p:nvSpPr>
          <p:cNvPr id="2" name="Title 1"/>
          <p:cNvSpPr>
            <a:spLocks noGrp="1"/>
          </p:cNvSpPr>
          <p:nvPr>
            <p:ph type="ctrTitle"/>
          </p:nvPr>
        </p:nvSpPr>
        <p:spPr/>
        <p:txBody>
          <a:bodyPr>
            <a:normAutofit fontScale="90000"/>
          </a:bodyPr>
          <a:lstStyle/>
          <a:p>
            <a:r>
              <a:rPr lang="el-GR" dirty="0"/>
              <a:t>Τα εντερικής προέλευσης κολοβακτηριοειδή (</a:t>
            </a:r>
            <a:r>
              <a:rPr lang="en-US" dirty="0"/>
              <a:t>Fecal Coliforms)</a:t>
            </a:r>
            <a:r>
              <a:rPr lang="el-GR" dirty="0"/>
              <a:t> και ειδικότερα το </a:t>
            </a:r>
            <a:r>
              <a:rPr lang="el-GR" i="1" dirty="0"/>
              <a:t>Ε.</a:t>
            </a:r>
            <a:r>
              <a:rPr lang="en-US" i="1" dirty="0"/>
              <a:t>coli</a:t>
            </a:r>
            <a:r>
              <a:rPr lang="el-GR" i="1" dirty="0"/>
              <a:t> </a:t>
            </a:r>
          </a:p>
        </p:txBody>
      </p:sp>
      <p:sp>
        <p:nvSpPr>
          <p:cNvPr id="5" name="4 - Θέση αριθμού διαφάνειας"/>
          <p:cNvSpPr>
            <a:spLocks noGrp="1"/>
          </p:cNvSpPr>
          <p:nvPr>
            <p:ph type="sldNum" sz="quarter" idx="12"/>
          </p:nvPr>
        </p:nvSpPr>
        <p:spPr/>
        <p:txBody>
          <a:bodyPr/>
          <a:lstStyle/>
          <a:p>
            <a:fld id="{2BDCECE0-0D6A-4C2D-9BFA-D37E4D21A9D3}"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758952"/>
          </a:xfrm>
        </p:spPr>
        <p:txBody>
          <a:bodyPr>
            <a:normAutofit fontScale="90000"/>
          </a:bodyPr>
          <a:lstStyle/>
          <a:p>
            <a:r>
              <a:rPr lang="el-GR" dirty="0"/>
              <a:t>Κολοβακτηριοειδή εντερικής ή κοπρανώδους προέλευσης</a:t>
            </a:r>
          </a:p>
        </p:txBody>
      </p:sp>
      <p:sp>
        <p:nvSpPr>
          <p:cNvPr id="3" name="Content Placeholder 2"/>
          <p:cNvSpPr>
            <a:spLocks noGrp="1"/>
          </p:cNvSpPr>
          <p:nvPr>
            <p:ph sz="quarter" idx="1"/>
          </p:nvPr>
        </p:nvSpPr>
        <p:spPr>
          <a:xfrm>
            <a:off x="323528" y="1484784"/>
            <a:ext cx="8503920" cy="4572000"/>
          </a:xfrm>
        </p:spPr>
        <p:txBody>
          <a:bodyPr/>
          <a:lstStyle/>
          <a:p>
            <a:pPr lvl="1"/>
            <a:r>
              <a:rPr lang="el-GR" dirty="0"/>
              <a:t>Ως κολοβακτήρια κοπρανώδους προέλευσης, ορίζονται τα κολοβακτήρια εκείνα τα οποία </a:t>
            </a:r>
            <a:r>
              <a:rPr lang="el-GR" b="1" dirty="0"/>
              <a:t>παράγουν αέριο και οξύ από λακτόζη στους 44,0 – 45,5</a:t>
            </a:r>
            <a:r>
              <a:rPr lang="el-GR" b="1" baseline="30000" dirty="0"/>
              <a:t>0</a:t>
            </a:r>
            <a:r>
              <a:rPr lang="en-GB" b="1" dirty="0"/>
              <a:t>C</a:t>
            </a:r>
            <a:r>
              <a:rPr lang="el-GR" b="1" dirty="0"/>
              <a:t>. </a:t>
            </a:r>
          </a:p>
          <a:p>
            <a:pPr lvl="1"/>
            <a:r>
              <a:rPr lang="el-GR" dirty="0"/>
              <a:t>Η εξέταση για κολοβακτήρια κοπρανώδους προέλευσης είναι ουσιαστικά εξέταση για </a:t>
            </a:r>
            <a:r>
              <a:rPr lang="en-GB" i="1" u="sng" dirty="0"/>
              <a:t>E</a:t>
            </a:r>
            <a:r>
              <a:rPr lang="el-GR" i="1" u="sng" dirty="0"/>
              <a:t>. </a:t>
            </a:r>
            <a:r>
              <a:rPr lang="en-GB" i="1" u="sng" dirty="0"/>
              <a:t>coli</a:t>
            </a:r>
            <a:r>
              <a:rPr lang="el-GR" u="sng" dirty="0"/>
              <a:t> </a:t>
            </a:r>
            <a:r>
              <a:rPr lang="el-GR" dirty="0"/>
              <a:t>τύπου </a:t>
            </a:r>
            <a:r>
              <a:rPr lang="en-GB" dirty="0"/>
              <a:t>I</a:t>
            </a:r>
            <a:r>
              <a:rPr lang="el-GR" dirty="0"/>
              <a:t>, ενώ και κάποια από τα στελέχη του </a:t>
            </a:r>
            <a:r>
              <a:rPr lang="en-GB" i="1" dirty="0"/>
              <a:t>Citrobacter</a:t>
            </a:r>
            <a:r>
              <a:rPr lang="el-GR" dirty="0"/>
              <a:t> και </a:t>
            </a:r>
            <a:r>
              <a:rPr lang="en-GB" i="1" dirty="0"/>
              <a:t>Klebsiella</a:t>
            </a:r>
            <a:r>
              <a:rPr lang="el-GR" dirty="0"/>
              <a:t> ταιριάζουν στον προσδιορισμό. </a:t>
            </a:r>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34400" cy="758952"/>
          </a:xfrm>
        </p:spPr>
        <p:txBody>
          <a:bodyPr>
            <a:normAutofit fontScale="90000"/>
          </a:bodyPr>
          <a:lstStyle/>
          <a:p>
            <a:r>
              <a:rPr lang="el-GR" dirty="0"/>
              <a:t>Εντερικής προέλευσης κολοβακτηριοειδές</a:t>
            </a:r>
            <a:br>
              <a:rPr lang="el-GR" dirty="0"/>
            </a:br>
            <a:r>
              <a:rPr lang="el-GR" dirty="0"/>
              <a:t>το είδος </a:t>
            </a:r>
            <a:r>
              <a:rPr lang="en-US" i="1" dirty="0"/>
              <a:t>Escherichia coli</a:t>
            </a:r>
            <a:r>
              <a:rPr lang="el-GR" i="1" dirty="0"/>
              <a:t>:</a:t>
            </a:r>
            <a:r>
              <a:rPr lang="en-US" i="1" dirty="0"/>
              <a:t> </a:t>
            </a:r>
            <a:endParaRPr lang="el-GR" i="1" dirty="0"/>
          </a:p>
        </p:txBody>
      </p:sp>
      <p:sp>
        <p:nvSpPr>
          <p:cNvPr id="3" name="Content Placeholder 2"/>
          <p:cNvSpPr>
            <a:spLocks noGrp="1"/>
          </p:cNvSpPr>
          <p:nvPr>
            <p:ph sz="quarter" idx="1"/>
          </p:nvPr>
        </p:nvSpPr>
        <p:spPr/>
        <p:txBody>
          <a:bodyPr/>
          <a:lstStyle/>
          <a:p>
            <a:r>
              <a:rPr lang="el-GR" dirty="0"/>
              <a:t>Ενδημεί αποκλειστικά στον εντερικό σωλήνα</a:t>
            </a:r>
          </a:p>
          <a:p>
            <a:r>
              <a:rPr lang="el-GR" dirty="0"/>
              <a:t>Είναι ο πρώτος σε συχνότητα μικροοργανισμός που βρίσκεται στα κόπρανα</a:t>
            </a:r>
          </a:p>
          <a:p>
            <a:r>
              <a:rPr lang="el-GR" dirty="0"/>
              <a:t>Αποτελεί τον χαρακτηριστικότερο αντιπρόσωπο των κολοβακτηριοειδών εντερικής προέλευσης</a:t>
            </a:r>
          </a:p>
          <a:p>
            <a:r>
              <a:rPr lang="el-GR" dirty="0"/>
              <a:t>Όλα τα στελέχη </a:t>
            </a:r>
            <a:r>
              <a:rPr lang="en-US" i="1" dirty="0"/>
              <a:t>E.coli</a:t>
            </a:r>
            <a:r>
              <a:rPr lang="en-US" dirty="0"/>
              <a:t> </a:t>
            </a:r>
            <a:r>
              <a:rPr lang="el-GR" dirty="0"/>
              <a:t>ζυμώνουν την λακτόζη με παραγωγή αερίου και ινδόλης στους 44,5</a:t>
            </a:r>
            <a:r>
              <a:rPr lang="el-GR" baseline="30000" dirty="0"/>
              <a:t>ο</a:t>
            </a:r>
            <a:r>
              <a:rPr lang="el-GR" dirty="0"/>
              <a:t> </a:t>
            </a:r>
            <a:r>
              <a:rPr lang="en-US" dirty="0"/>
              <a:t>C </a:t>
            </a:r>
            <a:r>
              <a:rPr lang="el-GR" dirty="0"/>
              <a:t>(θερμοανθεκτικό κολοβακτηριοειδές)</a:t>
            </a:r>
          </a:p>
          <a:p>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Εντερικής προέλευσης κολοβακτηριοειδές</a:t>
            </a:r>
            <a:br>
              <a:rPr lang="el-GR" dirty="0"/>
            </a:br>
            <a:r>
              <a:rPr lang="el-GR" dirty="0"/>
              <a:t>το είδος </a:t>
            </a:r>
            <a:r>
              <a:rPr lang="el-GR" i="1" dirty="0"/>
              <a:t>Escherichia coli</a:t>
            </a:r>
            <a:r>
              <a:rPr lang="el-GR" dirty="0"/>
              <a:t>: </a:t>
            </a:r>
          </a:p>
        </p:txBody>
      </p:sp>
      <p:sp>
        <p:nvSpPr>
          <p:cNvPr id="3" name="Content Placeholder 2"/>
          <p:cNvSpPr>
            <a:spLocks noGrp="1"/>
          </p:cNvSpPr>
          <p:nvPr>
            <p:ph sz="quarter" idx="1"/>
          </p:nvPr>
        </p:nvSpPr>
        <p:spPr/>
        <p:txBody>
          <a:bodyPr/>
          <a:lstStyle/>
          <a:p>
            <a:r>
              <a:rPr lang="el-GR" dirty="0"/>
              <a:t>Ελέγχοντας ένα δείγμα τροφίμου ή νερού γιά κολοβακτηριοειδή και ιδιαίτερα για </a:t>
            </a:r>
            <a:r>
              <a:rPr lang="en-US" dirty="0"/>
              <a:t> </a:t>
            </a:r>
            <a:r>
              <a:rPr lang="en-US" i="1" dirty="0">
                <a:hlinkClick r:id="rId2" tooltip="Escherichia coli"/>
              </a:rPr>
              <a:t>Escherichia coli (E. coli)</a:t>
            </a:r>
            <a:r>
              <a:rPr lang="en-US" dirty="0"/>
              <a:t>, </a:t>
            </a:r>
            <a:r>
              <a:rPr lang="el-GR" dirty="0"/>
              <a:t>που είναι ένα θερμοανθεκτικό κολοβακτηριοειδές , μπορούμε να διαπιστώσουμε εάν το δείγμα έχει εκτεθεί σε μόλυνση εντερικής προέλευσης. </a:t>
            </a:r>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Δείκτης εντερικής μόλυνσης</a:t>
            </a:r>
          </a:p>
        </p:txBody>
      </p:sp>
      <p:sp>
        <p:nvSpPr>
          <p:cNvPr id="3" name="Content Placeholder 2"/>
          <p:cNvSpPr>
            <a:spLocks noGrp="1"/>
          </p:cNvSpPr>
          <p:nvPr>
            <p:ph sz="quarter" idx="1"/>
          </p:nvPr>
        </p:nvSpPr>
        <p:spPr/>
        <p:txBody>
          <a:bodyPr>
            <a:normAutofit lnSpcReduction="10000"/>
          </a:bodyPr>
          <a:lstStyle/>
          <a:p>
            <a:r>
              <a:rPr lang="el-GR" dirty="0"/>
              <a:t>Ο δείκτης εντερικής μόλυνσης χρησιμοποιείται γιατί είναι πιο δύσκολο να γίνει έλεγχος για παθογόνα βακτήρια  απευθείας. </a:t>
            </a:r>
          </a:p>
          <a:p>
            <a:r>
              <a:rPr lang="el-GR" dirty="0"/>
              <a:t>Υπάρχουν πολλά διαφορετικά παθογόνα βακτήρια τα οποία συνήθως βρίσκονται σε χαμηλές συγκεντρώσεις και δεν ανιχνεύονται πάντα στις δοκιμασίες (τεστ).</a:t>
            </a:r>
          </a:p>
          <a:p>
            <a:r>
              <a:rPr lang="el-GR" dirty="0"/>
              <a:t>Τα θερμοανθεκτικά κολοβακτηριοειδή συναντώνται σε υψηλότερες συγκεντρώσεις από ότι τα περισσότερα παθογόνα και μπορούν να ανιχνευτούν σχετικά πιο εύκολα.</a:t>
            </a:r>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Περιορισμοί του δείκτη εντερικής μόλυνσης</a:t>
            </a:r>
          </a:p>
        </p:txBody>
      </p:sp>
      <p:sp>
        <p:nvSpPr>
          <p:cNvPr id="3" name="Content Placeholder 2"/>
          <p:cNvSpPr>
            <a:spLocks noGrp="1"/>
          </p:cNvSpPr>
          <p:nvPr>
            <p:ph sz="quarter" idx="1"/>
          </p:nvPr>
        </p:nvSpPr>
        <p:spPr/>
        <p:txBody>
          <a:bodyPr>
            <a:normAutofit/>
          </a:bodyPr>
          <a:lstStyle/>
          <a:p>
            <a:r>
              <a:rPr lang="el-GR" dirty="0"/>
              <a:t>Τα θερμοανθεκτικά κολοβακτηριοειδή μπορούν να επιβιώσουν στο νερό ειδικά σε τροπικές περιοχές επομένως δεν υποδηλώνουν πάντα μόλυνση εντερικής προέλευσης.</a:t>
            </a:r>
          </a:p>
          <a:p>
            <a:r>
              <a:rPr lang="el-GR" dirty="0"/>
              <a:t>Επιπλέον δεν δίνει πληροφορίες για το πόσα παθογόνα βακτήρια βρίσκονται στο δείγμα.</a:t>
            </a:r>
          </a:p>
          <a:p>
            <a:r>
              <a:rPr lang="el-GR" dirty="0"/>
              <a:t>Επίσης δεν δίνει πληροφορίες για το αν υπάρχουν παθογόνοι ιοί ή πρωτόζωα (παράσιτα) που επίσης μπορούν να προκαλέσουν λοίμωξη.</a:t>
            </a:r>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4800600" cy="228600"/>
          </a:xfrm>
          <a:prstGeom prst="rect">
            <a:avLst/>
          </a:prstGeom>
          <a:noFill/>
          <a:ln w="9525">
            <a:noFill/>
            <a:miter lim="800000"/>
            <a:headEnd/>
            <a:tailEnd/>
          </a:ln>
        </p:spPr>
        <p:txBody>
          <a:bodyPr wrap="none">
            <a:spAutoFit/>
          </a:bodyPr>
          <a:lstStyle/>
          <a:p>
            <a:r>
              <a:rPr lang="el-GR" sz="900">
                <a:latin typeface="Times NR Greek MT" charset="-95"/>
              </a:rPr>
              <a:t>BIOΛOΓIA TΩN MIKPOOPΓANIΣMΩN – ΠANEΠIΣTHMIAKEΣ EKΔOΣEIΣ KPHTHΣ</a:t>
            </a:r>
          </a:p>
        </p:txBody>
      </p:sp>
      <p:pic>
        <p:nvPicPr>
          <p:cNvPr id="10243" name="Picture 4" descr="21-8"/>
          <p:cNvPicPr>
            <a:picLocks noChangeAspect="1" noChangeArrowheads="1"/>
          </p:cNvPicPr>
          <p:nvPr/>
        </p:nvPicPr>
        <p:blipFill>
          <a:blip r:embed="rId2" cstate="print"/>
          <a:srcRect/>
          <a:stretch>
            <a:fillRect/>
          </a:stretch>
        </p:blipFill>
        <p:spPr bwMode="auto">
          <a:xfrm>
            <a:off x="0" y="457200"/>
            <a:ext cx="9144000" cy="613568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4800600" cy="228600"/>
          </a:xfrm>
          <a:prstGeom prst="rect">
            <a:avLst/>
          </a:prstGeom>
          <a:noFill/>
          <a:ln w="9525">
            <a:noFill/>
            <a:miter lim="800000"/>
            <a:headEnd/>
            <a:tailEnd/>
          </a:ln>
        </p:spPr>
        <p:txBody>
          <a:bodyPr wrap="none">
            <a:spAutoFit/>
          </a:bodyPr>
          <a:lstStyle/>
          <a:p>
            <a:r>
              <a:rPr lang="el-GR" sz="900">
                <a:latin typeface="Times NR Greek MT" charset="-95"/>
              </a:rPr>
              <a:t>BIOΛOΓIA TΩN MIKPOOPΓANIΣMΩN – ΠANEΠIΣTHMIAKEΣ EKΔOΣEIΣ KPHTHΣ</a:t>
            </a:r>
          </a:p>
        </p:txBody>
      </p:sp>
      <p:pic>
        <p:nvPicPr>
          <p:cNvPr id="16387" name="Picture 4" descr="21-14"/>
          <p:cNvPicPr>
            <a:picLocks noChangeAspect="1" noChangeArrowheads="1"/>
          </p:cNvPicPr>
          <p:nvPr/>
        </p:nvPicPr>
        <p:blipFill>
          <a:blip r:embed="rId2" cstate="print"/>
          <a:srcRect/>
          <a:stretch>
            <a:fillRect/>
          </a:stretch>
        </p:blipFill>
        <p:spPr bwMode="auto">
          <a:xfrm>
            <a:off x="838200" y="182563"/>
            <a:ext cx="7315200" cy="6675437"/>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a:t>Μικροβιολογικές αναλύσεις για εντεροβακτήρια</a:t>
            </a:r>
          </a:p>
        </p:txBody>
      </p:sp>
      <p:sp>
        <p:nvSpPr>
          <p:cNvPr id="2" name="1 - Θέση αριθμού διαφάνειας"/>
          <p:cNvSpPr>
            <a:spLocks noGrp="1"/>
          </p:cNvSpPr>
          <p:nvPr>
            <p:ph type="sldNum" sz="quarter" idx="12"/>
          </p:nvPr>
        </p:nvSpPr>
        <p:spPr/>
        <p:txBody>
          <a:bodyPr/>
          <a:lstStyle/>
          <a:p>
            <a:fld id="{2BDCECE0-0D6A-4C2D-9BFA-D37E4D21A9D3}" type="slidenum">
              <a:rPr lang="el-GR" smtClean="0"/>
              <a:pPr/>
              <a:t>19</a:t>
            </a:fld>
            <a:endParaRPr lang="el-GR"/>
          </a:p>
        </p:txBody>
      </p:sp>
      <p:sp>
        <p:nvSpPr>
          <p:cNvPr id="4" name="3 - Θέση περιεχομένου"/>
          <p:cNvSpPr>
            <a:spLocks noGrp="1"/>
          </p:cNvSpPr>
          <p:nvPr>
            <p:ph sz="quarter" idx="1"/>
          </p:nvPr>
        </p:nvSpPr>
        <p:spPr/>
        <p:txBody>
          <a:bodyPr/>
          <a:lstStyle/>
          <a:p>
            <a:r>
              <a:rPr lang="el-GR" dirty="0"/>
              <a:t>Η αρίθμηση των </a:t>
            </a:r>
            <a:r>
              <a:rPr lang="el-GR" b="1" dirty="0"/>
              <a:t>εντεροβακτηριοεδών</a:t>
            </a:r>
            <a:r>
              <a:rPr lang="el-GR" dirty="0"/>
              <a:t>, των </a:t>
            </a:r>
            <a:r>
              <a:rPr lang="el-GR" b="1" dirty="0"/>
              <a:t>κολοβακτηριοειδών,</a:t>
            </a:r>
            <a:r>
              <a:rPr lang="el-GR" dirty="0"/>
              <a:t> καθώς και των </a:t>
            </a:r>
            <a:r>
              <a:rPr lang="el-GR" b="1" dirty="0"/>
              <a:t>εντερικής προέλευσης</a:t>
            </a:r>
            <a:r>
              <a:rPr lang="el-GR" dirty="0"/>
              <a:t> </a:t>
            </a:r>
            <a:r>
              <a:rPr lang="el-GR" b="1" dirty="0"/>
              <a:t>κολοβακτηριοειδών </a:t>
            </a:r>
            <a:r>
              <a:rPr lang="el-GR" dirty="0"/>
              <a:t>και της </a:t>
            </a:r>
            <a:r>
              <a:rPr lang="en-US" b="1" i="1" dirty="0"/>
              <a:t>E</a:t>
            </a:r>
            <a:r>
              <a:rPr lang="el-GR" b="1" i="1" dirty="0"/>
              <a:t>. </a:t>
            </a:r>
            <a:r>
              <a:rPr lang="en-US" b="1" i="1" dirty="0"/>
              <a:t>coli</a:t>
            </a:r>
            <a:r>
              <a:rPr lang="en-US" dirty="0"/>
              <a:t> </a:t>
            </a:r>
            <a:r>
              <a:rPr lang="en-US" b="1" dirty="0"/>
              <a:t>I</a:t>
            </a:r>
            <a:r>
              <a:rPr lang="el-GR" dirty="0"/>
              <a:t>, μπορεί να γίνει με περισσότερες από μία μεθόδους και με τη χρήση διαφορετικών συνδυασμών θρεπτικών υποστρωμάτων.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Εντεροβακτήρια</a:t>
            </a:r>
          </a:p>
        </p:txBody>
      </p:sp>
      <p:sp>
        <p:nvSpPr>
          <p:cNvPr id="3" name="Content Placeholder 2"/>
          <p:cNvSpPr>
            <a:spLocks noGrp="1"/>
          </p:cNvSpPr>
          <p:nvPr>
            <p:ph sz="quarter" idx="1"/>
          </p:nvPr>
        </p:nvSpPr>
        <p:spPr/>
        <p:txBody>
          <a:bodyPr/>
          <a:lstStyle/>
          <a:p>
            <a:r>
              <a:rPr lang="el-GR" dirty="0"/>
              <a:t>Είναι όλα τα βακτήρια που ανήκουν στην οικογένεια </a:t>
            </a:r>
            <a:r>
              <a:rPr lang="en-US" dirty="0"/>
              <a:t>Enterobacteriaceae, </a:t>
            </a:r>
            <a:r>
              <a:rPr lang="el-GR" dirty="0"/>
              <a:t>όπως </a:t>
            </a:r>
            <a:r>
              <a:rPr lang="en-US" dirty="0"/>
              <a:t> </a:t>
            </a:r>
            <a:r>
              <a:rPr lang="el-GR" dirty="0"/>
              <a:t>τα γένη:</a:t>
            </a:r>
          </a:p>
          <a:p>
            <a:pPr lvl="1"/>
            <a:r>
              <a:rPr lang="en-US" i="1" dirty="0"/>
              <a:t>Citrobacter</a:t>
            </a:r>
          </a:p>
          <a:p>
            <a:pPr lvl="1"/>
            <a:r>
              <a:rPr lang="en-US" i="1" dirty="0"/>
              <a:t>Enterobacter</a:t>
            </a:r>
          </a:p>
          <a:p>
            <a:pPr lvl="1"/>
            <a:r>
              <a:rPr lang="en-US" i="1" dirty="0"/>
              <a:t>Escherichia</a:t>
            </a:r>
          </a:p>
          <a:p>
            <a:pPr lvl="1"/>
            <a:r>
              <a:rPr lang="en-US" i="1" dirty="0"/>
              <a:t>Klebsiella</a:t>
            </a:r>
          </a:p>
          <a:p>
            <a:pPr lvl="1"/>
            <a:r>
              <a:rPr lang="en-US" i="1" dirty="0"/>
              <a:t>Proteus</a:t>
            </a:r>
          </a:p>
          <a:p>
            <a:pPr lvl="1"/>
            <a:r>
              <a:rPr lang="en-US" i="1" dirty="0"/>
              <a:t>Salmonella</a:t>
            </a:r>
          </a:p>
          <a:p>
            <a:pPr lvl="1"/>
            <a:r>
              <a:rPr lang="en-US" i="1" dirty="0"/>
              <a:t>Serratia</a:t>
            </a:r>
          </a:p>
          <a:p>
            <a:pPr lvl="1"/>
            <a:r>
              <a:rPr lang="en-US" i="1" dirty="0"/>
              <a:t>Shigella</a:t>
            </a:r>
          </a:p>
          <a:p>
            <a:pPr lvl="1"/>
            <a:r>
              <a:rPr lang="en-US" i="1" dirty="0"/>
              <a:t>Yersinia</a:t>
            </a:r>
          </a:p>
          <a:p>
            <a:pPr lvl="1"/>
            <a:endParaRPr lang="el-GR" dirty="0"/>
          </a:p>
        </p:txBody>
      </p:sp>
      <p:pic>
        <p:nvPicPr>
          <p:cNvPr id="2050" name="Picture 2" descr="ÎÏÎ¿ÏÎ­Î»ÎµÏÎ¼Î± ÎµÎ¹ÎºÏÎ½Î±Ï Î³Î¹Î± escherichia co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439" y="2852936"/>
            <a:ext cx="5417263" cy="2941191"/>
          </a:xfrm>
          <a:prstGeom prst="rect">
            <a:avLst/>
          </a:prstGeom>
          <a:noFill/>
          <a:extLst>
            <a:ext uri="{909E8E84-426E-40DD-AFC4-6F175D3DCCD1}">
              <a14:hiddenFill xmlns:a14="http://schemas.microsoft.com/office/drawing/2010/main">
                <a:solidFill>
                  <a:srgbClr val="FFFFFF"/>
                </a:solidFill>
              </a14:hiddenFill>
            </a:ext>
          </a:extLst>
        </p:spPr>
      </p:pic>
      <p:sp>
        <p:nvSpPr>
          <p:cNvPr id="5" name="4 - Θέση αριθμού διαφάνειας"/>
          <p:cNvSpPr>
            <a:spLocks noGrp="1"/>
          </p:cNvSpPr>
          <p:nvPr>
            <p:ph type="sldNum" sz="quarter" idx="12"/>
          </p:nvPr>
        </p:nvSpPr>
        <p:spPr/>
        <p:txBody>
          <a:bodyPr/>
          <a:lstStyle/>
          <a:p>
            <a:fld id="{2BDCECE0-0D6A-4C2D-9BFA-D37E4D21A9D3}"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Υποστρώματα που χρησιμοποιούνται:</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20</a:t>
            </a:fld>
            <a:endParaRPr lang="el-GR"/>
          </a:p>
        </p:txBody>
      </p:sp>
      <p:sp>
        <p:nvSpPr>
          <p:cNvPr id="4" name="3 - Θέση περιεχομένου"/>
          <p:cNvSpPr>
            <a:spLocks noGrp="1"/>
          </p:cNvSpPr>
          <p:nvPr>
            <p:ph sz="quarter" idx="1"/>
          </p:nvPr>
        </p:nvSpPr>
        <p:spPr/>
        <p:txBody>
          <a:bodyPr/>
          <a:lstStyle/>
          <a:p>
            <a:r>
              <a:rPr lang="el-GR" dirty="0"/>
              <a:t>Όλα τα υποστρώματα περιέχουν </a:t>
            </a:r>
            <a:r>
              <a:rPr lang="el-GR" b="1" dirty="0"/>
              <a:t>χολικά άλατα </a:t>
            </a:r>
            <a:r>
              <a:rPr lang="el-GR" dirty="0"/>
              <a:t>(</a:t>
            </a:r>
            <a:r>
              <a:rPr lang="en-US" dirty="0"/>
              <a:t>bile salts)</a:t>
            </a:r>
            <a:r>
              <a:rPr lang="el-GR" dirty="0"/>
              <a:t>,</a:t>
            </a:r>
            <a:r>
              <a:rPr lang="en-US" dirty="0"/>
              <a:t> </a:t>
            </a:r>
            <a:r>
              <a:rPr lang="el-GR" dirty="0"/>
              <a:t>γιατί τα εντεροβακτήρια αναπτύσσονται άριστα παρουσία χολικών αλάτων.</a:t>
            </a:r>
          </a:p>
          <a:p>
            <a:endParaRPr lang="el-GR" dirty="0"/>
          </a:p>
          <a:p>
            <a:r>
              <a:rPr lang="el-GR" dirty="0"/>
              <a:t>Violet Red Bile </a:t>
            </a:r>
            <a:r>
              <a:rPr lang="en-US" dirty="0"/>
              <a:t>Glucose </a:t>
            </a:r>
            <a:r>
              <a:rPr lang="el-GR" dirty="0"/>
              <a:t>Agar</a:t>
            </a:r>
            <a:endParaRPr lang="el-GR" b="1" dirty="0"/>
          </a:p>
          <a:p>
            <a:r>
              <a:rPr lang="el-GR" dirty="0"/>
              <a:t>Violet Red Bile </a:t>
            </a:r>
            <a:r>
              <a:rPr lang="en-US" dirty="0"/>
              <a:t>Lactose </a:t>
            </a:r>
            <a:r>
              <a:rPr lang="el-GR" dirty="0"/>
              <a:t>Agar</a:t>
            </a:r>
          </a:p>
          <a:p>
            <a:r>
              <a:rPr lang="en-US" dirty="0"/>
              <a:t>Brilliant Green Lactose</a:t>
            </a:r>
            <a:r>
              <a:rPr lang="el-GR" dirty="0"/>
              <a:t>  </a:t>
            </a:r>
            <a:r>
              <a:rPr lang="en-US" dirty="0"/>
              <a:t>Bile Broth (</a:t>
            </a:r>
            <a:r>
              <a:rPr lang="el-GR" dirty="0"/>
              <a:t>μέθοδος </a:t>
            </a:r>
            <a:r>
              <a:rPr lang="en-US" dirty="0"/>
              <a:t>MPN)</a:t>
            </a:r>
            <a:endParaRPr lang="el-GR" dirty="0"/>
          </a:p>
          <a:p>
            <a:r>
              <a:rPr lang="en-US" dirty="0" err="1"/>
              <a:t>McConkey</a:t>
            </a:r>
            <a:r>
              <a:rPr lang="en-US" dirty="0"/>
              <a:t> Broth</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Μικροβιολογικές αναλύσεις με εκλεκτικά άγαρ</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21</a:t>
            </a:fld>
            <a:endParaRPr lang="el-GR"/>
          </a:p>
        </p:txBody>
      </p:sp>
      <p:sp>
        <p:nvSpPr>
          <p:cNvPr id="4" name="3 - Θέση περιεχομένου"/>
          <p:cNvSpPr>
            <a:spLocks noGrp="1"/>
          </p:cNvSpPr>
          <p:nvPr>
            <p:ph sz="quarter" idx="1"/>
          </p:nvPr>
        </p:nvSpPr>
        <p:spPr/>
        <p:txBody>
          <a:bodyPr>
            <a:normAutofit lnSpcReduction="10000"/>
          </a:bodyPr>
          <a:lstStyle/>
          <a:p>
            <a:r>
              <a:rPr lang="el-GR" dirty="0"/>
              <a:t>Στο εργαστήριο χρησιμοποιούμε ελαφρώς διαφορετικά άγαρ για την ανάπτυξη των Coliforms και των εντεροβακτηρίων</a:t>
            </a:r>
          </a:p>
          <a:p>
            <a:r>
              <a:rPr lang="el-GR" dirty="0"/>
              <a:t>Τα εντεροβακτήρια μεταβολίζουν την </a:t>
            </a:r>
            <a:r>
              <a:rPr lang="el-GR" b="1" dirty="0"/>
              <a:t>γλυκόζη</a:t>
            </a:r>
            <a:r>
              <a:rPr lang="el-GR" dirty="0"/>
              <a:t> γρήγορα και χρησιμοποιούμε το Violet Red Bile </a:t>
            </a:r>
            <a:r>
              <a:rPr lang="en-US" dirty="0"/>
              <a:t>Glucose </a:t>
            </a:r>
            <a:r>
              <a:rPr lang="el-GR" dirty="0"/>
              <a:t>Agar (</a:t>
            </a:r>
            <a:r>
              <a:rPr lang="en-US" dirty="0"/>
              <a:t>VRBGA) </a:t>
            </a:r>
            <a:endParaRPr lang="el-GR" dirty="0"/>
          </a:p>
          <a:p>
            <a:r>
              <a:rPr lang="el-GR" dirty="0"/>
              <a:t>Τα Coliforms μεταβολίζουν τη λακτόζη καλύτερα από τη γλυκόζη, για αυτό χρησιμοποιούμε τη </a:t>
            </a:r>
            <a:r>
              <a:rPr lang="el-GR" b="1" dirty="0"/>
              <a:t>λακτόζη</a:t>
            </a:r>
            <a:r>
              <a:rPr lang="el-GR" dirty="0"/>
              <a:t> ως το κύριο σάκχαρο όταν κάνουμε ανάλυση για Coliforms (Violet Red Bile </a:t>
            </a:r>
            <a:r>
              <a:rPr lang="en-US" dirty="0"/>
              <a:t>Lactose </a:t>
            </a:r>
            <a:r>
              <a:rPr lang="el-GR" dirty="0"/>
              <a:t>Agar </a:t>
            </a:r>
            <a:r>
              <a:rPr lang="en-US" dirty="0"/>
              <a:t>VRBLA </a:t>
            </a:r>
            <a:r>
              <a:rPr lang="el-GR" dirty="0"/>
              <a:t>ή Violet Red Bile Agar</a:t>
            </a:r>
            <a:r>
              <a:rPr lang="en-US" dirty="0"/>
              <a:t> VRBA</a:t>
            </a:r>
            <a:r>
              <a:rPr lang="el-GR"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8CC50-5F71-4890-8731-94AFCDE270C2}"/>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0D918F04-E915-4AC1-8BB1-465DAA37D315}"/>
              </a:ext>
            </a:extLst>
          </p:cNvPr>
          <p:cNvSpPr>
            <a:spLocks noGrp="1"/>
          </p:cNvSpPr>
          <p:nvPr>
            <p:ph type="sldNum" sz="quarter" idx="12"/>
          </p:nvPr>
        </p:nvSpPr>
        <p:spPr/>
        <p:txBody>
          <a:bodyPr/>
          <a:lstStyle/>
          <a:p>
            <a:fld id="{2BDCECE0-0D6A-4C2D-9BFA-D37E4D21A9D3}" type="slidenum">
              <a:rPr lang="el-GR" smtClean="0"/>
              <a:pPr/>
              <a:t>22</a:t>
            </a:fld>
            <a:endParaRPr lang="el-GR"/>
          </a:p>
        </p:txBody>
      </p:sp>
      <p:sp>
        <p:nvSpPr>
          <p:cNvPr id="4" name="Θέση περιεχομένου 3">
            <a:extLst>
              <a:ext uri="{FF2B5EF4-FFF2-40B4-BE49-F238E27FC236}">
                <a16:creationId xmlns:a16="http://schemas.microsoft.com/office/drawing/2014/main" id="{E1020659-E576-4950-8670-8B54EBB8548D}"/>
              </a:ext>
            </a:extLst>
          </p:cNvPr>
          <p:cNvSpPr>
            <a:spLocks noGrp="1"/>
          </p:cNvSpPr>
          <p:nvPr>
            <p:ph sz="quarter" idx="1"/>
          </p:nvPr>
        </p:nvSpPr>
        <p:spPr/>
        <p:txBody>
          <a:bodyPr/>
          <a:lstStyle/>
          <a:p>
            <a:r>
              <a:rPr lang="el-GR" dirty="0"/>
              <a:t>Όλα τα </a:t>
            </a:r>
            <a:r>
              <a:rPr lang="el-GR" dirty="0" err="1"/>
              <a:t>εντεροβακτήρια</a:t>
            </a:r>
            <a:r>
              <a:rPr lang="el-GR" dirty="0"/>
              <a:t> (άρα και τα </a:t>
            </a:r>
            <a:r>
              <a:rPr lang="el-GR" dirty="0" err="1"/>
              <a:t>κολοβακτήρια</a:t>
            </a:r>
            <a:r>
              <a:rPr lang="el-GR" dirty="0"/>
              <a:t>) μπορούν να </a:t>
            </a:r>
            <a:r>
              <a:rPr lang="el-GR" dirty="0" err="1"/>
              <a:t>μεταβολίσουν</a:t>
            </a:r>
            <a:r>
              <a:rPr lang="el-GR" dirty="0"/>
              <a:t> την γλυκόζη, αλλά όχι όλα τη λακτόζη, επομένως το</a:t>
            </a:r>
            <a:r>
              <a:rPr lang="en-US" dirty="0"/>
              <a:t> VRBGA </a:t>
            </a:r>
            <a:r>
              <a:rPr lang="el-GR" dirty="0"/>
              <a:t>ανιχνεύει μεγαλύτερη ομάδα μικροοργανισμών</a:t>
            </a:r>
          </a:p>
          <a:p>
            <a:r>
              <a:rPr lang="el-GR" dirty="0"/>
              <a:t>Τα </a:t>
            </a:r>
            <a:r>
              <a:rPr lang="el-GR" dirty="0" err="1"/>
              <a:t>Coliform</a:t>
            </a:r>
            <a:r>
              <a:rPr lang="el-GR" dirty="0"/>
              <a:t> </a:t>
            </a:r>
            <a:r>
              <a:rPr lang="el-GR" dirty="0" err="1"/>
              <a:t>media</a:t>
            </a:r>
            <a:r>
              <a:rPr lang="el-GR" dirty="0"/>
              <a:t> </a:t>
            </a:r>
            <a:r>
              <a:rPr lang="en-US" dirty="0"/>
              <a:t>(VRBLA ) </a:t>
            </a:r>
            <a:r>
              <a:rPr lang="el-GR" dirty="0"/>
              <a:t>είναι ελαφρώς πιο επιλεκτικά από τα </a:t>
            </a:r>
            <a:r>
              <a:rPr lang="en-US" dirty="0" err="1"/>
              <a:t>Entero</a:t>
            </a:r>
            <a:r>
              <a:rPr lang="el-GR" dirty="0"/>
              <a:t> </a:t>
            </a:r>
            <a:r>
              <a:rPr lang="el-GR" dirty="0" err="1"/>
              <a:t>media</a:t>
            </a:r>
            <a:r>
              <a:rPr lang="en-US" dirty="0"/>
              <a:t> </a:t>
            </a:r>
            <a:r>
              <a:rPr lang="el-GR" dirty="0"/>
              <a:t>γιατί μόνο τα </a:t>
            </a:r>
            <a:r>
              <a:rPr lang="el-GR" dirty="0" err="1"/>
              <a:t>Coliforms</a:t>
            </a:r>
            <a:r>
              <a:rPr lang="el-GR" dirty="0"/>
              <a:t> μπορούν να </a:t>
            </a:r>
            <a:r>
              <a:rPr lang="el-GR" dirty="0" err="1"/>
              <a:t>μεταβολίσουν</a:t>
            </a:r>
            <a:r>
              <a:rPr lang="el-GR" dirty="0"/>
              <a:t> τη λακτόζη</a:t>
            </a:r>
          </a:p>
          <a:p>
            <a:pPr marL="0" indent="0">
              <a:buNone/>
            </a:pPr>
            <a:endParaRPr lang="el-GR" dirty="0"/>
          </a:p>
        </p:txBody>
      </p:sp>
    </p:spTree>
    <p:extLst>
      <p:ext uri="{BB962C8B-B14F-4D97-AF65-F5344CB8AC3E}">
        <p14:creationId xmlns:p14="http://schemas.microsoft.com/office/powerpoint/2010/main" val="229167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l-GR" b="1" i="1" dirty="0"/>
              <a:t>Enterobacteriaceae</a:t>
            </a:r>
            <a:r>
              <a:rPr lang="el-GR" i="1" dirty="0"/>
              <a:t>: Δ</a:t>
            </a:r>
            <a:r>
              <a:rPr lang="el-GR" dirty="0"/>
              <a:t>είκτης υγιεινής της παραγωγικής διαδικασίας</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23</a:t>
            </a:fld>
            <a:endParaRPr lang="el-GR"/>
          </a:p>
        </p:txBody>
      </p:sp>
      <p:sp>
        <p:nvSpPr>
          <p:cNvPr id="4" name="3 - Θέση περιεχομένου"/>
          <p:cNvSpPr>
            <a:spLocks noGrp="1"/>
          </p:cNvSpPr>
          <p:nvPr>
            <p:ph sz="quarter" idx="1"/>
          </p:nvPr>
        </p:nvSpPr>
        <p:spPr>
          <a:xfrm>
            <a:off x="301752" y="1527048"/>
            <a:ext cx="8503920" cy="4854280"/>
          </a:xfrm>
        </p:spPr>
        <p:txBody>
          <a:bodyPr>
            <a:normAutofit/>
          </a:bodyPr>
          <a:lstStyle/>
          <a:p>
            <a:r>
              <a:rPr lang="el-GR" dirty="0"/>
              <a:t>Μία από τις πιο κοινές ομάδες βακτηρίων που χρησιμοποιούνται σαν δείκτες από τη βιομηχανία τροφίμων είναι τα κολοβακτηρίδια, τα οποία μπορούν να θεωρηθούν ως μια υποομάδα εντός των </a:t>
            </a:r>
            <a:r>
              <a:rPr lang="el-GR" i="1" dirty="0"/>
              <a:t>Enterobacteriaceae</a:t>
            </a:r>
            <a:r>
              <a:rPr lang="el-GR" dirty="0"/>
              <a:t>. </a:t>
            </a:r>
          </a:p>
          <a:p>
            <a:r>
              <a:rPr lang="el-GR" dirty="0"/>
              <a:t>Ωστόσο, σε μια προσπάθεια βελτίωσης της αξιολόγησης της ασφάλειας και της ποιότητας των τροφίμων από τη βιομηχανία τροφίμων, σημειώθηκε σταδιακή πρόοδος για τον έλεγχο των συνολικών </a:t>
            </a:r>
            <a:r>
              <a:rPr lang="el-GR" i="1" dirty="0"/>
              <a:t>Enterobacteriaceae</a:t>
            </a:r>
            <a:r>
              <a:rPr lang="el-GR" dirty="0"/>
              <a:t> αντί για τον περιορισμό της δοκιμής σε κολοβακτηρίδια.</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5BF716-7DD1-4C25-A0B5-D439B2CEC074}"/>
              </a:ext>
            </a:extLst>
          </p:cNvPr>
          <p:cNvSpPr>
            <a:spLocks noGrp="1"/>
          </p:cNvSpPr>
          <p:nvPr>
            <p:ph type="title"/>
          </p:nvPr>
        </p:nvSpPr>
        <p:spPr/>
        <p:txBody>
          <a:bodyPr/>
          <a:lstStyle/>
          <a:p>
            <a:endParaRPr lang="el-GR"/>
          </a:p>
        </p:txBody>
      </p:sp>
      <p:sp>
        <p:nvSpPr>
          <p:cNvPr id="3" name="Θέση αριθμού διαφάνειας 2">
            <a:extLst>
              <a:ext uri="{FF2B5EF4-FFF2-40B4-BE49-F238E27FC236}">
                <a16:creationId xmlns:a16="http://schemas.microsoft.com/office/drawing/2014/main" id="{07E6C00B-D9D2-417E-B34D-02B1BA521920}"/>
              </a:ext>
            </a:extLst>
          </p:cNvPr>
          <p:cNvSpPr>
            <a:spLocks noGrp="1"/>
          </p:cNvSpPr>
          <p:nvPr>
            <p:ph type="sldNum" sz="quarter" idx="12"/>
          </p:nvPr>
        </p:nvSpPr>
        <p:spPr/>
        <p:txBody>
          <a:bodyPr/>
          <a:lstStyle/>
          <a:p>
            <a:fld id="{2BDCECE0-0D6A-4C2D-9BFA-D37E4D21A9D3}" type="slidenum">
              <a:rPr lang="el-GR" smtClean="0"/>
              <a:pPr/>
              <a:t>24</a:t>
            </a:fld>
            <a:endParaRPr lang="el-GR"/>
          </a:p>
        </p:txBody>
      </p:sp>
      <p:sp>
        <p:nvSpPr>
          <p:cNvPr id="4" name="Θέση περιεχομένου 3">
            <a:extLst>
              <a:ext uri="{FF2B5EF4-FFF2-40B4-BE49-F238E27FC236}">
                <a16:creationId xmlns:a16="http://schemas.microsoft.com/office/drawing/2014/main" id="{D6CFC77A-7AAD-4C58-B5F2-FEB28A03CEF3}"/>
              </a:ext>
            </a:extLst>
          </p:cNvPr>
          <p:cNvSpPr>
            <a:spLocks noGrp="1"/>
          </p:cNvSpPr>
          <p:nvPr>
            <p:ph sz="quarter" idx="1"/>
          </p:nvPr>
        </p:nvSpPr>
        <p:spPr/>
        <p:txBody>
          <a:bodyPr/>
          <a:lstStyle/>
          <a:p>
            <a:r>
              <a:rPr lang="el-GR" dirty="0"/>
              <a:t>Στα μεταποιημένα τρόφιμα, ιδίως στα τρόφιμα που υποβάλλονται σε θερμική επεξεργασία, αυτοί οι οργανισμοί μπορούν να παράσχουν μια αξιόπιστη ένδειξη αποτυχίας της διαδικασίας, της μη επαρκούς επεξεργασίας ή της μόλυνσης μετά την επεξεργασία.</a:t>
            </a:r>
          </a:p>
          <a:p>
            <a:pPr marL="0" indent="0">
              <a:buNone/>
            </a:pPr>
            <a:endParaRPr lang="el-GR" dirty="0"/>
          </a:p>
        </p:txBody>
      </p:sp>
    </p:spTree>
    <p:extLst>
      <p:ext uri="{BB962C8B-B14F-4D97-AF65-F5344CB8AC3E}">
        <p14:creationId xmlns:p14="http://schemas.microsoft.com/office/powerpoint/2010/main" val="399930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534400" cy="758952"/>
          </a:xfrm>
        </p:spPr>
        <p:txBody>
          <a:bodyPr>
            <a:normAutofit fontScale="90000"/>
          </a:bodyPr>
          <a:lstStyle/>
          <a:p>
            <a:r>
              <a:rPr lang="el-GR" b="1" dirty="0"/>
              <a:t>Μικροβιολογικά κριτήρια για </a:t>
            </a:r>
            <a:r>
              <a:rPr lang="en-US" b="1" dirty="0"/>
              <a:t>E</a:t>
            </a:r>
            <a:r>
              <a:rPr lang="el-GR" b="1" dirty="0" err="1"/>
              <a:t>ντεροβακτήρια</a:t>
            </a:r>
            <a:r>
              <a:rPr lang="el-GR" b="1" dirty="0"/>
              <a:t> και </a:t>
            </a:r>
            <a:r>
              <a:rPr lang="en-US" b="1" i="1" dirty="0"/>
              <a:t>E.coli</a:t>
            </a:r>
            <a:endParaRPr lang="el-GR" b="1" i="1"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25</a:t>
            </a:fld>
            <a:endParaRPr lang="el-GR"/>
          </a:p>
        </p:txBody>
      </p:sp>
      <p:sp>
        <p:nvSpPr>
          <p:cNvPr id="4" name="3 - Θέση περιεχομένου"/>
          <p:cNvSpPr>
            <a:spLocks noGrp="1"/>
          </p:cNvSpPr>
          <p:nvPr>
            <p:ph sz="quarter" idx="1"/>
          </p:nvPr>
        </p:nvSpPr>
        <p:spPr/>
        <p:txBody>
          <a:bodyPr/>
          <a:lstStyle/>
          <a:p>
            <a:pPr>
              <a:buNone/>
            </a:pPr>
            <a:endParaRPr lang="el-GR" dirty="0"/>
          </a:p>
          <a:p>
            <a:r>
              <a:rPr lang="el-GR" dirty="0"/>
              <a:t>«Μ</a:t>
            </a:r>
            <a:r>
              <a:rPr lang="el-GR" b="1" dirty="0"/>
              <a:t>ικροβιολογικό κριτήριο</a:t>
            </a:r>
            <a:r>
              <a:rPr lang="el-GR" dirty="0"/>
              <a:t>» είναι ένα κριτήριο που καθορίζει το αποδεκτό ενός προϊόντος, μιας παρτίδας τροφίμων ή μιας διαδικασίας, με βάση την απουσία, την παρουσία ή τον αριθμό μικροοργανισμών ή με βάση την ποσότητα των τοξινών ή μεταβολιτών τους, ανά μονάδα μάζας, όγκου, επιφάνειας ή ανά παρτίδα. </a:t>
            </a:r>
          </a:p>
          <a:p>
            <a:pPr lvl="1"/>
            <a:r>
              <a:rPr lang="el-GR" dirty="0"/>
              <a:t>Κριτήρια ασφάλειας τροφίμων</a:t>
            </a:r>
          </a:p>
          <a:p>
            <a:pPr lvl="1"/>
            <a:r>
              <a:rPr lang="el-GR" dirty="0"/>
              <a:t>Κριτήρια υγιεινής της παραγωγικής διαδικασίας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Κριτήρια </a:t>
            </a:r>
            <a:r>
              <a:rPr lang="en-US" dirty="0"/>
              <a:t>“</a:t>
            </a:r>
            <a:r>
              <a:rPr lang="el-GR" dirty="0"/>
              <a:t>ασφάλειας τροφίμων</a:t>
            </a:r>
            <a:r>
              <a:rPr lang="en-US" dirty="0"/>
              <a:t>”</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26</a:t>
            </a:fld>
            <a:endParaRPr lang="el-GR"/>
          </a:p>
        </p:txBody>
      </p:sp>
      <p:sp>
        <p:nvSpPr>
          <p:cNvPr id="4" name="3 - Θέση περιεχομένου"/>
          <p:cNvSpPr>
            <a:spLocks noGrp="1"/>
          </p:cNvSpPr>
          <p:nvPr>
            <p:ph sz="quarter" idx="1"/>
          </p:nvPr>
        </p:nvSpPr>
        <p:spPr/>
        <p:txBody>
          <a:bodyPr/>
          <a:lstStyle/>
          <a:p>
            <a:endParaRPr lang="el-GR" dirty="0"/>
          </a:p>
          <a:p>
            <a:endParaRPr lang="el-GR" dirty="0"/>
          </a:p>
          <a:p>
            <a:endParaRPr lang="el-GR" dirty="0"/>
          </a:p>
          <a:p>
            <a:r>
              <a:rPr lang="el-GR" dirty="0"/>
              <a:t>«Κριτήριο ασφάλειας τροφίμων» είναι αυτό που καθορίζει το αποδεκτό ενός προϊόντος ή μιας παρτίδας τροφίμων και το οποίο εφαρμόζεται στα προϊόντα που διατίθενται στην αγορά.</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8713912" cy="830960"/>
          </a:xfrm>
        </p:spPr>
        <p:txBody>
          <a:bodyPr>
            <a:normAutofit fontScale="90000"/>
          </a:bodyPr>
          <a:lstStyle/>
          <a:p>
            <a:r>
              <a:rPr lang="el-GR" b="1" dirty="0"/>
              <a:t>Κριτήρια </a:t>
            </a:r>
            <a:r>
              <a:rPr lang="en-US" b="1" dirty="0"/>
              <a:t>“</a:t>
            </a:r>
            <a:r>
              <a:rPr lang="el-GR" b="1" dirty="0"/>
              <a:t>υγιεινής της παραγωγικής διαδικασίας</a:t>
            </a:r>
            <a:r>
              <a:rPr lang="en-US" b="1" dirty="0"/>
              <a:t>”</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27</a:t>
            </a:fld>
            <a:endParaRPr lang="el-GR"/>
          </a:p>
        </p:txBody>
      </p:sp>
      <p:sp>
        <p:nvSpPr>
          <p:cNvPr id="4" name="3 - Θέση περιεχομένου"/>
          <p:cNvSpPr>
            <a:spLocks noGrp="1"/>
          </p:cNvSpPr>
          <p:nvPr>
            <p:ph sz="quarter" idx="1"/>
          </p:nvPr>
        </p:nvSpPr>
        <p:spPr/>
        <p:txBody>
          <a:bodyPr>
            <a:normAutofit lnSpcReduction="10000"/>
          </a:bodyPr>
          <a:lstStyle/>
          <a:p>
            <a:pPr>
              <a:buNone/>
            </a:pPr>
            <a:endParaRPr lang="el-GR" dirty="0"/>
          </a:p>
          <a:p>
            <a:r>
              <a:rPr lang="el-GR" dirty="0"/>
              <a:t>«Κριτήριο υγιεινής της παραγωγικής διαδικασίας» είναι αυτό που καθορίζει την αποδεκτή λειτουργία της διαδικασίας παραγωγής.</a:t>
            </a:r>
          </a:p>
          <a:p>
            <a:r>
              <a:rPr lang="el-GR" dirty="0"/>
              <a:t>Ένα τέτοιο κριτήριο δεν εφαρμόζεται στα προϊόντα που διατίθενται ήδη στην αγορά.</a:t>
            </a:r>
          </a:p>
          <a:p>
            <a:r>
              <a:rPr lang="el-GR" dirty="0"/>
              <a:t>Ορίζει μια ενδεικτική τιμή μόλυνσης πάνω από την οποία απαιτούνται διορθωτικές ενέργειες, προκειμένου να διατηρηθεί η υγιεινή της παραγωγικής διαδικασίας σύμφωνα με τη νομοθεσία για τα τρόφιμα.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a:xfrm>
            <a:off x="1475656" y="2520000"/>
            <a:ext cx="6400800" cy="1752600"/>
          </a:xfrm>
        </p:spPr>
        <p:txBody>
          <a:bodyPr>
            <a:normAutofit/>
          </a:bodyPr>
          <a:lstStyle/>
          <a:p>
            <a:endParaRPr lang="el-GR" dirty="0"/>
          </a:p>
          <a:p>
            <a:r>
              <a:rPr lang="el-GR" dirty="0"/>
              <a:t> ΚΑΝΟΝΙΣΜΟΣ (ΕΚ) αριθ. 2073/2005 ΤΗΣ ΕΠΙΤΡΟΠΗΣ</a:t>
            </a:r>
          </a:p>
          <a:p>
            <a:r>
              <a:rPr lang="el-GR" dirty="0"/>
              <a:t>της 15ης ΝοεμβρΙου 2005</a:t>
            </a:r>
          </a:p>
          <a:p>
            <a:r>
              <a:rPr lang="el-GR" dirty="0"/>
              <a:t>περι μικροβιολογικων κριτηριων για τα τρΟφιμα</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28</a:t>
            </a:fld>
            <a:endParaRPr lang="el-GR"/>
          </a:p>
        </p:txBody>
      </p:sp>
      <p:sp>
        <p:nvSpPr>
          <p:cNvPr id="5" name="4 - Τίτλος"/>
          <p:cNvSpPr>
            <a:spLocks noGrp="1"/>
          </p:cNvSpPr>
          <p:nvPr>
            <p:ph type="ctrTitle"/>
          </p:nvPr>
        </p:nvSpPr>
        <p:spPr/>
        <p:txBody>
          <a:bodyPr>
            <a:normAutofit fontScale="90000"/>
          </a:bodyPr>
          <a:lstStyle/>
          <a:p>
            <a:br>
              <a:rPr lang="el-GR" dirty="0"/>
            </a:br>
            <a:br>
              <a:rPr lang="el-GR" dirty="0"/>
            </a:br>
            <a:br>
              <a:rPr lang="el-GR" dirty="0"/>
            </a:br>
            <a:r>
              <a:rPr lang="el-GR" b="1" dirty="0"/>
              <a:t>Κριτήρια υγιεινής κατά τη διάρκεια της διαδικασίας</a:t>
            </a:r>
            <a:endParaRPr lang="el-GR" dirty="0"/>
          </a:p>
        </p:txBody>
      </p:sp>
      <p:sp>
        <p:nvSpPr>
          <p:cNvPr id="7" name="6 - Ορθογώνιο"/>
          <p:cNvSpPr/>
          <p:nvPr/>
        </p:nvSpPr>
        <p:spPr>
          <a:xfrm>
            <a:off x="1152000" y="4320000"/>
            <a:ext cx="6840760" cy="1754326"/>
          </a:xfrm>
          <a:prstGeom prst="rect">
            <a:avLst/>
          </a:prstGeom>
        </p:spPr>
        <p:txBody>
          <a:bodyPr wrap="square">
            <a:spAutoFit/>
          </a:bodyPr>
          <a:lstStyle/>
          <a:p>
            <a:r>
              <a:rPr lang="el-GR" b="1" dirty="0"/>
              <a:t>n</a:t>
            </a:r>
            <a:r>
              <a:rPr lang="el-GR" dirty="0"/>
              <a:t> = αριθμός μονάδων δειγματοληψίας που αποτελούν το δείγμα</a:t>
            </a:r>
          </a:p>
          <a:p>
            <a:r>
              <a:rPr lang="el-GR" b="1" dirty="0"/>
              <a:t>c </a:t>
            </a:r>
            <a:r>
              <a:rPr lang="el-GR" dirty="0"/>
              <a:t>= αριθμός μονάδων δειγματοληψίας με τιμές μεταξύ m και M</a:t>
            </a:r>
          </a:p>
          <a:p>
            <a:r>
              <a:rPr lang="en-US" b="1" dirty="0"/>
              <a:t>m</a:t>
            </a:r>
            <a:r>
              <a:rPr lang="el-GR" dirty="0"/>
              <a:t> = ανώτατη αποδεκτή συγκέντρωση μικροοργανισμού, κάτω από συνθήκες Ορθής Βιομηχανικής Πρακτικής (</a:t>
            </a:r>
            <a:r>
              <a:rPr lang="en-US" dirty="0"/>
              <a:t>GMP</a:t>
            </a:r>
            <a:r>
              <a:rPr lang="el-GR" dirty="0"/>
              <a:t>)</a:t>
            </a:r>
          </a:p>
          <a:p>
            <a:r>
              <a:rPr lang="en-US" b="1" dirty="0"/>
              <a:t>M</a:t>
            </a:r>
            <a:r>
              <a:rPr lang="el-GR" dirty="0"/>
              <a:t> = Συγκέντρωση μικροοργανισμού πάνω από την οποία το προϊόν είναι μη αποδεκτό</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l-GR" dirty="0"/>
              <a:t>Μικροβιολογικά κριτήρια για εντεροβακτήρια σε κρέας και προϊόντα κρέατος (ΕΚ 2073/2005)</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29</a:t>
            </a:fld>
            <a:endParaRPr lang="el-GR"/>
          </a:p>
        </p:txBody>
      </p:sp>
      <p:pic>
        <p:nvPicPr>
          <p:cNvPr id="48130" name="Picture 2"/>
          <p:cNvPicPr>
            <a:picLocks noChangeAspect="1" noChangeArrowheads="1"/>
          </p:cNvPicPr>
          <p:nvPr/>
        </p:nvPicPr>
        <p:blipFill>
          <a:blip r:embed="rId2" cstate="print"/>
          <a:srcRect/>
          <a:stretch>
            <a:fillRect/>
          </a:stretch>
        </p:blipFill>
        <p:spPr bwMode="auto">
          <a:xfrm>
            <a:off x="251520" y="1412776"/>
            <a:ext cx="8617602" cy="43689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Εντεροβακτήρια (</a:t>
            </a:r>
            <a:r>
              <a:rPr lang="en-US" b="1" i="1" dirty="0"/>
              <a:t>Enterobacteriaceae</a:t>
            </a:r>
            <a:r>
              <a:rPr lang="el-GR" b="1" dirty="0"/>
              <a:t>):</a:t>
            </a:r>
            <a:endParaRPr lang="el-GR" dirty="0"/>
          </a:p>
        </p:txBody>
      </p:sp>
      <p:sp>
        <p:nvSpPr>
          <p:cNvPr id="3" name="Content Placeholder 2"/>
          <p:cNvSpPr>
            <a:spLocks noGrp="1"/>
          </p:cNvSpPr>
          <p:nvPr>
            <p:ph sz="quarter" idx="1"/>
          </p:nvPr>
        </p:nvSpPr>
        <p:spPr/>
        <p:txBody>
          <a:bodyPr>
            <a:normAutofit lnSpcReduction="10000"/>
          </a:bodyPr>
          <a:lstStyle/>
          <a:p>
            <a:pPr>
              <a:buNone/>
            </a:pPr>
            <a:endParaRPr lang="en-US" dirty="0"/>
          </a:p>
          <a:p>
            <a:r>
              <a:rPr lang="el-GR" dirty="0"/>
              <a:t>Περίπου 30 γένη</a:t>
            </a:r>
          </a:p>
          <a:p>
            <a:r>
              <a:rPr lang="el-GR" dirty="0"/>
              <a:t>Τα πιο συνηθισμένα παθογόνα βακτήρια (π.χ. </a:t>
            </a:r>
            <a:r>
              <a:rPr lang="en-US" i="1" dirty="0"/>
              <a:t>Salmonella,</a:t>
            </a:r>
            <a:r>
              <a:rPr lang="en-US" dirty="0"/>
              <a:t> </a:t>
            </a:r>
            <a:r>
              <a:rPr lang="en-US" i="1" dirty="0"/>
              <a:t>E.coli</a:t>
            </a:r>
            <a:r>
              <a:rPr lang="en-US" dirty="0"/>
              <a:t>)</a:t>
            </a:r>
            <a:endParaRPr lang="el-GR" dirty="0"/>
          </a:p>
          <a:p>
            <a:r>
              <a:rPr lang="en-US" dirty="0"/>
              <a:t>Gram </a:t>
            </a:r>
            <a:r>
              <a:rPr lang="el-GR" dirty="0"/>
              <a:t>αρνητικά ραβδία</a:t>
            </a:r>
          </a:p>
          <a:p>
            <a:r>
              <a:rPr lang="el-GR" dirty="0"/>
              <a:t>Αερόβια και προαιρετικά αναερόβια</a:t>
            </a:r>
          </a:p>
          <a:p>
            <a:r>
              <a:rPr lang="el-GR" dirty="0"/>
              <a:t>Τα εντεροβακτήρια αποτελούν μια ευρύτερη ομάδα βακτηρίων τα οποία </a:t>
            </a:r>
            <a:r>
              <a:rPr lang="el-GR" b="1" dirty="0"/>
              <a:t>παρουσία αλάτων του χολικού οξέος αναπτύσσονται και παράγουν οξύ από γλυκόζη</a:t>
            </a:r>
          </a:p>
          <a:p>
            <a:endParaRPr lang="en-US" dirty="0"/>
          </a:p>
          <a:p>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Μικροβιολογικά κριτήρια για εντεροβακτήρια σε κρέας και προϊόντα κρέατος (ΕΚ 2073/2005)</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30</a:t>
            </a:fld>
            <a:endParaRPr lang="el-GR"/>
          </a:p>
        </p:txBody>
      </p:sp>
      <p:pic>
        <p:nvPicPr>
          <p:cNvPr id="47106" name="Picture 2"/>
          <p:cNvPicPr>
            <a:picLocks noChangeAspect="1" noChangeArrowheads="1"/>
          </p:cNvPicPr>
          <p:nvPr/>
        </p:nvPicPr>
        <p:blipFill>
          <a:blip r:embed="rId2" cstate="print"/>
          <a:srcRect/>
          <a:stretch>
            <a:fillRect/>
          </a:stretch>
        </p:blipFill>
        <p:spPr bwMode="auto">
          <a:xfrm>
            <a:off x="179512" y="4509120"/>
            <a:ext cx="8797103" cy="1008112"/>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179512" y="1844824"/>
            <a:ext cx="8783281" cy="254964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br>
              <a:rPr lang="el-GR" dirty="0"/>
            </a:br>
            <a:br>
              <a:rPr lang="el-GR" dirty="0"/>
            </a:br>
            <a:r>
              <a:rPr lang="el-GR" dirty="0"/>
              <a:t> Μικροβιολογικά κριτήρια για εντεροβακτήρια σε γ</a:t>
            </a:r>
            <a:r>
              <a:rPr lang="el-GR" i="1" dirty="0"/>
              <a:t>άλα και γαλακτοκομικά προϊόντα </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31</a:t>
            </a:fld>
            <a:endParaRPr lang="el-GR"/>
          </a:p>
        </p:txBody>
      </p:sp>
      <p:pic>
        <p:nvPicPr>
          <p:cNvPr id="46082" name="Picture 2"/>
          <p:cNvPicPr>
            <a:picLocks noChangeAspect="1" noChangeArrowheads="1"/>
          </p:cNvPicPr>
          <p:nvPr/>
        </p:nvPicPr>
        <p:blipFill>
          <a:blip r:embed="rId2" cstate="print"/>
          <a:srcRect/>
          <a:stretch>
            <a:fillRect/>
          </a:stretch>
        </p:blipFill>
        <p:spPr bwMode="auto">
          <a:xfrm>
            <a:off x="110480" y="2132856"/>
            <a:ext cx="8923041" cy="25922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l-GR" dirty="0"/>
              <a:t>Μικροβιολογικά κριτήρια για εντεροβακτήρια σε γ</a:t>
            </a:r>
            <a:r>
              <a:rPr lang="el-GR" i="1" dirty="0"/>
              <a:t>άλα και γαλακτοκομικά προϊόντα</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32</a:t>
            </a:fld>
            <a:endParaRPr lang="el-GR"/>
          </a:p>
        </p:txBody>
      </p:sp>
      <p:pic>
        <p:nvPicPr>
          <p:cNvPr id="45058" name="Picture 2"/>
          <p:cNvPicPr>
            <a:picLocks noChangeAspect="1" noChangeArrowheads="1"/>
          </p:cNvPicPr>
          <p:nvPr/>
        </p:nvPicPr>
        <p:blipFill>
          <a:blip r:embed="rId2" cstate="print"/>
          <a:srcRect/>
          <a:stretch>
            <a:fillRect/>
          </a:stretch>
        </p:blipFill>
        <p:spPr bwMode="auto">
          <a:xfrm>
            <a:off x="251520" y="1412776"/>
            <a:ext cx="8676456" cy="2295832"/>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251520" y="3822926"/>
            <a:ext cx="8672314" cy="22956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Μικροβιολογικά κριτήρια για εντεροβακτήρια σε γ</a:t>
            </a:r>
            <a:r>
              <a:rPr lang="el-GR" i="1" dirty="0"/>
              <a:t>άλα και γαλακτοκομικά προϊόντα</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33</a:t>
            </a:fld>
            <a:endParaRPr lang="el-GR"/>
          </a:p>
        </p:txBody>
      </p:sp>
      <p:pic>
        <p:nvPicPr>
          <p:cNvPr id="49154" name="Picture 2"/>
          <p:cNvPicPr>
            <a:picLocks noChangeAspect="1" noChangeArrowheads="1"/>
          </p:cNvPicPr>
          <p:nvPr/>
        </p:nvPicPr>
        <p:blipFill>
          <a:blip r:embed="rId2" cstate="print"/>
          <a:srcRect/>
          <a:stretch>
            <a:fillRect/>
          </a:stretch>
        </p:blipFill>
        <p:spPr bwMode="auto">
          <a:xfrm>
            <a:off x="323528" y="2348880"/>
            <a:ext cx="8498770" cy="228141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Μικροβιολογικά κριτήρια για εντεροβακτήρια σε </a:t>
            </a:r>
            <a:r>
              <a:rPr lang="el-GR" i="1" dirty="0"/>
              <a:t>προϊόντα αυγών</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34</a:t>
            </a:fld>
            <a:endParaRPr lang="el-GR"/>
          </a:p>
        </p:txBody>
      </p:sp>
      <p:pic>
        <p:nvPicPr>
          <p:cNvPr id="50178" name="Picture 2"/>
          <p:cNvPicPr>
            <a:picLocks noChangeAspect="1" noChangeArrowheads="1"/>
          </p:cNvPicPr>
          <p:nvPr/>
        </p:nvPicPr>
        <p:blipFill>
          <a:blip r:embed="rId2" cstate="print"/>
          <a:srcRect/>
          <a:stretch>
            <a:fillRect/>
          </a:stretch>
        </p:blipFill>
        <p:spPr bwMode="auto">
          <a:xfrm>
            <a:off x="251520" y="2492896"/>
            <a:ext cx="8707326" cy="190346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Μικροβιολογικά κριτήρια για εντεροβακτήρια σε αλιευτικά προϊόντα</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35</a:t>
            </a:fld>
            <a:endParaRPr lang="el-GR"/>
          </a:p>
        </p:txBody>
      </p:sp>
      <p:pic>
        <p:nvPicPr>
          <p:cNvPr id="51202" name="Picture 2"/>
          <p:cNvPicPr>
            <a:picLocks noChangeAspect="1" noChangeArrowheads="1"/>
          </p:cNvPicPr>
          <p:nvPr/>
        </p:nvPicPr>
        <p:blipFill>
          <a:blip r:embed="rId2" cstate="print"/>
          <a:srcRect/>
          <a:stretch>
            <a:fillRect/>
          </a:stretch>
        </p:blipFill>
        <p:spPr bwMode="auto">
          <a:xfrm>
            <a:off x="0" y="2204864"/>
            <a:ext cx="8829964" cy="235818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534400" cy="758952"/>
          </a:xfrm>
        </p:spPr>
        <p:txBody>
          <a:bodyPr>
            <a:normAutofit fontScale="90000"/>
          </a:bodyPr>
          <a:lstStyle/>
          <a:p>
            <a:r>
              <a:rPr lang="el-GR" dirty="0"/>
              <a:t>Μικροβιολογικά κριτήρια για εντεροβακτήρια σε λαχανικά, φρούτα και τα προϊόντα τους</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36</a:t>
            </a:fld>
            <a:endParaRPr lang="el-GR"/>
          </a:p>
        </p:txBody>
      </p:sp>
      <p:pic>
        <p:nvPicPr>
          <p:cNvPr id="52226" name="Picture 2"/>
          <p:cNvPicPr>
            <a:picLocks noChangeAspect="1" noChangeArrowheads="1"/>
          </p:cNvPicPr>
          <p:nvPr/>
        </p:nvPicPr>
        <p:blipFill>
          <a:blip r:embed="rId2" cstate="print"/>
          <a:srcRect/>
          <a:stretch>
            <a:fillRect/>
          </a:stretch>
        </p:blipFill>
        <p:spPr bwMode="auto">
          <a:xfrm>
            <a:off x="251520" y="1988840"/>
            <a:ext cx="8720806" cy="245945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p:txBody>
          <a:bodyPr/>
          <a:lstStyle/>
          <a:p>
            <a:r>
              <a:rPr lang="el-GR" dirty="0"/>
              <a:t>ΚΑΝΟΝΙΣΜΟΣ (ΕΚ) αριθ. 2073/2005 ΤΗΣ ΕΠΙΤΡΟΠΗΣ </a:t>
            </a:r>
          </a:p>
          <a:p>
            <a:r>
              <a:rPr lang="el-GR" dirty="0"/>
              <a:t>της 15ης Νοεμβρίου 2005 </a:t>
            </a:r>
          </a:p>
          <a:p>
            <a:r>
              <a:rPr lang="el-GR" dirty="0"/>
              <a:t>περΙ μικροβιολογικΩν κριτηρΙων για τα τρΟφιμα</a:t>
            </a:r>
          </a:p>
          <a:p>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37</a:t>
            </a:fld>
            <a:endParaRPr lang="el-GR"/>
          </a:p>
        </p:txBody>
      </p:sp>
      <p:sp>
        <p:nvSpPr>
          <p:cNvPr id="5" name="4 - Τίτλος"/>
          <p:cNvSpPr>
            <a:spLocks noGrp="1"/>
          </p:cNvSpPr>
          <p:nvPr>
            <p:ph type="ctrTitle"/>
          </p:nvPr>
        </p:nvSpPr>
        <p:spPr/>
        <p:txBody>
          <a:bodyPr>
            <a:normAutofit fontScale="90000"/>
          </a:bodyPr>
          <a:lstStyle/>
          <a:p>
            <a:br>
              <a:rPr lang="el-GR" dirty="0"/>
            </a:br>
            <a:br>
              <a:rPr lang="el-GR" dirty="0"/>
            </a:br>
            <a:br>
              <a:rPr lang="el-GR" dirty="0"/>
            </a:br>
            <a:r>
              <a:rPr lang="el-GR" dirty="0"/>
              <a:t>Κριτήρια ασφάλειας για τα τρόφιμα</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Κριτήρια ασφάλειας των τροφίμων (για </a:t>
            </a:r>
            <a:r>
              <a:rPr lang="en-US" i="1" dirty="0" err="1"/>
              <a:t>E.coli</a:t>
            </a:r>
            <a:r>
              <a:rPr lang="en-US" dirty="0"/>
              <a:t>)</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38</a:t>
            </a:fld>
            <a:endParaRPr lang="el-GR"/>
          </a:p>
        </p:txBody>
      </p:sp>
      <p:pic>
        <p:nvPicPr>
          <p:cNvPr id="53250" name="Picture 2"/>
          <p:cNvPicPr>
            <a:picLocks noChangeAspect="1" noChangeArrowheads="1"/>
          </p:cNvPicPr>
          <p:nvPr/>
        </p:nvPicPr>
        <p:blipFill>
          <a:blip r:embed="rId2" cstate="print"/>
          <a:srcRect/>
          <a:stretch>
            <a:fillRect/>
          </a:stretch>
        </p:blipFill>
        <p:spPr bwMode="auto">
          <a:xfrm>
            <a:off x="323528" y="3789040"/>
            <a:ext cx="8499201" cy="1014983"/>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338042" y="2060848"/>
            <a:ext cx="8805958" cy="88163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39</a:t>
            </a:fld>
            <a:endParaRPr lang="el-GR"/>
          </a:p>
        </p:txBody>
      </p:sp>
      <p:sp>
        <p:nvSpPr>
          <p:cNvPr id="5" name="4 - Ορθογώνιο"/>
          <p:cNvSpPr/>
          <p:nvPr/>
        </p:nvSpPr>
        <p:spPr>
          <a:xfrm>
            <a:off x="251520" y="188640"/>
            <a:ext cx="8568952" cy="1200329"/>
          </a:xfrm>
          <a:prstGeom prst="rect">
            <a:avLst/>
          </a:prstGeom>
        </p:spPr>
        <p:txBody>
          <a:bodyPr wrap="square">
            <a:spAutoFit/>
          </a:bodyPr>
          <a:lstStyle/>
          <a:p>
            <a:pPr algn="ctr"/>
            <a:r>
              <a:rPr lang="en-US" b="1" dirty="0"/>
              <a:t>M</a:t>
            </a:r>
            <a:r>
              <a:rPr lang="el-GR" b="1" dirty="0" err="1"/>
              <a:t>ικροβιολογικές</a:t>
            </a:r>
            <a:r>
              <a:rPr lang="el-GR" b="1" dirty="0"/>
              <a:t> αναλύσεις </a:t>
            </a:r>
            <a:r>
              <a:rPr lang="el-GR" b="1" dirty="0" err="1"/>
              <a:t>Εντεροβακτηριοειδών</a:t>
            </a:r>
            <a:r>
              <a:rPr lang="el-GR" b="1" dirty="0"/>
              <a:t> σύμφωνα με τον Κανονισμό ΕΚ 2073/2005 περί «μικροβιολογικών κριτηρίων για τα τρόφιμα»</a:t>
            </a:r>
            <a:br>
              <a:rPr lang="el-GR" dirty="0"/>
            </a:br>
            <a:endParaRPr lang="el-GR" dirty="0"/>
          </a:p>
        </p:txBody>
      </p:sp>
      <p:graphicFrame>
        <p:nvGraphicFramePr>
          <p:cNvPr id="6" name="5 - Πίνακας"/>
          <p:cNvGraphicFramePr>
            <a:graphicFrameLocks noGrp="1"/>
          </p:cNvGraphicFramePr>
          <p:nvPr/>
        </p:nvGraphicFramePr>
        <p:xfrm>
          <a:off x="251519" y="1484784"/>
          <a:ext cx="8568952" cy="4649477"/>
        </p:xfrm>
        <a:graphic>
          <a:graphicData uri="http://schemas.openxmlformats.org/drawingml/2006/table">
            <a:tbl>
              <a:tblPr/>
              <a:tblGrid>
                <a:gridCol w="371697">
                  <a:extLst>
                    <a:ext uri="{9D8B030D-6E8A-4147-A177-3AD203B41FA5}">
                      <a16:colId xmlns:a16="http://schemas.microsoft.com/office/drawing/2014/main" val="20000"/>
                    </a:ext>
                  </a:extLst>
                </a:gridCol>
                <a:gridCol w="2285180">
                  <a:extLst>
                    <a:ext uri="{9D8B030D-6E8A-4147-A177-3AD203B41FA5}">
                      <a16:colId xmlns:a16="http://schemas.microsoft.com/office/drawing/2014/main" val="20001"/>
                    </a:ext>
                  </a:extLst>
                </a:gridCol>
                <a:gridCol w="2015889">
                  <a:extLst>
                    <a:ext uri="{9D8B030D-6E8A-4147-A177-3AD203B41FA5}">
                      <a16:colId xmlns:a16="http://schemas.microsoft.com/office/drawing/2014/main" val="20002"/>
                    </a:ext>
                  </a:extLst>
                </a:gridCol>
                <a:gridCol w="2355348">
                  <a:extLst>
                    <a:ext uri="{9D8B030D-6E8A-4147-A177-3AD203B41FA5}">
                      <a16:colId xmlns:a16="http://schemas.microsoft.com/office/drawing/2014/main" val="20003"/>
                    </a:ext>
                  </a:extLst>
                </a:gridCol>
                <a:gridCol w="1540838">
                  <a:extLst>
                    <a:ext uri="{9D8B030D-6E8A-4147-A177-3AD203B41FA5}">
                      <a16:colId xmlns:a16="http://schemas.microsoft.com/office/drawing/2014/main" val="20004"/>
                    </a:ext>
                  </a:extLst>
                </a:gridCol>
              </a:tblGrid>
              <a:tr h="490433">
                <a:tc>
                  <a:txBody>
                    <a:bodyPr/>
                    <a:lstStyle/>
                    <a:p>
                      <a:pPr algn="l">
                        <a:spcAft>
                          <a:spcPts val="0"/>
                        </a:spcAft>
                      </a:pPr>
                      <a:endParaRPr lang="el-GR"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a:latin typeface="Times New Roman"/>
                          <a:ea typeface="Times New Roman"/>
                        </a:rPr>
                        <a:t>Κατηγορία μικροοργανισμών</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a:latin typeface="Times New Roman"/>
                          <a:ea typeface="Times New Roman"/>
                        </a:rPr>
                        <a:t>μέθοδος</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a:latin typeface="Times New Roman"/>
                          <a:ea typeface="Times New Roman"/>
                        </a:rPr>
                        <a:t>ISO</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649">
                <a:tc>
                  <a:txBody>
                    <a:bodyPr/>
                    <a:lstStyle/>
                    <a:p>
                      <a:pPr algn="l">
                        <a:spcAft>
                          <a:spcPts val="0"/>
                        </a:spcAft>
                      </a:pPr>
                      <a:r>
                        <a:rPr lang="el-GR" sz="1100" b="1">
                          <a:latin typeface="Times New Roman"/>
                          <a:ea typeface="Times New Roman"/>
                        </a:rPr>
                        <a:t>1</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err="1">
                          <a:latin typeface="Times New Roman"/>
                          <a:ea typeface="Times New Roman"/>
                        </a:rPr>
                        <a:t>Εντεροβακτηριοειδή</a:t>
                      </a:r>
                      <a:r>
                        <a:rPr lang="el-GR" sz="1600" b="1" dirty="0">
                          <a:latin typeface="Times New Roman"/>
                          <a:ea typeface="Times New Roman"/>
                        </a:rPr>
                        <a:t> (</a:t>
                      </a:r>
                      <a:r>
                        <a:rPr lang="en-US" sz="1600" b="1" i="1" dirty="0" err="1">
                          <a:latin typeface="Times New Roman"/>
                          <a:ea typeface="Times New Roman"/>
                        </a:rPr>
                        <a:t>Enterobacteriaceae</a:t>
                      </a:r>
                      <a:r>
                        <a:rPr lang="el-GR" sz="1600" b="1" dirty="0">
                          <a:latin typeface="Times New Roman"/>
                          <a:ea typeface="Times New Roman"/>
                        </a:rPr>
                        <a:t>)</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a:latin typeface="Times New Roman"/>
                          <a:ea typeface="Times New Roman"/>
                        </a:rPr>
                        <a:t>Δείκτης υγιεινής κατάστασης τροφίμων</a:t>
                      </a:r>
                      <a:endParaRPr lang="el-G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Times New Roman"/>
                        </a:rPr>
                        <a:t>Violet Red Bile Glucose Agar (</a:t>
                      </a:r>
                      <a:r>
                        <a:rPr lang="en-US" sz="1600" b="1" dirty="0">
                          <a:latin typeface="Times New Roman"/>
                          <a:ea typeface="Times New Roman"/>
                        </a:rPr>
                        <a:t>VRBGA)</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1" dirty="0">
                          <a:latin typeface="Times New Roman"/>
                          <a:ea typeface="Times New Roman"/>
                        </a:rPr>
                        <a:t>ISO</a:t>
                      </a:r>
                      <a:r>
                        <a:rPr lang="el-GR" sz="1600" b="1" dirty="0">
                          <a:latin typeface="Times New Roman"/>
                          <a:ea typeface="Times New Roman"/>
                        </a:rPr>
                        <a:t> 21528-2:2004 (</a:t>
                      </a:r>
                      <a:r>
                        <a:rPr lang="en-US" sz="1600" b="1" dirty="0">
                          <a:latin typeface="Times New Roman"/>
                          <a:ea typeface="Times New Roman"/>
                        </a:rPr>
                        <a:t>E</a:t>
                      </a:r>
                      <a:r>
                        <a:rPr lang="el-GR" sz="1600" b="1" dirty="0">
                          <a:latin typeface="Times New Roman"/>
                          <a:ea typeface="Times New Roman"/>
                        </a:rPr>
                        <a:t>)</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649">
                <a:tc>
                  <a:txBody>
                    <a:bodyPr/>
                    <a:lstStyle/>
                    <a:p>
                      <a:pPr algn="l">
                        <a:spcAft>
                          <a:spcPts val="0"/>
                        </a:spcAft>
                      </a:pPr>
                      <a:r>
                        <a:rPr lang="el-GR" sz="1100" b="1">
                          <a:latin typeface="Times New Roman"/>
                          <a:ea typeface="Times New Roman"/>
                        </a:rPr>
                        <a:t>2</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1" dirty="0">
                          <a:latin typeface="Times New Roman"/>
                          <a:ea typeface="Times New Roman"/>
                        </a:rPr>
                        <a:t>K</a:t>
                      </a:r>
                      <a:r>
                        <a:rPr lang="el-GR" sz="1600" b="1" dirty="0" err="1">
                          <a:latin typeface="Times New Roman"/>
                          <a:ea typeface="Times New Roman"/>
                        </a:rPr>
                        <a:t>ολοβακτηριοειδή</a:t>
                      </a:r>
                      <a:r>
                        <a:rPr lang="el-GR" sz="1600" b="1" dirty="0">
                          <a:latin typeface="Times New Roman"/>
                          <a:ea typeface="Times New Roman"/>
                        </a:rPr>
                        <a:t> (</a:t>
                      </a:r>
                      <a:r>
                        <a:rPr lang="en-US" sz="1600" b="1" dirty="0" err="1">
                          <a:latin typeface="Times New Roman"/>
                          <a:ea typeface="Times New Roman"/>
                        </a:rPr>
                        <a:t>Coliforms</a:t>
                      </a:r>
                      <a:r>
                        <a:rPr lang="el-GR" sz="1600" b="1" dirty="0">
                          <a:latin typeface="Times New Roman"/>
                          <a:ea typeface="Times New Roman"/>
                        </a:rPr>
                        <a:t>)</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a:latin typeface="Times New Roman"/>
                          <a:ea typeface="Times New Roman"/>
                        </a:rPr>
                        <a:t>Δείκτης υγιεινής κατάστασης τροφίμων</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dirty="0">
                          <a:latin typeface="Times New Roman"/>
                          <a:ea typeface="Times New Roman"/>
                        </a:rPr>
                        <a:t>Violet Red Bile Lactose Agar (</a:t>
                      </a:r>
                      <a:r>
                        <a:rPr lang="en-GB" sz="1600" b="1" dirty="0">
                          <a:latin typeface="Times New Roman"/>
                          <a:ea typeface="Times New Roman"/>
                        </a:rPr>
                        <a:t>VRBLA</a:t>
                      </a:r>
                      <a:r>
                        <a:rPr lang="en-US" sz="1600" b="1" dirty="0">
                          <a:latin typeface="Times New Roman"/>
                          <a:ea typeface="Times New Roman"/>
                        </a:rPr>
                        <a:t>)</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600" b="1" dirty="0">
                          <a:latin typeface="Times New Roman"/>
                          <a:ea typeface="Times New Roman"/>
                        </a:rPr>
                        <a:t>ISO</a:t>
                      </a:r>
                      <a:r>
                        <a:rPr lang="el-GR" sz="1600" b="1" dirty="0">
                          <a:latin typeface="Times New Roman"/>
                          <a:ea typeface="Times New Roman"/>
                        </a:rPr>
                        <a:t> 4832:2006</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93907">
                <a:tc>
                  <a:txBody>
                    <a:bodyPr/>
                    <a:lstStyle/>
                    <a:p>
                      <a:pPr algn="l">
                        <a:spcAft>
                          <a:spcPts val="0"/>
                        </a:spcAft>
                      </a:pPr>
                      <a:r>
                        <a:rPr lang="el-GR" sz="1100" b="1">
                          <a:latin typeface="Times New Roman"/>
                          <a:ea typeface="Times New Roman"/>
                        </a:rPr>
                        <a:t>3</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1" i="1">
                          <a:latin typeface="Times New Roman"/>
                          <a:ea typeface="Times New Roman"/>
                        </a:rPr>
                        <a:t>Escherichia coli</a:t>
                      </a:r>
                      <a:endParaRPr lang="el-GR"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a:latin typeface="Times New Roman"/>
                          <a:ea typeface="Times New Roman"/>
                        </a:rPr>
                        <a:t>Δείκτης εντερικής μόλυνσης </a:t>
                      </a:r>
                      <a:endParaRPr lang="el-GR" sz="1600" dirty="0">
                        <a:latin typeface="Times New Roman"/>
                        <a:ea typeface="Times New Roman"/>
                      </a:endParaRPr>
                    </a:p>
                    <a:p>
                      <a:pPr marL="342900" lvl="0" indent="-342900" algn="l">
                        <a:spcAft>
                          <a:spcPts val="0"/>
                        </a:spcAft>
                        <a:buFont typeface="Wingdings"/>
                        <a:buChar char=""/>
                      </a:pPr>
                      <a:r>
                        <a:rPr lang="el-GR" sz="1600" dirty="0">
                          <a:latin typeface="Times New Roman"/>
                          <a:ea typeface="Times New Roman"/>
                        </a:rPr>
                        <a:t>σε διάφορα τρόφιμα</a:t>
                      </a:r>
                    </a:p>
                    <a:p>
                      <a:pPr marL="342900" lvl="0" indent="-342900" algn="l">
                        <a:spcAft>
                          <a:spcPts val="0"/>
                        </a:spcAft>
                        <a:buFont typeface="Wingdings"/>
                        <a:buChar char=""/>
                      </a:pPr>
                      <a:r>
                        <a:rPr lang="el-GR" sz="1600" dirty="0">
                          <a:latin typeface="Times New Roman"/>
                          <a:ea typeface="Times New Roman"/>
                        </a:rPr>
                        <a:t>σε δίθυρα μαλάκια</a:t>
                      </a:r>
                      <a:r>
                        <a:rPr lang="en-US" sz="1600" dirty="0">
                          <a:latin typeface="Times New Roman"/>
                          <a:ea typeface="Times New Roman"/>
                        </a:rPr>
                        <a:t>, </a:t>
                      </a:r>
                      <a:r>
                        <a:rPr lang="el-GR" sz="1600" dirty="0">
                          <a:latin typeface="Times New Roman"/>
                          <a:ea typeface="Times New Roman"/>
                        </a:rPr>
                        <a:t>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600" dirty="0">
                        <a:latin typeface="Times New Roman"/>
                        <a:ea typeface="Times New Roman"/>
                      </a:endParaRPr>
                    </a:p>
                    <a:p>
                      <a:pPr marL="342900" lvl="0" indent="-342900" algn="l">
                        <a:spcAft>
                          <a:spcPts val="0"/>
                        </a:spcAft>
                        <a:buFont typeface="Wingdings"/>
                        <a:buChar char=""/>
                      </a:pPr>
                      <a:r>
                        <a:rPr lang="el-GR" sz="1600" dirty="0">
                          <a:latin typeface="Times New Roman"/>
                          <a:ea typeface="Times New Roman"/>
                        </a:rPr>
                        <a:t>καταμέτρηση σε χρωμογόνο υπόστρωμα </a:t>
                      </a:r>
                      <a:r>
                        <a:rPr lang="en-US" sz="1600" dirty="0">
                          <a:latin typeface="Times New Roman"/>
                          <a:ea typeface="Times New Roman"/>
                        </a:rPr>
                        <a:t>TBX</a:t>
                      </a:r>
                      <a:endParaRPr lang="el-GR" sz="1600" dirty="0">
                        <a:latin typeface="Times New Roman"/>
                        <a:ea typeface="Times New Roman"/>
                      </a:endParaRPr>
                    </a:p>
                    <a:p>
                      <a:pPr marL="342900" lvl="0" indent="-342900" algn="l">
                        <a:spcAft>
                          <a:spcPts val="0"/>
                        </a:spcAft>
                        <a:buFont typeface="Wingdings"/>
                        <a:buChar char=""/>
                      </a:pPr>
                      <a:r>
                        <a:rPr lang="el-GR" sz="1600" dirty="0">
                          <a:latin typeface="Times New Roman"/>
                          <a:ea typeface="Times New Roman"/>
                        </a:rPr>
                        <a:t>Μέθοδος πλέον πιθανού αριθμού (</a:t>
                      </a:r>
                      <a:r>
                        <a:rPr lang="en-US" sz="1600" dirty="0">
                          <a:latin typeface="Times New Roman"/>
                          <a:ea typeface="Times New Roman"/>
                        </a:rPr>
                        <a:t>MPN</a:t>
                      </a:r>
                      <a:r>
                        <a:rPr lang="el-GR" sz="1600" dirty="0">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1000"/>
                        </a:spcBef>
                        <a:spcAft>
                          <a:spcPts val="1000"/>
                        </a:spcAft>
                      </a:pPr>
                      <a:endParaRPr lang="el-GR" sz="1600" dirty="0">
                        <a:latin typeface="Times New Roman"/>
                        <a:ea typeface="Calibri"/>
                      </a:endParaRPr>
                    </a:p>
                    <a:p>
                      <a:pPr algn="l">
                        <a:spcBef>
                          <a:spcPts val="1000"/>
                        </a:spcBef>
                        <a:spcAft>
                          <a:spcPts val="1000"/>
                        </a:spcAft>
                      </a:pPr>
                      <a:r>
                        <a:rPr lang="en-GB" sz="1600" b="1" dirty="0">
                          <a:latin typeface="Times New Roman"/>
                          <a:ea typeface="Calibri"/>
                        </a:rPr>
                        <a:t>ISO 16649-1 ή 2</a:t>
                      </a:r>
                      <a:endParaRPr lang="el-GR" sz="1600" dirty="0">
                        <a:latin typeface="Times New Roman"/>
                        <a:ea typeface="Calibri"/>
                      </a:endParaRPr>
                    </a:p>
                    <a:p>
                      <a:pPr algn="l">
                        <a:spcAft>
                          <a:spcPts val="0"/>
                        </a:spcAft>
                      </a:pPr>
                      <a:endParaRPr lang="el-GR" sz="1600" b="1" dirty="0">
                        <a:latin typeface="Times New Roman"/>
                        <a:ea typeface="Times New Roman"/>
                      </a:endParaRPr>
                    </a:p>
                    <a:p>
                      <a:pPr algn="l">
                        <a:spcAft>
                          <a:spcPts val="0"/>
                        </a:spcAft>
                      </a:pPr>
                      <a:r>
                        <a:rPr lang="en-GB" sz="1600" b="1" dirty="0">
                          <a:latin typeface="Times New Roman"/>
                          <a:ea typeface="Times New Roman"/>
                        </a:rPr>
                        <a:t>EN ISO 16649-3</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0866">
                <a:tc>
                  <a:txBody>
                    <a:bodyPr/>
                    <a:lstStyle/>
                    <a:p>
                      <a:pPr algn="l">
                        <a:spcAft>
                          <a:spcPts val="0"/>
                        </a:spcAft>
                      </a:pPr>
                      <a:r>
                        <a:rPr lang="el-GR" sz="1100" b="1">
                          <a:latin typeface="Times New Roman"/>
                          <a:ea typeface="Times New Roman"/>
                        </a:rPr>
                        <a:t>4</a:t>
                      </a: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b="1" i="1">
                          <a:latin typeface="Times New Roman"/>
                          <a:ea typeface="Times New Roman"/>
                        </a:rPr>
                        <a:t>Escherichia coli </a:t>
                      </a:r>
                      <a:r>
                        <a:rPr lang="el-GR" sz="1600" b="1">
                          <a:latin typeface="Times New Roman"/>
                          <a:ea typeface="Times New Roman"/>
                        </a:rPr>
                        <a:t>που παράγουν σιγκατοξίνη (</a:t>
                      </a:r>
                      <a:r>
                        <a:rPr lang="en-US" sz="1600" b="1">
                          <a:latin typeface="Times New Roman"/>
                          <a:ea typeface="Times New Roman"/>
                        </a:rPr>
                        <a:t>STEC</a:t>
                      </a:r>
                      <a:r>
                        <a:rPr lang="el-GR" sz="1600" b="1">
                          <a:latin typeface="Times New Roman"/>
                          <a:ea typeface="Times New Roman"/>
                        </a:rPr>
                        <a:t>) </a:t>
                      </a:r>
                      <a:r>
                        <a:rPr lang="el-GR" sz="1600">
                          <a:latin typeface="Times New Roman"/>
                          <a:ea typeface="Times New Roman"/>
                        </a:rPr>
                        <a:t>πχ </a:t>
                      </a:r>
                      <a:r>
                        <a:rPr lang="en-US" sz="1600" i="1">
                          <a:latin typeface="Times New Roman"/>
                          <a:ea typeface="Times New Roman"/>
                        </a:rPr>
                        <a:t>E</a:t>
                      </a:r>
                      <a:r>
                        <a:rPr lang="el-GR" sz="1600" i="1">
                          <a:latin typeface="Times New Roman"/>
                          <a:ea typeface="Times New Roman"/>
                        </a:rPr>
                        <a:t>.</a:t>
                      </a:r>
                      <a:r>
                        <a:rPr lang="en-US" sz="1600" i="1">
                          <a:latin typeface="Times New Roman"/>
                          <a:ea typeface="Times New Roman"/>
                        </a:rPr>
                        <a:t>coli</a:t>
                      </a:r>
                      <a:r>
                        <a:rPr lang="en-US" sz="1600">
                          <a:latin typeface="Times New Roman"/>
                          <a:ea typeface="Times New Roman"/>
                        </a:rPr>
                        <a:t> O</a:t>
                      </a:r>
                      <a:r>
                        <a:rPr lang="el-GR" sz="1600">
                          <a:latin typeface="Times New Roman"/>
                          <a:ea typeface="Times New Roman"/>
                        </a:rPr>
                        <a:t>157:</a:t>
                      </a:r>
                      <a:r>
                        <a:rPr lang="en-US" sz="1600">
                          <a:latin typeface="Times New Roman"/>
                          <a:ea typeface="Times New Roman"/>
                        </a:rPr>
                        <a:t>H</a:t>
                      </a:r>
                      <a:r>
                        <a:rPr lang="el-GR" sz="1600">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l-GR" sz="1600" b="1" dirty="0">
                          <a:latin typeface="Times New Roman"/>
                          <a:ea typeface="Times New Roman"/>
                        </a:rPr>
                        <a:t>Σε φύτρα</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600" b="1" dirty="0">
                          <a:latin typeface="Times New Roman"/>
                          <a:ea typeface="Times New Roman"/>
                        </a:rPr>
                        <a:t>ISO 16654:2001 (E)</a:t>
                      </a:r>
                      <a:endParaRPr lang="el-GR"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23528" y="1628800"/>
            <a:ext cx="4040188" cy="732974"/>
          </a:xfrm>
        </p:spPr>
        <p:txBody>
          <a:bodyPr/>
          <a:lstStyle/>
          <a:p>
            <a:r>
              <a:rPr lang="el-GR" dirty="0"/>
              <a:t>Κολοβακτηριοειδή (</a:t>
            </a:r>
            <a:r>
              <a:rPr lang="en-US" dirty="0"/>
              <a:t>C</a:t>
            </a:r>
            <a:r>
              <a:rPr lang="el-GR" dirty="0"/>
              <a:t>ο</a:t>
            </a:r>
            <a:r>
              <a:rPr lang="en-US" u="sng" dirty="0" err="1"/>
              <a:t>l</a:t>
            </a:r>
            <a:r>
              <a:rPr lang="en-US" dirty="0" err="1"/>
              <a:t>iforms</a:t>
            </a:r>
            <a:r>
              <a:rPr lang="en-US" dirty="0"/>
              <a:t>)</a:t>
            </a:r>
            <a:endParaRPr lang="el-GR" dirty="0"/>
          </a:p>
          <a:p>
            <a:endParaRPr lang="el-GR" dirty="0"/>
          </a:p>
        </p:txBody>
      </p:sp>
      <p:sp>
        <p:nvSpPr>
          <p:cNvPr id="5" name="Text Placeholder 4"/>
          <p:cNvSpPr>
            <a:spLocks noGrp="1"/>
          </p:cNvSpPr>
          <p:nvPr>
            <p:ph type="body" sz="half" idx="3"/>
          </p:nvPr>
        </p:nvSpPr>
        <p:spPr>
          <a:xfrm>
            <a:off x="4788024" y="1628800"/>
            <a:ext cx="4041775" cy="731520"/>
          </a:xfrm>
        </p:spPr>
        <p:txBody>
          <a:bodyPr/>
          <a:lstStyle/>
          <a:p>
            <a:r>
              <a:rPr lang="el-GR" dirty="0"/>
              <a:t>Μη κολοβακτηριοειδή (</a:t>
            </a:r>
            <a:r>
              <a:rPr lang="en-US" dirty="0"/>
              <a:t>non-</a:t>
            </a:r>
            <a:r>
              <a:rPr lang="en-US" dirty="0" err="1"/>
              <a:t>Coliforms</a:t>
            </a:r>
            <a:r>
              <a:rPr lang="en-US" dirty="0"/>
              <a:t>)</a:t>
            </a:r>
            <a:endParaRPr lang="el-GR" dirty="0"/>
          </a:p>
          <a:p>
            <a:endParaRPr lang="el-GR" dirty="0"/>
          </a:p>
        </p:txBody>
      </p:sp>
      <p:sp>
        <p:nvSpPr>
          <p:cNvPr id="3" name="Content Placeholder 2"/>
          <p:cNvSpPr>
            <a:spLocks noGrp="1"/>
          </p:cNvSpPr>
          <p:nvPr>
            <p:ph sz="quarter" idx="2"/>
          </p:nvPr>
        </p:nvSpPr>
        <p:spPr>
          <a:solidFill>
            <a:schemeClr val="accent1">
              <a:lumMod val="40000"/>
              <a:lumOff val="60000"/>
            </a:schemeClr>
          </a:solidFill>
        </p:spPr>
        <p:txBody>
          <a:bodyPr>
            <a:normAutofit/>
          </a:bodyPr>
          <a:lstStyle/>
          <a:p>
            <a:pPr lvl="1"/>
            <a:r>
              <a:rPr lang="el-GR" b="1" u="sng" dirty="0"/>
              <a:t>Ζυμώνουν τη</a:t>
            </a:r>
            <a:r>
              <a:rPr lang="el-GR" b="1" dirty="0"/>
              <a:t> λακτόζη και παράγουν αέριο και οξύ</a:t>
            </a:r>
          </a:p>
          <a:p>
            <a:pPr lvl="2"/>
            <a:r>
              <a:rPr lang="en-US" i="1" dirty="0"/>
              <a:t>Escherichia</a:t>
            </a:r>
            <a:r>
              <a:rPr lang="en-US" dirty="0"/>
              <a:t> </a:t>
            </a:r>
            <a:r>
              <a:rPr lang="en-US" i="1" dirty="0"/>
              <a:t>coli</a:t>
            </a:r>
            <a:endParaRPr lang="el-GR" i="1" dirty="0"/>
          </a:p>
          <a:p>
            <a:pPr lvl="2"/>
            <a:r>
              <a:rPr lang="en-US" i="1" dirty="0"/>
              <a:t>Enterobacter</a:t>
            </a:r>
            <a:r>
              <a:rPr lang="en-US" dirty="0"/>
              <a:t> spp.</a:t>
            </a:r>
          </a:p>
          <a:p>
            <a:pPr lvl="2"/>
            <a:r>
              <a:rPr lang="en-US" i="1" dirty="0"/>
              <a:t>Citrobacter </a:t>
            </a:r>
            <a:r>
              <a:rPr lang="en-US" dirty="0"/>
              <a:t>spp.</a:t>
            </a:r>
          </a:p>
          <a:p>
            <a:pPr lvl="2"/>
            <a:r>
              <a:rPr lang="en-US" i="1" dirty="0"/>
              <a:t>Klebsiella</a:t>
            </a:r>
            <a:r>
              <a:rPr lang="en-US" dirty="0"/>
              <a:t> spp.</a:t>
            </a:r>
          </a:p>
          <a:p>
            <a:pPr lvl="2"/>
            <a:r>
              <a:rPr lang="en-US" i="1" dirty="0"/>
              <a:t>Serratia</a:t>
            </a:r>
            <a:r>
              <a:rPr lang="en-US" dirty="0"/>
              <a:t> spp.</a:t>
            </a:r>
          </a:p>
          <a:p>
            <a:pPr lvl="1">
              <a:buNone/>
            </a:pPr>
            <a:endParaRPr lang="en-US" dirty="0"/>
          </a:p>
        </p:txBody>
      </p:sp>
      <p:sp>
        <p:nvSpPr>
          <p:cNvPr id="6" name="Content Placeholder 5"/>
          <p:cNvSpPr>
            <a:spLocks noGrp="1"/>
          </p:cNvSpPr>
          <p:nvPr>
            <p:ph sz="quarter" idx="4"/>
          </p:nvPr>
        </p:nvSpPr>
        <p:spPr/>
        <p:txBody>
          <a:bodyPr/>
          <a:lstStyle/>
          <a:p>
            <a:pPr lvl="1"/>
            <a:r>
              <a:rPr lang="el-GR" b="1" u="sng" dirty="0"/>
              <a:t>Δεν ζυμώνουν τη </a:t>
            </a:r>
            <a:r>
              <a:rPr lang="el-GR" b="1" dirty="0"/>
              <a:t>λακτόζη</a:t>
            </a:r>
            <a:endParaRPr lang="en-US" b="1" dirty="0"/>
          </a:p>
          <a:p>
            <a:pPr lvl="2"/>
            <a:r>
              <a:rPr lang="en-US" i="1" dirty="0"/>
              <a:t>Salmonella</a:t>
            </a:r>
            <a:r>
              <a:rPr lang="en-US" dirty="0"/>
              <a:t> spp.</a:t>
            </a:r>
          </a:p>
          <a:p>
            <a:pPr lvl="2"/>
            <a:r>
              <a:rPr lang="en-US" i="1" dirty="0"/>
              <a:t>Proteus spp.</a:t>
            </a:r>
          </a:p>
          <a:p>
            <a:pPr lvl="2"/>
            <a:r>
              <a:rPr lang="en-US" i="1" dirty="0"/>
              <a:t>Shigella spp.</a:t>
            </a:r>
          </a:p>
          <a:p>
            <a:pPr lvl="2"/>
            <a:r>
              <a:rPr lang="en-US" i="1" dirty="0"/>
              <a:t>Yersinia spp.</a:t>
            </a:r>
            <a:endParaRPr lang="el-GR" i="1" dirty="0"/>
          </a:p>
          <a:p>
            <a:endParaRPr lang="el-GR" dirty="0"/>
          </a:p>
        </p:txBody>
      </p:sp>
      <p:sp>
        <p:nvSpPr>
          <p:cNvPr id="2" name="Title 1"/>
          <p:cNvSpPr>
            <a:spLocks noGrp="1"/>
          </p:cNvSpPr>
          <p:nvPr>
            <p:ph type="title"/>
          </p:nvPr>
        </p:nvSpPr>
        <p:spPr/>
        <p:txBody>
          <a:bodyPr/>
          <a:lstStyle/>
          <a:p>
            <a:r>
              <a:rPr lang="el-GR" dirty="0"/>
              <a:t>Τα Εντεροβακτήρια διακρίνονται σε:</a:t>
            </a:r>
          </a:p>
        </p:txBody>
      </p:sp>
      <p:sp>
        <p:nvSpPr>
          <p:cNvPr id="7" name="6 - Θέση αριθμού διαφάνειας"/>
          <p:cNvSpPr>
            <a:spLocks noGrp="1"/>
          </p:cNvSpPr>
          <p:nvPr>
            <p:ph type="sldNum" sz="quarter" idx="12"/>
          </p:nvPr>
        </p:nvSpPr>
        <p:spPr/>
        <p:txBody>
          <a:bodyPr/>
          <a:lstStyle/>
          <a:p>
            <a:fld id="{2BDCECE0-0D6A-4C2D-9BFA-D37E4D21A9D3}" type="slidenum">
              <a:rPr lang="el-GR" smtClean="0"/>
              <a:pPr/>
              <a:t>4</a:t>
            </a:fld>
            <a:endParaRPr lang="el-G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bg/>
                                          </p:spTgt>
                                        </p:tgtEl>
                                      </p:cBhvr>
                                      <p:by x="150000" y="150000"/>
                                    </p:animScale>
                                  </p:childTnLst>
                                </p:cTn>
                              </p:par>
                              <p:par>
                                <p:cTn id="7" presetID="6" presetClass="emph" presetSubtype="0" fill="hold" grpId="0" nodeType="withEffect">
                                  <p:stCondLst>
                                    <p:cond delay="0"/>
                                  </p:stCondLst>
                                  <p:childTnLst>
                                    <p:animScale>
                                      <p:cBhvr>
                                        <p:cTn id="8" dur="2000" fill="hold"/>
                                        <p:tgtEl>
                                          <p:spTgt spid="3">
                                            <p:txEl>
                                              <p:pRg st="0" end="0"/>
                                            </p:txEl>
                                          </p:spTgt>
                                        </p:tgtEl>
                                      </p:cBhvr>
                                      <p:by x="150000" y="150000"/>
                                    </p:animScale>
                                  </p:childTnLst>
                                </p:cTn>
                              </p:par>
                              <p:par>
                                <p:cTn id="9" presetID="6" presetClass="emph" presetSubtype="0" fill="hold" grpId="0" nodeType="withEffect">
                                  <p:stCondLst>
                                    <p:cond delay="0"/>
                                  </p:stCondLst>
                                  <p:childTnLst>
                                    <p:animScale>
                                      <p:cBhvr>
                                        <p:cTn id="10" dur="2000" fill="hold"/>
                                        <p:tgtEl>
                                          <p:spTgt spid="3">
                                            <p:txEl>
                                              <p:pRg st="1" end="1"/>
                                            </p:txEl>
                                          </p:spTgt>
                                        </p:tgtEl>
                                      </p:cBhvr>
                                      <p:by x="150000" y="150000"/>
                                    </p:animScale>
                                  </p:childTnLst>
                                </p:cTn>
                              </p:par>
                              <p:par>
                                <p:cTn id="11" presetID="6" presetClass="emph" presetSubtype="0" fill="hold" grpId="0" nodeType="withEffect">
                                  <p:stCondLst>
                                    <p:cond delay="0"/>
                                  </p:stCondLst>
                                  <p:childTnLst>
                                    <p:animScale>
                                      <p:cBhvr>
                                        <p:cTn id="12" dur="2000" fill="hold"/>
                                        <p:tgtEl>
                                          <p:spTgt spid="3">
                                            <p:txEl>
                                              <p:pRg st="2" end="2"/>
                                            </p:txEl>
                                          </p:spTgt>
                                        </p:tgtEl>
                                      </p:cBhvr>
                                      <p:by x="150000" y="150000"/>
                                    </p:animScale>
                                  </p:childTnLst>
                                </p:cTn>
                              </p:par>
                              <p:par>
                                <p:cTn id="13" presetID="6" presetClass="emph" presetSubtype="0" fill="hold" grpId="0" nodeType="withEffect">
                                  <p:stCondLst>
                                    <p:cond delay="0"/>
                                  </p:stCondLst>
                                  <p:childTnLst>
                                    <p:animScale>
                                      <p:cBhvr>
                                        <p:cTn id="14" dur="2000" fill="hold"/>
                                        <p:tgtEl>
                                          <p:spTgt spid="3">
                                            <p:txEl>
                                              <p:pRg st="3" end="3"/>
                                            </p:txEl>
                                          </p:spTgt>
                                        </p:tgtEl>
                                      </p:cBhvr>
                                      <p:by x="150000" y="150000"/>
                                    </p:animScale>
                                  </p:childTnLst>
                                </p:cTn>
                              </p:par>
                              <p:par>
                                <p:cTn id="15" presetID="6" presetClass="emph" presetSubtype="0" fill="hold" grpId="0" nodeType="withEffect">
                                  <p:stCondLst>
                                    <p:cond delay="0"/>
                                  </p:stCondLst>
                                  <p:childTnLst>
                                    <p:animScale>
                                      <p:cBhvr>
                                        <p:cTn id="16" dur="2000" fill="hold"/>
                                        <p:tgtEl>
                                          <p:spTgt spid="3">
                                            <p:txEl>
                                              <p:pRg st="4" end="4"/>
                                            </p:txEl>
                                          </p:spTgt>
                                        </p:tgtEl>
                                      </p:cBhvr>
                                      <p:by x="150000" y="150000"/>
                                    </p:animScale>
                                  </p:childTnLst>
                                </p:cTn>
                              </p:par>
                              <p:par>
                                <p:cTn id="17" presetID="6" presetClass="emph" presetSubtype="0" fill="hold" grpId="0" nodeType="withEffect">
                                  <p:stCondLst>
                                    <p:cond delay="0"/>
                                  </p:stCondLst>
                                  <p:childTnLst>
                                    <p:animScale>
                                      <p:cBhvr>
                                        <p:cTn id="18"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n-US" sz="2700" b="1" i="1" u="sng" dirty="0"/>
              <a:t>Enterobacteriaceae</a:t>
            </a:r>
            <a:r>
              <a:rPr lang="el-GR" sz="2700" b="1" i="1" u="sng" dirty="0"/>
              <a:t>:</a:t>
            </a:r>
            <a:r>
              <a:rPr lang="en-US" sz="2700" u="sng" dirty="0"/>
              <a:t> </a:t>
            </a:r>
            <a:br>
              <a:rPr lang="el-GR" sz="2700" u="sng" dirty="0"/>
            </a:br>
            <a:r>
              <a:rPr lang="el-GR" sz="2700" b="1" dirty="0"/>
              <a:t>Καταμέτρηση εντεροβακτηρίων (</a:t>
            </a:r>
            <a:r>
              <a:rPr lang="en-US" sz="2700" b="1" dirty="0"/>
              <a:t>enumeration</a:t>
            </a:r>
            <a:r>
              <a:rPr lang="en-US" b="1" dirty="0"/>
              <a:t>) </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40</a:t>
            </a:fld>
            <a:endParaRPr lang="el-GR"/>
          </a:p>
        </p:txBody>
      </p:sp>
      <p:sp>
        <p:nvSpPr>
          <p:cNvPr id="4" name="3 - Θέση περιεχομένου"/>
          <p:cNvSpPr>
            <a:spLocks noGrp="1"/>
          </p:cNvSpPr>
          <p:nvPr>
            <p:ph sz="quarter" idx="1"/>
          </p:nvPr>
        </p:nvSpPr>
        <p:spPr/>
        <p:txBody>
          <a:bodyPr>
            <a:normAutofit fontScale="92500" lnSpcReduction="10000"/>
          </a:bodyPr>
          <a:lstStyle/>
          <a:p>
            <a:r>
              <a:rPr lang="el-GR" dirty="0"/>
              <a:t>Η Οικογένεια των εντεροβακτηρίων αποτελεί μια ομάδα </a:t>
            </a:r>
            <a:r>
              <a:rPr lang="el-GR" dirty="0" err="1"/>
              <a:t>gram</a:t>
            </a:r>
            <a:r>
              <a:rPr lang="el-GR" dirty="0"/>
              <a:t>-αρνητικών, μη σπορογόνων, δυνητικά αναερόβιων ραβδόμορφων βακτηρίων, που περιλαμβάνει περισσότερα από 115 είδη, τα οποία ανιχνεύονται στον εντερικό σωλήνα των ανθρώπων και των ζώων, μεταξύ των οποίων συγκαταλέγονται και ορισμένα από τα πιο κοινά παθογόνα βακτήρια, όπως η </a:t>
            </a:r>
            <a:r>
              <a:rPr lang="el-GR" i="1" dirty="0"/>
              <a:t>Salmonella</a:t>
            </a:r>
            <a:r>
              <a:rPr lang="el-GR" dirty="0"/>
              <a:t> και η </a:t>
            </a:r>
            <a:r>
              <a:rPr lang="el-GR" i="1" dirty="0"/>
              <a:t>Escherichia coli</a:t>
            </a:r>
            <a:r>
              <a:rPr lang="el-GR" dirty="0"/>
              <a:t>. </a:t>
            </a:r>
          </a:p>
          <a:p>
            <a:r>
              <a:rPr lang="el-GR" dirty="0"/>
              <a:t>Τα εντεροβακτήρια αποτελούν μια ευρύτερη ομάδα βακτηρίων τα οποία, </a:t>
            </a:r>
            <a:r>
              <a:rPr lang="el-GR" b="1" dirty="0"/>
              <a:t>παρουσία αλάτων του χολικού οξέος αναπτύσσονται και παράγουν οξύ από γλυκόζη.</a:t>
            </a:r>
            <a:endParaRPr lang="el-GR" dirty="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u="sng" dirty="0"/>
              <a:t>Υλικό</a:t>
            </a:r>
            <a:r>
              <a:rPr lang="en-US" dirty="0"/>
              <a:t>: Violet Red Bile Glucose Agar (</a:t>
            </a:r>
            <a:r>
              <a:rPr lang="en-US" b="1" dirty="0"/>
              <a:t>VRBGA)</a:t>
            </a:r>
            <a:br>
              <a:rPr lang="el-GR" dirty="0"/>
            </a:br>
            <a:r>
              <a:rPr lang="en-US" sz="2700" dirty="0"/>
              <a:t>(</a:t>
            </a:r>
            <a:r>
              <a:rPr lang="el-GR" sz="2700" dirty="0"/>
              <a:t>συνώνυμο του</a:t>
            </a:r>
            <a:r>
              <a:rPr lang="en-US" sz="2700" dirty="0"/>
              <a:t> VRBDA, Violet Red Bile Dextrose Agar)</a:t>
            </a:r>
            <a:endParaRPr lang="el-GR" sz="2700"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41</a:t>
            </a:fld>
            <a:endParaRPr lang="el-GR"/>
          </a:p>
        </p:txBody>
      </p:sp>
      <p:sp>
        <p:nvSpPr>
          <p:cNvPr id="4" name="3 - Θέση περιεχομένου"/>
          <p:cNvSpPr>
            <a:spLocks noGrp="1"/>
          </p:cNvSpPr>
          <p:nvPr>
            <p:ph sz="quarter" idx="1"/>
          </p:nvPr>
        </p:nvSpPr>
        <p:spPr>
          <a:xfrm>
            <a:off x="301752" y="1527048"/>
            <a:ext cx="8503920" cy="4782272"/>
          </a:xfrm>
        </p:spPr>
        <p:txBody>
          <a:bodyPr>
            <a:normAutofit lnSpcReduction="10000"/>
          </a:bodyPr>
          <a:lstStyle/>
          <a:p>
            <a:r>
              <a:rPr lang="el-GR" dirty="0"/>
              <a:t>Τα </a:t>
            </a:r>
            <a:r>
              <a:rPr lang="el-GR" i="1" dirty="0"/>
              <a:t>Enterobacteriaceae</a:t>
            </a:r>
            <a:r>
              <a:rPr lang="el-GR" dirty="0"/>
              <a:t> ζυμώνουν ταχέως την γλυκόζη και έτσι μειώνουν το </a:t>
            </a:r>
            <a:r>
              <a:rPr lang="en-US" dirty="0"/>
              <a:t>p</a:t>
            </a:r>
            <a:r>
              <a:rPr lang="el-GR" dirty="0"/>
              <a:t>Η του μέσου, το οποίο παράγει </a:t>
            </a:r>
            <a:r>
              <a:rPr lang="el-GR" b="1" dirty="0"/>
              <a:t>πορφυρές/ροζ</a:t>
            </a:r>
            <a:r>
              <a:rPr lang="el-GR" dirty="0"/>
              <a:t> χρωματιστές αποικίες λόγω του ουδέτερου κόκκινου δείκτη και του κρυσταλλικού ιώδους στο μέσο. </a:t>
            </a:r>
          </a:p>
          <a:p>
            <a:r>
              <a:rPr lang="el-GR" dirty="0"/>
              <a:t>Αυτές οι αποικίες συνήθως περιβάλλονται από πορφυρή άλω (ζώνη σαν στεφάνι γύρω από την αποικία) που αποτελείται από ιζηματοποιημένα χολικά άλατα. </a:t>
            </a:r>
          </a:p>
          <a:p>
            <a:r>
              <a:rPr lang="el-GR" dirty="0"/>
              <a:t>Το κρυσταλλικό ιώδες και τα χολικά άλατα αναστέλλουν την ανάπτυξη της θετικής κατά </a:t>
            </a:r>
            <a:r>
              <a:rPr lang="en-US" dirty="0"/>
              <a:t>g</a:t>
            </a:r>
            <a:r>
              <a:rPr lang="el-GR" dirty="0"/>
              <a:t>ram χλωρίδας.</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u="sng" dirty="0"/>
              <a:t>Καταμέτρηση </a:t>
            </a:r>
            <a:r>
              <a:rPr lang="el-GR" u="sng" dirty="0" err="1"/>
              <a:t>εντεροβακτηριοειδών</a:t>
            </a:r>
            <a:r>
              <a:rPr lang="el-GR" u="sng" dirty="0"/>
              <a:t>: </a:t>
            </a:r>
            <a:br>
              <a:rPr lang="el-GR" u="sng" dirty="0"/>
            </a:br>
            <a:r>
              <a:rPr lang="el-GR" u="sng" dirty="0"/>
              <a:t>Συνοπτικά η μέθοδος ISO 21528-2:2004 (E)</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42</a:t>
            </a:fld>
            <a:endParaRPr lang="el-GR"/>
          </a:p>
        </p:txBody>
      </p:sp>
      <p:sp>
        <p:nvSpPr>
          <p:cNvPr id="4" name="3 - Θέση περιεχομένου"/>
          <p:cNvSpPr>
            <a:spLocks noGrp="1"/>
          </p:cNvSpPr>
          <p:nvPr>
            <p:ph sz="quarter" idx="1"/>
          </p:nvPr>
        </p:nvSpPr>
        <p:spPr>
          <a:xfrm>
            <a:off x="301752" y="1527048"/>
            <a:ext cx="8503920" cy="4926288"/>
          </a:xfrm>
        </p:spPr>
        <p:txBody>
          <a:bodyPr>
            <a:normAutofit fontScale="70000" lnSpcReduction="20000"/>
          </a:bodyPr>
          <a:lstStyle/>
          <a:p>
            <a:pPr lvl="0"/>
            <a:r>
              <a:rPr lang="el-GR" dirty="0"/>
              <a:t>Ζυγίστε 25g δείγματος σε 225ml διάλυμα Buffered Peptone Water (BPW) </a:t>
            </a:r>
          </a:p>
          <a:p>
            <a:pPr lvl="0"/>
            <a:r>
              <a:rPr lang="el-GR" dirty="0"/>
              <a:t>Πάρτε δύο τρυβλία </a:t>
            </a:r>
            <a:r>
              <a:rPr lang="en-US" dirty="0"/>
              <a:t>p</a:t>
            </a:r>
            <a:r>
              <a:rPr lang="el-GR" dirty="0"/>
              <a:t>etri και εμβολιάστε σε κάθε ένα από 1.0 ml του δείγματος. Επαναλάβετε τη διαδικασία με δεκαδικές αραιώσεις του δείγματος, εάν απαιτείται.</a:t>
            </a:r>
          </a:p>
          <a:p>
            <a:pPr lvl="0"/>
            <a:r>
              <a:rPr lang="el-GR" dirty="0"/>
              <a:t>Εντός 15 λεπτών, προσθέστε περίπου 10 ml λιωμένο </a:t>
            </a:r>
            <a:r>
              <a:rPr lang="el-GR" b="1" dirty="0"/>
              <a:t>VR</a:t>
            </a:r>
            <a:r>
              <a:rPr lang="en-US" b="1" dirty="0"/>
              <a:t>BGA</a:t>
            </a:r>
            <a:r>
              <a:rPr lang="en-US" dirty="0"/>
              <a:t> </a:t>
            </a:r>
            <a:r>
              <a:rPr lang="el-GR" dirty="0"/>
              <a:t>(ISO) στους 44-47 °C. Αναμείξτε προσεκτικά το μέσο με το ενοφθάλμισμα με οριζόντιες κινήσεις και αφήστε το μέσο να κρυώσει. </a:t>
            </a:r>
          </a:p>
          <a:p>
            <a:pPr lvl="0"/>
            <a:r>
              <a:rPr lang="el-GR" dirty="0"/>
              <a:t>Μόλις το άγαρ στερεοποιηθεί, προσθέστε άλλα 15 ml μέσου πάνω στην επιφάνεια της εμβολιασμένης πλάκας για να αποτρέψετε την εξάπλωση της ανάπτυξης (μέθοδος διπλής επιστιβάδευσης).</a:t>
            </a:r>
          </a:p>
          <a:p>
            <a:pPr lvl="0"/>
            <a:r>
              <a:rPr lang="el-GR" dirty="0"/>
              <a:t>Επωάστε για 24 ± 2 ώρες στους 37 ° C.</a:t>
            </a:r>
          </a:p>
          <a:p>
            <a:pPr lvl="0"/>
            <a:r>
              <a:rPr lang="el-GR" dirty="0"/>
              <a:t>Μετρήστε τον συνολικό αριθμό χαρακτηριστικών αποικιών. Τα εντεροβακτήρια σχηματίζουν μοβ/ροζ χρωματιστές αποικίες μεγαλύτερες από 0,5 mm σε διάμετρο, συνήθως περιβαλλόμενες από άλω.</a:t>
            </a:r>
          </a:p>
          <a:p>
            <a:pPr lvl="0"/>
            <a:r>
              <a:rPr lang="el-GR" dirty="0"/>
              <a:t>Τυχαία επιλέξτε πέντε μοβ/ροζ αποικίες για επιβεβαίωση.</a:t>
            </a:r>
          </a:p>
          <a:p>
            <a:pPr lvl="0"/>
            <a:r>
              <a:rPr lang="el-GR" dirty="0"/>
              <a:t>Εμβολιάστε σε θρεπτικό άγαρ και επωάστε στους 37 ° C για 24 ± 2 ώρες. Επιλέξτε μια καλά απομονωμένη αποικία από κάθε πλάκα για επιβεβαίωση χρησιμοποιώντας δοκιμές οξειδάσης και ζύμωσης.</a:t>
            </a:r>
          </a:p>
          <a:p>
            <a:pPr>
              <a:buNone/>
            </a:pP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Αποικίες εντεροβακτηρίων σε </a:t>
            </a:r>
            <a:r>
              <a:rPr lang="en-US" dirty="0"/>
              <a:t>VRBGA </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43</a:t>
            </a:fld>
            <a:endParaRPr lang="el-GR"/>
          </a:p>
        </p:txBody>
      </p:sp>
      <p:pic>
        <p:nvPicPr>
          <p:cNvPr id="5" name="4 - Εικόνα" descr="Violet red bile glucose agar (V.R.B.G.A.) 5kg - Ledtechno.be"/>
          <p:cNvPicPr/>
          <p:nvPr/>
        </p:nvPicPr>
        <p:blipFill>
          <a:blip r:embed="rId2" cstate="print"/>
          <a:srcRect/>
          <a:stretch>
            <a:fillRect/>
          </a:stretch>
        </p:blipFill>
        <p:spPr bwMode="auto">
          <a:xfrm>
            <a:off x="1043608" y="1484784"/>
            <a:ext cx="4752528" cy="4536504"/>
          </a:xfrm>
          <a:prstGeom prst="rect">
            <a:avLst/>
          </a:prstGeom>
          <a:noFill/>
          <a:ln w="9525">
            <a:noFill/>
            <a:miter lim="800000"/>
            <a:headEnd/>
            <a:tailEnd/>
          </a:ln>
        </p:spPr>
      </p:pic>
      <p:sp>
        <p:nvSpPr>
          <p:cNvPr id="6" name="5 - Ορθογώνιο"/>
          <p:cNvSpPr/>
          <p:nvPr/>
        </p:nvSpPr>
        <p:spPr>
          <a:xfrm>
            <a:off x="4355976" y="1556792"/>
            <a:ext cx="4572000" cy="923330"/>
          </a:xfrm>
          <a:prstGeom prst="rect">
            <a:avLst/>
          </a:prstGeom>
        </p:spPr>
        <p:txBody>
          <a:bodyPr>
            <a:spAutoFit/>
          </a:bodyPr>
          <a:lstStyle/>
          <a:p>
            <a:r>
              <a:rPr lang="el-GR" dirty="0"/>
              <a:t>Μοβ/ροζ χρωματιστές αποικίες μεγαλύτερες από 0,5 mm σε διάμετρο, συνήθως περιβαλλόμενες από άλω.</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60648"/>
            <a:ext cx="8534400" cy="758952"/>
          </a:xfrm>
        </p:spPr>
        <p:txBody>
          <a:bodyPr>
            <a:normAutofit fontScale="90000"/>
          </a:bodyPr>
          <a:lstStyle/>
          <a:p>
            <a:r>
              <a:rPr lang="el-GR" u="sng" dirty="0"/>
              <a:t>Καταμέτρηση </a:t>
            </a:r>
            <a:r>
              <a:rPr lang="el-GR" u="sng" dirty="0" err="1"/>
              <a:t>εντεροβακτηριοειδών</a:t>
            </a:r>
            <a:r>
              <a:rPr lang="el-GR" u="sng" dirty="0"/>
              <a:t> </a:t>
            </a:r>
            <a:br>
              <a:rPr lang="el-GR" u="sng" dirty="0"/>
            </a:br>
            <a:r>
              <a:rPr lang="el-GR" u="sng" dirty="0"/>
              <a:t>μέθοδος ISO 21528-2:2004</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44</a:t>
            </a:fld>
            <a:endParaRPr lang="el-GR"/>
          </a:p>
        </p:txBody>
      </p:sp>
      <p:pic>
        <p:nvPicPr>
          <p:cNvPr id="5" name="4 - Εικόνα" descr="Enumeration of Enterobacteriaceae"/>
          <p:cNvPicPr/>
          <p:nvPr/>
        </p:nvPicPr>
        <p:blipFill>
          <a:blip r:embed="rId2" cstate="print"/>
          <a:srcRect/>
          <a:stretch>
            <a:fillRect/>
          </a:stretch>
        </p:blipFill>
        <p:spPr bwMode="auto">
          <a:xfrm>
            <a:off x="323528" y="1340768"/>
            <a:ext cx="8352928" cy="496855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u="sng" dirty="0"/>
              <a:t>Κολοβακτηριοειδή</a:t>
            </a:r>
            <a:r>
              <a:rPr lang="en-US" b="1" u="sng" dirty="0"/>
              <a:t> (Coliforms)</a:t>
            </a:r>
            <a:br>
              <a:rPr lang="el-GR" u="sng" dirty="0"/>
            </a:br>
            <a:r>
              <a:rPr lang="el-GR" b="1" dirty="0"/>
              <a:t>Καταμέτρηση κολοβακτηριοειδών</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45</a:t>
            </a:fld>
            <a:endParaRPr lang="el-GR"/>
          </a:p>
        </p:txBody>
      </p:sp>
      <p:sp>
        <p:nvSpPr>
          <p:cNvPr id="4" name="3 - Θέση περιεχομένου"/>
          <p:cNvSpPr>
            <a:spLocks noGrp="1"/>
          </p:cNvSpPr>
          <p:nvPr>
            <p:ph sz="quarter" idx="1"/>
          </p:nvPr>
        </p:nvSpPr>
        <p:spPr>
          <a:xfrm>
            <a:off x="395536" y="1412776"/>
            <a:ext cx="8503920" cy="4968552"/>
          </a:xfrm>
        </p:spPr>
        <p:txBody>
          <a:bodyPr>
            <a:normAutofit fontScale="77500" lnSpcReduction="20000"/>
          </a:bodyPr>
          <a:lstStyle/>
          <a:p>
            <a:r>
              <a:rPr lang="el-GR" dirty="0"/>
              <a:t>Μία από τις πιο κοινές ομάδες βακτηρίων που χρησιμοποιούνται ως δείκτες υγιεινής από τη βιομηχανία τροφίμων είναι τα κολοβακτηρίδια, τα οποία μπορούν να θεωρηθούν ως μια υποομάδα εντός των </a:t>
            </a:r>
            <a:r>
              <a:rPr lang="el-GR" i="1" dirty="0"/>
              <a:t>Enterobacteriaceae.</a:t>
            </a:r>
            <a:endParaRPr lang="el-GR" dirty="0"/>
          </a:p>
          <a:p>
            <a:r>
              <a:rPr lang="el-GR" dirty="0"/>
              <a:t>Αποτελούν μια ευρύτερη ομάδα βακτηρίων, τα οποία παρουσία αλάτων του χολικού οξέος αναπτύσσονται και παράγουν οξύ και αέριο από </a:t>
            </a:r>
            <a:r>
              <a:rPr lang="el-GR" b="1" dirty="0"/>
              <a:t>λακτόζη</a:t>
            </a:r>
            <a:r>
              <a:rPr lang="el-GR" dirty="0"/>
              <a:t>, μέσα σε 48 ώρες, στους 35 ή 37</a:t>
            </a:r>
            <a:r>
              <a:rPr lang="el-GR" baseline="30000" dirty="0"/>
              <a:t>0</a:t>
            </a:r>
            <a:r>
              <a:rPr lang="el-GR" dirty="0"/>
              <a:t>C. </a:t>
            </a:r>
          </a:p>
          <a:p>
            <a:r>
              <a:rPr lang="el-GR" dirty="0"/>
              <a:t>Τα κολοβακτήρια αντιπροσωπεύονται από τέσσερα γένη της οικογένειας των Εντεροβακτηρίων: </a:t>
            </a:r>
            <a:r>
              <a:rPr lang="el-GR" i="1" dirty="0"/>
              <a:t>Citrobacter, Enterobacter, </a:t>
            </a:r>
            <a:r>
              <a:rPr lang="en-US" i="1" dirty="0"/>
              <a:t>Escherichia</a:t>
            </a:r>
            <a:r>
              <a:rPr lang="el-GR" i="1" dirty="0"/>
              <a:t> </a:t>
            </a:r>
            <a:r>
              <a:rPr lang="el-GR" dirty="0"/>
              <a:t>και </a:t>
            </a:r>
            <a:r>
              <a:rPr lang="el-GR" i="1" dirty="0"/>
              <a:t>Klebsiella.</a:t>
            </a:r>
          </a:p>
          <a:p>
            <a:r>
              <a:rPr lang="el-GR" dirty="0"/>
              <a:t> Ως κολοβακτήρια </a:t>
            </a:r>
            <a:r>
              <a:rPr lang="el-GR" b="1" dirty="0"/>
              <a:t>κοπρανώδους προέλευσης</a:t>
            </a:r>
            <a:r>
              <a:rPr lang="el-GR" dirty="0"/>
              <a:t>, ορίζονται τα κολοβακτήρια εκείνα τα οποία </a:t>
            </a:r>
            <a:r>
              <a:rPr lang="el-GR" b="1" dirty="0"/>
              <a:t>παράγουν αέριο και οξύ από λακτόζη στους 44,0–45,5</a:t>
            </a:r>
            <a:r>
              <a:rPr lang="el-GR" b="1" baseline="30000" dirty="0"/>
              <a:t>0</a:t>
            </a:r>
            <a:r>
              <a:rPr lang="el-GR" b="1" dirty="0"/>
              <a:t>C</a:t>
            </a:r>
            <a:r>
              <a:rPr lang="el-GR" dirty="0"/>
              <a:t>. </a:t>
            </a:r>
          </a:p>
          <a:p>
            <a:r>
              <a:rPr lang="el-GR" dirty="0"/>
              <a:t>Η εξέταση για κολοβακτήρια κοπρανώδους προέλευσης είναι ουσιαστικά εξέταση για </a:t>
            </a:r>
            <a:r>
              <a:rPr lang="el-GR" i="1" dirty="0"/>
              <a:t>E. coli</a:t>
            </a:r>
            <a:r>
              <a:rPr lang="el-GR" dirty="0"/>
              <a:t> τύπου I, ενώ και κάποια από τα στελέχη του </a:t>
            </a:r>
            <a:r>
              <a:rPr lang="el-GR" i="1" dirty="0"/>
              <a:t>Citrobacter</a:t>
            </a:r>
            <a:r>
              <a:rPr lang="el-GR" dirty="0"/>
              <a:t> και </a:t>
            </a:r>
            <a:r>
              <a:rPr lang="el-GR" i="1" dirty="0"/>
              <a:t>Klebsiella</a:t>
            </a:r>
            <a:r>
              <a:rPr lang="el-GR" dirty="0"/>
              <a:t> ταιριάζουν στον προσδιορισμό.</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u="sng" dirty="0"/>
              <a:t>Υλικό</a:t>
            </a:r>
            <a:r>
              <a:rPr lang="en-US" dirty="0"/>
              <a:t>: Violet Red Bile Lactose Agar (</a:t>
            </a:r>
            <a:r>
              <a:rPr lang="en-US" b="1" dirty="0"/>
              <a:t>VRBLA)</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46</a:t>
            </a:fld>
            <a:endParaRPr lang="el-GR"/>
          </a:p>
        </p:txBody>
      </p:sp>
      <p:sp>
        <p:nvSpPr>
          <p:cNvPr id="4" name="3 - Θέση περιεχομένου"/>
          <p:cNvSpPr>
            <a:spLocks noGrp="1"/>
          </p:cNvSpPr>
          <p:nvPr>
            <p:ph sz="quarter" idx="1"/>
          </p:nvPr>
        </p:nvSpPr>
        <p:spPr/>
        <p:txBody>
          <a:bodyPr>
            <a:normAutofit lnSpcReduction="10000"/>
          </a:bodyPr>
          <a:lstStyle/>
          <a:p>
            <a:r>
              <a:rPr lang="el-GR" dirty="0"/>
              <a:t>Τα κολοβακτηρίδια καθορίζονται συνήθως από την ικανότητά τους να ζυμώνουν ταχέως τη λακτόζη, παράγοντας οξύ και αέριο, τυπικά εντός 24 ωρών.</a:t>
            </a:r>
          </a:p>
          <a:p>
            <a:r>
              <a:rPr lang="el-GR" dirty="0"/>
              <a:t>Τα κολοβακτηρίδια ζυμώνουν ταχέως τη λακτόζη στο VRBL </a:t>
            </a:r>
            <a:r>
              <a:rPr lang="en-US" dirty="0"/>
              <a:t>Agar</a:t>
            </a:r>
            <a:r>
              <a:rPr lang="el-GR" dirty="0"/>
              <a:t> και έτσι μειώνουν το pH του μέσου, παράγοντας κόκκινες-μοβ αποικίες, λόγω της περιεκτικότητας του μέσου σε χρωστικές ουδέτερου κόκκινου και κρυσταλλικού ιώδους. </a:t>
            </a:r>
          </a:p>
          <a:p>
            <a:r>
              <a:rPr lang="el-GR" dirty="0"/>
              <a:t>Αυτές οι αποικίες συνήθως περιβάλλονται από κόκκινη-πορφυρή άλω (ζώνη σαν στεφάνι γύρω από την αποικία) ιζηματοποιημένων χολικών αλάτων.</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ΕΝΤΕΡΟΒΑΚΤΗΡΙΑ</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47</a:t>
            </a:fld>
            <a:endParaRPr lang="el-GR"/>
          </a:p>
        </p:txBody>
      </p:sp>
      <p:sp>
        <p:nvSpPr>
          <p:cNvPr id="4" name="3 - Θέση περιεχομένου"/>
          <p:cNvSpPr>
            <a:spLocks noGrp="1"/>
          </p:cNvSpPr>
          <p:nvPr>
            <p:ph sz="quarter" idx="1"/>
          </p:nvPr>
        </p:nvSpPr>
        <p:spPr/>
        <p:txBody>
          <a:bodyPr/>
          <a:lstStyle/>
          <a:p>
            <a:r>
              <a:rPr lang="el-GR" dirty="0"/>
              <a:t>Οι αρνητικοί στην λακτόζη ή οι μικροοργανισμοί που ζυμώνουν αργά την λακτόζη παράγουν αποικίες στο χρώμα του άχυρου ή άχρωμες με πρασινωπή άλω.</a:t>
            </a:r>
          </a:p>
          <a:p>
            <a:r>
              <a:rPr lang="el-GR" dirty="0"/>
              <a:t> Άλλα σχετικά </a:t>
            </a:r>
            <a:r>
              <a:rPr lang="en-US" dirty="0"/>
              <a:t>g</a:t>
            </a:r>
            <a:r>
              <a:rPr lang="el-GR" dirty="0" err="1"/>
              <a:t>ram</a:t>
            </a:r>
            <a:r>
              <a:rPr lang="el-GR" dirty="0"/>
              <a:t>-αρνητικά βακτήρια μπορεί να αναπτυχθούν αλλά μπορούν να κατασταλούν με επώαση στους&gt; 42 ° C ή με αναερόβια επώαση.</a:t>
            </a:r>
          </a:p>
          <a:p>
            <a:r>
              <a:rPr lang="el-GR" dirty="0"/>
              <a:t> Το κρυσταλλικό ιώδες και τα χολικά άλατα αναστέλλουν την ανάπτυξη της θετικής κατά </a:t>
            </a:r>
            <a:r>
              <a:rPr lang="en-US" dirty="0"/>
              <a:t>g</a:t>
            </a:r>
            <a:r>
              <a:rPr lang="el-GR" dirty="0"/>
              <a:t>ram χλωρίδας.</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836152" cy="968152"/>
          </a:xfrm>
        </p:spPr>
        <p:txBody>
          <a:bodyPr>
            <a:noAutofit/>
          </a:bodyPr>
          <a:lstStyle/>
          <a:p>
            <a:r>
              <a:rPr lang="el-GR" sz="2800" b="1" dirty="0"/>
              <a:t>Καταμέτρηση κολοβακτηριοειδών σε</a:t>
            </a:r>
            <a:r>
              <a:rPr lang="el-GR" sz="2800" dirty="0"/>
              <a:t> VRBL </a:t>
            </a:r>
            <a:r>
              <a:rPr lang="en-US" sz="2800" dirty="0"/>
              <a:t>agar</a:t>
            </a:r>
            <a:r>
              <a:rPr lang="el-GR" sz="2800" dirty="0"/>
              <a:t> </a:t>
            </a:r>
            <a:br>
              <a:rPr lang="el-GR" sz="2800" b="1" dirty="0"/>
            </a:br>
            <a:r>
              <a:rPr lang="el-GR" sz="2800" dirty="0"/>
              <a:t> ISO 4832: 2006.  </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48</a:t>
            </a:fld>
            <a:endParaRPr lang="el-GR"/>
          </a:p>
        </p:txBody>
      </p:sp>
      <p:sp>
        <p:nvSpPr>
          <p:cNvPr id="4" name="3 - Θέση περιεχομένου"/>
          <p:cNvSpPr>
            <a:spLocks noGrp="1"/>
          </p:cNvSpPr>
          <p:nvPr>
            <p:ph sz="quarter" idx="1"/>
          </p:nvPr>
        </p:nvSpPr>
        <p:spPr>
          <a:xfrm>
            <a:off x="0" y="1340768"/>
            <a:ext cx="8964488" cy="5517232"/>
          </a:xfrm>
        </p:spPr>
        <p:txBody>
          <a:bodyPr>
            <a:normAutofit fontScale="77500" lnSpcReduction="20000"/>
          </a:bodyPr>
          <a:lstStyle/>
          <a:p>
            <a:pPr marL="514350" lvl="0" indent="-514350">
              <a:buFont typeface="+mj-lt"/>
              <a:buAutoNum type="arabicPeriod"/>
            </a:pPr>
            <a:r>
              <a:rPr lang="el-GR" dirty="0"/>
              <a:t>Σε δύο τρυβλία Petri ενοφθαλμίστε από 1.0</a:t>
            </a:r>
            <a:r>
              <a:rPr lang="en-US" dirty="0"/>
              <a:t> </a:t>
            </a:r>
            <a:r>
              <a:rPr lang="el-GR" dirty="0"/>
              <a:t>ml σε καθένα από το δείγμα. Επαναλάβετε τη διαδικασία με δεκαδικές αραιώσεις του δείγματος, εάν απαιτείται.</a:t>
            </a:r>
          </a:p>
          <a:p>
            <a:pPr marL="514350" lvl="0" indent="-514350">
              <a:buFont typeface="+mj-lt"/>
              <a:buAutoNum type="arabicPeriod"/>
            </a:pPr>
            <a:r>
              <a:rPr lang="el-GR" dirty="0"/>
              <a:t>Εντός 15 λεπτών προσθέστε περίπου 15 ml τετηγμένο </a:t>
            </a:r>
            <a:r>
              <a:rPr lang="en-US" dirty="0"/>
              <a:t>a</a:t>
            </a:r>
            <a:r>
              <a:rPr lang="el-GR" dirty="0" err="1"/>
              <a:t>gar</a:t>
            </a:r>
            <a:r>
              <a:rPr lang="el-GR" dirty="0"/>
              <a:t> VRBL (ISO) στους 44-47°C. Αναμείξτε προσεκτικά το μέσο με το ενοφθάλμισμα με οριζόντιες κινήσεις και αφήστε το να κρυώσει.</a:t>
            </a:r>
          </a:p>
          <a:p>
            <a:pPr marL="514350" lvl="0" indent="-514350">
              <a:buFont typeface="+mj-lt"/>
              <a:buAutoNum type="arabicPeriod"/>
            </a:pPr>
            <a:r>
              <a:rPr lang="el-GR" dirty="0"/>
              <a:t>Αφού στερεοποιηθεί το άγαρ, προσθέστε επιπλέον 4 ml μέσου στην επιφάνεια του εμβολιασμένου τρυβλίου για επίτευξη </a:t>
            </a:r>
            <a:r>
              <a:rPr lang="el-GR" dirty="0" err="1"/>
              <a:t>ημι</a:t>
            </a:r>
            <a:r>
              <a:rPr lang="el-GR" dirty="0"/>
              <a:t>-αερόβιων συνθηκών (μέθοδος διπλής επιστιβάδευσης).</a:t>
            </a:r>
          </a:p>
          <a:p>
            <a:pPr marL="514350" lvl="0" indent="-514350">
              <a:buFont typeface="+mj-lt"/>
              <a:buAutoNum type="arabicPeriod"/>
            </a:pPr>
            <a:r>
              <a:rPr lang="el-GR" dirty="0"/>
              <a:t>Επωάστε για 24 ± 2 ώρες στους 30 °C ή στους 37 °C, ανάλογα με την περίπτωση. Στην περίπτωση του γάλακτος και των γαλακτοκομικών προϊόντων, η θερμοκρασία επώασης είναι 30 ° C.</a:t>
            </a:r>
          </a:p>
          <a:p>
            <a:pPr marL="514350" lvl="0" indent="-514350">
              <a:buFont typeface="+mj-lt"/>
              <a:buAutoNum type="arabicPeriod"/>
            </a:pPr>
            <a:r>
              <a:rPr lang="el-GR" dirty="0"/>
              <a:t>Μετρήστε τον συνολικό αριθμό χαρακτηριστικών αποικιών. Τα κολοβακτηρίδια σχηματίζουν σκούρες κόκκινες έως μωβ χρωματιστές αποικίες μεγαλύτερες από 0,5 mm σε διάμετρο, συνήθως περιβαλλόμενες από μωβ ζώνη αλλά μερικές φορές χωρίς. Αυτές θεωρούνται τυπικές αποικίες κολοβακτηριδίων και δεν απαιτούν περαιτέρω επιβεβαίωση.</a:t>
            </a:r>
          </a:p>
          <a:p>
            <a:pPr>
              <a:buNone/>
            </a:pP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Επιβεβαιωτικές δοκιμές</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49</a:t>
            </a:fld>
            <a:endParaRPr lang="el-GR"/>
          </a:p>
        </p:txBody>
      </p:sp>
      <p:sp>
        <p:nvSpPr>
          <p:cNvPr id="4" name="3 - Θέση περιεχομένου"/>
          <p:cNvSpPr>
            <a:spLocks noGrp="1"/>
          </p:cNvSpPr>
          <p:nvPr>
            <p:ph sz="quarter" idx="1"/>
          </p:nvPr>
        </p:nvSpPr>
        <p:spPr/>
        <p:txBody>
          <a:bodyPr>
            <a:normAutofit fontScale="92500" lnSpcReduction="10000"/>
          </a:bodyPr>
          <a:lstStyle/>
          <a:p>
            <a:pPr marL="514350" lvl="0" indent="-514350">
              <a:buFont typeface="+mj-lt"/>
              <a:buAutoNum type="arabicPeriod"/>
            </a:pPr>
            <a:r>
              <a:rPr lang="el-GR" dirty="0"/>
              <a:t>Επίσης μετρήστε και επιβεβαιώστε τις άτυπες αποικίες (π.χ. μικρότερου μεγέθους) και όλες τις αποικίες που προέρχονται από γαλακτοκομικά προϊόντα που περιέχουν σάκχαρα διαφορετικά από τη λακτόζη.</a:t>
            </a:r>
          </a:p>
          <a:p>
            <a:pPr marL="514350" lvl="0" indent="-514350">
              <a:buFont typeface="+mj-lt"/>
              <a:buAutoNum type="arabicPeriod"/>
            </a:pPr>
            <a:r>
              <a:rPr lang="el-GR" dirty="0"/>
              <a:t>Ενοφθαλμίστε πέντε αποικίες από κάθε άτυπο τύπο, εάν υπάρχουν, σε σωλήνες από ζωμό Brilliant Green Lactose Bile Broth  που περιέχει σωλήνα </a:t>
            </a:r>
            <a:r>
              <a:rPr lang="en-US" dirty="0"/>
              <a:t>d</a:t>
            </a:r>
            <a:r>
              <a:rPr lang="el-GR" dirty="0"/>
              <a:t>urham.</a:t>
            </a:r>
          </a:p>
          <a:p>
            <a:pPr marL="514350" lvl="0" indent="-514350">
              <a:buFont typeface="+mj-lt"/>
              <a:buAutoNum type="arabicPeriod"/>
            </a:pPr>
            <a:r>
              <a:rPr lang="el-GR" dirty="0"/>
              <a:t>Επωάστε τους σωλήνες στους 30 °C ή στους 37 °C (ανάλογα με την περίπτωση) για 24 ± 2 ώρες.</a:t>
            </a:r>
          </a:p>
          <a:p>
            <a:pPr marL="514350" lvl="0" indent="-514350">
              <a:buFont typeface="+mj-lt"/>
              <a:buAutoNum type="arabicPeriod"/>
            </a:pPr>
            <a:r>
              <a:rPr lang="el-GR" dirty="0"/>
              <a:t>Οι αποικίες που εμφανίζουν σχηματισμό αερίου στο σωλήνα </a:t>
            </a:r>
            <a:r>
              <a:rPr lang="en-US" dirty="0"/>
              <a:t>d</a:t>
            </a:r>
            <a:r>
              <a:rPr lang="el-GR" dirty="0"/>
              <a:t>urham πρέπει να θεωρούνται θετικοί/ περιέχουν κολοβακτηρίδια.</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34400" cy="758952"/>
          </a:xfrm>
        </p:spPr>
        <p:txBody>
          <a:bodyPr>
            <a:normAutofit fontScale="90000"/>
          </a:bodyPr>
          <a:lstStyle/>
          <a:p>
            <a:r>
              <a:rPr lang="el-GR" dirty="0"/>
              <a:t>Τα Κολοβακτηριοειδή βακτήρια:</a:t>
            </a:r>
            <a:br>
              <a:rPr lang="el-GR" dirty="0"/>
            </a:br>
            <a:endParaRPr lang="el-GR" dirty="0"/>
          </a:p>
        </p:txBody>
      </p:sp>
      <p:sp>
        <p:nvSpPr>
          <p:cNvPr id="3" name="Content Placeholder 2"/>
          <p:cNvSpPr>
            <a:spLocks noGrp="1"/>
          </p:cNvSpPr>
          <p:nvPr>
            <p:ph sz="quarter" idx="1"/>
          </p:nvPr>
        </p:nvSpPr>
        <p:spPr/>
        <p:txBody>
          <a:bodyPr/>
          <a:lstStyle/>
          <a:p>
            <a:pPr lvl="1"/>
            <a:r>
              <a:rPr lang="el-GR" dirty="0"/>
              <a:t>Ανήκουν σε ειδική ομάδα της οικογένειας των εντεροβακτηρίων (</a:t>
            </a:r>
            <a:r>
              <a:rPr lang="en-US" i="1" dirty="0"/>
              <a:t>Enterobacteriaceae</a:t>
            </a:r>
            <a:r>
              <a:rPr lang="en-US" dirty="0"/>
              <a:t>)</a:t>
            </a:r>
            <a:endParaRPr lang="el-GR" dirty="0"/>
          </a:p>
          <a:p>
            <a:pPr lvl="1"/>
            <a:r>
              <a:rPr lang="en-US" dirty="0"/>
              <a:t>Gram </a:t>
            </a:r>
            <a:r>
              <a:rPr lang="el-GR" dirty="0"/>
              <a:t>αρνητικά</a:t>
            </a:r>
          </a:p>
          <a:p>
            <a:pPr lvl="1"/>
            <a:r>
              <a:rPr lang="el-GR" dirty="0"/>
              <a:t>Μη σπορογόνα</a:t>
            </a:r>
          </a:p>
          <a:p>
            <a:pPr lvl="1"/>
            <a:r>
              <a:rPr lang="el-GR" dirty="0"/>
              <a:t>Αερόβια και προαιρετικά αναερόβια</a:t>
            </a:r>
          </a:p>
          <a:p>
            <a:pPr lvl="1"/>
            <a:r>
              <a:rPr lang="el-GR" b="1" dirty="0"/>
              <a:t>Ζυμώνουν τη λακτόζη παρουσία αλάτων του χολικού οξέος και παράγουν οξύ και αέριο μέσα σε 48 ώρες, στους 35 ή 37</a:t>
            </a:r>
            <a:r>
              <a:rPr lang="el-GR" b="1" baseline="30000" dirty="0"/>
              <a:t>0</a:t>
            </a:r>
            <a:r>
              <a:rPr lang="en-GB" b="1" dirty="0"/>
              <a:t>C</a:t>
            </a:r>
            <a:endParaRPr lang="en-US" b="1" dirty="0"/>
          </a:p>
          <a:p>
            <a:pPr lvl="1">
              <a:buNone/>
            </a:pPr>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l-GR" sz="2700" b="1" dirty="0"/>
              <a:t>Καταμέτρηση κολοβακτηριοειδών σε</a:t>
            </a:r>
            <a:r>
              <a:rPr lang="el-GR" sz="2700" dirty="0"/>
              <a:t> VRBL </a:t>
            </a:r>
            <a:r>
              <a:rPr lang="en-US" sz="2700" dirty="0"/>
              <a:t>agar</a:t>
            </a:r>
            <a:r>
              <a:rPr lang="el-GR" sz="2700" dirty="0"/>
              <a:t> </a:t>
            </a:r>
            <a:br>
              <a:rPr lang="el-GR" sz="2700" b="1" dirty="0"/>
            </a:br>
            <a:r>
              <a:rPr lang="el-GR" sz="2700" dirty="0"/>
              <a:t> ISO 4832: 2006</a:t>
            </a:r>
            <a:r>
              <a:rPr lang="el-GR" sz="3600" dirty="0"/>
              <a:t>.  </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50</a:t>
            </a:fld>
            <a:endParaRPr lang="el-GR"/>
          </a:p>
        </p:txBody>
      </p:sp>
      <p:pic>
        <p:nvPicPr>
          <p:cNvPr id="5" name="4 - Εικόνα" descr="Enumeration of Coliforms"/>
          <p:cNvPicPr/>
          <p:nvPr/>
        </p:nvPicPr>
        <p:blipFill>
          <a:blip r:embed="rId2" cstate="print"/>
          <a:srcRect/>
          <a:stretch>
            <a:fillRect/>
          </a:stretch>
        </p:blipFill>
        <p:spPr bwMode="auto">
          <a:xfrm>
            <a:off x="683568" y="1556792"/>
            <a:ext cx="7632847" cy="475252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n-US" b="1" i="1" u="sng" dirty="0"/>
              <a:t>Escherichia coli</a:t>
            </a:r>
            <a:r>
              <a:rPr lang="en-US" u="sng" dirty="0"/>
              <a:t> (</a:t>
            </a:r>
            <a:r>
              <a:rPr lang="el-GR" u="sng" dirty="0"/>
              <a:t>καταμέτρηση</a:t>
            </a:r>
            <a:r>
              <a:rPr lang="en-US" u="sng" dirty="0"/>
              <a:t>)</a:t>
            </a:r>
            <a:r>
              <a:rPr lang="en-US" dirty="0"/>
              <a:t> </a:t>
            </a:r>
            <a:br>
              <a:rPr lang="el-GR" dirty="0"/>
            </a:br>
            <a:r>
              <a:rPr lang="en-US" dirty="0"/>
              <a:t>ISO 16649-2: 2001 (E)</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51</a:t>
            </a:fld>
            <a:endParaRPr lang="el-GR"/>
          </a:p>
        </p:txBody>
      </p:sp>
      <p:sp>
        <p:nvSpPr>
          <p:cNvPr id="4" name="3 - Θέση περιεχομένου"/>
          <p:cNvSpPr>
            <a:spLocks noGrp="1"/>
          </p:cNvSpPr>
          <p:nvPr>
            <p:ph sz="quarter" idx="1"/>
          </p:nvPr>
        </p:nvSpPr>
        <p:spPr/>
        <p:txBody>
          <a:bodyPr>
            <a:normAutofit/>
          </a:bodyPr>
          <a:lstStyle/>
          <a:p>
            <a:r>
              <a:rPr lang="el-GR" u="sng" dirty="0"/>
              <a:t>Υλικό</a:t>
            </a:r>
            <a:r>
              <a:rPr lang="en-US" u="sng" dirty="0"/>
              <a:t>:</a:t>
            </a:r>
            <a:r>
              <a:rPr lang="en-US" dirty="0"/>
              <a:t>   </a:t>
            </a:r>
            <a:r>
              <a:rPr lang="en-US" dirty="0" err="1"/>
              <a:t>Tryptone</a:t>
            </a:r>
            <a:r>
              <a:rPr lang="en-US" dirty="0"/>
              <a:t> </a:t>
            </a:r>
            <a:r>
              <a:rPr lang="el-GR" dirty="0"/>
              <a:t>Β</a:t>
            </a:r>
            <a:r>
              <a:rPr lang="en-US" dirty="0" err="1"/>
              <a:t>ile</a:t>
            </a:r>
            <a:r>
              <a:rPr lang="en-US" dirty="0"/>
              <a:t> </a:t>
            </a:r>
            <a:r>
              <a:rPr lang="el-GR" dirty="0"/>
              <a:t>Χ</a:t>
            </a:r>
            <a:r>
              <a:rPr lang="en-US" dirty="0"/>
              <a:t>-</a:t>
            </a:r>
            <a:r>
              <a:rPr lang="en-US" dirty="0" err="1"/>
              <a:t>glucuronide</a:t>
            </a:r>
            <a:r>
              <a:rPr lang="en-US" dirty="0"/>
              <a:t> medium (</a:t>
            </a:r>
            <a:r>
              <a:rPr lang="en-US" b="1" dirty="0"/>
              <a:t>TBX</a:t>
            </a:r>
            <a:r>
              <a:rPr lang="en-US" dirty="0"/>
              <a:t>)</a:t>
            </a:r>
            <a:endParaRPr lang="el-GR" dirty="0"/>
          </a:p>
          <a:p>
            <a:endParaRPr lang="el-GR" dirty="0"/>
          </a:p>
          <a:p>
            <a:r>
              <a:rPr lang="el-GR" dirty="0"/>
              <a:t>Το </a:t>
            </a:r>
            <a:r>
              <a:rPr lang="en-US" dirty="0"/>
              <a:t>TBX Medium</a:t>
            </a:r>
            <a:r>
              <a:rPr lang="el-GR" dirty="0"/>
              <a:t> βασίζεται στο </a:t>
            </a:r>
            <a:r>
              <a:rPr lang="en-US" dirty="0"/>
              <a:t>Tryptone Bile Agar</a:t>
            </a:r>
            <a:r>
              <a:rPr lang="el-GR" dirty="0"/>
              <a:t> (</a:t>
            </a:r>
            <a:r>
              <a:rPr lang="en-US" dirty="0"/>
              <a:t>CM</a:t>
            </a:r>
            <a:r>
              <a:rPr lang="el-GR" dirty="0"/>
              <a:t>0595) και είναι ένα </a:t>
            </a:r>
            <a:r>
              <a:rPr lang="el-GR" b="1" dirty="0"/>
              <a:t>εκλεκτικό χρωμογόνο</a:t>
            </a:r>
            <a:r>
              <a:rPr lang="el-GR" dirty="0"/>
              <a:t> υπόστρωμα. </a:t>
            </a:r>
          </a:p>
          <a:p>
            <a:r>
              <a:rPr lang="el-GR" dirty="0"/>
              <a:t>Το </a:t>
            </a:r>
            <a:r>
              <a:rPr lang="en-US" dirty="0"/>
              <a:t>TBX Medium </a:t>
            </a:r>
            <a:r>
              <a:rPr lang="el-GR" dirty="0"/>
              <a:t>περιέχει τον σύνθετο χρωμογόνο παράγοντα </a:t>
            </a:r>
            <a:r>
              <a:rPr lang="en-US" dirty="0"/>
              <a:t>X</a:t>
            </a:r>
            <a:r>
              <a:rPr lang="el-GR" dirty="0"/>
              <a:t>-</a:t>
            </a:r>
            <a:r>
              <a:rPr lang="el-GR" dirty="0" err="1"/>
              <a:t>γλυκουρονίδιο</a:t>
            </a:r>
            <a:r>
              <a:rPr lang="el-GR" dirty="0"/>
              <a:t> (</a:t>
            </a:r>
            <a:r>
              <a:rPr lang="en-US" dirty="0"/>
              <a:t>X</a:t>
            </a:r>
            <a:r>
              <a:rPr lang="el-GR" dirty="0"/>
              <a:t>-</a:t>
            </a:r>
            <a:r>
              <a:rPr lang="en-US" dirty="0" err="1"/>
              <a:t>glucuronide</a:t>
            </a:r>
            <a:r>
              <a:rPr lang="el-GR" dirty="0"/>
              <a:t>) το οποίο ανιχνεύει τη δραστηριότητα του ενζύμου </a:t>
            </a:r>
            <a:r>
              <a:rPr lang="el-GR" b="1" dirty="0"/>
              <a:t>γλυκουρονιδάσης</a:t>
            </a:r>
            <a:r>
              <a:rPr lang="el-GR"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l-GR" b="1" dirty="0"/>
              <a:t>Ανίχνευση του ενζύμου γλυκουρονιδάση,  το χαρακτηριστικό ένζυμο της </a:t>
            </a:r>
            <a:r>
              <a:rPr lang="en-US" b="1" i="1" dirty="0"/>
              <a:t>E.coli</a:t>
            </a:r>
            <a:endParaRPr lang="el-GR" i="1"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52</a:t>
            </a:fld>
            <a:endParaRPr lang="el-GR"/>
          </a:p>
        </p:txBody>
      </p:sp>
      <p:sp>
        <p:nvSpPr>
          <p:cNvPr id="4" name="3 - Θέση περιεχομένου"/>
          <p:cNvSpPr>
            <a:spLocks noGrp="1"/>
          </p:cNvSpPr>
          <p:nvPr>
            <p:ph sz="quarter" idx="1"/>
          </p:nvPr>
        </p:nvSpPr>
        <p:spPr>
          <a:xfrm>
            <a:off x="323528" y="1340768"/>
            <a:ext cx="8554152" cy="5256584"/>
          </a:xfrm>
        </p:spPr>
        <p:txBody>
          <a:bodyPr>
            <a:normAutofit fontScale="77500" lnSpcReduction="20000"/>
          </a:bodyPr>
          <a:lstStyle/>
          <a:p>
            <a:r>
              <a:rPr lang="el-GR" dirty="0"/>
              <a:t>Αυτό είναι το ίδιο ένζυμο που ανιχνεύεται από το αντιδραστήριο </a:t>
            </a:r>
            <a:r>
              <a:rPr lang="en-US" dirty="0"/>
              <a:t>MUG</a:t>
            </a:r>
            <a:r>
              <a:rPr lang="el-GR" dirty="0"/>
              <a:t> και έχει αποδειχθεί ότι είναι ιδιαίτερα εκλεκτικό για το </a:t>
            </a:r>
            <a:r>
              <a:rPr lang="en-US" i="1" dirty="0"/>
              <a:t>E</a:t>
            </a:r>
            <a:r>
              <a:rPr lang="el-GR" i="1" dirty="0"/>
              <a:t>. </a:t>
            </a:r>
            <a:r>
              <a:rPr lang="en-US" i="1" dirty="0"/>
              <a:t>coli</a:t>
            </a:r>
            <a:r>
              <a:rPr lang="el-GR" dirty="0"/>
              <a:t>. </a:t>
            </a:r>
          </a:p>
          <a:p>
            <a:r>
              <a:rPr lang="el-GR" dirty="0"/>
              <a:t>Ωστόσο, περίπου το 3-4% του </a:t>
            </a:r>
            <a:r>
              <a:rPr lang="en-US" i="1" dirty="0"/>
              <a:t>E</a:t>
            </a:r>
            <a:r>
              <a:rPr lang="el-GR" i="1" dirty="0"/>
              <a:t>. </a:t>
            </a:r>
            <a:r>
              <a:rPr lang="en-US" i="1" dirty="0"/>
              <a:t>coli</a:t>
            </a:r>
            <a:r>
              <a:rPr lang="el-GR" dirty="0"/>
              <a:t> είναι στη γλυκουρονιδάση αρνητικό, κυρίως τα στελέχη </a:t>
            </a:r>
            <a:r>
              <a:rPr lang="el-GR" i="1" dirty="0"/>
              <a:t>Ε. </a:t>
            </a:r>
            <a:r>
              <a:rPr lang="en-US" i="1" dirty="0"/>
              <a:t>coli</a:t>
            </a:r>
            <a:r>
              <a:rPr lang="en-US" dirty="0"/>
              <a:t> O</a:t>
            </a:r>
            <a:r>
              <a:rPr lang="el-GR" dirty="0"/>
              <a:t>157. </a:t>
            </a:r>
          </a:p>
          <a:p>
            <a:r>
              <a:rPr lang="el-GR" dirty="0"/>
              <a:t>Τα περισσότερα στελέχη </a:t>
            </a:r>
            <a:r>
              <a:rPr lang="en-US" i="1" dirty="0"/>
              <a:t>E</a:t>
            </a:r>
            <a:r>
              <a:rPr lang="el-GR" i="1" dirty="0"/>
              <a:t>. </a:t>
            </a:r>
            <a:r>
              <a:rPr lang="en-US" i="1" dirty="0"/>
              <a:t>coli</a:t>
            </a:r>
            <a:r>
              <a:rPr lang="el-GR" dirty="0"/>
              <a:t> μπορούν να διαφοροποιηθούν από άλλα κολοβακτηρίδια από την παρουσία του ενζύμου γλυκουρονιδάση. </a:t>
            </a:r>
          </a:p>
          <a:p>
            <a:r>
              <a:rPr lang="el-GR" dirty="0"/>
              <a:t>Το χρωμογόνο στο </a:t>
            </a:r>
            <a:r>
              <a:rPr lang="en-US" dirty="0"/>
              <a:t>TBX Medium</a:t>
            </a:r>
            <a:r>
              <a:rPr lang="el-GR" dirty="0"/>
              <a:t> είναι το 5-</a:t>
            </a:r>
            <a:r>
              <a:rPr lang="en-US" dirty="0" err="1"/>
              <a:t>bromo</a:t>
            </a:r>
            <a:r>
              <a:rPr lang="el-GR" dirty="0"/>
              <a:t>-4-χλωρο-3-ινδολίλ-β-</a:t>
            </a:r>
            <a:r>
              <a:rPr lang="en-US" dirty="0"/>
              <a:t>D</a:t>
            </a:r>
            <a:r>
              <a:rPr lang="el-GR" dirty="0"/>
              <a:t>-</a:t>
            </a:r>
            <a:r>
              <a:rPr lang="el-GR" dirty="0" err="1"/>
              <a:t>γλυκουρονίδιο</a:t>
            </a:r>
            <a:r>
              <a:rPr lang="el-GR" dirty="0"/>
              <a:t> (</a:t>
            </a:r>
            <a:r>
              <a:rPr lang="en-US" dirty="0"/>
              <a:t>X</a:t>
            </a:r>
            <a:r>
              <a:rPr lang="el-GR" dirty="0"/>
              <a:t>-</a:t>
            </a:r>
            <a:r>
              <a:rPr lang="el-GR" dirty="0" err="1"/>
              <a:t>γλυκουρονίδιο</a:t>
            </a:r>
            <a:r>
              <a:rPr lang="el-GR" dirty="0"/>
              <a:t>), και αποτελεί το υπόστρωμα του ενζύμου γλυκουρονιδάση. </a:t>
            </a:r>
          </a:p>
          <a:p>
            <a:r>
              <a:rPr lang="el-GR" dirty="0"/>
              <a:t>Τα κύτταρα </a:t>
            </a:r>
            <a:r>
              <a:rPr lang="el-GR" i="1" dirty="0"/>
              <a:t>Ε. </a:t>
            </a:r>
            <a:r>
              <a:rPr lang="en-US" i="1" dirty="0"/>
              <a:t>coli</a:t>
            </a:r>
            <a:r>
              <a:rPr lang="el-GR" dirty="0"/>
              <a:t> είναι σε θέση να απορροφήσουν το σύνθετο χρωμογόνο άθικτο και η ενδοκυτταρική γλυκουρονιδάση να διασπάσει τον δεσμό μεταξύ του χρωμοφόρου και του γλυκουρονιδίου.  </a:t>
            </a:r>
          </a:p>
          <a:p>
            <a:r>
              <a:rPr lang="el-GR" dirty="0"/>
              <a:t>Το χρωμοφόρο που απελευθερώνεται είναι έγχρωμο και συσσωρεύεται μέσα στα κύτταρα</a:t>
            </a:r>
            <a:r>
              <a:rPr lang="el-GR" b="1" dirty="0"/>
              <a:t>, χρωματίζοντας τις αποικίες </a:t>
            </a:r>
            <a:r>
              <a:rPr lang="en-US" b="1" i="1" dirty="0"/>
              <a:t>E</a:t>
            </a:r>
            <a:r>
              <a:rPr lang="el-GR" b="1" i="1" dirty="0"/>
              <a:t>. </a:t>
            </a:r>
            <a:r>
              <a:rPr lang="en-US" b="1" i="1" dirty="0"/>
              <a:t>coli</a:t>
            </a:r>
            <a:r>
              <a:rPr lang="en-US" b="1" dirty="0"/>
              <a:t> </a:t>
            </a:r>
            <a:r>
              <a:rPr lang="el-GR" b="1" dirty="0"/>
              <a:t>μπλε/πράσινες.</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8534400" cy="758952"/>
          </a:xfrm>
        </p:spPr>
        <p:txBody>
          <a:bodyPr>
            <a:normAutofit fontScale="90000"/>
          </a:bodyPr>
          <a:lstStyle/>
          <a:p>
            <a:r>
              <a:rPr lang="el-GR" dirty="0"/>
              <a:t>Μπορούν να χρησιμοποιηθούν οι ακόλουθες τεχνικές  για </a:t>
            </a:r>
            <a:r>
              <a:rPr lang="en-US" dirty="0"/>
              <a:t>E.coli </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53</a:t>
            </a:fld>
            <a:endParaRPr lang="el-GR"/>
          </a:p>
        </p:txBody>
      </p:sp>
      <p:sp>
        <p:nvSpPr>
          <p:cNvPr id="4" name="3 - Θέση περιεχομένου"/>
          <p:cNvSpPr>
            <a:spLocks noGrp="1"/>
          </p:cNvSpPr>
          <p:nvPr>
            <p:ph sz="quarter" idx="1"/>
          </p:nvPr>
        </p:nvSpPr>
        <p:spPr/>
        <p:txBody>
          <a:bodyPr/>
          <a:lstStyle/>
          <a:p>
            <a:pPr>
              <a:buNone/>
            </a:pPr>
            <a:endParaRPr lang="el-GR" dirty="0"/>
          </a:p>
          <a:p>
            <a:r>
              <a:rPr lang="el-GR" dirty="0"/>
              <a:t>Προσθήκη </a:t>
            </a:r>
            <a:r>
              <a:rPr lang="en-US" dirty="0"/>
              <a:t>25g </a:t>
            </a:r>
            <a:r>
              <a:rPr lang="el-GR" dirty="0"/>
              <a:t>δείγματος σε</a:t>
            </a:r>
            <a:r>
              <a:rPr lang="en-US" dirty="0"/>
              <a:t> 225ml Buffered Peptone Water (</a:t>
            </a:r>
            <a:r>
              <a:rPr lang="en-US" b="1" dirty="0"/>
              <a:t>BPW</a:t>
            </a:r>
            <a:r>
              <a:rPr lang="en-US" dirty="0"/>
              <a:t>)</a:t>
            </a:r>
            <a:endParaRPr lang="el-GR" dirty="0"/>
          </a:p>
          <a:p>
            <a:pPr lvl="0"/>
            <a:r>
              <a:rPr lang="el-GR" dirty="0"/>
              <a:t>Επιφανειακή εξάπλωση 0,1 </a:t>
            </a:r>
            <a:r>
              <a:rPr lang="en-US" dirty="0"/>
              <a:t>ml</a:t>
            </a:r>
            <a:r>
              <a:rPr lang="el-GR" dirty="0"/>
              <a:t> δείγματος</a:t>
            </a:r>
            <a:r>
              <a:rPr lang="en-US" dirty="0"/>
              <a:t> </a:t>
            </a:r>
            <a:r>
              <a:rPr lang="el-GR" dirty="0"/>
              <a:t>σε στρωμένα τρυβλία με ΤΒΧ ή ενσωμάτωση 1 </a:t>
            </a:r>
            <a:r>
              <a:rPr lang="en-US" dirty="0"/>
              <a:t>ml</a:t>
            </a:r>
            <a:r>
              <a:rPr lang="el-GR" dirty="0"/>
              <a:t> με ΤΒΧ, επώαση των τρυβλίων για 24 ώρες στους 37°</a:t>
            </a:r>
            <a:r>
              <a:rPr lang="en-US" dirty="0"/>
              <a:t>C</a:t>
            </a:r>
            <a:r>
              <a:rPr lang="el-GR" dirty="0"/>
              <a:t> </a:t>
            </a:r>
          </a:p>
          <a:p>
            <a:pPr lvl="0"/>
            <a:r>
              <a:rPr lang="el-GR" dirty="0"/>
              <a:t>Για στρεσαρισμένα βακτήρια, επώαση των τρυβλίων για 4 ώρες στους 37°</a:t>
            </a:r>
            <a:r>
              <a:rPr lang="en-US" dirty="0"/>
              <a:t>C</a:t>
            </a:r>
            <a:r>
              <a:rPr lang="el-GR" dirty="0"/>
              <a:t> και στη συνέχεια άλλες 18 - 24 ώρες στους 44°</a:t>
            </a:r>
            <a:r>
              <a:rPr lang="en-US" dirty="0"/>
              <a:t>C</a:t>
            </a:r>
            <a:endParaRPr lang="el-GR" dirty="0"/>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04664"/>
            <a:ext cx="8534400" cy="758952"/>
          </a:xfrm>
        </p:spPr>
        <p:txBody>
          <a:bodyPr>
            <a:normAutofit fontScale="90000"/>
          </a:bodyPr>
          <a:lstStyle/>
          <a:p>
            <a:r>
              <a:rPr lang="el-GR" b="1" dirty="0"/>
              <a:t>Αποικίες </a:t>
            </a:r>
            <a:r>
              <a:rPr lang="en-US" b="1" i="1" dirty="0"/>
              <a:t>E</a:t>
            </a:r>
            <a:r>
              <a:rPr lang="el-GR" b="1" i="1" dirty="0"/>
              <a:t>.</a:t>
            </a:r>
            <a:r>
              <a:rPr lang="en-US" b="1" i="1" dirty="0"/>
              <a:t>coli</a:t>
            </a:r>
            <a:r>
              <a:rPr lang="en-US" b="1" dirty="0"/>
              <a:t> </a:t>
            </a:r>
            <a:r>
              <a:rPr lang="el-GR" b="1" dirty="0"/>
              <a:t>σε χρωμογόνο υπόστρωμα ΤΒΧ</a:t>
            </a:r>
            <a:endParaRPr lang="el-GR" dirty="0"/>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54</a:t>
            </a:fld>
            <a:endParaRPr lang="el-GR"/>
          </a:p>
        </p:txBody>
      </p:sp>
      <p:pic>
        <p:nvPicPr>
          <p:cNvPr id="5" name="4 - Εικόνα" descr="http://www.oxoid.com/omd/library/fullsize/CM0945.jpg"/>
          <p:cNvPicPr/>
          <p:nvPr/>
        </p:nvPicPr>
        <p:blipFill>
          <a:blip r:embed="rId2" cstate="print"/>
          <a:srcRect/>
          <a:stretch>
            <a:fillRect/>
          </a:stretch>
        </p:blipFill>
        <p:spPr bwMode="auto">
          <a:xfrm>
            <a:off x="395536" y="1988840"/>
            <a:ext cx="4752528" cy="4248472"/>
          </a:xfrm>
          <a:prstGeom prst="rect">
            <a:avLst/>
          </a:prstGeom>
          <a:noFill/>
          <a:ln w="9525">
            <a:noFill/>
            <a:miter lim="800000"/>
            <a:headEnd/>
            <a:tailEnd/>
          </a:ln>
        </p:spPr>
      </p:pic>
      <p:sp>
        <p:nvSpPr>
          <p:cNvPr id="6" name="5 - Ορθογώνιο"/>
          <p:cNvSpPr/>
          <p:nvPr/>
        </p:nvSpPr>
        <p:spPr>
          <a:xfrm>
            <a:off x="4932040" y="1700808"/>
            <a:ext cx="3816424" cy="1754326"/>
          </a:xfrm>
          <a:prstGeom prst="rect">
            <a:avLst/>
          </a:prstGeom>
          <a:solidFill>
            <a:schemeClr val="bg1"/>
          </a:solidFill>
        </p:spPr>
        <p:txBody>
          <a:bodyPr wrap="square">
            <a:spAutoFit/>
          </a:bodyPr>
          <a:lstStyle/>
          <a:p>
            <a:r>
              <a:rPr lang="el-GR" dirty="0"/>
              <a:t>Τυπικές αποικίες </a:t>
            </a:r>
            <a:r>
              <a:rPr lang="en-US" i="1" dirty="0"/>
              <a:t>E</a:t>
            </a:r>
            <a:r>
              <a:rPr lang="el-GR" i="1" dirty="0"/>
              <a:t>.</a:t>
            </a:r>
            <a:r>
              <a:rPr lang="en-US" i="1" dirty="0"/>
              <a:t>coli</a:t>
            </a:r>
            <a:r>
              <a:rPr lang="el-GR" dirty="0"/>
              <a:t> είναι μπλε-</a:t>
            </a:r>
            <a:r>
              <a:rPr lang="el-GR" dirty="0" err="1"/>
              <a:t>τιρκουάζ</a:t>
            </a:r>
            <a:r>
              <a:rPr lang="el-GR" dirty="0"/>
              <a:t> χρώματος. Κρατάμε τρυβλία που περιέχουν λιγότερες από 150 τυπικές αποικίες (μπλε) και λιγότερες από 300 αποικίες συνολικά (τυπικές και μη τυπικές).</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p:txBody>
          <a:bodyPr/>
          <a:lstStyle/>
          <a:p>
            <a:pPr>
              <a:buFont typeface="Wingdings" pitchFamily="2" charset="2"/>
              <a:buChar char="Ø"/>
            </a:pPr>
            <a:r>
              <a:rPr lang="el-GR" dirty="0"/>
              <a:t>Αναλυση δειγματοσ για κολοβακτηριοειδη</a:t>
            </a:r>
          </a:p>
          <a:p>
            <a:pPr>
              <a:buFont typeface="Wingdings" pitchFamily="2" charset="2"/>
              <a:buChar char="Ø"/>
            </a:pPr>
            <a:r>
              <a:rPr lang="el-GR" dirty="0"/>
              <a:t>Επιβεβαιωση για </a:t>
            </a:r>
            <a:r>
              <a:rPr lang="en-US" dirty="0"/>
              <a:t>E.coli</a:t>
            </a:r>
            <a:r>
              <a:rPr lang="el-GR" dirty="0"/>
              <a:t> </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55</a:t>
            </a:fld>
            <a:endParaRPr lang="el-GR"/>
          </a:p>
        </p:txBody>
      </p:sp>
      <p:sp>
        <p:nvSpPr>
          <p:cNvPr id="5" name="4 - Τίτλος"/>
          <p:cNvSpPr>
            <a:spLocks noGrp="1"/>
          </p:cNvSpPr>
          <p:nvPr>
            <p:ph type="ctrTitle"/>
          </p:nvPr>
        </p:nvSpPr>
        <p:spPr/>
        <p:txBody>
          <a:bodyPr>
            <a:normAutofit fontScale="90000"/>
          </a:bodyPr>
          <a:lstStyle/>
          <a:p>
            <a:r>
              <a:rPr lang="el-GR" dirty="0"/>
              <a:t>Ανάλυση με την μέθοδο </a:t>
            </a:r>
            <a:r>
              <a:rPr lang="en-US" dirty="0"/>
              <a:t>MPN (most probable number=</a:t>
            </a:r>
            <a:r>
              <a:rPr lang="el-GR" dirty="0"/>
              <a:t>πλέον πιθανού αριθμού</a:t>
            </a:r>
            <a:r>
              <a:rPr lang="en-US" dirty="0"/>
              <a:t>)</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534400" cy="758952"/>
          </a:xfrm>
        </p:spPr>
        <p:txBody>
          <a:bodyPr>
            <a:normAutofit fontScale="90000"/>
          </a:bodyPr>
          <a:lstStyle/>
          <a:p>
            <a:r>
              <a:rPr lang="el-GR" i="1" dirty="0"/>
              <a:t>1</a:t>
            </a:r>
            <a:r>
              <a:rPr lang="el-GR" i="1" baseline="30000" dirty="0"/>
              <a:t>ο</a:t>
            </a:r>
            <a:r>
              <a:rPr lang="el-GR" i="1" dirty="0"/>
              <a:t> Στάδιο: Προκαταρτική δοκιμή</a:t>
            </a:r>
            <a:br>
              <a:rPr lang="el-GR" dirty="0"/>
            </a:br>
            <a:endParaRPr lang="el-GR" dirty="0"/>
          </a:p>
        </p:txBody>
      </p:sp>
      <p:sp>
        <p:nvSpPr>
          <p:cNvPr id="3" name="Content Placeholder 2"/>
          <p:cNvSpPr>
            <a:spLocks noGrp="1"/>
          </p:cNvSpPr>
          <p:nvPr>
            <p:ph sz="quarter" idx="1"/>
          </p:nvPr>
        </p:nvSpPr>
        <p:spPr/>
        <p:txBody>
          <a:bodyPr>
            <a:normAutofit fontScale="92500" lnSpcReduction="10000"/>
          </a:bodyPr>
          <a:lstStyle/>
          <a:p>
            <a:r>
              <a:rPr lang="el-GR" dirty="0"/>
              <a:t>Αξιολογώντας την μέθοδο πραγματοποιούνται διαδοχικές δεκαδικές αραιώσεις και ακολούθως πραγματοποιείται η μέθοδος του πλεόν πιθανού αριθμού (Μ</a:t>
            </a:r>
            <a:r>
              <a:rPr lang="en-US" dirty="0"/>
              <a:t>PN</a:t>
            </a:r>
            <a:r>
              <a:rPr lang="el-GR" dirty="0"/>
              <a:t>) ή μέθοδος των σωλήνων, δηλαδή προετοιμάζονται 3 ή 5 σωλήνες με υγρό θρεπτικό υπόστρωμα και ενοφθαλμίζεται 1 </a:t>
            </a:r>
            <a:r>
              <a:rPr lang="en-US" dirty="0"/>
              <a:t>ml </a:t>
            </a:r>
            <a:r>
              <a:rPr lang="el-GR" dirty="0"/>
              <a:t>σε κάθε σωλήνα.</a:t>
            </a:r>
          </a:p>
          <a:p>
            <a:r>
              <a:rPr lang="el-GR" dirty="0"/>
              <a:t>Θετικοί στην παρουσία κολοβακτηριοειδών είναι οι σωλήνες που έχουμε </a:t>
            </a:r>
            <a:r>
              <a:rPr lang="el-GR" b="1" dirty="0"/>
              <a:t>εμφάνιση φυσαλίδας και θόλωμα</a:t>
            </a:r>
            <a:r>
              <a:rPr lang="el-GR" dirty="0"/>
              <a:t>. </a:t>
            </a:r>
          </a:p>
          <a:p>
            <a:r>
              <a:rPr lang="el-GR" dirty="0"/>
              <a:t>Το υπόστρωμα που χρησιμοποιούμε είναι το </a:t>
            </a:r>
            <a:r>
              <a:rPr lang="en-US" b="1" dirty="0"/>
              <a:t>Brilliant Green bile lactose broth</a:t>
            </a:r>
            <a:r>
              <a:rPr lang="el-GR" b="1" dirty="0"/>
              <a:t> </a:t>
            </a:r>
            <a:r>
              <a:rPr lang="el-GR" dirty="0"/>
              <a:t>(περιέχει λακτόζη και χολικά άλατα).</a:t>
            </a:r>
          </a:p>
          <a:p>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57</a:t>
            </a:fld>
            <a:endParaRPr lang="el-GR"/>
          </a:p>
        </p:txBody>
      </p:sp>
      <p:sp>
        <p:nvSpPr>
          <p:cNvPr id="1026" name="AutoShape 2" descr="Most Probable Number Method - Definition, Principle &amp; Metho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Most Probable Number Method - Definition, Principle &amp; Method ..."/>
          <p:cNvPicPr>
            <a:picLocks noChangeAspect="1" noChangeArrowheads="1"/>
          </p:cNvPicPr>
          <p:nvPr/>
        </p:nvPicPr>
        <p:blipFill>
          <a:blip r:embed="rId2" cstate="print"/>
          <a:srcRect/>
          <a:stretch>
            <a:fillRect/>
          </a:stretch>
        </p:blipFill>
        <p:spPr bwMode="auto">
          <a:xfrm>
            <a:off x="755576" y="1412776"/>
            <a:ext cx="7051227" cy="4320480"/>
          </a:xfrm>
          <a:prstGeom prst="rect">
            <a:avLst/>
          </a:prstGeom>
          <a:noFill/>
        </p:spPr>
      </p:pic>
      <p:sp>
        <p:nvSpPr>
          <p:cNvPr id="5" name="Τίτλος 4">
            <a:extLst>
              <a:ext uri="{FF2B5EF4-FFF2-40B4-BE49-F238E27FC236}">
                <a16:creationId xmlns:a16="http://schemas.microsoft.com/office/drawing/2014/main" id="{60935495-9326-41EB-AC55-3193E0962883}"/>
              </a:ext>
            </a:extLst>
          </p:cNvPr>
          <p:cNvSpPr>
            <a:spLocks noGrp="1"/>
          </p:cNvSpPr>
          <p:nvPr>
            <p:ph type="title"/>
          </p:nvPr>
        </p:nvSpPr>
        <p:spPr/>
        <p:txBody>
          <a:bodyPr/>
          <a:lstStyle/>
          <a:p>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8534400" cy="758952"/>
          </a:xfrm>
        </p:spPr>
        <p:txBody>
          <a:bodyPr>
            <a:normAutofit fontScale="90000"/>
          </a:bodyPr>
          <a:lstStyle/>
          <a:p>
            <a:r>
              <a:rPr lang="el-GR" dirty="0"/>
              <a:t>Θετικοί είναι οι σωλήνες που σχηματίζουν και θόλωμα και παραγωγή αερίου</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58</a:t>
            </a:fld>
            <a:endParaRPr lang="el-GR"/>
          </a:p>
        </p:txBody>
      </p:sp>
      <p:pic>
        <p:nvPicPr>
          <p:cNvPr id="74756" name="Picture 4" descr="Comparison of Coliform Media"/>
          <p:cNvPicPr>
            <a:picLocks noChangeAspect="1" noChangeArrowheads="1"/>
          </p:cNvPicPr>
          <p:nvPr/>
        </p:nvPicPr>
        <p:blipFill>
          <a:blip r:embed="rId2" cstate="print"/>
          <a:srcRect/>
          <a:stretch>
            <a:fillRect/>
          </a:stretch>
        </p:blipFill>
        <p:spPr bwMode="auto">
          <a:xfrm>
            <a:off x="539552" y="1340768"/>
            <a:ext cx="2463155" cy="3714922"/>
          </a:xfrm>
          <a:prstGeom prst="rect">
            <a:avLst/>
          </a:prstGeom>
          <a:noFill/>
        </p:spPr>
      </p:pic>
      <p:sp>
        <p:nvSpPr>
          <p:cNvPr id="7" name="6 - TextBox"/>
          <p:cNvSpPr txBox="1"/>
          <p:nvPr/>
        </p:nvSpPr>
        <p:spPr>
          <a:xfrm>
            <a:off x="899592" y="4509120"/>
            <a:ext cx="360040" cy="369332"/>
          </a:xfrm>
          <a:prstGeom prst="rect">
            <a:avLst/>
          </a:prstGeom>
          <a:noFill/>
        </p:spPr>
        <p:txBody>
          <a:bodyPr wrap="square" rtlCol="0">
            <a:spAutoFit/>
          </a:bodyPr>
          <a:lstStyle/>
          <a:p>
            <a:r>
              <a:rPr lang="el-GR" b="1" dirty="0"/>
              <a:t>1</a:t>
            </a:r>
          </a:p>
        </p:txBody>
      </p:sp>
      <p:sp>
        <p:nvSpPr>
          <p:cNvPr id="8" name="7 - TextBox"/>
          <p:cNvSpPr txBox="1"/>
          <p:nvPr/>
        </p:nvSpPr>
        <p:spPr>
          <a:xfrm>
            <a:off x="1619672" y="4437112"/>
            <a:ext cx="360040" cy="369332"/>
          </a:xfrm>
          <a:prstGeom prst="rect">
            <a:avLst/>
          </a:prstGeom>
          <a:noFill/>
        </p:spPr>
        <p:txBody>
          <a:bodyPr wrap="square" rtlCol="0">
            <a:spAutoFit/>
          </a:bodyPr>
          <a:lstStyle/>
          <a:p>
            <a:r>
              <a:rPr lang="el-GR" b="1" dirty="0"/>
              <a:t>2</a:t>
            </a:r>
          </a:p>
        </p:txBody>
      </p:sp>
      <p:sp>
        <p:nvSpPr>
          <p:cNvPr id="9" name="8 - TextBox"/>
          <p:cNvSpPr txBox="1"/>
          <p:nvPr/>
        </p:nvSpPr>
        <p:spPr>
          <a:xfrm>
            <a:off x="2339752" y="4509120"/>
            <a:ext cx="360040" cy="369332"/>
          </a:xfrm>
          <a:prstGeom prst="rect">
            <a:avLst/>
          </a:prstGeom>
          <a:noFill/>
        </p:spPr>
        <p:txBody>
          <a:bodyPr wrap="square" rtlCol="0">
            <a:spAutoFit/>
          </a:bodyPr>
          <a:lstStyle/>
          <a:p>
            <a:r>
              <a:rPr lang="el-GR" b="1" dirty="0"/>
              <a:t>3</a:t>
            </a:r>
          </a:p>
        </p:txBody>
      </p:sp>
      <p:sp>
        <p:nvSpPr>
          <p:cNvPr id="10" name="9 - TextBox"/>
          <p:cNvSpPr txBox="1"/>
          <p:nvPr/>
        </p:nvSpPr>
        <p:spPr>
          <a:xfrm>
            <a:off x="3995936" y="1556792"/>
            <a:ext cx="4248472" cy="2554545"/>
          </a:xfrm>
          <a:prstGeom prst="rect">
            <a:avLst/>
          </a:prstGeom>
          <a:noFill/>
        </p:spPr>
        <p:txBody>
          <a:bodyPr wrap="square" rtlCol="0">
            <a:spAutoFit/>
          </a:bodyPr>
          <a:lstStyle/>
          <a:p>
            <a:pPr marL="342900" indent="-342900">
              <a:buAutoNum type="arabicPeriod"/>
            </a:pPr>
            <a:r>
              <a:rPr lang="el-GR" sz="2000" b="1" dirty="0"/>
              <a:t>Αρνητικό</a:t>
            </a:r>
            <a:r>
              <a:rPr lang="el-GR" sz="2000" dirty="0"/>
              <a:t> (δεν έχει παραγωγή αερίου, ούτε θόλωμα)</a:t>
            </a:r>
          </a:p>
          <a:p>
            <a:pPr marL="342900" indent="-342900">
              <a:buAutoNum type="arabicPeriod"/>
            </a:pPr>
            <a:r>
              <a:rPr lang="el-GR" sz="2000" b="1" dirty="0"/>
              <a:t>Αρνητικό</a:t>
            </a:r>
            <a:r>
              <a:rPr lang="el-GR" sz="2000" dirty="0"/>
              <a:t> (έχει θόλωμα αλλά όχι παραγωγή αερίου)</a:t>
            </a:r>
          </a:p>
          <a:p>
            <a:pPr marL="342900" indent="-342900">
              <a:buAutoNum type="arabicPeriod"/>
            </a:pPr>
            <a:r>
              <a:rPr lang="el-GR" sz="2000" b="1" dirty="0"/>
              <a:t>Θετικό</a:t>
            </a:r>
            <a:r>
              <a:rPr lang="el-GR" sz="2000" dirty="0"/>
              <a:t> (έχει και θόλωμα και παραγωγή αερίου</a:t>
            </a:r>
            <a:r>
              <a:rPr lang="en-US" sz="2000" dirty="0"/>
              <a:t> </a:t>
            </a:r>
            <a:r>
              <a:rPr lang="el-GR" sz="2000" dirty="0"/>
              <a:t>το οποίο φαίνεται σαν φυσαλίδα μέσα στο σωληνάκι </a:t>
            </a:r>
            <a:r>
              <a:rPr lang="en-US" sz="2000" dirty="0"/>
              <a:t>Durham</a:t>
            </a:r>
            <a:r>
              <a:rPr lang="el-GR" sz="2000" dirty="0"/>
              <a:t>)</a:t>
            </a:r>
          </a:p>
        </p:txBody>
      </p:sp>
      <p:sp>
        <p:nvSpPr>
          <p:cNvPr id="11" name="10 - TextBox"/>
          <p:cNvSpPr txBox="1"/>
          <p:nvPr/>
        </p:nvSpPr>
        <p:spPr>
          <a:xfrm>
            <a:off x="323528" y="5301208"/>
            <a:ext cx="2880320" cy="707886"/>
          </a:xfrm>
          <a:prstGeom prst="rect">
            <a:avLst/>
          </a:prstGeom>
          <a:noFill/>
        </p:spPr>
        <p:txBody>
          <a:bodyPr wrap="square" rtlCol="0">
            <a:spAutoFit/>
          </a:bodyPr>
          <a:lstStyle/>
          <a:p>
            <a:r>
              <a:rPr lang="el-GR" sz="2000" b="1" dirty="0" err="1"/>
              <a:t>Θετικό=ανάπτυξη</a:t>
            </a:r>
            <a:r>
              <a:rPr lang="el-GR" sz="2000" b="1" dirty="0"/>
              <a:t> </a:t>
            </a:r>
            <a:r>
              <a:rPr lang="el-GR" sz="2000" b="1" dirty="0" err="1"/>
              <a:t>κολοβακτηριοειδών</a:t>
            </a:r>
            <a:endParaRPr lang="el-GR" sz="2000" b="1" dirty="0"/>
          </a:p>
        </p:txBody>
      </p:sp>
      <p:pic>
        <p:nvPicPr>
          <p:cNvPr id="74758" name="Picture 6" descr="Culture of Microorganisms: 6 Laboratory Instruments"/>
          <p:cNvPicPr>
            <a:picLocks noChangeAspect="1" noChangeArrowheads="1"/>
          </p:cNvPicPr>
          <p:nvPr/>
        </p:nvPicPr>
        <p:blipFill>
          <a:blip r:embed="rId3" cstate="print"/>
          <a:srcRect/>
          <a:stretch>
            <a:fillRect/>
          </a:stretch>
        </p:blipFill>
        <p:spPr bwMode="auto">
          <a:xfrm>
            <a:off x="4211960" y="4077072"/>
            <a:ext cx="1924050" cy="2181226"/>
          </a:xfrm>
          <a:prstGeom prst="rect">
            <a:avLst/>
          </a:prstGeom>
          <a:noFill/>
        </p:spPr>
      </p:pic>
      <p:sp>
        <p:nvSpPr>
          <p:cNvPr id="13" name="12 - Αριστερό βέλος"/>
          <p:cNvSpPr/>
          <p:nvPr/>
        </p:nvSpPr>
        <p:spPr>
          <a:xfrm rot="2319836" flipV="1">
            <a:off x="2416703" y="4076551"/>
            <a:ext cx="1922950" cy="22940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534400" cy="758952"/>
          </a:xfrm>
        </p:spPr>
        <p:txBody>
          <a:bodyPr>
            <a:normAutofit fontScale="90000"/>
          </a:bodyPr>
          <a:lstStyle/>
          <a:p>
            <a:br>
              <a:rPr lang="el-GR" i="1" dirty="0"/>
            </a:br>
            <a:r>
              <a:rPr lang="el-GR" i="1" dirty="0"/>
              <a:t>2</a:t>
            </a:r>
            <a:r>
              <a:rPr lang="el-GR" i="1" baseline="30000" dirty="0"/>
              <a:t>ο</a:t>
            </a:r>
            <a:r>
              <a:rPr lang="el-GR" i="1" dirty="0"/>
              <a:t> Στάδιο: Επιβεβαιωτική δοκιμή</a:t>
            </a:r>
            <a:br>
              <a:rPr lang="el-GR" dirty="0"/>
            </a:br>
            <a:endParaRPr lang="el-GR" dirty="0"/>
          </a:p>
        </p:txBody>
      </p:sp>
      <p:sp>
        <p:nvSpPr>
          <p:cNvPr id="3" name="Content Placeholder 2"/>
          <p:cNvSpPr>
            <a:spLocks noGrp="1"/>
          </p:cNvSpPr>
          <p:nvPr>
            <p:ph sz="quarter" idx="1"/>
          </p:nvPr>
        </p:nvSpPr>
        <p:spPr/>
        <p:txBody>
          <a:bodyPr>
            <a:normAutofit fontScale="85000" lnSpcReduction="20000"/>
          </a:bodyPr>
          <a:lstStyle/>
          <a:p>
            <a:r>
              <a:rPr lang="el-GR" dirty="0"/>
              <a:t>Ακολουθεί το 2</a:t>
            </a:r>
            <a:r>
              <a:rPr lang="el-GR" baseline="30000" dirty="0"/>
              <a:t>ο</a:t>
            </a:r>
            <a:r>
              <a:rPr lang="el-GR" dirty="0"/>
              <a:t> στάδιο, αυτή τη φορά μεταφέρουμε 1 </a:t>
            </a:r>
            <a:r>
              <a:rPr lang="en-US" dirty="0"/>
              <a:t>ml, </a:t>
            </a:r>
            <a:r>
              <a:rPr lang="el-GR" dirty="0"/>
              <a:t>μόνο από τους θετικούς σωλήνες της προηγούμενης δοκιμής ή τους αμφίβολους και εμβολιάζουμε νέους σωλήνες που περιέχουν το υπόστρωμα </a:t>
            </a:r>
            <a:r>
              <a:rPr lang="en-US" dirty="0"/>
              <a:t>MacConkey</a:t>
            </a:r>
            <a:r>
              <a:rPr lang="el-GR" dirty="0"/>
              <a:t>.</a:t>
            </a:r>
          </a:p>
          <a:p>
            <a:r>
              <a:rPr lang="el-GR" dirty="0"/>
              <a:t>Ακολουθεί νέα επώαση στους 37</a:t>
            </a:r>
            <a:r>
              <a:rPr lang="el-GR" baseline="30000" dirty="0"/>
              <a:t>ο</a:t>
            </a:r>
            <a:r>
              <a:rPr lang="el-GR" dirty="0"/>
              <a:t> </a:t>
            </a:r>
            <a:r>
              <a:rPr lang="en-US" dirty="0"/>
              <a:t>C</a:t>
            </a:r>
            <a:r>
              <a:rPr lang="el-GR" dirty="0"/>
              <a:t> για 24 ώρες. Αυτή τη φορά καταγράφουμε τον θετικό αριθμό των σωλήνων και διαβάζουμε τους πίνακες Μ</a:t>
            </a:r>
            <a:r>
              <a:rPr lang="en-US" dirty="0"/>
              <a:t>c Crady </a:t>
            </a:r>
            <a:r>
              <a:rPr lang="el-GR" dirty="0"/>
              <a:t>για να βρούμε τον πληθυσμό των βακτηρίων. </a:t>
            </a:r>
          </a:p>
          <a:p>
            <a:r>
              <a:rPr lang="el-GR" dirty="0"/>
              <a:t>Ο πληθυσμός που θα βρω είναι ο </a:t>
            </a:r>
            <a:r>
              <a:rPr lang="el-GR" u="sng" dirty="0"/>
              <a:t>δείκτης υγιεινής κατάστασης</a:t>
            </a:r>
            <a:r>
              <a:rPr lang="el-GR" dirty="0"/>
              <a:t> του τροφίμου.  </a:t>
            </a:r>
          </a:p>
          <a:p>
            <a:r>
              <a:rPr lang="el-GR" dirty="0"/>
              <a:t>Ο δείκτης αυτός αποτελεί μια ένδειξη για τις συνθήκες υγιεινής που παράγεται ένα τρόφιμο (π.χ. μια σαλάτα πράσινη με πληθυσμό &gt;10</a:t>
            </a:r>
            <a:r>
              <a:rPr lang="el-GR" baseline="30000" dirty="0"/>
              <a:t>5</a:t>
            </a:r>
            <a:r>
              <a:rPr lang="el-GR" dirty="0"/>
              <a:t> δεν μας λέει ότι η σαλάτα είναι επικίνδυνη οπωσδήποτε, αλλά ότι σίγουρα χρειάζεται καλό πλύσιμο). </a:t>
            </a:r>
          </a:p>
          <a:p>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463480" y="2060848"/>
            <a:ext cx="4680520" cy="439248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0" y="2204864"/>
            <a:ext cx="4211960" cy="22322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 Placeholder 5"/>
          <p:cNvSpPr>
            <a:spLocks noGrp="1"/>
          </p:cNvSpPr>
          <p:nvPr>
            <p:ph type="body" idx="1"/>
          </p:nvPr>
        </p:nvSpPr>
        <p:spPr>
          <a:xfrm>
            <a:off x="323528" y="1556792"/>
            <a:ext cx="4464496" cy="864096"/>
          </a:xfrm>
        </p:spPr>
        <p:txBody>
          <a:bodyPr/>
          <a:lstStyle/>
          <a:p>
            <a:r>
              <a:rPr lang="el-GR" sz="1800" u="sng" dirty="0"/>
              <a:t>Μη Εντερικής προέλευσης κολοβακτηριοειδή</a:t>
            </a:r>
            <a:r>
              <a:rPr lang="en-US" sz="1800" u="sng" dirty="0"/>
              <a:t> </a:t>
            </a:r>
          </a:p>
          <a:p>
            <a:r>
              <a:rPr lang="en-US" sz="1800" u="sng" dirty="0"/>
              <a:t>(Total </a:t>
            </a:r>
            <a:r>
              <a:rPr lang="en-US" sz="1800" u="sng" dirty="0" err="1"/>
              <a:t>Coliforms</a:t>
            </a:r>
            <a:r>
              <a:rPr lang="en-US" sz="1800" u="sng" dirty="0"/>
              <a:t>)</a:t>
            </a:r>
            <a:endParaRPr lang="el-GR" sz="1800" u="sng" dirty="0"/>
          </a:p>
          <a:p>
            <a:endParaRPr lang="el-GR" dirty="0"/>
          </a:p>
        </p:txBody>
      </p:sp>
      <p:sp>
        <p:nvSpPr>
          <p:cNvPr id="7" name="Text Placeholder 6"/>
          <p:cNvSpPr>
            <a:spLocks noGrp="1"/>
          </p:cNvSpPr>
          <p:nvPr>
            <p:ph type="body" sz="half" idx="3"/>
          </p:nvPr>
        </p:nvSpPr>
        <p:spPr>
          <a:xfrm>
            <a:off x="4860032" y="1340768"/>
            <a:ext cx="4045081" cy="896888"/>
          </a:xfrm>
        </p:spPr>
        <p:txBody>
          <a:bodyPr/>
          <a:lstStyle/>
          <a:p>
            <a:r>
              <a:rPr lang="el-GR" sz="1800" u="sng" dirty="0"/>
              <a:t>Εντερικής προέλευσης κολοβακτηριοειδή </a:t>
            </a:r>
            <a:endParaRPr lang="en-US" sz="1800" u="sng" dirty="0"/>
          </a:p>
          <a:p>
            <a:r>
              <a:rPr lang="el-GR" sz="1800" u="sng" dirty="0"/>
              <a:t>(</a:t>
            </a:r>
            <a:r>
              <a:rPr lang="en-US" sz="1800" u="sng" dirty="0"/>
              <a:t>Fecal </a:t>
            </a:r>
            <a:r>
              <a:rPr lang="en-US" sz="1800" u="sng" dirty="0" err="1"/>
              <a:t>Coliforms</a:t>
            </a:r>
            <a:r>
              <a:rPr lang="en-US" sz="1800" u="sng" dirty="0"/>
              <a:t>)</a:t>
            </a:r>
            <a:endParaRPr lang="el-GR" sz="1800" u="sng" dirty="0"/>
          </a:p>
        </p:txBody>
      </p:sp>
      <p:sp>
        <p:nvSpPr>
          <p:cNvPr id="4" name="Content Placeholder 3"/>
          <p:cNvSpPr>
            <a:spLocks noGrp="1"/>
          </p:cNvSpPr>
          <p:nvPr>
            <p:ph sz="quarter" idx="2"/>
          </p:nvPr>
        </p:nvSpPr>
        <p:spPr/>
        <p:txBody>
          <a:bodyPr/>
          <a:lstStyle/>
          <a:p>
            <a:pPr lvl="1"/>
            <a:r>
              <a:rPr lang="el-GR" sz="2000" dirty="0"/>
              <a:t>Ενδημούν στον εντερικό σωλήνα των ζώων αλλά απομονώνονται και από το περιβάλλον.</a:t>
            </a:r>
          </a:p>
          <a:p>
            <a:pPr lvl="1"/>
            <a:endParaRPr lang="el-GR" sz="2000" dirty="0"/>
          </a:p>
        </p:txBody>
      </p:sp>
      <p:sp>
        <p:nvSpPr>
          <p:cNvPr id="8" name="Content Placeholder 7"/>
          <p:cNvSpPr>
            <a:spLocks noGrp="1"/>
          </p:cNvSpPr>
          <p:nvPr>
            <p:ph sz="quarter" idx="4"/>
          </p:nvPr>
        </p:nvSpPr>
        <p:spPr/>
        <p:txBody>
          <a:bodyPr/>
          <a:lstStyle/>
          <a:p>
            <a:pPr lvl="1"/>
            <a:r>
              <a:rPr lang="el-GR" dirty="0"/>
              <a:t>Ενδημούν αποκλειστικά στον εντερικό σωλήνα των θερμόαιμων ζώων.</a:t>
            </a:r>
          </a:p>
          <a:p>
            <a:pPr lvl="1"/>
            <a:r>
              <a:rPr lang="el-GR" dirty="0"/>
              <a:t>Αποτελούν δείκτη μόλυνσης από κόπρανα.</a:t>
            </a:r>
            <a:endParaRPr lang="en-US" dirty="0"/>
          </a:p>
          <a:p>
            <a:pPr lvl="1"/>
            <a:r>
              <a:rPr lang="el-GR" dirty="0"/>
              <a:t>Χαρακτηριστικότερος αντιπρόσωπος είναι η </a:t>
            </a:r>
            <a:r>
              <a:rPr lang="en-US" i="1" dirty="0"/>
              <a:t>Escherichia coli</a:t>
            </a:r>
            <a:r>
              <a:rPr lang="el-GR" i="1" dirty="0"/>
              <a:t>.</a:t>
            </a:r>
          </a:p>
          <a:p>
            <a:pPr lvl="1"/>
            <a:endParaRPr lang="el-GR" i="1" dirty="0"/>
          </a:p>
        </p:txBody>
      </p:sp>
      <p:sp>
        <p:nvSpPr>
          <p:cNvPr id="2" name="Title 1"/>
          <p:cNvSpPr>
            <a:spLocks noGrp="1"/>
          </p:cNvSpPr>
          <p:nvPr>
            <p:ph type="title"/>
          </p:nvPr>
        </p:nvSpPr>
        <p:spPr/>
        <p:txBody>
          <a:bodyPr/>
          <a:lstStyle/>
          <a:p>
            <a:r>
              <a:rPr lang="el-GR" dirty="0"/>
              <a:t>Τα κολοβακτηριοειδή διακρίνονται σε:</a:t>
            </a:r>
          </a:p>
        </p:txBody>
      </p:sp>
      <p:sp>
        <p:nvSpPr>
          <p:cNvPr id="11" name="10 - Θέση αριθμού διαφάνειας"/>
          <p:cNvSpPr>
            <a:spLocks noGrp="1"/>
          </p:cNvSpPr>
          <p:nvPr>
            <p:ph type="sldNum" sz="quarter" idx="12"/>
          </p:nvPr>
        </p:nvSpPr>
        <p:spPr/>
        <p:txBody>
          <a:bodyPr/>
          <a:lstStyle/>
          <a:p>
            <a:fld id="{2BDCECE0-0D6A-4C2D-9BFA-D37E4D21A9D3}"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354162"/>
          </a:xfrm>
        </p:spPr>
        <p:txBody>
          <a:bodyPr>
            <a:normAutofit fontScale="90000"/>
          </a:bodyPr>
          <a:lstStyle/>
          <a:p>
            <a:r>
              <a:rPr lang="el-GR" i="1" dirty="0"/>
              <a:t>3</a:t>
            </a:r>
            <a:r>
              <a:rPr lang="el-GR" i="1" baseline="30000" dirty="0"/>
              <a:t>ο</a:t>
            </a:r>
            <a:r>
              <a:rPr lang="el-GR" i="1" dirty="0"/>
              <a:t> Στάδιο: Ανίχνευση και ταυτοποίηση για </a:t>
            </a:r>
            <a:r>
              <a:rPr lang="en-US" i="1" dirty="0"/>
              <a:t>E</a:t>
            </a:r>
            <a:r>
              <a:rPr lang="el-GR" i="1" dirty="0"/>
              <a:t>.</a:t>
            </a:r>
            <a:r>
              <a:rPr lang="en-US" i="1" dirty="0"/>
              <a:t>coli</a:t>
            </a:r>
            <a:br>
              <a:rPr lang="el-GR" dirty="0"/>
            </a:br>
            <a:endParaRPr lang="el-GR" dirty="0"/>
          </a:p>
        </p:txBody>
      </p:sp>
      <p:sp>
        <p:nvSpPr>
          <p:cNvPr id="3" name="Content Placeholder 2"/>
          <p:cNvSpPr>
            <a:spLocks noGrp="1"/>
          </p:cNvSpPr>
          <p:nvPr>
            <p:ph sz="quarter" idx="1"/>
          </p:nvPr>
        </p:nvSpPr>
        <p:spPr/>
        <p:txBody>
          <a:bodyPr>
            <a:normAutofit fontScale="85000" lnSpcReduction="10000"/>
          </a:bodyPr>
          <a:lstStyle/>
          <a:p>
            <a:r>
              <a:rPr lang="el-GR" dirty="0"/>
              <a:t>Για να απαντηθεί το ερώτημα αυτό πρέπει να ανιχνεύσουμε αν υπάρχει </a:t>
            </a:r>
            <a:r>
              <a:rPr lang="el-GR" i="1" dirty="0"/>
              <a:t>Ε.</a:t>
            </a:r>
            <a:r>
              <a:rPr lang="en-US" i="1" dirty="0"/>
              <a:t>coli</a:t>
            </a:r>
            <a:r>
              <a:rPr lang="el-GR" dirty="0"/>
              <a:t>. </a:t>
            </a:r>
          </a:p>
          <a:p>
            <a:r>
              <a:rPr lang="el-GR" u="sng" dirty="0"/>
              <a:t>Ανίχνευση</a:t>
            </a:r>
            <a:r>
              <a:rPr lang="el-GR" dirty="0"/>
              <a:t>: Από τους θετικούς σωλήνες της επιβεβαιωτικής δοκιμής, παίρνουμε 1 </a:t>
            </a:r>
            <a:r>
              <a:rPr lang="en-US" dirty="0"/>
              <a:t>m </a:t>
            </a:r>
            <a:r>
              <a:rPr lang="el-GR" dirty="0"/>
              <a:t>και εμβολιάζουμε σε ειδικό υπόστρωμα </a:t>
            </a:r>
            <a:r>
              <a:rPr lang="en-US" i="1" dirty="0"/>
              <a:t>E</a:t>
            </a:r>
            <a:r>
              <a:rPr lang="el-GR" i="1" dirty="0"/>
              <a:t>.</a:t>
            </a:r>
            <a:r>
              <a:rPr lang="en-US" i="1" dirty="0"/>
              <a:t>coli </a:t>
            </a:r>
            <a:r>
              <a:rPr lang="en-US" dirty="0"/>
              <a:t>broth</a:t>
            </a:r>
            <a:r>
              <a:rPr lang="el-GR" dirty="0"/>
              <a:t> και επωάζουμε στους 44,5</a:t>
            </a:r>
            <a:r>
              <a:rPr lang="el-GR" baseline="30000" dirty="0"/>
              <a:t>ο</a:t>
            </a:r>
            <a:r>
              <a:rPr lang="el-GR" dirty="0"/>
              <a:t> </a:t>
            </a:r>
            <a:r>
              <a:rPr lang="en-US" dirty="0"/>
              <a:t>C</a:t>
            </a:r>
            <a:r>
              <a:rPr lang="el-GR" dirty="0"/>
              <a:t> για 24 </a:t>
            </a:r>
            <a:r>
              <a:rPr lang="en-US" dirty="0"/>
              <a:t>h</a:t>
            </a:r>
            <a:r>
              <a:rPr lang="el-GR" dirty="0"/>
              <a:t>. Αν και πάλι έχουμε ανάπτυξη πιθανότατα έχουμε </a:t>
            </a:r>
            <a:r>
              <a:rPr lang="en-US" i="1" dirty="0"/>
              <a:t>E</a:t>
            </a:r>
            <a:r>
              <a:rPr lang="el-GR" i="1" dirty="0"/>
              <a:t>.</a:t>
            </a:r>
            <a:r>
              <a:rPr lang="en-US" i="1" dirty="0"/>
              <a:t>coli</a:t>
            </a:r>
            <a:r>
              <a:rPr lang="el-GR" dirty="0"/>
              <a:t>.</a:t>
            </a:r>
          </a:p>
          <a:p>
            <a:r>
              <a:rPr lang="el-GR" u="sng" dirty="0"/>
              <a:t>Ταυτοποίηση</a:t>
            </a:r>
            <a:r>
              <a:rPr lang="el-GR" dirty="0"/>
              <a:t>: Η επιβεβαίωση γίνεται με το τελευταίο στάδιο που είναι η </a:t>
            </a:r>
            <a:r>
              <a:rPr lang="el-GR" u="sng" dirty="0"/>
              <a:t>ταυτοποίηση</a:t>
            </a:r>
            <a:r>
              <a:rPr lang="el-GR" dirty="0"/>
              <a:t> για </a:t>
            </a:r>
            <a:r>
              <a:rPr lang="en-US" i="1" dirty="0"/>
              <a:t>E</a:t>
            </a:r>
            <a:r>
              <a:rPr lang="el-GR" i="1" dirty="0"/>
              <a:t>.</a:t>
            </a:r>
            <a:r>
              <a:rPr lang="en-US" i="1" dirty="0"/>
              <a:t>coli</a:t>
            </a:r>
            <a:r>
              <a:rPr lang="en-US" dirty="0"/>
              <a:t> </a:t>
            </a:r>
            <a:r>
              <a:rPr lang="el-GR" dirty="0"/>
              <a:t>που γίνεται με βιοχημικά , ανοσολογικά ή μοριακά τεστ.</a:t>
            </a:r>
          </a:p>
          <a:p>
            <a:r>
              <a:rPr lang="el-GR" dirty="0"/>
              <a:t> Για να ολοκληρωθεί η μικροβιολογική ανάλυση πρέπει οπωσδήποτε να γίνει ταυτοποίηση του μικροοργανισμού που αποτελεί δείκτη εντερικής ή κοπρανώδους μόλυνσης.</a:t>
            </a:r>
          </a:p>
          <a:p>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60</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9512" y="260648"/>
            <a:ext cx="8568952" cy="5832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123728" y="836712"/>
            <a:ext cx="4176464" cy="707886"/>
          </a:xfrm>
          <a:prstGeom prst="rect">
            <a:avLst/>
          </a:prstGeom>
          <a:noFill/>
        </p:spPr>
        <p:txBody>
          <a:bodyPr wrap="square" rtlCol="0">
            <a:spAutoFit/>
          </a:bodyPr>
          <a:lstStyle/>
          <a:p>
            <a:r>
              <a:rPr lang="el-GR" sz="4000" dirty="0"/>
              <a:t>Εντεροβακτήρια</a:t>
            </a:r>
          </a:p>
        </p:txBody>
      </p:sp>
      <p:sp>
        <p:nvSpPr>
          <p:cNvPr id="6" name="Oval 5"/>
          <p:cNvSpPr/>
          <p:nvPr/>
        </p:nvSpPr>
        <p:spPr>
          <a:xfrm>
            <a:off x="3059832" y="1628800"/>
            <a:ext cx="5040560" cy="39604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p:cNvSpPr txBox="1"/>
          <p:nvPr/>
        </p:nvSpPr>
        <p:spPr>
          <a:xfrm>
            <a:off x="4211960" y="1988840"/>
            <a:ext cx="3240360" cy="1231106"/>
          </a:xfrm>
          <a:prstGeom prst="rect">
            <a:avLst/>
          </a:prstGeom>
          <a:noFill/>
        </p:spPr>
        <p:txBody>
          <a:bodyPr wrap="square" rtlCol="0">
            <a:spAutoFit/>
          </a:bodyPr>
          <a:lstStyle/>
          <a:p>
            <a:pPr algn="ctr"/>
            <a:r>
              <a:rPr lang="el-GR" sz="2800" dirty="0"/>
              <a:t>Κολοβακτηριοειδή</a:t>
            </a:r>
          </a:p>
          <a:p>
            <a:pPr algn="ctr"/>
            <a:r>
              <a:rPr lang="el-GR" sz="2800" dirty="0"/>
              <a:t>(ολικά)</a:t>
            </a:r>
          </a:p>
          <a:p>
            <a:endParaRPr lang="el-GR" dirty="0"/>
          </a:p>
        </p:txBody>
      </p:sp>
      <p:sp>
        <p:nvSpPr>
          <p:cNvPr id="9" name="Oval 8"/>
          <p:cNvSpPr/>
          <p:nvPr/>
        </p:nvSpPr>
        <p:spPr>
          <a:xfrm>
            <a:off x="5940152" y="3140968"/>
            <a:ext cx="2016224" cy="158417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6156176" y="3356992"/>
            <a:ext cx="1872208" cy="1231106"/>
          </a:xfrm>
          <a:prstGeom prst="rect">
            <a:avLst/>
          </a:prstGeom>
          <a:noFill/>
        </p:spPr>
        <p:txBody>
          <a:bodyPr wrap="square" rtlCol="0">
            <a:spAutoFit/>
          </a:bodyPr>
          <a:lstStyle/>
          <a:p>
            <a:r>
              <a:rPr lang="el-GR" sz="1400" dirty="0"/>
              <a:t>Εντερικής προέλευσης κολοβακτηριοειδή</a:t>
            </a:r>
          </a:p>
          <a:p>
            <a:r>
              <a:rPr lang="el-GR" sz="3200" i="1" dirty="0"/>
              <a:t>Ε.</a:t>
            </a:r>
            <a:r>
              <a:rPr lang="en-US" sz="3200" i="1" dirty="0"/>
              <a:t>coli</a:t>
            </a:r>
            <a:endParaRPr lang="el-GR" sz="3200" i="1" dirty="0"/>
          </a:p>
        </p:txBody>
      </p:sp>
      <p:sp>
        <p:nvSpPr>
          <p:cNvPr id="11" name="TextBox 10"/>
          <p:cNvSpPr txBox="1"/>
          <p:nvPr/>
        </p:nvSpPr>
        <p:spPr>
          <a:xfrm>
            <a:off x="467544" y="2276872"/>
            <a:ext cx="2232248" cy="1815882"/>
          </a:xfrm>
          <a:prstGeom prst="rect">
            <a:avLst/>
          </a:prstGeom>
          <a:noFill/>
        </p:spPr>
        <p:txBody>
          <a:bodyPr wrap="square" rtlCol="0">
            <a:spAutoFit/>
          </a:bodyPr>
          <a:lstStyle/>
          <a:p>
            <a:r>
              <a:rPr lang="en-US" sz="2800" i="1" dirty="0"/>
              <a:t>Salmonella</a:t>
            </a:r>
          </a:p>
          <a:p>
            <a:r>
              <a:rPr lang="en-US" sz="2800" i="1" dirty="0"/>
              <a:t>Proteus</a:t>
            </a:r>
          </a:p>
          <a:p>
            <a:r>
              <a:rPr lang="en-US" sz="2800" i="1" dirty="0"/>
              <a:t>Yersinia</a:t>
            </a:r>
          </a:p>
          <a:p>
            <a:r>
              <a:rPr lang="en-US" sz="2800" i="1" dirty="0"/>
              <a:t>Shigella</a:t>
            </a:r>
            <a:endParaRPr lang="el-GR" sz="2800" i="1" dirty="0"/>
          </a:p>
        </p:txBody>
      </p:sp>
      <p:sp>
        <p:nvSpPr>
          <p:cNvPr id="12" name="TextBox 11"/>
          <p:cNvSpPr txBox="1"/>
          <p:nvPr/>
        </p:nvSpPr>
        <p:spPr>
          <a:xfrm>
            <a:off x="3635896" y="2996952"/>
            <a:ext cx="1944216" cy="1200329"/>
          </a:xfrm>
          <a:prstGeom prst="rect">
            <a:avLst/>
          </a:prstGeom>
          <a:noFill/>
        </p:spPr>
        <p:txBody>
          <a:bodyPr wrap="square" rtlCol="0">
            <a:spAutoFit/>
          </a:bodyPr>
          <a:lstStyle/>
          <a:p>
            <a:r>
              <a:rPr lang="en-US" i="1" dirty="0"/>
              <a:t>Enterobacter</a:t>
            </a:r>
          </a:p>
          <a:p>
            <a:r>
              <a:rPr lang="en-US" i="1" dirty="0"/>
              <a:t>Citrobacter</a:t>
            </a:r>
          </a:p>
          <a:p>
            <a:r>
              <a:rPr lang="en-US" i="1" dirty="0"/>
              <a:t>Klebsiella</a:t>
            </a:r>
            <a:endParaRPr lang="el-GR" i="1" dirty="0"/>
          </a:p>
          <a:p>
            <a:r>
              <a:rPr lang="en-US" i="1" dirty="0"/>
              <a:t>Serratia</a:t>
            </a:r>
            <a:endParaRPr lang="el-GR" i="1" dirty="0"/>
          </a:p>
        </p:txBody>
      </p:sp>
      <p:sp>
        <p:nvSpPr>
          <p:cNvPr id="13" name="12 - Θέση αριθμού διαφάνειας"/>
          <p:cNvSpPr>
            <a:spLocks noGrp="1"/>
          </p:cNvSpPr>
          <p:nvPr>
            <p:ph type="sldNum" sz="quarter" idx="12"/>
          </p:nvPr>
        </p:nvSpPr>
        <p:spPr/>
        <p:txBody>
          <a:bodyPr/>
          <a:lstStyle/>
          <a:p>
            <a:fld id="{2BDCECE0-0D6A-4C2D-9BFA-D37E4D21A9D3}" type="slidenum">
              <a:rPr lang="el-GR" smtClean="0"/>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Μικροοργανισμοί  </a:t>
            </a:r>
            <a:r>
              <a:rPr lang="el-GR" b="1" dirty="0"/>
              <a:t>Δείκτες</a:t>
            </a:r>
          </a:p>
        </p:txBody>
      </p:sp>
      <p:sp>
        <p:nvSpPr>
          <p:cNvPr id="3" name="2 - Θέση αριθμού διαφάνειας"/>
          <p:cNvSpPr>
            <a:spLocks noGrp="1"/>
          </p:cNvSpPr>
          <p:nvPr>
            <p:ph type="sldNum" sz="quarter" idx="12"/>
          </p:nvPr>
        </p:nvSpPr>
        <p:spPr/>
        <p:txBody>
          <a:bodyPr/>
          <a:lstStyle/>
          <a:p>
            <a:fld id="{2BDCECE0-0D6A-4C2D-9BFA-D37E4D21A9D3}" type="slidenum">
              <a:rPr lang="el-GR" smtClean="0"/>
              <a:pPr/>
              <a:t>8</a:t>
            </a:fld>
            <a:endParaRPr lang="el-GR"/>
          </a:p>
        </p:txBody>
      </p:sp>
      <p:sp>
        <p:nvSpPr>
          <p:cNvPr id="4" name="3 - Θέση περιεχομένου"/>
          <p:cNvSpPr>
            <a:spLocks noGrp="1"/>
          </p:cNvSpPr>
          <p:nvPr>
            <p:ph sz="quarter" idx="1"/>
          </p:nvPr>
        </p:nvSpPr>
        <p:spPr/>
        <p:txBody>
          <a:bodyPr>
            <a:normAutofit/>
          </a:bodyPr>
          <a:lstStyle/>
          <a:p>
            <a:r>
              <a:rPr lang="el-GR" dirty="0"/>
              <a:t>Και τα Coliforms και τα </a:t>
            </a:r>
            <a:r>
              <a:rPr lang="el-GR" i="1" dirty="0"/>
              <a:t>Enterobacteriaceae</a:t>
            </a:r>
            <a:r>
              <a:rPr lang="el-GR" dirty="0"/>
              <a:t> (Enteros) χρησιμοποιούνται ως μικροοργανισμοί Δείκτες.</a:t>
            </a:r>
          </a:p>
          <a:p>
            <a:r>
              <a:rPr lang="el-GR" dirty="0"/>
              <a:t> Η παρουσία τους στα τρόφιμα είναι μία ένδειξη για πιθανή παρουσία τροφιμογενών παθογόνων μικροοργανισμών.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κολοβακτηριοειδή</a:t>
            </a:r>
          </a:p>
        </p:txBody>
      </p:sp>
      <p:sp>
        <p:nvSpPr>
          <p:cNvPr id="3" name="Content Placeholder 2"/>
          <p:cNvSpPr>
            <a:spLocks noGrp="1"/>
          </p:cNvSpPr>
          <p:nvPr>
            <p:ph sz="quarter" idx="1"/>
          </p:nvPr>
        </p:nvSpPr>
        <p:spPr/>
        <p:txBody>
          <a:bodyPr/>
          <a:lstStyle/>
          <a:p>
            <a:r>
              <a:rPr lang="el-GR" dirty="0"/>
              <a:t>Η παρουσία τους στα τρόφιμα ή το νερό υποδηλώνει μόλυνση  άμεσα ή έμμεσα με το εντερικό περιεχόμενο ανθρώπου ή ζώων.</a:t>
            </a:r>
          </a:p>
          <a:p>
            <a:pPr lvl="1"/>
            <a:r>
              <a:rPr lang="el-GR" dirty="0"/>
              <a:t>Ολικά κολοβακτηριοειδή</a:t>
            </a:r>
            <a:br>
              <a:rPr lang="el-GR" dirty="0"/>
            </a:br>
            <a:r>
              <a:rPr lang="el-GR" dirty="0"/>
              <a:t> (</a:t>
            </a:r>
            <a:r>
              <a:rPr lang="en-US" dirty="0"/>
              <a:t>Total Coliforms)</a:t>
            </a:r>
            <a:endParaRPr lang="el-GR" dirty="0"/>
          </a:p>
          <a:p>
            <a:pPr lvl="1"/>
            <a:r>
              <a:rPr lang="el-GR" dirty="0"/>
              <a:t>Εντερικής προέλευσης κολοβακτηριοειδή</a:t>
            </a:r>
            <a:br>
              <a:rPr lang="el-GR" dirty="0"/>
            </a:br>
            <a:r>
              <a:rPr lang="en-US" dirty="0"/>
              <a:t>(</a:t>
            </a:r>
            <a:r>
              <a:rPr lang="en-US" i="1" dirty="0"/>
              <a:t>Escherichia coli )</a:t>
            </a:r>
            <a:endParaRPr lang="el-GR" dirty="0"/>
          </a:p>
          <a:p>
            <a:pPr lvl="1"/>
            <a:endParaRPr lang="el-GR" dirty="0"/>
          </a:p>
        </p:txBody>
      </p:sp>
      <p:sp>
        <p:nvSpPr>
          <p:cNvPr id="4" name="3 - Θέση αριθμού διαφάνειας"/>
          <p:cNvSpPr>
            <a:spLocks noGrp="1"/>
          </p:cNvSpPr>
          <p:nvPr>
            <p:ph type="sldNum" sz="quarter" idx="12"/>
          </p:nvPr>
        </p:nvSpPr>
        <p:spPr/>
        <p:txBody>
          <a:bodyPr/>
          <a:lstStyle/>
          <a:p>
            <a:fld id="{2BDCECE0-0D6A-4C2D-9BFA-D37E4D21A9D3}" type="slidenum">
              <a:rPr lang="el-GR" smtClean="0"/>
              <a:pPr/>
              <a:t>9</a:t>
            </a:fld>
            <a:endParaRPr lang="el-G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2536</TotalTime>
  <Words>3309</Words>
  <Application>Microsoft Office PowerPoint</Application>
  <PresentationFormat>Προβολή στην οθόνη (4:3)</PresentationFormat>
  <Paragraphs>336</Paragraphs>
  <Slides>60</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60</vt:i4>
      </vt:variant>
    </vt:vector>
  </HeadingPairs>
  <TitlesOfParts>
    <vt:vector size="67" baseType="lpstr">
      <vt:lpstr>Calibri</vt:lpstr>
      <vt:lpstr>Georgia</vt:lpstr>
      <vt:lpstr>Times New Roman</vt:lpstr>
      <vt:lpstr>Times NR Greek MT</vt:lpstr>
      <vt:lpstr>Wingdings</vt:lpstr>
      <vt:lpstr>Wingdings 2</vt:lpstr>
      <vt:lpstr>Civic</vt:lpstr>
      <vt:lpstr> Εντεροβακτηριοειδή Κολοβακτηριοειδή E.coli  </vt:lpstr>
      <vt:lpstr>Εντεροβακτήρια</vt:lpstr>
      <vt:lpstr>Εντεροβακτήρια (Enterobacteriaceae):</vt:lpstr>
      <vt:lpstr>Τα Εντεροβακτήρια διακρίνονται σε:</vt:lpstr>
      <vt:lpstr>Τα Κολοβακτηριοειδή βακτήρια: </vt:lpstr>
      <vt:lpstr>Τα κολοβακτηριοειδή διακρίνονται σε:</vt:lpstr>
      <vt:lpstr>Παρουσίαση του PowerPoint</vt:lpstr>
      <vt:lpstr>Μικροοργανισμοί  Δείκτες</vt:lpstr>
      <vt:lpstr>Τα κολοβακτηριοειδή</vt:lpstr>
      <vt:lpstr>Τα ολικά κολοβακτηριοειδή  (Total Coliforms)</vt:lpstr>
      <vt:lpstr>Τα εντερικής προέλευσης κολοβακτηριοειδή (Fecal Coliforms) και ειδικότερα το Ε.coli </vt:lpstr>
      <vt:lpstr>Κολοβακτηριοειδή εντερικής ή κοπρανώδους προέλευσης</vt:lpstr>
      <vt:lpstr>Εντερικής προέλευσης κολοβακτηριοειδές το είδος Escherichia coli: </vt:lpstr>
      <vt:lpstr>Εντερικής προέλευσης κολοβακτηριοειδές το είδος Escherichia coli: </vt:lpstr>
      <vt:lpstr>Δείκτης εντερικής μόλυνσης</vt:lpstr>
      <vt:lpstr>Περιορισμοί του δείκτη εντερικής μόλυνσης</vt:lpstr>
      <vt:lpstr>Παρουσίαση του PowerPoint</vt:lpstr>
      <vt:lpstr>Παρουσίαση του PowerPoint</vt:lpstr>
      <vt:lpstr>Μικροβιολογικές αναλύσεις για εντεροβακτήρια</vt:lpstr>
      <vt:lpstr>Υποστρώματα που χρησιμοποιούνται:</vt:lpstr>
      <vt:lpstr>Μικροβιολογικές αναλύσεις με εκλεκτικά άγαρ</vt:lpstr>
      <vt:lpstr>Παρουσίαση του PowerPoint</vt:lpstr>
      <vt:lpstr>Enterobacteriaceae: Δείκτης υγιεινής της παραγωγικής διαδικασίας</vt:lpstr>
      <vt:lpstr>Παρουσίαση του PowerPoint</vt:lpstr>
      <vt:lpstr>Μικροβιολογικά κριτήρια για Eντεροβακτήρια και E.coli</vt:lpstr>
      <vt:lpstr>Κριτήρια “ασφάλειας τροφίμων”</vt:lpstr>
      <vt:lpstr>Κριτήρια “υγιεινής της παραγωγικής διαδικασίας”</vt:lpstr>
      <vt:lpstr>   Κριτήρια υγιεινής κατά τη διάρκεια της διαδικασίας</vt:lpstr>
      <vt:lpstr>Μικροβιολογικά κριτήρια για εντεροβακτήρια σε κρέας και προϊόντα κρέατος (ΕΚ 2073/2005)</vt:lpstr>
      <vt:lpstr>Μικροβιολογικά κριτήρια για εντεροβακτήρια σε κρέας και προϊόντα κρέατος (ΕΚ 2073/2005)</vt:lpstr>
      <vt:lpstr>    Μικροβιολογικά κριτήρια για εντεροβακτήρια σε γάλα και γαλακτοκομικά προϊόντα </vt:lpstr>
      <vt:lpstr>Μικροβιολογικά κριτήρια για εντεροβακτήρια σε γάλα και γαλακτοκομικά προϊόντα</vt:lpstr>
      <vt:lpstr>Μικροβιολογικά κριτήρια για εντεροβακτήρια σε γάλα και γαλακτοκομικά προϊόντα</vt:lpstr>
      <vt:lpstr>Μικροβιολογικά κριτήρια για εντεροβακτήρια σε προϊόντα αυγών</vt:lpstr>
      <vt:lpstr>Μικροβιολογικά κριτήρια για εντεροβακτήρια σε αλιευτικά προϊόντα</vt:lpstr>
      <vt:lpstr>Μικροβιολογικά κριτήρια για εντεροβακτήρια σε λαχανικά, φρούτα και τα προϊόντα τους</vt:lpstr>
      <vt:lpstr>   Κριτήρια ασφάλειας για τα τρόφιμα</vt:lpstr>
      <vt:lpstr>Κριτήρια ασφάλειας των τροφίμων (για E.coli)</vt:lpstr>
      <vt:lpstr>Παρουσίαση του PowerPoint</vt:lpstr>
      <vt:lpstr>Enterobacteriaceae:  Καταμέτρηση εντεροβακτηρίων (enumeration) </vt:lpstr>
      <vt:lpstr>Υλικό: Violet Red Bile Glucose Agar (VRBGA) (συνώνυμο του VRBDA, Violet Red Bile Dextrose Agar)</vt:lpstr>
      <vt:lpstr>Καταμέτρηση εντεροβακτηριοειδών:  Συνοπτικά η μέθοδος ISO 21528-2:2004 (E)</vt:lpstr>
      <vt:lpstr>Αποικίες εντεροβακτηρίων σε VRBGA </vt:lpstr>
      <vt:lpstr>Καταμέτρηση εντεροβακτηριοειδών  μέθοδος ISO 21528-2:2004</vt:lpstr>
      <vt:lpstr>Κολοβακτηριοειδή (Coliforms) Καταμέτρηση κολοβακτηριοειδών</vt:lpstr>
      <vt:lpstr>Υλικό: Violet Red Bile Lactose Agar (VRBLA)</vt:lpstr>
      <vt:lpstr>ΕΝΤΕΡΟΒΑΚΤΗΡΙΑ</vt:lpstr>
      <vt:lpstr>Καταμέτρηση κολοβακτηριοειδών σε VRBL agar   ISO 4832: 2006.  </vt:lpstr>
      <vt:lpstr>Επιβεβαιωτικές δοκιμές</vt:lpstr>
      <vt:lpstr>Καταμέτρηση κολοβακτηριοειδών σε VRBL agar   ISO 4832: 2006.  </vt:lpstr>
      <vt:lpstr>Escherichia coli (καταμέτρηση)  ISO 16649-2: 2001 (E)</vt:lpstr>
      <vt:lpstr>Ανίχνευση του ενζύμου γλυκουρονιδάση,  το χαρακτηριστικό ένζυμο της E.coli</vt:lpstr>
      <vt:lpstr>Μπορούν να χρησιμοποιηθούν οι ακόλουθες τεχνικές  για E.coli </vt:lpstr>
      <vt:lpstr>Αποικίες E.coli σε χρωμογόνο υπόστρωμα ΤΒΧ</vt:lpstr>
      <vt:lpstr>Ανάλυση με την μέθοδο MPN (most probable number=πλέον πιθανού αριθμού)</vt:lpstr>
      <vt:lpstr>1ο Στάδιο: Προκαταρτική δοκιμή </vt:lpstr>
      <vt:lpstr>Παρουσίαση του PowerPoint</vt:lpstr>
      <vt:lpstr>Θετικοί είναι οι σωλήνες που σχηματίζουν και θόλωμα και παραγωγή αερίου</vt:lpstr>
      <vt:lpstr> 2ο Στάδιο: Επιβεβαιωτική δοκιμή </vt:lpstr>
      <vt:lpstr>3ο Στάδιο: Ανίχνευση και ταυτοποίηση για E.coli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ΜΠΑΤΡΙΝΟΥ ΑΝΘΙΜΙΑ</dc:creator>
  <cp:lastModifiedBy>ΜΠΑΤΡΙΝΟΥ ΑΝΘΙΜΙΑ</cp:lastModifiedBy>
  <cp:revision>61</cp:revision>
  <dcterms:created xsi:type="dcterms:W3CDTF">2012-10-15T20:08:16Z</dcterms:created>
  <dcterms:modified xsi:type="dcterms:W3CDTF">2021-04-05T16:32:15Z</dcterms:modified>
</cp:coreProperties>
</file>