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6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954D5-0FD6-47FE-9D9D-0FF595FA5011}" type="datetimeFigureOut">
              <a:rPr lang="el-GR" smtClean="0"/>
              <a:t>12/1/2021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A1C26-253C-44A0-9532-A0BC66FE57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5297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49104-AECC-4F55-901C-CBCB8DE708D7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5007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F3C97-3E99-48DB-8AC6-86259A389C84}" type="datetime1">
              <a:rPr lang="el-GR" smtClean="0"/>
              <a:t>12/1/2021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A763-98CA-4540-9191-71738B2A62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515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65E5-D7CA-4331-A6ED-DD21CED36B7F}" type="datetime1">
              <a:rPr lang="el-GR" smtClean="0"/>
              <a:t>12/1/2021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A763-98CA-4540-9191-71738B2A62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4842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5F92-2E79-42C4-9D13-4A2F3799306A}" type="datetime1">
              <a:rPr lang="el-GR" smtClean="0"/>
              <a:t>12/1/2021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A763-98CA-4540-9191-71738B2A62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445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A11E-331D-49BA-B40B-94D3A85FDBE2}" type="datetime1">
              <a:rPr lang="el-GR" smtClean="0"/>
              <a:t>12/1/2021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A763-98CA-4540-9191-71738B2A62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273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29DF7-26DE-411A-835F-0C3CBB99D24A}" type="datetime1">
              <a:rPr lang="el-GR" smtClean="0"/>
              <a:t>12/1/2021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A763-98CA-4540-9191-71738B2A62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277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96B0A-1979-4FED-884F-AA7B5DE8715D}" type="datetime1">
              <a:rPr lang="el-GR" smtClean="0"/>
              <a:t>12/1/2021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A763-98CA-4540-9191-71738B2A62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573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F892-019B-4CDC-9484-D387AD9A5810}" type="datetime1">
              <a:rPr lang="el-GR" smtClean="0"/>
              <a:t>12/1/2021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A763-98CA-4540-9191-71738B2A62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315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36D2-84C5-4110-983A-4BE2B7046010}" type="datetime1">
              <a:rPr lang="el-GR" smtClean="0"/>
              <a:t>12/1/2021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A763-98CA-4540-9191-71738B2A62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4383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4D2B1-9C96-4BF5-8626-42C7970F725A}" type="datetime1">
              <a:rPr lang="el-GR" smtClean="0"/>
              <a:t>12/1/2021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A763-98CA-4540-9191-71738B2A62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166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C74A-341E-4115-9945-56850BC2B5E2}" type="datetime1">
              <a:rPr lang="el-GR" smtClean="0"/>
              <a:t>12/1/2021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A763-98CA-4540-9191-71738B2A62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5899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9181-B7C8-4D53-A808-24A00FAECBF3}" type="datetime1">
              <a:rPr lang="el-GR" smtClean="0"/>
              <a:t>12/1/2021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A763-98CA-4540-9191-71738B2A62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1558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3D2BC-BAD6-4C92-8533-6D41FF84C96D}" type="datetime1">
              <a:rPr lang="el-GR" smtClean="0"/>
              <a:t>12/1/2021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CA763-98CA-4540-9191-71738B2A62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093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0.png"/><Relationship Id="rId5" Type="http://schemas.openxmlformats.org/officeDocument/2006/relationships/image" Target="../media/image21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22.png"/><Relationship Id="rId3" Type="http://schemas.openxmlformats.org/officeDocument/2006/relationships/image" Target="../media/image26.png"/><Relationship Id="rId7" Type="http://schemas.openxmlformats.org/officeDocument/2006/relationships/image" Target="../media/image260.png"/><Relationship Id="rId12" Type="http://schemas.openxmlformats.org/officeDocument/2006/relationships/image" Target="../media/image31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0.png"/><Relationship Id="rId11" Type="http://schemas.openxmlformats.org/officeDocument/2006/relationships/image" Target="../media/image30.png"/><Relationship Id="rId5" Type="http://schemas.openxmlformats.org/officeDocument/2006/relationships/image" Target="../media/image240.png"/><Relationship Id="rId10" Type="http://schemas.openxmlformats.org/officeDocument/2006/relationships/image" Target="../media/image29.png"/><Relationship Id="rId4" Type="http://schemas.openxmlformats.org/officeDocument/2006/relationships/image" Target="../media/image230.png"/><Relationship Id="rId9" Type="http://schemas.openxmlformats.org/officeDocument/2006/relationships/image" Target="../media/image28.png"/><Relationship Id="rId14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8" Type="http://schemas.openxmlformats.org/officeDocument/2006/relationships/image" Target="../media/image37.png"/><Relationship Id="rId21" Type="http://schemas.openxmlformats.org/officeDocument/2006/relationships/image" Target="../media/image44.png"/><Relationship Id="rId7" Type="http://schemas.openxmlformats.org/officeDocument/2006/relationships/image" Target="../media/image38.png"/><Relationship Id="rId12" Type="http://schemas.openxmlformats.org/officeDocument/2006/relationships/image" Target="../media/image34.png"/><Relationship Id="rId17" Type="http://schemas.openxmlformats.org/officeDocument/2006/relationships/image" Target="../media/image36.png"/><Relationship Id="rId16" Type="http://schemas.openxmlformats.org/officeDocument/2006/relationships/image" Target="../media/image35.png"/><Relationship Id="rId20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3.png"/><Relationship Id="rId15" Type="http://schemas.openxmlformats.org/officeDocument/2006/relationships/image" Target="../media/image46.png"/><Relationship Id="rId23" Type="http://schemas.openxmlformats.org/officeDocument/2006/relationships/image" Target="../media/image47.png"/><Relationship Id="rId10" Type="http://schemas.openxmlformats.org/officeDocument/2006/relationships/image" Target="../media/image41.png"/><Relationship Id="rId19" Type="http://schemas.openxmlformats.org/officeDocument/2006/relationships/image" Target="../media/image42.png"/><Relationship Id="rId9" Type="http://schemas.openxmlformats.org/officeDocument/2006/relationships/image" Target="../media/image40.png"/><Relationship Id="rId22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38125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97363" y="482600"/>
            <a:ext cx="5976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ΠΑΝΕΠΙΣΤΗΜΙΟ ΔΥΤΙΚΗΣ ΑΤΤΙΚΗΣ</a:t>
            </a:r>
          </a:p>
          <a:p>
            <a:pPr algn="ctr"/>
            <a:endParaRPr lang="el-GR" altLang="el-GR" sz="2400" b="1" dirty="0">
              <a:latin typeface="Calibri" panose="020F0502020204030204" pitchFamily="34" charset="0"/>
            </a:endParaRPr>
          </a:p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ΤΜΗΜΑ ΝΑΥΠΗΓΩΝ ΜΗΧΑΝΙΚΩΝ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828856" y="2355961"/>
            <a:ext cx="49139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800" b="1" dirty="0" smtClean="0"/>
              <a:t>ΘΕΡΜΟΔΥΝΑΜΙΚΗ</a:t>
            </a:r>
          </a:p>
          <a:p>
            <a:pPr algn="ctr"/>
            <a:endParaRPr lang="el-GR" altLang="el-GR" sz="2800" b="1" dirty="0"/>
          </a:p>
          <a:p>
            <a:r>
              <a:rPr lang="el-GR" sz="2400" i="1" u="sng">
                <a:latin typeface="Arial Black" panose="020B0A040201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ΚΥΚΛΟΙ ΙΣΧΥΟΣ ΑΤΜΟΥ</a:t>
            </a:r>
            <a:endParaRPr lang="el-GR" sz="24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38475" y="4021159"/>
            <a:ext cx="72358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Γεώργιος Κ. </a:t>
            </a: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Χατζηκωνσταντής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 Επίκουρος Καθηγητής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Διπλ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Ναυπηγός Μηχανολόγος Μηχανικός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M.Sc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‘’Διασφάλιση Ποιότητας’’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Τμήμα</a:t>
            </a:r>
            <a:r>
              <a:rPr lang="en-US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altLang="el-GR" sz="1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Ναυπηγικών</a:t>
            </a: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Μηχανικών 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Πανεπιστημίου Δυτικής Αττικής (ΠΑ.Δ.Α.)</a:t>
            </a:r>
            <a:endParaRPr lang="en-US" altLang="el-GR" sz="1400" dirty="0">
              <a:latin typeface="Calibri" panose="020F050202020403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6413-4B72-4CB5-9007-BE651532B8D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583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997184" y="6356350"/>
            <a:ext cx="356616" cy="365125"/>
          </a:xfrm>
        </p:spPr>
        <p:txBody>
          <a:bodyPr/>
          <a:lstStyle/>
          <a:p>
            <a:fld id="{746CA763-98CA-4540-9191-71738B2A62D9}" type="slidenum">
              <a:rPr lang="el-GR" smtClean="0"/>
              <a:t>10</a:t>
            </a:fld>
            <a:endParaRPr lang="el-G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76" y="315350"/>
            <a:ext cx="2863776" cy="2873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368" y="3413675"/>
            <a:ext cx="3377296" cy="28144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6262" y="157128"/>
            <a:ext cx="3571875" cy="3390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96262" y="3544983"/>
            <a:ext cx="3759879" cy="28144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11040" y="166548"/>
            <a:ext cx="181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ΥΠΟΛΟΓΙΣΜΟΙ</a:t>
            </a:r>
            <a:endParaRPr lang="el-GR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3208842" y="542707"/>
            <a:ext cx="4257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Σημ. 1 </a:t>
            </a:r>
            <a:r>
              <a:rPr lang="el-GR" dirty="0" smtClean="0"/>
              <a:t>: </a:t>
            </a:r>
            <a:r>
              <a:rPr lang="el-GR" sz="1600" dirty="0" smtClean="0"/>
              <a:t>σύστημα κορεσμένο στη χαμηλή πίεση</a:t>
            </a:r>
            <a:endParaRPr lang="el-GR" sz="1600" dirty="0"/>
          </a:p>
        </p:txBody>
      </p:sp>
      <p:sp>
        <p:nvSpPr>
          <p:cNvPr id="9" name="Rectangle 8"/>
          <p:cNvSpPr/>
          <p:nvPr/>
        </p:nvSpPr>
        <p:spPr>
          <a:xfrm>
            <a:off x="3180011" y="902594"/>
            <a:ext cx="49079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Σημ. </a:t>
            </a:r>
            <a:r>
              <a:rPr lang="el-GR" b="1" u="sng" dirty="0" smtClean="0"/>
              <a:t>1’, </a:t>
            </a:r>
            <a:r>
              <a:rPr lang="el-GR" b="1" u="sng" dirty="0" smtClean="0">
                <a:solidFill>
                  <a:srgbClr val="FF0000"/>
                </a:solidFill>
              </a:rPr>
              <a:t>1’’ </a:t>
            </a:r>
            <a:r>
              <a:rPr lang="el-GR" dirty="0"/>
              <a:t>: σύστημα </a:t>
            </a:r>
            <a:r>
              <a:rPr lang="el-GR" dirty="0" smtClean="0"/>
              <a:t>ακόρεστο </a:t>
            </a:r>
            <a:r>
              <a:rPr lang="el-GR" dirty="0"/>
              <a:t>στη </a:t>
            </a:r>
            <a:r>
              <a:rPr lang="el-GR" dirty="0" smtClean="0"/>
              <a:t>μέγιστη </a:t>
            </a:r>
            <a:r>
              <a:rPr lang="el-GR" dirty="0"/>
              <a:t>πίεση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27418" y="1485684"/>
            <a:ext cx="1133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Συμπίεση</a:t>
            </a:r>
            <a:endParaRPr lang="el-GR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590645" y="1341176"/>
            <a:ext cx="2773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/>
              <a:t>Αδιαβατική</a:t>
            </a:r>
            <a:r>
              <a:rPr lang="el-GR" dirty="0" smtClean="0"/>
              <a:t> ιδανική : 11’</a:t>
            </a:r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4573837" y="1744317"/>
            <a:ext cx="2960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>
                <a:solidFill>
                  <a:srgbClr val="FF0000"/>
                </a:solidFill>
              </a:rPr>
              <a:t>Αδιαβατική</a:t>
            </a:r>
            <a:r>
              <a:rPr lang="el-GR" dirty="0" smtClean="0">
                <a:solidFill>
                  <a:srgbClr val="FF0000"/>
                </a:solidFill>
              </a:rPr>
              <a:t> πραγματική : 11’’</a:t>
            </a:r>
            <a:endParaRPr lang="el-GR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>
            <a:stCxn id="12" idx="3"/>
            <a:endCxn id="13" idx="1"/>
          </p:cNvCxnSpPr>
          <p:nvPr/>
        </p:nvCxnSpPr>
        <p:spPr>
          <a:xfrm flipV="1">
            <a:off x="4361274" y="1525842"/>
            <a:ext cx="229371" cy="1445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3"/>
            <a:endCxn id="14" idx="1"/>
          </p:cNvCxnSpPr>
          <p:nvPr/>
        </p:nvCxnSpPr>
        <p:spPr>
          <a:xfrm>
            <a:off x="4361274" y="1670350"/>
            <a:ext cx="212563" cy="2586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16125" y="2346185"/>
            <a:ext cx="1548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προθέρμανση</a:t>
            </a:r>
            <a:endParaRPr lang="el-GR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176150" y="2242090"/>
            <a:ext cx="768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1’2</a:t>
            </a:r>
            <a:endParaRPr lang="el-GR" dirty="0"/>
          </a:p>
        </p:txBody>
      </p:sp>
      <p:sp>
        <p:nvSpPr>
          <p:cNvPr id="21" name="Rectangle 20"/>
          <p:cNvSpPr/>
          <p:nvPr/>
        </p:nvSpPr>
        <p:spPr>
          <a:xfrm>
            <a:off x="5167300" y="2532297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1’’2</a:t>
            </a:r>
          </a:p>
        </p:txBody>
      </p:sp>
      <p:cxnSp>
        <p:nvCxnSpPr>
          <p:cNvPr id="23" name="Straight Arrow Connector 22"/>
          <p:cNvCxnSpPr>
            <a:stCxn id="19" idx="3"/>
            <a:endCxn id="20" idx="1"/>
          </p:cNvCxnSpPr>
          <p:nvPr/>
        </p:nvCxnSpPr>
        <p:spPr>
          <a:xfrm flipV="1">
            <a:off x="4864509" y="2426756"/>
            <a:ext cx="311641" cy="104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9" idx="3"/>
            <a:endCxn id="21" idx="1"/>
          </p:cNvCxnSpPr>
          <p:nvPr/>
        </p:nvCxnSpPr>
        <p:spPr>
          <a:xfrm>
            <a:off x="4864509" y="2530851"/>
            <a:ext cx="302791" cy="186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98552" y="3231260"/>
            <a:ext cx="1480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ατμοποίηση</a:t>
            </a:r>
            <a:endParaRPr lang="el-GR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813357" y="3250951"/>
            <a:ext cx="501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23</a:t>
            </a:r>
            <a:endParaRPr lang="el-GR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590645" y="3453035"/>
            <a:ext cx="2804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675726" y="4313099"/>
            <a:ext cx="1709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υπερθέρμανση</a:t>
            </a:r>
            <a:endParaRPr lang="el-GR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435740" y="4265857"/>
            <a:ext cx="50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34</a:t>
            </a:r>
            <a:endParaRPr lang="el-GR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263663" y="4510918"/>
            <a:ext cx="2313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14900" y="2952356"/>
            <a:ext cx="17111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i="1" dirty="0" smtClean="0"/>
              <a:t>Σημ. 2 κορεσμένο </a:t>
            </a:r>
          </a:p>
          <a:p>
            <a:r>
              <a:rPr lang="el-GR" sz="1600" b="1" i="1" dirty="0" smtClean="0"/>
              <a:t>υγρό</a:t>
            </a:r>
            <a:endParaRPr lang="el-GR" sz="1600" b="1" i="1" dirty="0"/>
          </a:p>
          <a:p>
            <a:r>
              <a:rPr lang="el-GR" sz="1600" b="1" i="1" dirty="0" smtClean="0"/>
              <a:t>Σημ. 3 ξηρός ατμός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696678" y="3010993"/>
            <a:ext cx="8527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i="1" dirty="0" smtClean="0"/>
              <a:t>Στη</a:t>
            </a:r>
          </a:p>
          <a:p>
            <a:r>
              <a:rPr lang="el-GR" sz="1600" b="1" i="1" dirty="0" smtClean="0"/>
              <a:t>μέγιστη</a:t>
            </a:r>
          </a:p>
          <a:p>
            <a:r>
              <a:rPr lang="el-GR" sz="1600" b="1" i="1" dirty="0" smtClean="0"/>
              <a:t> </a:t>
            </a:r>
            <a:r>
              <a:rPr lang="el-GR" sz="1600" b="1" i="1" dirty="0"/>
              <a:t>πίεση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7339584" y="0"/>
            <a:ext cx="24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757185" y="5163390"/>
            <a:ext cx="1172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εκτόνωση</a:t>
            </a:r>
            <a:endParaRPr lang="el-GR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5786132" y="4196776"/>
            <a:ext cx="23244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Σημ.4 :</a:t>
            </a:r>
            <a:r>
              <a:rPr lang="el-GR" dirty="0" smtClean="0"/>
              <a:t> </a:t>
            </a:r>
            <a:r>
              <a:rPr lang="el-GR" sz="1500" b="1" dirty="0" smtClean="0"/>
              <a:t>υπερθ. ατμός</a:t>
            </a:r>
          </a:p>
          <a:p>
            <a:r>
              <a:rPr lang="el-GR" sz="1500" b="1" dirty="0" smtClean="0"/>
              <a:t> στη μέγιστη πίεση </a:t>
            </a:r>
          </a:p>
          <a:p>
            <a:r>
              <a:rPr lang="el-GR" sz="1500" b="1" dirty="0" smtClean="0"/>
              <a:t>και μέγιστη θερμοκρασία</a:t>
            </a:r>
            <a:endParaRPr lang="el-GR" sz="1500" b="1" dirty="0"/>
          </a:p>
        </p:txBody>
      </p:sp>
      <p:cxnSp>
        <p:nvCxnSpPr>
          <p:cNvPr id="84" name="Straight Connector 83"/>
          <p:cNvCxnSpPr/>
          <p:nvPr/>
        </p:nvCxnSpPr>
        <p:spPr>
          <a:xfrm>
            <a:off x="5845343" y="4265857"/>
            <a:ext cx="21070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845343" y="4266932"/>
            <a:ext cx="0" cy="830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952422" y="4260345"/>
            <a:ext cx="0" cy="830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845342" y="5091342"/>
            <a:ext cx="21070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5130687" y="5017533"/>
            <a:ext cx="570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45 </a:t>
            </a:r>
            <a:endParaRPr lang="en-US" dirty="0" smtClean="0"/>
          </a:p>
          <a:p>
            <a:r>
              <a:rPr lang="el-GR" dirty="0" smtClean="0">
                <a:solidFill>
                  <a:srgbClr val="FF0000"/>
                </a:solidFill>
              </a:rPr>
              <a:t>45’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089818" y="5296023"/>
            <a:ext cx="132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Έλεγχος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5’</a:t>
            </a:r>
            <a:endParaRPr lang="el-GR" dirty="0">
              <a:solidFill>
                <a:srgbClr val="FF0000"/>
              </a:solidFill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V="1">
            <a:off x="4822923" y="5185396"/>
            <a:ext cx="399154" cy="2121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4864509" y="5435303"/>
            <a:ext cx="357568" cy="596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5481972" y="5462501"/>
            <a:ext cx="6083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3707586" y="5826479"/>
            <a:ext cx="2313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Συμπύκνωση : </a:t>
            </a:r>
            <a:r>
              <a:rPr lang="el-GR" sz="1600" dirty="0" smtClean="0"/>
              <a:t>51 , </a:t>
            </a:r>
            <a:r>
              <a:rPr lang="el-GR" sz="1600" dirty="0" smtClean="0">
                <a:solidFill>
                  <a:srgbClr val="FF0000"/>
                </a:solidFill>
              </a:rPr>
              <a:t>5΄1</a:t>
            </a:r>
            <a:endParaRPr lang="el-GR" sz="1600" dirty="0">
              <a:solidFill>
                <a:srgbClr val="FF00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820122" y="5715702"/>
            <a:ext cx="2011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Σύστημα </a:t>
            </a:r>
            <a:r>
              <a:rPr lang="el-GR" dirty="0" err="1" smtClean="0"/>
              <a:t>κορεμένο</a:t>
            </a:r>
            <a:r>
              <a:rPr lang="el-GR" dirty="0" smtClean="0"/>
              <a:t> </a:t>
            </a:r>
          </a:p>
          <a:p>
            <a:r>
              <a:rPr lang="el-GR" dirty="0" smtClean="0"/>
              <a:t>στη χαμηλή πίεση</a:t>
            </a:r>
            <a:endParaRPr lang="el-GR" dirty="0"/>
          </a:p>
        </p:txBody>
      </p:sp>
      <p:cxnSp>
        <p:nvCxnSpPr>
          <p:cNvPr id="123" name="Straight Connector 122"/>
          <p:cNvCxnSpPr/>
          <p:nvPr/>
        </p:nvCxnSpPr>
        <p:spPr>
          <a:xfrm>
            <a:off x="5167300" y="2928204"/>
            <a:ext cx="1514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5167300" y="2928204"/>
            <a:ext cx="0" cy="1034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5167300" y="3962331"/>
            <a:ext cx="1514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6681585" y="2928204"/>
            <a:ext cx="0" cy="1034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6681585" y="3010993"/>
            <a:ext cx="8678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6681585" y="3841990"/>
            <a:ext cx="8527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7533978" y="3010993"/>
            <a:ext cx="0" cy="830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 Box 4"/>
          <p:cNvSpPr txBox="1">
            <a:spLocks noChangeArrowheads="1"/>
          </p:cNvSpPr>
          <p:nvPr/>
        </p:nvSpPr>
        <p:spPr bwMode="auto">
          <a:xfrm>
            <a:off x="2313050" y="6477765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082946" y="5837374"/>
                <a:ext cx="17985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5′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5′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2946" y="5837374"/>
                <a:ext cx="1798506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2712" r="-1017" b="-177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9187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79" y="2182369"/>
            <a:ext cx="5561400" cy="3056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124767" y="3486817"/>
            <a:ext cx="33127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Times New Roman" panose="02020603050405020304" pitchFamily="18" charset="0"/>
                <a:ea typeface="SimSun" panose="02010600030101010101" pitchFamily="2" charset="-122"/>
              </a:rPr>
              <a:t>ΛΕΒΗΤΑΣ </a:t>
            </a: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ή </a:t>
            </a:r>
            <a:r>
              <a:rPr lang="el-GR" dirty="0">
                <a:latin typeface="Times New Roman" panose="02020603050405020304" pitchFamily="18" charset="0"/>
                <a:ea typeface="SimSun" panose="02010600030101010101" pitchFamily="2" charset="-122"/>
              </a:rPr>
              <a:t>ΑΤΜΟΠΟΙΗΤΗΣ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l-GR" dirty="0"/>
          </a:p>
        </p:txBody>
      </p:sp>
      <p:sp>
        <p:nvSpPr>
          <p:cNvPr id="3" name="Rectangle 2"/>
          <p:cNvSpPr/>
          <p:nvPr/>
        </p:nvSpPr>
        <p:spPr>
          <a:xfrm>
            <a:off x="6124767" y="3948360"/>
            <a:ext cx="31777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latin typeface="Times New Roman" panose="02020603050405020304" pitchFamily="18" charset="0"/>
                <a:ea typeface="SimSun" panose="02010600030101010101" pitchFamily="2" charset="-122"/>
              </a:rPr>
              <a:t>ΕΚΤΟΝΩΤΗΣ  ή ΣΤΡΟΒΙΛΟΣ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l-GR" dirty="0"/>
          </a:p>
        </p:txBody>
      </p:sp>
      <p:sp>
        <p:nvSpPr>
          <p:cNvPr id="4" name="Rectangle 3"/>
          <p:cNvSpPr/>
          <p:nvPr/>
        </p:nvSpPr>
        <p:spPr>
          <a:xfrm>
            <a:off x="6124767" y="4473855"/>
            <a:ext cx="3119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latin typeface="Times New Roman" panose="02020603050405020304" pitchFamily="18" charset="0"/>
                <a:ea typeface="SimSun" panose="02010600030101010101" pitchFamily="2" charset="-122"/>
              </a:rPr>
              <a:t>ΣΥΜΠΥΚΝΩΤΗΣ ή ΨΥΓΕΙΟ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l-GR" dirty="0"/>
          </a:p>
        </p:txBody>
      </p:sp>
      <p:sp>
        <p:nvSpPr>
          <p:cNvPr id="5" name="Rectangle 4"/>
          <p:cNvSpPr/>
          <p:nvPr/>
        </p:nvSpPr>
        <p:spPr>
          <a:xfrm>
            <a:off x="6105235" y="4999980"/>
            <a:ext cx="3276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latin typeface="Times New Roman" panose="02020603050405020304" pitchFamily="18" charset="0"/>
                <a:ea typeface="SimSun" panose="02010600030101010101" pitchFamily="2" charset="-122"/>
              </a:rPr>
              <a:t>ΑΝΤΛΙΑ ΣΥΜΠΥΚΝΩΜΑΤΟΣ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l-GR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65057" y="6419890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48416" y="6356350"/>
            <a:ext cx="405384" cy="365125"/>
          </a:xfrm>
        </p:spPr>
        <p:txBody>
          <a:bodyPr/>
          <a:lstStyle/>
          <a:p>
            <a:fld id="{746CA763-98CA-4540-9191-71738B2A62D9}" type="slidenum">
              <a:rPr lang="el-GR" smtClean="0"/>
              <a:t>2</a:t>
            </a:fld>
            <a:endParaRPr lang="el-GR" dirty="0"/>
          </a:p>
        </p:txBody>
      </p:sp>
      <p:sp>
        <p:nvSpPr>
          <p:cNvPr id="8" name="Rectangle 7"/>
          <p:cNvSpPr/>
          <p:nvPr/>
        </p:nvSpPr>
        <p:spPr>
          <a:xfrm>
            <a:off x="589979" y="112240"/>
            <a:ext cx="57376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ΘΕΡΜΟΔΥΝΑΜΙΚΟΙ   ΚΥΚΛΟΙ    ΙΣΧΥΟΣ ΑΤΜΟΥ</a:t>
            </a:r>
            <a:endParaRPr lang="el-GR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l-GR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9979" y="1007321"/>
            <a:ext cx="1856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κύκλωμα ισχύος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l-GR" dirty="0"/>
          </a:p>
        </p:txBody>
      </p:sp>
      <p:sp>
        <p:nvSpPr>
          <p:cNvPr id="10" name="Rectangle 9"/>
          <p:cNvSpPr/>
          <p:nvPr/>
        </p:nvSpPr>
        <p:spPr>
          <a:xfrm>
            <a:off x="3057234" y="1007321"/>
            <a:ext cx="62452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κύκλος παραγωγής </a:t>
            </a:r>
            <a:r>
              <a:rPr lang="el-GR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έργου</a:t>
            </a:r>
            <a:r>
              <a:rPr lang="en-US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l-GR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με εργαζόμενο  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μέσο είναι το νερό </a:t>
            </a:r>
            <a:r>
              <a:rPr lang="el-GR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σε</a:t>
            </a:r>
            <a:endParaRPr lang="el-GR" dirty="0"/>
          </a:p>
        </p:txBody>
      </p:sp>
      <p:sp>
        <p:nvSpPr>
          <p:cNvPr id="11" name="Rectangle 10"/>
          <p:cNvSpPr/>
          <p:nvPr/>
        </p:nvSpPr>
        <p:spPr>
          <a:xfrm>
            <a:off x="9627258" y="461604"/>
            <a:ext cx="1212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υγρή φάση</a:t>
            </a:r>
            <a:endParaRPr lang="el-GR" dirty="0"/>
          </a:p>
        </p:txBody>
      </p:sp>
      <p:sp>
        <p:nvSpPr>
          <p:cNvPr id="12" name="Rectangle 11"/>
          <p:cNvSpPr/>
          <p:nvPr/>
        </p:nvSpPr>
        <p:spPr>
          <a:xfrm>
            <a:off x="9627258" y="1034585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μίγμα </a:t>
            </a:r>
            <a:endParaRPr lang="el-GR" dirty="0"/>
          </a:p>
        </p:txBody>
      </p:sp>
      <p:sp>
        <p:nvSpPr>
          <p:cNvPr id="13" name="Rectangle 12"/>
          <p:cNvSpPr/>
          <p:nvPr/>
        </p:nvSpPr>
        <p:spPr>
          <a:xfrm>
            <a:off x="9627258" y="1574230"/>
            <a:ext cx="1747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υπέρθερμο ατμό</a:t>
            </a:r>
            <a:endParaRPr lang="el-GR" dirty="0"/>
          </a:p>
        </p:txBody>
      </p:sp>
      <p:cxnSp>
        <p:nvCxnSpPr>
          <p:cNvPr id="15" name="Straight Arrow Connector 14"/>
          <p:cNvCxnSpPr>
            <a:endCxn id="11" idx="1"/>
          </p:cNvCxnSpPr>
          <p:nvPr/>
        </p:nvCxnSpPr>
        <p:spPr>
          <a:xfrm flipV="1">
            <a:off x="9244532" y="646270"/>
            <a:ext cx="382726" cy="5457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3" idx="1"/>
          </p:cNvCxnSpPr>
          <p:nvPr/>
        </p:nvCxnSpPr>
        <p:spPr>
          <a:xfrm>
            <a:off x="9244532" y="1348780"/>
            <a:ext cx="382726" cy="4101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3"/>
            <a:endCxn id="12" idx="1"/>
          </p:cNvCxnSpPr>
          <p:nvPr/>
        </p:nvCxnSpPr>
        <p:spPr>
          <a:xfrm>
            <a:off x="9302495" y="1191987"/>
            <a:ext cx="324763" cy="27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3"/>
            <a:endCxn id="10" idx="1"/>
          </p:cNvCxnSpPr>
          <p:nvPr/>
        </p:nvCxnSpPr>
        <p:spPr>
          <a:xfrm>
            <a:off x="2446577" y="1191987"/>
            <a:ext cx="6106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365057" y="5369312"/>
            <a:ext cx="957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/>
              <a:t>Σχήμα </a:t>
            </a:r>
            <a:r>
              <a:rPr lang="el-GR" b="1" dirty="0" smtClean="0"/>
              <a:t>1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535959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7045" y="379214"/>
            <a:ext cx="3872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u="sng" dirty="0">
                <a:latin typeface="Arial Black" panose="020B0A040201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ΘΕΡΜΙΚΗ ΜΗΧΑΝΗ  </a:t>
            </a:r>
            <a:r>
              <a:rPr lang="en-US" b="1" i="1" u="sng" dirty="0">
                <a:latin typeface="Arial Black" panose="020B0A040201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CARNOT</a:t>
            </a:r>
            <a:endParaRPr lang="el-G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2772" y="197382"/>
            <a:ext cx="1969520" cy="6169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045" y="1036321"/>
            <a:ext cx="2863796" cy="235305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378" y="3809773"/>
            <a:ext cx="3087129" cy="245691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05327" y="449555"/>
            <a:ext cx="3004787" cy="261527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40214" y="3240949"/>
            <a:ext cx="3589321" cy="2456916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56383" y="6310750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A763-98CA-4540-9191-71738B2A62D9}" type="slidenum">
              <a:rPr lang="el-GR" smtClean="0"/>
              <a:t>3</a:t>
            </a:fld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1272601" y="3427158"/>
            <a:ext cx="1011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Σχήμα 2</a:t>
            </a:r>
            <a:endParaRPr lang="el-GR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1464691" y="6126084"/>
            <a:ext cx="9258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/>
              <a:t>Σχήμα </a:t>
            </a:r>
            <a:r>
              <a:rPr lang="el-GR" sz="1600" b="1" dirty="0" smtClean="0"/>
              <a:t>2’</a:t>
            </a:r>
            <a:endParaRPr lang="el-GR" sz="1600" b="1" dirty="0"/>
          </a:p>
        </p:txBody>
      </p:sp>
      <p:sp>
        <p:nvSpPr>
          <p:cNvPr id="6" name="Rectangle 5"/>
          <p:cNvSpPr/>
          <p:nvPr/>
        </p:nvSpPr>
        <p:spPr>
          <a:xfrm>
            <a:off x="9871253" y="3014848"/>
            <a:ext cx="872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/>
              <a:t>Σχήμα </a:t>
            </a:r>
            <a:r>
              <a:rPr lang="el-GR" sz="1600" b="1" dirty="0" smtClean="0"/>
              <a:t>3</a:t>
            </a:r>
            <a:endParaRPr lang="el-GR" sz="1600" b="1" dirty="0"/>
          </a:p>
        </p:txBody>
      </p:sp>
      <p:sp>
        <p:nvSpPr>
          <p:cNvPr id="9" name="Rectangle 8"/>
          <p:cNvSpPr/>
          <p:nvPr/>
        </p:nvSpPr>
        <p:spPr>
          <a:xfrm>
            <a:off x="10515796" y="5771586"/>
            <a:ext cx="9258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/>
              <a:t>Σχήμα </a:t>
            </a:r>
            <a:r>
              <a:rPr lang="el-GR" sz="1600" b="1" dirty="0" smtClean="0"/>
              <a:t>3’</a:t>
            </a:r>
            <a:endParaRPr lang="el-GR" sz="1600" b="1" dirty="0"/>
          </a:p>
        </p:txBody>
      </p:sp>
      <p:sp>
        <p:nvSpPr>
          <p:cNvPr id="12" name="Rectangle 11"/>
          <p:cNvSpPr/>
          <p:nvPr/>
        </p:nvSpPr>
        <p:spPr>
          <a:xfrm>
            <a:off x="3597724" y="1418640"/>
            <a:ext cx="46299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μεταβολή </a:t>
            </a:r>
            <a:r>
              <a:rPr lang="el-GR" sz="16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12 = </a:t>
            </a:r>
            <a:r>
              <a:rPr lang="el-GR" sz="1600" b="1" i="1" dirty="0" err="1" smtClean="0">
                <a:latin typeface="Times New Roman" panose="02020603050405020304" pitchFamily="18" charset="0"/>
                <a:ea typeface="SimSun" panose="02010600030101010101" pitchFamily="2" charset="-122"/>
              </a:rPr>
              <a:t>αδιαβατική</a:t>
            </a:r>
            <a:r>
              <a:rPr lang="el-GR" sz="16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συμπίεση (</a:t>
            </a:r>
            <a:r>
              <a:rPr lang="el-GR" sz="1600" b="1" i="1" dirty="0" err="1" smtClean="0">
                <a:latin typeface="Times New Roman" panose="02020603050405020304" pitchFamily="18" charset="0"/>
                <a:ea typeface="SimSun" panose="02010600030101010101" pitchFamily="2" charset="-122"/>
              </a:rPr>
              <a:t>ισοεντροπική</a:t>
            </a:r>
            <a:r>
              <a:rPr lang="el-GR" sz="16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  <a:endParaRPr lang="el-GR" sz="1600" dirty="0"/>
          </a:p>
        </p:txBody>
      </p:sp>
      <p:sp>
        <p:nvSpPr>
          <p:cNvPr id="13" name="Rectangle 12"/>
          <p:cNvSpPr/>
          <p:nvPr/>
        </p:nvSpPr>
        <p:spPr>
          <a:xfrm>
            <a:off x="3597724" y="1852319"/>
            <a:ext cx="24934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μεταβολή </a:t>
            </a:r>
            <a:r>
              <a:rPr lang="el-GR" sz="16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23 = ατμοποίηση</a:t>
            </a:r>
            <a:endParaRPr lang="el-GR" sz="1600" dirty="0"/>
          </a:p>
        </p:txBody>
      </p:sp>
      <p:sp>
        <p:nvSpPr>
          <p:cNvPr id="16" name="Rectangle 15"/>
          <p:cNvSpPr/>
          <p:nvPr/>
        </p:nvSpPr>
        <p:spPr>
          <a:xfrm>
            <a:off x="3597724" y="2351031"/>
            <a:ext cx="46751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μεταβολή </a:t>
            </a:r>
            <a:r>
              <a:rPr lang="el-GR" sz="16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34 = </a:t>
            </a:r>
            <a:r>
              <a:rPr lang="el-GR" sz="1600" b="1" i="1" dirty="0" err="1" smtClean="0">
                <a:latin typeface="Times New Roman" panose="02020603050405020304" pitchFamily="18" charset="0"/>
                <a:ea typeface="SimSun" panose="02010600030101010101" pitchFamily="2" charset="-122"/>
              </a:rPr>
              <a:t>αδιαβατική</a:t>
            </a:r>
            <a:r>
              <a:rPr lang="el-GR" sz="16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εκτόνωση (</a:t>
            </a:r>
            <a:r>
              <a:rPr lang="el-GR" sz="1600" b="1" i="1" dirty="0" err="1" smtClean="0">
                <a:latin typeface="Times New Roman" panose="02020603050405020304" pitchFamily="18" charset="0"/>
                <a:ea typeface="SimSun" panose="02010600030101010101" pitchFamily="2" charset="-122"/>
              </a:rPr>
              <a:t>ισοεντροπική</a:t>
            </a:r>
            <a:r>
              <a:rPr lang="el-GR" sz="16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  <a:endParaRPr lang="el-GR" sz="1600" dirty="0"/>
          </a:p>
        </p:txBody>
      </p:sp>
      <p:sp>
        <p:nvSpPr>
          <p:cNvPr id="17" name="Rectangle 16"/>
          <p:cNvSpPr/>
          <p:nvPr/>
        </p:nvSpPr>
        <p:spPr>
          <a:xfrm>
            <a:off x="3606028" y="2909216"/>
            <a:ext cx="27588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μεταβολή </a:t>
            </a:r>
            <a:r>
              <a:rPr lang="el-GR" sz="16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41 = ισόθερμη ψύξη</a:t>
            </a:r>
            <a:endParaRPr lang="el-GR" sz="16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8515830" y="632421"/>
            <a:ext cx="0" cy="5230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454348" y="3564098"/>
            <a:ext cx="1430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Προβλήματα</a:t>
            </a:r>
            <a:endParaRPr lang="el-GR" dirty="0"/>
          </a:p>
        </p:txBody>
      </p:sp>
      <p:sp>
        <p:nvSpPr>
          <p:cNvPr id="21" name="TextBox 20"/>
          <p:cNvSpPr txBox="1"/>
          <p:nvPr/>
        </p:nvSpPr>
        <p:spPr>
          <a:xfrm>
            <a:off x="3770012" y="4469407"/>
            <a:ext cx="1278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Έλεγχος </a:t>
            </a:r>
            <a:r>
              <a:rPr lang="en-US" sz="1600" b="1" dirty="0" smtClean="0"/>
              <a:t>x</a:t>
            </a:r>
            <a:r>
              <a:rPr lang="el-GR" sz="1600" b="1" baseline="-25000" dirty="0" smtClean="0"/>
              <a:t>4</a:t>
            </a:r>
            <a:endParaRPr lang="el-GR" sz="1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374033" y="4932922"/>
            <a:ext cx="1727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Αδύνατη η 12</a:t>
            </a:r>
            <a:endParaRPr lang="el-GR" sz="1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825940" y="5436219"/>
            <a:ext cx="23256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Περιορισμός της </a:t>
            </a:r>
            <a:r>
              <a:rPr lang="el-GR" sz="1600" b="1" dirty="0" err="1" smtClean="0"/>
              <a:t>Τ</a:t>
            </a:r>
            <a:r>
              <a:rPr lang="el-GR" sz="1600" b="1" baseline="-25000" dirty="0" err="1" smtClean="0"/>
              <a:t>μέγιστης</a:t>
            </a:r>
            <a:endParaRPr lang="el-GR" sz="16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30148" y="3933430"/>
            <a:ext cx="14149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1" idx="0"/>
          </p:cNvCxnSpPr>
          <p:nvPr/>
        </p:nvCxnSpPr>
        <p:spPr>
          <a:xfrm flipH="1">
            <a:off x="4409279" y="4031208"/>
            <a:ext cx="694071" cy="438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23" idx="0"/>
          </p:cNvCxnSpPr>
          <p:nvPr/>
        </p:nvCxnSpPr>
        <p:spPr>
          <a:xfrm>
            <a:off x="5397093" y="4031208"/>
            <a:ext cx="591686" cy="1405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4985476" y="4031208"/>
            <a:ext cx="287610" cy="901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117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5237" y="97155"/>
            <a:ext cx="3423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ΚΥΚΛΟΣ </a:t>
            </a:r>
            <a:r>
              <a:rPr lang="en-US" b="1" u="sng" dirty="0"/>
              <a:t>RANKINE  - </a:t>
            </a:r>
            <a:r>
              <a:rPr lang="el-GR" b="1" u="sng" dirty="0"/>
              <a:t>ΚΥΚΛΟΣ </a:t>
            </a:r>
            <a:r>
              <a:rPr lang="en-US" b="1" u="sng" dirty="0"/>
              <a:t>HIRN</a:t>
            </a:r>
            <a:endParaRPr lang="el-GR" b="1" u="sn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126" y="590050"/>
            <a:ext cx="2933700" cy="27241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853" y="3547491"/>
            <a:ext cx="3406950" cy="274104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253175" y="136839"/>
            <a:ext cx="5592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ΚΥΚΛΟΣ RANKINE ΜΕ ΥΠΕΡΘΕΡΜΑΝΣΗ ή  ΚΥΚΛΟΣ ΗΙRΝ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1273" y="506171"/>
            <a:ext cx="3064193" cy="29996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1273" y="3752657"/>
            <a:ext cx="3158871" cy="268754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9785386" y="590050"/>
            <a:ext cx="1765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Παρατηρήσεις :</a:t>
            </a:r>
            <a:endParaRPr lang="el-GR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95" y="1043261"/>
            <a:ext cx="3653632" cy="284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9305369" y="4464576"/>
                <a:ext cx="185788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≥( 0,88 ÷0,90)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5369" y="4464576"/>
                <a:ext cx="1857884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2951" t="-2174" r="-5902" b="-326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4206240" y="743712"/>
            <a:ext cx="36576" cy="5696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103518" y="694944"/>
            <a:ext cx="0" cy="5745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528586" y="6458406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A763-98CA-4540-9191-71738B2A62D9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6265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3568" y="317064"/>
            <a:ext cx="384048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Περιγραφή του θεωρητικού κύκλου</a:t>
            </a:r>
            <a:endParaRPr lang="el-GR" sz="16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l-G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l-GR" sz="16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3" y="932617"/>
            <a:ext cx="2691537" cy="270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948" y="3750818"/>
            <a:ext cx="3383712" cy="28197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8206" y="932617"/>
            <a:ext cx="4182834" cy="314531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695329" y="624840"/>
            <a:ext cx="2170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u="sng" dirty="0"/>
              <a:t>θερμικές εναλλαγές 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22336" y="994172"/>
            <a:ext cx="3182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προθερμαντήρας (ΠΡ)</a:t>
            </a:r>
            <a:endParaRPr lang="el-GR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l-G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ατμοποιητής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(ΑΤ)</a:t>
            </a:r>
            <a:endParaRPr lang="el-GR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l-G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υπερθερμαντήρας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(ΥΠ)</a:t>
            </a:r>
            <a:endParaRPr lang="el-GR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81731" y="2420383"/>
            <a:ext cx="2163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μηχανικές εναλλαγές</a:t>
            </a:r>
            <a:endParaRPr lang="el-GR" b="1" dirty="0"/>
          </a:p>
        </p:txBody>
      </p:sp>
      <p:sp>
        <p:nvSpPr>
          <p:cNvPr id="12" name="Rectangle 11"/>
          <p:cNvSpPr/>
          <p:nvPr/>
        </p:nvSpPr>
        <p:spPr>
          <a:xfrm>
            <a:off x="8293318" y="2877604"/>
            <a:ext cx="3413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457200" algn="l"/>
                <a:tab pos="2466975" algn="l"/>
              </a:tabLs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 </a:t>
            </a:r>
            <a:r>
              <a:rPr lang="el-GR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εκτονωτής</a:t>
            </a:r>
            <a:r>
              <a:rPr lang="el-G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ή στρόβιλος (ΣΤΡ.)</a:t>
            </a:r>
            <a:endParaRPr lang="el-GR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466975" algn="l"/>
              </a:tabLst>
            </a:pP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l-GR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tabLst>
                <a:tab pos="457200" algn="l"/>
                <a:tab pos="2466975" algn="l"/>
              </a:tabLs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 </a:t>
            </a:r>
            <a:r>
              <a:rPr lang="el-G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συμπιεστής 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ή αντλία (Ρ).</a:t>
            </a:r>
            <a:endParaRPr lang="el-GR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466975" algn="l"/>
              </a:tabLst>
            </a:pP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l-GR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039675" y="647395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A763-98CA-4540-9191-71738B2A62D9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5538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631" y="96860"/>
            <a:ext cx="384048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Περιγραφή του θεωρητικού κύκλου</a:t>
            </a:r>
            <a:endParaRPr lang="el-GR" sz="16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l-G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l-GR" sz="16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7" y="552621"/>
            <a:ext cx="3071708" cy="308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568" y="3603191"/>
            <a:ext cx="3194304" cy="26619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5331" y="932617"/>
            <a:ext cx="4288610" cy="322485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092863" y="622469"/>
            <a:ext cx="1925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ποσά θερμότητας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l-GR" b="1" dirty="0"/>
          </a:p>
        </p:txBody>
      </p:sp>
      <p:sp>
        <p:nvSpPr>
          <p:cNvPr id="3" name="Rectangle 2"/>
          <p:cNvSpPr/>
          <p:nvPr/>
        </p:nvSpPr>
        <p:spPr>
          <a:xfrm>
            <a:off x="7751489" y="1093433"/>
            <a:ext cx="40669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(</a:t>
            </a:r>
            <a:r>
              <a:rPr lang="el-GR" i="1" dirty="0">
                <a:latin typeface="Times New Roman" panose="02020603050405020304" pitchFamily="18" charset="0"/>
                <a:ea typeface="SimSun" panose="02010600030101010101" pitchFamily="2" charset="-122"/>
              </a:rPr>
              <a:t>Α 1 1</a:t>
            </a:r>
            <a:r>
              <a:rPr lang="el-GR" i="1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΄</a:t>
            </a:r>
            <a:r>
              <a:rPr lang="el-GR" i="1" dirty="0">
                <a:latin typeface="Times New Roman" panose="02020603050405020304" pitchFamily="18" charset="0"/>
                <a:ea typeface="SimSun" panose="02010600030101010101" pitchFamily="2" charset="-122"/>
              </a:rPr>
              <a:t> 2 Β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)  =  </a:t>
            </a:r>
            <a:endParaRPr lang="en-US" b="1" i="1" dirty="0" smtClean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l-GR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θερμότητα 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προθέρμανσης του υγρού (</a:t>
            </a:r>
            <a:r>
              <a:rPr lang="en-US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q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) </a:t>
            </a:r>
            <a:endParaRPr lang="el-GR" dirty="0"/>
          </a:p>
        </p:txBody>
      </p:sp>
      <p:sp>
        <p:nvSpPr>
          <p:cNvPr id="5" name="Rectangle 4"/>
          <p:cNvSpPr/>
          <p:nvPr/>
        </p:nvSpPr>
        <p:spPr>
          <a:xfrm>
            <a:off x="7766757" y="1874171"/>
            <a:ext cx="36933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(</a:t>
            </a:r>
            <a:r>
              <a:rPr lang="el-GR" i="1" dirty="0">
                <a:latin typeface="Times New Roman" panose="02020603050405020304" pitchFamily="18" charset="0"/>
                <a:ea typeface="SimSun" panose="02010600030101010101" pitchFamily="2" charset="-122"/>
              </a:rPr>
              <a:t>Β 2 3 Γ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)      =  </a:t>
            </a:r>
            <a:endParaRPr lang="en-US" b="1" i="1" dirty="0" smtClean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l-GR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θερμότητα  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για την ατμοποίηση  ( </a:t>
            </a:r>
            <a:r>
              <a:rPr lang="en-US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r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) 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7766757" y="2600157"/>
            <a:ext cx="19720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(</a:t>
            </a:r>
            <a:r>
              <a:rPr lang="el-GR" i="1" dirty="0">
                <a:latin typeface="Times New Roman" panose="02020603050405020304" pitchFamily="18" charset="0"/>
                <a:ea typeface="SimSun" panose="02010600030101010101" pitchFamily="2" charset="-122"/>
              </a:rPr>
              <a:t>Γ 3 4 5 Δ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)   =  </a:t>
            </a:r>
            <a:endParaRPr lang="en-US" b="1" i="1" dirty="0" smtClean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l-GR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θερμότητα 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για </a:t>
            </a:r>
            <a:endParaRPr lang="en-US" b="1" i="1" dirty="0" smtClean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l-GR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την 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υπερθέρμανση</a:t>
            </a:r>
            <a:endParaRPr lang="el-GR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74256" y="2688743"/>
            <a:ext cx="1106071" cy="733093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8914921" y="5575435"/>
            <a:ext cx="30527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(</a:t>
            </a:r>
            <a:r>
              <a:rPr lang="el-GR" i="1" dirty="0">
                <a:latin typeface="Times New Roman" panose="02020603050405020304" pitchFamily="18" charset="0"/>
                <a:ea typeface="SimSun" panose="02010600030101010101" pitchFamily="2" charset="-122"/>
              </a:rPr>
              <a:t>1 1</a:t>
            </a:r>
            <a:r>
              <a:rPr lang="el-GR" i="1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΄</a:t>
            </a:r>
            <a:r>
              <a:rPr lang="el-GR" i="1" dirty="0">
                <a:latin typeface="Times New Roman" panose="02020603050405020304" pitchFamily="18" charset="0"/>
                <a:ea typeface="SimSun" panose="02010600030101010101" pitchFamily="2" charset="-122"/>
              </a:rPr>
              <a:t>2 3 4 5 1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)  =  </a:t>
            </a:r>
            <a:endParaRPr lang="en-US" b="1" i="1" dirty="0" smtClean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l-GR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θερμικό 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ισοδύναμο του έργου </a:t>
            </a:r>
            <a:endParaRPr lang="el-GR" dirty="0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2568575" y="6421090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A763-98CA-4540-9191-71738B2A62D9}" type="slidenum">
              <a:rPr lang="el-GR" smtClean="0"/>
              <a:t>6</a:t>
            </a:fld>
            <a:endParaRPr lang="el-GR"/>
          </a:p>
        </p:txBody>
      </p:sp>
      <p:sp>
        <p:nvSpPr>
          <p:cNvPr id="17" name="Rectangle 16"/>
          <p:cNvSpPr/>
          <p:nvPr/>
        </p:nvSpPr>
        <p:spPr>
          <a:xfrm>
            <a:off x="4037111" y="4657706"/>
            <a:ext cx="186381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l-GR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Α </a:t>
            </a:r>
            <a:r>
              <a:rPr lang="el-GR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l-GR" b="1" i="1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΄</a:t>
            </a:r>
            <a:r>
              <a:rPr lang="el-GR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2 3 4 </a:t>
            </a:r>
            <a:r>
              <a:rPr lang="el-GR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 Δ</a:t>
            </a:r>
            <a:r>
              <a:rPr lang="el-GR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l-G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 </a:t>
            </a:r>
            <a:endParaRPr lang="el-GR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l-GR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θερμότητα </a:t>
            </a:r>
            <a:r>
              <a:rPr lang="el-GR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που </a:t>
            </a:r>
          </a:p>
          <a:p>
            <a:pPr algn="just">
              <a:spcAft>
                <a:spcPts val="0"/>
              </a:spcAft>
            </a:pPr>
            <a:r>
              <a:rPr lang="en-US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προσφέρεται </a:t>
            </a:r>
          </a:p>
          <a:p>
            <a:pPr algn="just">
              <a:spcAft>
                <a:spcPts val="0"/>
              </a:spcAft>
            </a:pPr>
            <a:r>
              <a:rPr lang="el-GR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στο ρευστό</a:t>
            </a:r>
            <a:endParaRPr lang="en-US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l-GR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75970" y="3750232"/>
            <a:ext cx="20778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(Δ 5 1 Α) </a:t>
            </a:r>
            <a:r>
              <a:rPr lang="el-GR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=  </a:t>
            </a:r>
            <a:endParaRPr lang="en-US" b="1" i="1" dirty="0" smtClean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l-GR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θερμότητα 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που </a:t>
            </a:r>
            <a:endParaRPr lang="en-US" b="1" i="1" dirty="0" smtClean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l-GR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αφαιρείται 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από το </a:t>
            </a:r>
            <a:endParaRPr lang="en-US" b="1" i="1" dirty="0" smtClean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l-GR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ρευστό κατά 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τη συμπύκνωση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911360" y="5001154"/>
                <a:ext cx="149656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1  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l-GR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1360" y="5001154"/>
                <a:ext cx="1496564" cy="553998"/>
              </a:xfrm>
              <a:prstGeom prst="rect">
                <a:avLst/>
              </a:prstGeom>
              <a:blipFill rotWithShape="0">
                <a:blip r:embed="rId6"/>
                <a:stretch>
                  <a:fillRect l="-5306" r="-5306" b="-1648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9861068" y="4078385"/>
                <a:ext cx="169187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 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l-GR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1068" y="4078385"/>
                <a:ext cx="1691873" cy="646331"/>
              </a:xfrm>
              <a:prstGeom prst="rect">
                <a:avLst/>
              </a:prstGeom>
              <a:blipFill rotWithShape="0">
                <a:blip r:embed="rId7"/>
                <a:stretch>
                  <a:fillRect b="-754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4037111" y="4657706"/>
            <a:ext cx="17801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037111" y="4657706"/>
            <a:ext cx="0" cy="1240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817275" y="4657706"/>
            <a:ext cx="0" cy="1225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037111" y="5892681"/>
            <a:ext cx="1780164" cy="5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817275" y="5067206"/>
            <a:ext cx="15906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817275" y="5575435"/>
            <a:ext cx="15906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407924" y="5067206"/>
            <a:ext cx="0" cy="5082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940299" y="3785284"/>
            <a:ext cx="18899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940298" y="3785284"/>
            <a:ext cx="0" cy="1477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940298" y="5227560"/>
            <a:ext cx="18760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830280" y="3785284"/>
            <a:ext cx="0" cy="1477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9816324" y="4157472"/>
            <a:ext cx="164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9844237" y="4746642"/>
            <a:ext cx="1643816" cy="5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1460140" y="4175921"/>
            <a:ext cx="0" cy="5487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603941" y="1874171"/>
            <a:ext cx="42144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3"/>
          </p:cNvCxnSpPr>
          <p:nvPr/>
        </p:nvCxnSpPr>
        <p:spPr>
          <a:xfrm flipV="1">
            <a:off x="7603941" y="2520502"/>
            <a:ext cx="4100379" cy="24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751489" y="3603191"/>
            <a:ext cx="38014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789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045" y="63746"/>
            <a:ext cx="3734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Περιγραφή του πραγματικού  κύκλου</a:t>
            </a:r>
            <a:endParaRPr lang="el-GR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0696" y="421043"/>
            <a:ext cx="4362450" cy="3238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784" y="3844074"/>
            <a:ext cx="3594791" cy="269083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913376" y="4541615"/>
            <a:ext cx="457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l-GR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Α</a:t>
            </a:r>
            <a:r>
              <a:rPr lang="el-GR" b="1" i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΄</a:t>
            </a:r>
            <a:r>
              <a:rPr lang="el-GR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</a:t>
            </a:r>
            <a:r>
              <a:rPr lang="el-GR" b="1" i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΄΄</a:t>
            </a:r>
            <a:r>
              <a:rPr lang="el-GR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2 3 4 </a:t>
            </a:r>
            <a:r>
              <a:rPr lang="el-GR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 Δ</a:t>
            </a:r>
            <a:r>
              <a:rPr lang="el-GR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l-G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 θερμότητα που 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</a:t>
            </a:r>
            <a:r>
              <a:rPr lang="el-G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προσφέρεται 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στο </a:t>
            </a:r>
            <a:r>
              <a:rPr lang="el-G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ρευστό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l-GR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                         =   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θερμότητα που </a:t>
            </a:r>
            <a:endParaRPr lang="en-US" b="1" i="1" dirty="0" smtClean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                           </a:t>
            </a:r>
            <a:r>
              <a:rPr lang="el-GR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αφαιρείται 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από το ρευστό</a:t>
            </a:r>
            <a:endParaRPr lang="el-GR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983103" y="642061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A763-98CA-4540-9191-71738B2A62D9}" type="slidenum">
              <a:rPr lang="el-GR" smtClean="0"/>
              <a:t>7</a:t>
            </a:fld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8125053" y="605795"/>
            <a:ext cx="40669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(</a:t>
            </a:r>
            <a:r>
              <a:rPr lang="el-GR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Α’ 1’’ </a:t>
            </a:r>
            <a:r>
              <a:rPr lang="el-GR" i="1" dirty="0">
                <a:latin typeface="Times New Roman" panose="02020603050405020304" pitchFamily="18" charset="0"/>
                <a:ea typeface="SimSun" panose="02010600030101010101" pitchFamily="2" charset="-122"/>
              </a:rPr>
              <a:t>2 </a:t>
            </a:r>
            <a:r>
              <a:rPr lang="el-GR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Α’’</a:t>
            </a:r>
            <a:r>
              <a:rPr lang="el-GR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) 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=  </a:t>
            </a:r>
            <a:endParaRPr lang="en-US" b="1" i="1" dirty="0" smtClean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l-GR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θερμότητα 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προθέρμανσης του υγρού (</a:t>
            </a:r>
            <a:r>
              <a:rPr lang="en-US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q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) </a:t>
            </a:r>
            <a:endParaRPr lang="el-GR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045" y="421043"/>
            <a:ext cx="3571875" cy="33909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8125053" y="1252126"/>
            <a:ext cx="36933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(</a:t>
            </a:r>
            <a:r>
              <a:rPr lang="el-GR" i="1" dirty="0">
                <a:latin typeface="Times New Roman" panose="02020603050405020304" pitchFamily="18" charset="0"/>
                <a:ea typeface="SimSun" panose="02010600030101010101" pitchFamily="2" charset="-122"/>
              </a:rPr>
              <a:t>Β 2 3 Γ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)      =  </a:t>
            </a:r>
            <a:endParaRPr lang="en-US" b="1" i="1" dirty="0" smtClean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l-GR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θερμότητα  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για την ατμοποίηση  ( </a:t>
            </a:r>
            <a:r>
              <a:rPr lang="en-US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r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) </a:t>
            </a:r>
            <a:endParaRPr lang="el-GR" dirty="0"/>
          </a:p>
        </p:txBody>
      </p:sp>
      <p:sp>
        <p:nvSpPr>
          <p:cNvPr id="16" name="Rectangle 15"/>
          <p:cNvSpPr/>
          <p:nvPr/>
        </p:nvSpPr>
        <p:spPr>
          <a:xfrm>
            <a:off x="8713883" y="2015504"/>
            <a:ext cx="19720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(</a:t>
            </a:r>
            <a:r>
              <a:rPr lang="el-GR" i="1" dirty="0">
                <a:latin typeface="Times New Roman" panose="02020603050405020304" pitchFamily="18" charset="0"/>
                <a:ea typeface="SimSun" panose="02010600030101010101" pitchFamily="2" charset="-122"/>
              </a:rPr>
              <a:t>Γ 3 4 5 Δ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)   =  </a:t>
            </a:r>
            <a:endParaRPr lang="en-US" b="1" i="1" dirty="0" smtClean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l-GR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θερμότητα 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για </a:t>
            </a:r>
            <a:endParaRPr lang="en-US" b="1" i="1" dirty="0" smtClean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l-GR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την 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υπερθέρμανση</a:t>
            </a:r>
            <a:endParaRPr lang="el-GR" dirty="0"/>
          </a:p>
        </p:txBody>
      </p:sp>
      <p:sp>
        <p:nvSpPr>
          <p:cNvPr id="17" name="Rectangle 16"/>
          <p:cNvSpPr/>
          <p:nvPr/>
        </p:nvSpPr>
        <p:spPr>
          <a:xfrm>
            <a:off x="7917921" y="3095916"/>
            <a:ext cx="41285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(</a:t>
            </a:r>
            <a:r>
              <a:rPr lang="el-GR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Δ’ 5’ </a:t>
            </a:r>
            <a:r>
              <a:rPr lang="el-GR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1 Α)  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= θερμότητα που αφαιρείται </a:t>
            </a:r>
            <a:endParaRPr lang="en-US" b="1" i="1" dirty="0" smtClean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l-GR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στον 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συμπυκνωτή κατά τη συμπύκνωση </a:t>
            </a:r>
            <a:endParaRPr lang="el-GR" dirty="0"/>
          </a:p>
        </p:txBody>
      </p:sp>
      <p:sp>
        <p:nvSpPr>
          <p:cNvPr id="18" name="Rectangle 17"/>
          <p:cNvSpPr/>
          <p:nvPr/>
        </p:nvSpPr>
        <p:spPr>
          <a:xfrm>
            <a:off x="4977580" y="5281422"/>
            <a:ext cx="1151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(</a:t>
            </a:r>
            <a:r>
              <a:rPr lang="el-GR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Δ</a:t>
            </a:r>
            <a:r>
              <a:rPr lang="el-GR" b="1" i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’ 5’ 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1 </a:t>
            </a:r>
            <a:r>
              <a:rPr lang="el-GR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Α)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233918" y="4468962"/>
                <a:ext cx="149656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1  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l-GR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3918" y="4468962"/>
                <a:ext cx="1496564" cy="553998"/>
              </a:xfrm>
              <a:prstGeom prst="rect">
                <a:avLst/>
              </a:prstGeom>
              <a:blipFill rotWithShape="0">
                <a:blip r:embed="rId5"/>
                <a:stretch>
                  <a:fillRect l="-5306" r="-5306" b="-1648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9233918" y="5275938"/>
                <a:ext cx="169187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 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l-GR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3918" y="5275938"/>
                <a:ext cx="1691873" cy="646331"/>
              </a:xfrm>
              <a:prstGeom prst="rect">
                <a:avLst/>
              </a:prstGeom>
              <a:blipFill rotWithShape="0">
                <a:blip r:embed="rId6"/>
                <a:stretch>
                  <a:fillRect b="-654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8034528" y="1252126"/>
            <a:ext cx="40119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125053" y="1898457"/>
            <a:ext cx="3921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125053" y="2987040"/>
            <a:ext cx="3693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917921" y="3811943"/>
            <a:ext cx="41285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8878299" y="182178"/>
            <a:ext cx="1925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ποσά θερμότητας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511351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9456" y="155371"/>
            <a:ext cx="6961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i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ΘΕΡΜΟΔΥΝΑΜΙΚΗ ΑΝΑΛΥΣΗ ΜΗΧΑΝΗΜΑΤΩΝ ΤΟΥ ΚΥΚΛΟ</a:t>
            </a:r>
            <a:r>
              <a:rPr lang="el-GR" i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Υ</a:t>
            </a:r>
            <a:endParaRPr lang="el-GR" dirty="0"/>
          </a:p>
        </p:txBody>
      </p:sp>
      <p:sp>
        <p:nvSpPr>
          <p:cNvPr id="5" name="Rectangle 4"/>
          <p:cNvSpPr/>
          <p:nvPr/>
        </p:nvSpPr>
        <p:spPr>
          <a:xfrm>
            <a:off x="549026" y="976622"/>
            <a:ext cx="1535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ΣΤΡΟΒΙΛΟΣ</a:t>
            </a:r>
            <a:endParaRPr lang="el-GR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026" y="1630010"/>
            <a:ext cx="3388990" cy="3880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026" y="3825074"/>
            <a:ext cx="3780578" cy="52976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8367287" y="497812"/>
            <a:ext cx="12859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ΛΕΒΗΤΑΣ</a:t>
            </a:r>
            <a:endParaRPr lang="el-GR" sz="16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771895" y="3824181"/>
                <a:ext cx="21253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1′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1895" y="3824181"/>
                <a:ext cx="2125389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860" b="-2826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7661803" y="4251170"/>
                <a:ext cx="23180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1803" y="4251170"/>
                <a:ext cx="2318070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9872956" y="3793403"/>
            <a:ext cx="8835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ιδανική </a:t>
            </a:r>
            <a:endParaRPr lang="el-GR" sz="1600" dirty="0"/>
          </a:p>
        </p:txBody>
      </p:sp>
      <p:sp>
        <p:nvSpPr>
          <p:cNvPr id="22" name="Rectangle 21"/>
          <p:cNvSpPr/>
          <p:nvPr/>
        </p:nvSpPr>
        <p:spPr>
          <a:xfrm>
            <a:off x="9842887" y="4228147"/>
            <a:ext cx="12506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πραγματική </a:t>
            </a:r>
            <a:endParaRPr lang="el-GR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362108" y="4728014"/>
                <a:ext cx="20103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𝜅𝛼𝜐𝜎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𝜅𝛼𝜐𝜎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2108" y="4728014"/>
                <a:ext cx="201035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2128" b="-311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372466" y="5017621"/>
                <a:ext cx="2044983" cy="5672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𝜅𝛼𝜐𝜎</m:t>
                              </m:r>
                            </m:sub>
                          </m:sSub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2466" y="5017621"/>
                <a:ext cx="2044983" cy="56727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" name="Picture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01571" y="887655"/>
            <a:ext cx="3514725" cy="28289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8104716" y="5812734"/>
                <a:ext cx="253524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𝜃𝜀𝜌𝜇𝜊𝛾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ό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𝜈𝜊𝜍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ύ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𝜈𝛼𝜇𝜂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4716" y="5812734"/>
                <a:ext cx="2535246" cy="338554"/>
              </a:xfrm>
              <a:prstGeom prst="rect">
                <a:avLst/>
              </a:prstGeom>
              <a:blipFill rotWithShape="0">
                <a:blip r:embed="rId9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2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69914" y="2217729"/>
            <a:ext cx="2341757" cy="148228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27362" y="4479900"/>
            <a:ext cx="2200230" cy="1565548"/>
          </a:xfrm>
          <a:prstGeom prst="rect">
            <a:avLst/>
          </a:prstGeom>
        </p:spPr>
      </p:pic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2507615" y="6410034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A763-98CA-4540-9191-71738B2A62D9}" type="slidenum">
              <a:rPr lang="el-GR" smtClean="0"/>
              <a:t>8</a:t>
            </a:fld>
            <a:endParaRPr lang="el-GR"/>
          </a:p>
        </p:txBody>
      </p:sp>
      <p:cxnSp>
        <p:nvCxnSpPr>
          <p:cNvPr id="6" name="Straight Connector 5"/>
          <p:cNvCxnSpPr/>
          <p:nvPr/>
        </p:nvCxnSpPr>
        <p:spPr>
          <a:xfrm>
            <a:off x="7181088" y="780288"/>
            <a:ext cx="0" cy="537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048000" y="4728014"/>
                <a:ext cx="3542282" cy="558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𝜀𝜅𝜏</m:t>
                          </m:r>
                          <m:r>
                            <m:rPr>
                              <m:sty m:val="p"/>
                            </m:rP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ό</m:t>
                          </m:r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𝜈𝜔𝜎𝜂</m:t>
                          </m:r>
                        </m:sub>
                      </m:sSub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l-GR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600" b="0" i="0" smtClean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𝜋𝜌𝛼𝛾𝜇𝛼𝜏𝜄𝜅𝜂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l-GR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6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𝜄𝛿𝛼𝜈𝜄𝜅𝜂</m:t>
                              </m:r>
                            </m:sub>
                          </m:sSub>
                        </m:den>
                      </m:f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4728014"/>
                <a:ext cx="3542282" cy="558614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Picture 2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938016" y="1117414"/>
            <a:ext cx="2959238" cy="280930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802435" y="5661859"/>
                <a:ext cx="2479781" cy="3020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latin typeface="Cambria Math" panose="02040503050406030204" pitchFamily="18" charset="0"/>
                            </a:rPr>
                            <m:t>𝜼</m:t>
                          </m:r>
                        </m:e>
                        <m:sub>
                          <m:r>
                            <a:rPr lang="el-GR" b="1" i="1" smtClean="0">
                              <a:latin typeface="Cambria Math" panose="02040503050406030204" pitchFamily="18" charset="0"/>
                            </a:rPr>
                            <m:t>𝝈𝝉𝝆𝝄𝜷</m:t>
                          </m:r>
                        </m:sub>
                      </m:sSub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𝟕𝟎</m:t>
                      </m:r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𝟗𝟎</m:t>
                      </m:r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b="1" i="1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435" y="5661859"/>
                <a:ext cx="2479781" cy="302070"/>
              </a:xfrm>
              <a:prstGeom prst="rect">
                <a:avLst/>
              </a:prstGeom>
              <a:blipFill rotWithShape="0">
                <a:blip r:embed="rId14"/>
                <a:stretch>
                  <a:fillRect l="-1966" r="-3194" b="-2857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3677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0301" y="112200"/>
            <a:ext cx="44996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ΣΥΜΠΥΚΝΩΤΗΣ</a:t>
            </a:r>
            <a:r>
              <a:rPr lang="en-US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l-G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εναλλάκτης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θερμότητας)</a:t>
            </a:r>
            <a:endParaRPr lang="el-GR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8094" y="4933550"/>
            <a:ext cx="508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sz="16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Εάν η  εκτόνωση αντιμετωπιστεί ως </a:t>
            </a:r>
            <a:r>
              <a:rPr lang="el-GR" sz="16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πραγματική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l-GR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6239" y="3094714"/>
            <a:ext cx="3103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Ο θερμικός ισολογισμός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είναι :</a:t>
            </a:r>
            <a:endParaRPr lang="el-GR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93652" y="51075"/>
            <a:ext cx="1071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ΑΝΤΛΙΑ</a:t>
            </a:r>
            <a:endParaRPr lang="el-GR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41881" y="417763"/>
            <a:ext cx="1930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ιδανική </a:t>
            </a:r>
            <a:r>
              <a:rPr lang="el-GR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συμπίεση</a:t>
            </a:r>
            <a:endParaRPr lang="el-GR" dirty="0"/>
          </a:p>
        </p:txBody>
      </p:sp>
      <p:sp>
        <p:nvSpPr>
          <p:cNvPr id="19" name="Rectangle 18"/>
          <p:cNvSpPr/>
          <p:nvPr/>
        </p:nvSpPr>
        <p:spPr>
          <a:xfrm>
            <a:off x="8409588" y="856035"/>
            <a:ext cx="2345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πραγματική </a:t>
            </a:r>
            <a:r>
              <a:rPr lang="el-GR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συμπίεση</a:t>
            </a:r>
            <a:endParaRPr lang="el-GR" dirty="0"/>
          </a:p>
        </p:txBody>
      </p:sp>
      <p:sp>
        <p:nvSpPr>
          <p:cNvPr id="20" name="Rectangle 19"/>
          <p:cNvSpPr/>
          <p:nvPr/>
        </p:nvSpPr>
        <p:spPr>
          <a:xfrm>
            <a:off x="7481589" y="1341941"/>
            <a:ext cx="27295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Γίνονται δύο υποθέσεις </a:t>
            </a:r>
            <a:r>
              <a:rPr lang="el-GR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l-GR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l-GR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206219" y="173152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ιδανική </a:t>
            </a:r>
            <a:r>
              <a:rPr lang="el-GR" sz="16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συμπίεση</a:t>
            </a:r>
            <a:endParaRPr lang="el-GR" sz="1600" dirty="0"/>
          </a:p>
        </p:txBody>
      </p:sp>
      <p:sp>
        <p:nvSpPr>
          <p:cNvPr id="38" name="Rectangle 37"/>
          <p:cNvSpPr/>
          <p:nvPr/>
        </p:nvSpPr>
        <p:spPr>
          <a:xfrm>
            <a:off x="8139734" y="2451351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ιδανική </a:t>
            </a:r>
            <a:r>
              <a:rPr lang="el-GR" sz="16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συμπίεση</a:t>
            </a:r>
            <a:endParaRPr lang="el-GR" sz="1600" dirty="0"/>
          </a:p>
        </p:txBody>
      </p:sp>
      <p:sp>
        <p:nvSpPr>
          <p:cNvPr id="40" name="Rectangle 39"/>
          <p:cNvSpPr/>
          <p:nvPr/>
        </p:nvSpPr>
        <p:spPr>
          <a:xfrm>
            <a:off x="8166259" y="2043600"/>
            <a:ext cx="20537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πραγματική </a:t>
            </a:r>
            <a:r>
              <a:rPr lang="el-GR" sz="16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συμπίεση</a:t>
            </a:r>
            <a:endParaRPr lang="el-GR" sz="1600" dirty="0"/>
          </a:p>
        </p:txBody>
      </p:sp>
      <p:sp>
        <p:nvSpPr>
          <p:cNvPr id="41" name="Rectangle 40"/>
          <p:cNvSpPr/>
          <p:nvPr/>
        </p:nvSpPr>
        <p:spPr>
          <a:xfrm>
            <a:off x="8157395" y="2851330"/>
            <a:ext cx="20537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πραγματική </a:t>
            </a:r>
            <a:r>
              <a:rPr lang="el-GR" sz="16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συμπίεση</a:t>
            </a:r>
            <a:endParaRPr lang="el-GR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135641" y="2061423"/>
                <a:ext cx="10456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1′′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5641" y="2061423"/>
                <a:ext cx="1045606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2924" r="-1754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7004161" y="1711414"/>
                <a:ext cx="11709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1′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4161" y="1711414"/>
                <a:ext cx="1170962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6607704" y="1812196"/>
            <a:ext cx="49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α)</a:t>
            </a:r>
            <a:endParaRPr lang="el-GR" dirty="0"/>
          </a:p>
        </p:txBody>
      </p:sp>
      <p:sp>
        <p:nvSpPr>
          <p:cNvPr id="45" name="TextBox 44"/>
          <p:cNvSpPr txBox="1"/>
          <p:nvPr/>
        </p:nvSpPr>
        <p:spPr>
          <a:xfrm>
            <a:off x="6578081" y="2637336"/>
            <a:ext cx="49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β)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7009809" y="2465473"/>
                <a:ext cx="11299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9809" y="2465473"/>
                <a:ext cx="1129925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7016984" y="2824630"/>
                <a:ext cx="11892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′′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6984" y="2824630"/>
                <a:ext cx="1189235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" name="Picture 5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63006" y="3944097"/>
            <a:ext cx="2253235" cy="462993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20173" y="5177922"/>
            <a:ext cx="2150032" cy="424348"/>
          </a:xfrm>
          <a:prstGeom prst="rect">
            <a:avLst/>
          </a:prstGeom>
        </p:spPr>
      </p:pic>
      <p:sp>
        <p:nvSpPr>
          <p:cNvPr id="54" name="Rectangle 53"/>
          <p:cNvSpPr/>
          <p:nvPr/>
        </p:nvSpPr>
        <p:spPr>
          <a:xfrm>
            <a:off x="7481589" y="3219532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i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ιδανική </a:t>
            </a:r>
            <a:r>
              <a:rPr lang="el-GR" sz="1600" b="1" i="1" u="sng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συμπίεση</a:t>
            </a:r>
            <a:endParaRPr lang="el-GR" sz="1600" u="sng" dirty="0"/>
          </a:p>
        </p:txBody>
      </p:sp>
      <p:sp>
        <p:nvSpPr>
          <p:cNvPr id="55" name="Rectangle 54"/>
          <p:cNvSpPr/>
          <p:nvPr/>
        </p:nvSpPr>
        <p:spPr>
          <a:xfrm>
            <a:off x="7455514" y="4337881"/>
            <a:ext cx="20537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i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πραγματική </a:t>
            </a:r>
            <a:r>
              <a:rPr lang="el-GR" sz="1600" b="1" i="1" u="sng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συμπίεση</a:t>
            </a:r>
            <a:endParaRPr lang="el-GR" sz="1600" u="sng" dirty="0"/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2973640" y="6513899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A763-98CA-4540-9191-71738B2A62D9}" type="slidenum">
              <a:rPr lang="el-GR" smtClean="0"/>
              <a:t>9</a:t>
            </a:fld>
            <a:endParaRPr lang="el-GR"/>
          </a:p>
        </p:txBody>
      </p:sp>
      <p:cxnSp>
        <p:nvCxnSpPr>
          <p:cNvPr id="4" name="Straight Connector 3"/>
          <p:cNvCxnSpPr/>
          <p:nvPr/>
        </p:nvCxnSpPr>
        <p:spPr>
          <a:xfrm>
            <a:off x="6028516" y="674873"/>
            <a:ext cx="0" cy="558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260185" y="5638279"/>
                <a:ext cx="3615349" cy="558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𝜎𝜐𝜇𝜋𝜄𝜀𝜎𝜂</m:t>
                          </m:r>
                        </m:sub>
                      </m:sSub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l-GR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600" b="0" i="0" smtClean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𝜄𝛿𝛼𝜈𝜄𝜅𝜂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l-GR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6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𝜋𝜌𝛼𝛾𝜇𝛼𝜏𝜄𝜅𝜂</m:t>
                              </m:r>
                            </m:sub>
                          </m:sSub>
                        </m:den>
                      </m:f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1′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1′′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0185" y="5638279"/>
                <a:ext cx="3615349" cy="558614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963454" y="6047310"/>
            <a:ext cx="2866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i="1" dirty="0" smtClean="0"/>
              <a:t>Θεωρείται = 4,1868 (</a:t>
            </a:r>
            <a:r>
              <a:rPr lang="en-US" sz="1600" b="1" i="1" dirty="0" smtClean="0"/>
              <a:t>kJ / kg K)</a:t>
            </a:r>
            <a:r>
              <a:rPr lang="el-GR" sz="1600" b="1" i="1" dirty="0" smtClean="0"/>
              <a:t> </a:t>
            </a:r>
            <a:endParaRPr lang="el-GR" sz="16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320379" y="5812244"/>
            <a:ext cx="1255065" cy="265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9729215" y="6124645"/>
                <a:ext cx="23627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latin typeface="Cambria Math" panose="02040503050406030204" pitchFamily="18" charset="0"/>
                            </a:rPr>
                            <m:t>𝜼</m:t>
                          </m:r>
                        </m:e>
                        <m:sub>
                          <m:r>
                            <a:rPr lang="el-GR" b="1" i="1" smtClean="0">
                              <a:latin typeface="Cambria Math" panose="02040503050406030204" pitchFamily="18" charset="0"/>
                            </a:rPr>
                            <m:t>𝜶𝝂𝝉𝝀</m:t>
                          </m:r>
                        </m:sub>
                      </m:sSub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𝟓𝟎</m:t>
                      </m:r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𝟗𝟎</m:t>
                      </m:r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9215" y="6124645"/>
                <a:ext cx="2362763" cy="276999"/>
              </a:xfrm>
              <a:prstGeom prst="rect">
                <a:avLst/>
              </a:prstGeom>
              <a:blipFill rotWithShape="0">
                <a:blip r:embed="rId16"/>
                <a:stretch>
                  <a:fillRect l="-2062" t="-4444" r="-3093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56865" y="518001"/>
            <a:ext cx="4114800" cy="25717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43462" y="3469009"/>
            <a:ext cx="5638800" cy="14954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18266" y="5332890"/>
            <a:ext cx="5810250" cy="4572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403022" y="362435"/>
            <a:ext cx="1981200" cy="4286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393497" y="823263"/>
            <a:ext cx="1990725" cy="3810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6668620" y="3533930"/>
            <a:ext cx="3952875" cy="44767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668620" y="4752437"/>
            <a:ext cx="4295775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607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571</Words>
  <Application>Microsoft Office PowerPoint</Application>
  <PresentationFormat>Widescreen</PresentationFormat>
  <Paragraphs>181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SimSun</vt:lpstr>
      <vt:lpstr>Arial</vt:lpstr>
      <vt:lpstr>Arial Black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40</cp:revision>
  <dcterms:created xsi:type="dcterms:W3CDTF">2020-11-21T20:05:33Z</dcterms:created>
  <dcterms:modified xsi:type="dcterms:W3CDTF">2021-01-12T15:12:23Z</dcterms:modified>
</cp:coreProperties>
</file>