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85" r:id="rId2"/>
    <p:sldId id="556" r:id="rId3"/>
    <p:sldId id="557" r:id="rId4"/>
    <p:sldId id="544" r:id="rId5"/>
    <p:sldId id="545" r:id="rId6"/>
    <p:sldId id="546" r:id="rId7"/>
    <p:sldId id="547" r:id="rId8"/>
    <p:sldId id="415" r:id="rId9"/>
    <p:sldId id="416" r:id="rId10"/>
    <p:sldId id="483" r:id="rId11"/>
    <p:sldId id="561" r:id="rId12"/>
    <p:sldId id="502" r:id="rId13"/>
    <p:sldId id="503" r:id="rId14"/>
    <p:sldId id="504" r:id="rId15"/>
    <p:sldId id="1042" r:id="rId16"/>
    <p:sldId id="1043" r:id="rId17"/>
    <p:sldId id="1044" r:id="rId18"/>
    <p:sldId id="1045" r:id="rId19"/>
  </p:sldIdLst>
  <p:sldSz cx="9144000" cy="6858000" type="screen4x3"/>
  <p:notesSz cx="9926638" cy="67960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AID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17283D"/>
    <a:srgbClr val="0070C0"/>
    <a:srgbClr val="990099"/>
    <a:srgbClr val="FF3399"/>
    <a:srgbClr val="CC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3" autoAdjust="0"/>
    <p:restoredTop sz="90381" autoAdjust="0"/>
  </p:normalViewPr>
  <p:slideViewPr>
    <p:cSldViewPr>
      <p:cViewPr varScale="1">
        <p:scale>
          <a:sx n="103" d="100"/>
          <a:sy n="103" d="100"/>
        </p:scale>
        <p:origin x="17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1852"/>
    </p:cViewPr>
  </p:sorterViewPr>
  <p:notesViewPr>
    <p:cSldViewPr>
      <p:cViewPr varScale="1">
        <p:scale>
          <a:sx n="105" d="100"/>
          <a:sy n="105" d="100"/>
        </p:scale>
        <p:origin x="25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79509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39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C81AF-9501-4A86-A73F-534318DF8ED9}" type="datetimeFigureOut">
              <a:rPr lang="el-GR" smtClean="0"/>
              <a:pPr/>
              <a:t>15/5/2023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992664" y="3228331"/>
            <a:ext cx="7941310" cy="305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6455585"/>
            <a:ext cx="4301543" cy="339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/>
              <a:t>3η ΟΣΣ Φεβρουάριος 2016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5622798" y="6455585"/>
            <a:ext cx="4301543" cy="339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8F520-D625-48FD-A565-DAB6E7EE0B3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19491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50AE-2164-4F20-9DD5-387171C59558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0915-6CAF-4371-91E3-F82F36D3844C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FC6A-AD36-4770-AF9F-09C7060083DD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fld id="{7F342A37-ECEE-4A49-AC55-F6D4C0C60B33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1B574E-84D6-4BE6-A06A-7E010E9120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1738-7312-4BA7-A245-0597F738B6B9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9F1D-F122-40DD-A93D-F44BEDE00391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4F4-BA86-4510-84D6-732F9EE47D02}" type="datetime1">
              <a:rPr lang="el-GR" smtClean="0"/>
              <a:t>15/5/2023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287B-9D1A-4E0A-B1F1-9951485F85DC}" type="datetime1">
              <a:rPr lang="el-GR" smtClean="0"/>
              <a:t>15/5/2023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9096B-6ED7-45CB-B220-B9A12FE54363}" type="datetime1">
              <a:rPr lang="el-GR" smtClean="0"/>
              <a:t>15/5/2023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D746-D6AC-4CA7-959A-32EBB87F24C1}" type="datetime1">
              <a:rPr lang="el-GR" smtClean="0"/>
              <a:t>15/5/2023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5523-CEE2-4B86-B8C3-FD32C5290762}" type="datetime1">
              <a:rPr lang="el-GR" smtClean="0"/>
              <a:t>15/5/2023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7BA8-496E-40FB-A7A9-7171593037A3}" type="datetime1">
              <a:rPr lang="el-GR" smtClean="0"/>
              <a:t>15/5/2023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ΔΕΟ25 3η ΟΣΣ 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0A25-8F6C-4454-9074-05F4999D9E69}" type="datetime1">
              <a:rPr lang="el-GR" smtClean="0"/>
              <a:t>15/5/2023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ΔΕΟ25 3η ΟΣΣ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D835-1EC6-43EA-A6CA-E5C86E6588A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14186-E527-FE4D-8294-51A34FD1F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8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Λογιστική Αντιμετώπιση Αποθεμάτων</a:t>
            </a:r>
            <a:endParaRPr lang="el-GR" sz="36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0488" y="908720"/>
            <a:ext cx="8229600" cy="4667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 smtClean="0"/>
              <a:t>Η εταιρεία ΑΒΓ Α.Ε. αγόρασε, το μήνα Νοέμβριο, με πίστωση Πρώτες Ύλες και διάφορα άλλα υλικά που θα χρησιμοποιήσει στην παραγωγή αντί €200.000. Μετά από αίτημα του τμήματος Παραγωγής, Α’ Ύλες κόστους €80.000 μεταφέρθηκαν από την Αποθήκη Υλικών στο τμήμα Συναρμολόγησης για την εκτέλεση της παραγγελίας Α245, ενώ υλικά κόστους €1.000 που σχετίζονται με τη συντήρηση των μηχανημάτων μεταφέρθηκαν στο τμήμα Συντήρησης του βιομηχανοστασίου.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</a:t>
            </a:fld>
            <a:endParaRPr lang="el-GR"/>
          </a:p>
        </p:txBody>
      </p:sp>
      <p:graphicFrame>
        <p:nvGraphicFramePr>
          <p:cNvPr id="4" name="Θέση περιεχομένου 6">
            <a:extLst>
              <a:ext uri="{FF2B5EF4-FFF2-40B4-BE49-F238E27FC236}">
                <a16:creationId xmlns:a16="http://schemas.microsoft.com/office/drawing/2014/main" id="{75A0C9B8-28E6-A048-B7BE-8BA72FC879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337010"/>
              </p:ext>
            </p:extLst>
          </p:nvPr>
        </p:nvGraphicFramePr>
        <p:xfrm>
          <a:off x="457200" y="2725814"/>
          <a:ext cx="8229600" cy="1447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31029">
                  <a:extLst>
                    <a:ext uri="{9D8B030D-6E8A-4147-A177-3AD203B41FA5}">
                      <a16:colId xmlns:a16="http://schemas.microsoft.com/office/drawing/2014/main" val="292638059"/>
                    </a:ext>
                  </a:extLst>
                </a:gridCol>
                <a:gridCol w="2582605">
                  <a:extLst>
                    <a:ext uri="{9D8B030D-6E8A-4147-A177-3AD203B41FA5}">
                      <a16:colId xmlns:a16="http://schemas.microsoft.com/office/drawing/2014/main" val="2237706962"/>
                    </a:ext>
                  </a:extLst>
                </a:gridCol>
                <a:gridCol w="1018736">
                  <a:extLst>
                    <a:ext uri="{9D8B030D-6E8A-4147-A177-3AD203B41FA5}">
                      <a16:colId xmlns:a16="http://schemas.microsoft.com/office/drawing/2014/main" val="2533283112"/>
                    </a:ext>
                  </a:extLst>
                </a:gridCol>
                <a:gridCol w="1297230">
                  <a:extLst>
                    <a:ext uri="{9D8B030D-6E8A-4147-A177-3AD203B41FA5}">
                      <a16:colId xmlns:a16="http://schemas.microsoft.com/office/drawing/2014/main" val="408737508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l-GR" sz="1600" dirty="0"/>
                        <a:t>Λογαριασμοί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Χρέωση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Πίστωση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Αποθέματα </a:t>
                      </a:r>
                      <a:endParaRPr lang="el-GR" sz="16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200.000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63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Προμηθευτές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200.000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4751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1600" dirty="0"/>
                        <a:t>Εισαγωγή  Υλικών στην αποθήκη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602052"/>
                  </a:ext>
                </a:extLst>
              </a:tr>
            </a:tbl>
          </a:graphicData>
        </a:graphic>
      </p:graphicFrame>
      <p:graphicFrame>
        <p:nvGraphicFramePr>
          <p:cNvPr id="5" name="Θέση περιεχομένου 6">
            <a:extLst>
              <a:ext uri="{FF2B5EF4-FFF2-40B4-BE49-F238E27FC236}">
                <a16:creationId xmlns:a16="http://schemas.microsoft.com/office/drawing/2014/main" id="{11D013D0-B9E0-2D40-8418-D21A5594B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010153"/>
              </p:ext>
            </p:extLst>
          </p:nvPr>
        </p:nvGraphicFramePr>
        <p:xfrm>
          <a:off x="460488" y="4153640"/>
          <a:ext cx="8229600" cy="1112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127797">
                  <a:extLst>
                    <a:ext uri="{9D8B030D-6E8A-4147-A177-3AD203B41FA5}">
                      <a16:colId xmlns:a16="http://schemas.microsoft.com/office/drawing/2014/main" val="292638059"/>
                    </a:ext>
                  </a:extLst>
                </a:gridCol>
                <a:gridCol w="2785837">
                  <a:extLst>
                    <a:ext uri="{9D8B030D-6E8A-4147-A177-3AD203B41FA5}">
                      <a16:colId xmlns:a16="http://schemas.microsoft.com/office/drawing/2014/main" val="2237706962"/>
                    </a:ext>
                  </a:extLst>
                </a:gridCol>
                <a:gridCol w="1018736">
                  <a:extLst>
                    <a:ext uri="{9D8B030D-6E8A-4147-A177-3AD203B41FA5}">
                      <a16:colId xmlns:a16="http://schemas.microsoft.com/office/drawing/2014/main" val="2533283112"/>
                    </a:ext>
                  </a:extLst>
                </a:gridCol>
                <a:gridCol w="1297230">
                  <a:extLst>
                    <a:ext uri="{9D8B030D-6E8A-4147-A177-3AD203B41FA5}">
                      <a16:colId xmlns:a16="http://schemas.microsoft.com/office/drawing/2014/main" val="4087375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b="0" dirty="0">
                          <a:solidFill>
                            <a:schemeClr val="tx1"/>
                          </a:solidFill>
                        </a:rPr>
                        <a:t>Παραγωγή σε εξέλιξη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0" dirty="0" smtClean="0">
                          <a:solidFill>
                            <a:schemeClr val="tx1"/>
                          </a:solidFill>
                        </a:rPr>
                        <a:t>80.000</a:t>
                      </a:r>
                      <a:endParaRPr lang="el-G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63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Αποθέματα</a:t>
                      </a:r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80.000</a:t>
                      </a:r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4751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1600" dirty="0"/>
                        <a:t>Εξαγωγή πρώτων υλών 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02052"/>
                  </a:ext>
                </a:extLst>
              </a:tr>
            </a:tbl>
          </a:graphicData>
        </a:graphic>
      </p:graphicFrame>
      <p:graphicFrame>
        <p:nvGraphicFramePr>
          <p:cNvPr id="6" name="Θέση περιεχομένου 6">
            <a:extLst>
              <a:ext uri="{FF2B5EF4-FFF2-40B4-BE49-F238E27FC236}">
                <a16:creationId xmlns:a16="http://schemas.microsoft.com/office/drawing/2014/main" id="{C134AD0C-5C81-1941-B72E-6EC334C0D6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542593"/>
              </p:ext>
            </p:extLst>
          </p:nvPr>
        </p:nvGraphicFramePr>
        <p:xfrm>
          <a:off x="469807" y="5287671"/>
          <a:ext cx="8229600" cy="11125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31029">
                  <a:extLst>
                    <a:ext uri="{9D8B030D-6E8A-4147-A177-3AD203B41FA5}">
                      <a16:colId xmlns:a16="http://schemas.microsoft.com/office/drawing/2014/main" val="292638059"/>
                    </a:ext>
                  </a:extLst>
                </a:gridCol>
                <a:gridCol w="2582605">
                  <a:extLst>
                    <a:ext uri="{9D8B030D-6E8A-4147-A177-3AD203B41FA5}">
                      <a16:colId xmlns:a16="http://schemas.microsoft.com/office/drawing/2014/main" val="2237706962"/>
                    </a:ext>
                  </a:extLst>
                </a:gridCol>
                <a:gridCol w="1018736">
                  <a:extLst>
                    <a:ext uri="{9D8B030D-6E8A-4147-A177-3AD203B41FA5}">
                      <a16:colId xmlns:a16="http://schemas.microsoft.com/office/drawing/2014/main" val="2533283112"/>
                    </a:ext>
                  </a:extLst>
                </a:gridCol>
                <a:gridCol w="1297230">
                  <a:extLst>
                    <a:ext uri="{9D8B030D-6E8A-4147-A177-3AD203B41FA5}">
                      <a16:colId xmlns:a16="http://schemas.microsoft.com/office/drawing/2014/main" val="4087375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600" b="0" dirty="0">
                          <a:solidFill>
                            <a:schemeClr val="tx1"/>
                          </a:solidFill>
                        </a:rPr>
                        <a:t>Γενικά Βιομηχανικά Έξοδα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b="0" dirty="0" smtClean="0">
                          <a:solidFill>
                            <a:schemeClr val="tx1"/>
                          </a:solidFill>
                        </a:rPr>
                        <a:t>1.000</a:t>
                      </a:r>
                      <a:endParaRPr lang="el-G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63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Αποθέματα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1.000</a:t>
                      </a:r>
                      <a:endParaRPr lang="el-GR" sz="16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4751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1600" dirty="0"/>
                        <a:t>Εξαγωγή λοιπών υλικών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02052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792087"/>
          </a:xfrm>
        </p:spPr>
        <p:txBody>
          <a:bodyPr>
            <a:noAutofit/>
          </a:bodyPr>
          <a:lstStyle/>
          <a:p>
            <a:r>
              <a:rPr lang="el-GR" sz="3200" dirty="0"/>
              <a:t> </a:t>
            </a:r>
            <a:r>
              <a:rPr lang="el-GR" sz="3200" b="1" dirty="0"/>
              <a:t>Λύση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640960" cy="5616624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γ) Κόστος προϊόντος 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Άμεσα Υλικά						800.000 €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 Άμεση Εργασία 					650.000 €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Γ.Β.Ε.:					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Έμμεσα υλικά 			400.000 €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Έμμεση εργασία 			250.000 €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Λοιπά Γ.Β.Ε.				400.000 €     </a:t>
            </a:r>
            <a:r>
              <a:rPr lang="el-GR" sz="2400" u="sng" dirty="0">
                <a:solidFill>
                  <a:schemeClr val="tx1"/>
                </a:solidFill>
                <a:latin typeface="Arial" charset="0"/>
              </a:rPr>
              <a:t>1.050.000 €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Συνολικό κόστος προϊόντος </a:t>
            </a:r>
            <a:r>
              <a:rPr lang="el-GR" sz="2400" dirty="0">
                <a:solidFill>
                  <a:schemeClr val="tx1"/>
                </a:solidFill>
                <a:latin typeface="Arial" charset="0"/>
              </a:rPr>
              <a:t>		</a:t>
            </a: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           2.500.000 €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l-GR" sz="1400" b="1" dirty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δ) Κόστος περιόδου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Έξοδα διανομής και διοίκησης			600.000 €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3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44039"/>
              </p:ext>
            </p:extLst>
          </p:nvPr>
        </p:nvGraphicFramePr>
        <p:xfrm>
          <a:off x="2825693" y="1680588"/>
          <a:ext cx="6016768" cy="2016224"/>
        </p:xfrm>
        <a:graphic>
          <a:graphicData uri="http://schemas.openxmlformats.org/drawingml/2006/table">
            <a:tbl>
              <a:tblPr/>
              <a:tblGrid>
                <a:gridCol w="6016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9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Προϋπολογισμένα Γ.Β.Ε.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2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Προϋπολογισμένες Μονάδες Βάσης</a:t>
                      </a:r>
                      <a:endParaRPr kumimoji="0" lang="el-G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468313" y="404664"/>
            <a:ext cx="8218487" cy="12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sz="2800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Καταλογισμός</a:t>
            </a:r>
            <a:r>
              <a:rPr lang="el-GR" sz="28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Γ.Β.Ε.</a:t>
            </a:r>
            <a:endParaRPr lang="el-GR" sz="2800" dirty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l-GR" u="sng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Συντελεστής </a:t>
            </a:r>
            <a:r>
              <a:rPr lang="el-GR" u="sng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Καταλογισμού </a:t>
            </a:r>
            <a:r>
              <a:rPr lang="el-GR" u="sng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Γ.Β.Ε. </a:t>
            </a:r>
            <a:r>
              <a:rPr lang="el-GR" u="sng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u="sng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I)</a:t>
            </a:r>
            <a:endParaRPr lang="el-GR" altLang="el-GR" sz="3600" b="1" dirty="0">
              <a:latin typeface="+mj-lt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7012" y="1720840"/>
            <a:ext cx="854092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98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altLang="el-GR" sz="2400" b="1" dirty="0">
                <a:latin typeface="Times New Roman" pitchFamily="18" charset="0"/>
                <a:cs typeface="Times New Roman" pitchFamily="18" charset="0"/>
              </a:rPr>
              <a:t>Συντελεστής </a:t>
            </a:r>
            <a:r>
              <a:rPr lang="el-GR" altLang="el-GR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altLang="el-GR" sz="2400" dirty="0" smtClean="0">
                <a:latin typeface="Arial" charset="0"/>
              </a:rPr>
              <a:t> </a:t>
            </a:r>
            <a:endParaRPr lang="el-GR" altLang="el-GR" sz="24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Καταλογισμού </a:t>
            </a:r>
            <a:r>
              <a:rPr lang="el-GR" alt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</a:p>
          <a:p>
            <a:pPr eaLnBrk="1" hangingPunct="1">
              <a:lnSpc>
                <a:spcPct val="150000"/>
              </a:lnSpc>
            </a:pPr>
            <a:r>
              <a:rPr lang="el-GR" alt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Γ.Β.Ε.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l-GR" altLang="el-GR" sz="24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endParaRPr lang="el-GR" altLang="el-GR" sz="2400" dirty="0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endParaRPr lang="el-GR" altLang="el-GR" sz="2400" dirty="0"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2838E9-0A1B-864C-B409-39102F466FC0}"/>
              </a:ext>
            </a:extLst>
          </p:cNvPr>
          <p:cNvSpPr txBox="1"/>
          <p:nvPr/>
        </p:nvSpPr>
        <p:spPr>
          <a:xfrm>
            <a:off x="297014" y="3715663"/>
            <a:ext cx="841318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Ο Συντελεστής Καταλογισμού εκφράζεται </a:t>
            </a:r>
            <a:r>
              <a:rPr lang="el-GR" sz="2000" b="1" dirty="0">
                <a:solidFill>
                  <a:schemeClr val="tx2"/>
                </a:solidFill>
              </a:rPr>
              <a:t>σε ευρώ ανά μονάδα εκτιμώμενης </a:t>
            </a:r>
            <a:r>
              <a:rPr lang="el-GR" sz="2000" dirty="0"/>
              <a:t>δραστηριότητας, η οποία λαμβάνεται υπόψη για τον υπολογισμό του συντελεστή</a:t>
            </a:r>
            <a:r>
              <a:rPr lang="el-GR" dirty="0"/>
              <a:t>.  </a:t>
            </a:r>
          </a:p>
          <a:p>
            <a:pPr>
              <a:lnSpc>
                <a:spcPct val="150000"/>
              </a:lnSpc>
            </a:pPr>
            <a:r>
              <a:rPr lang="el-GR" dirty="0"/>
              <a:t> </a:t>
            </a:r>
            <a:r>
              <a:rPr lang="el-GR" altLang="el-GR" b="1" dirty="0" smtClean="0">
                <a:solidFill>
                  <a:schemeClr val="tx2"/>
                </a:solidFill>
                <a:latin typeface="Arial" charset="0"/>
              </a:rPr>
              <a:t>Συνήθεις </a:t>
            </a:r>
            <a:r>
              <a:rPr lang="el-GR" altLang="el-GR" b="1" dirty="0">
                <a:solidFill>
                  <a:schemeClr val="tx2"/>
                </a:solidFill>
                <a:latin typeface="Arial" charset="0"/>
              </a:rPr>
              <a:t>βάσεις καταλογισμού</a:t>
            </a:r>
            <a:r>
              <a:rPr lang="el-GR" altLang="el-GR" dirty="0">
                <a:latin typeface="Arial" charset="0"/>
              </a:rPr>
              <a:t>: Μονάδες παραγωγής</a:t>
            </a:r>
            <a:r>
              <a:rPr lang="el-GR" altLang="el-GR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l-GR" altLang="el-GR" dirty="0">
                <a:latin typeface="Arial" charset="0"/>
              </a:rPr>
              <a:t>Ώρες άμεσης εργασίας , Ώρες λειτουργίας μηχανών, Κόστος άμεσης εργασίας, αναλώσεις πρώτων υλών. </a:t>
            </a: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574E-84D6-4BE6-A06A-7E010E9120DC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Κατανομή Κόστους: Επιμερισμός &amp; </a:t>
            </a:r>
            <a:r>
              <a:rPr lang="el-GR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Επανεπιμερισμός</a:t>
            </a: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Γ.Β.Ε.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98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Άσκηση 4</a:t>
            </a:r>
            <a:r>
              <a:rPr lang="el-GR" sz="3200" b="1" baseline="30000" dirty="0" smtClean="0"/>
              <a:t>η</a:t>
            </a:r>
            <a:r>
              <a:rPr lang="el-GR" sz="3200" b="1" dirty="0" smtClean="0"/>
              <a:t> </a:t>
            </a:r>
            <a:endParaRPr lang="el-GR" sz="3600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467544" y="119675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cs typeface="Arial" pitchFamily="34" charset="0"/>
              </a:rPr>
              <a:t>Η βιομηχανική επιχείρηση «Πλαίσιο ΑΒ.Ε.Ε.» παρουσίασε προϋπολογιστικά τα παρακάτω στοιχεία</a:t>
            </a:r>
            <a:r>
              <a:rPr lang="en-US" sz="2400" dirty="0">
                <a:cs typeface="Arial" pitchFamily="34" charset="0"/>
              </a:rPr>
              <a:t>:</a:t>
            </a:r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endParaRPr lang="el-GR" sz="2400" dirty="0">
              <a:cs typeface="Arial" pitchFamily="34" charset="0"/>
            </a:endParaRPr>
          </a:p>
          <a:p>
            <a:pPr algn="just"/>
            <a:r>
              <a:rPr lang="el-GR" sz="2400" dirty="0">
                <a:cs typeface="Arial" pitchFamily="34" charset="0"/>
              </a:rPr>
              <a:t>Ζητείται να υπολογιστεί ο συντελεστής επιβάρυνσης (καταλογισμού) των Γ.Β.Ε. χρησιμοποιώντας ως βάσεις</a:t>
            </a:r>
            <a:r>
              <a:rPr lang="en-US" sz="2400" dirty="0">
                <a:cs typeface="Arial" pitchFamily="34" charset="0"/>
              </a:rPr>
              <a:t>:</a:t>
            </a:r>
            <a:r>
              <a:rPr lang="el-GR" sz="2400" dirty="0">
                <a:cs typeface="Arial" pitchFamily="34" charset="0"/>
              </a:rPr>
              <a:t> </a:t>
            </a:r>
            <a:r>
              <a:rPr lang="el-GR" sz="2400" b="1" dirty="0">
                <a:solidFill>
                  <a:srgbClr val="0070C0"/>
                </a:solidFill>
                <a:cs typeface="Arial" pitchFamily="34" charset="0"/>
              </a:rPr>
              <a:t>α)</a:t>
            </a:r>
            <a:r>
              <a:rPr lang="el-GR" sz="2400" dirty="0">
                <a:cs typeface="Arial" pitchFamily="34" charset="0"/>
              </a:rPr>
              <a:t> το Κόστος της Άμεσης Εργασίας, </a:t>
            </a:r>
            <a:r>
              <a:rPr lang="el-GR" sz="2400" b="1" dirty="0">
                <a:solidFill>
                  <a:srgbClr val="0070C0"/>
                </a:solidFill>
                <a:cs typeface="Arial" pitchFamily="34" charset="0"/>
              </a:rPr>
              <a:t>β)</a:t>
            </a:r>
            <a:r>
              <a:rPr lang="el-GR" sz="2400" dirty="0">
                <a:cs typeface="Arial" pitchFamily="34" charset="0"/>
              </a:rPr>
              <a:t> τις Ώρες της Άμεσης Εργασίας, </a:t>
            </a:r>
            <a:r>
              <a:rPr lang="el-GR" sz="2400" b="1" dirty="0">
                <a:solidFill>
                  <a:srgbClr val="0070C0"/>
                </a:solidFill>
                <a:cs typeface="Arial" pitchFamily="34" charset="0"/>
              </a:rPr>
              <a:t>γ)</a:t>
            </a:r>
            <a:r>
              <a:rPr lang="el-GR" sz="2400" dirty="0">
                <a:cs typeface="Arial" pitchFamily="34" charset="0"/>
              </a:rPr>
              <a:t> τις Ώρες Λειτουργίας των Μηχανημάτων και </a:t>
            </a:r>
            <a:r>
              <a:rPr lang="el-GR" sz="2400" b="1" dirty="0">
                <a:solidFill>
                  <a:srgbClr val="0070C0"/>
                </a:solidFill>
                <a:cs typeface="Arial" pitchFamily="34" charset="0"/>
              </a:rPr>
              <a:t>δ)</a:t>
            </a:r>
            <a:r>
              <a:rPr lang="el-GR" sz="2400" dirty="0">
                <a:cs typeface="Arial" pitchFamily="34" charset="0"/>
              </a:rPr>
              <a:t> τις Παραχθείσες Μονάδες.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899592" y="2132858"/>
          <a:ext cx="5400599" cy="27180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9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128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Γ.Β.Ε. (σε €)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1.000.000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128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Κόστος</a:t>
                      </a:r>
                      <a:r>
                        <a:rPr lang="el-GR" sz="2000" baseline="0" dirty="0">
                          <a:latin typeface="Arial" pitchFamily="34" charset="0"/>
                          <a:cs typeface="Arial" pitchFamily="34" charset="0"/>
                        </a:rPr>
                        <a:t> Άμεσης Εργασίας (σε €)</a:t>
                      </a:r>
                      <a:endParaRPr lang="el-G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1.250.000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128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Ώρες Άμεσης Εργασίας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100.000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128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Ώρες Λειτουργίας Μηχανημάτων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20.000</a:t>
                      </a:r>
                      <a:r>
                        <a:rPr lang="el-GR" sz="20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l-G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34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Παραχθείσες Μονάδες Προϊόντος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r>
                        <a:rPr lang="el-GR" sz="2000" dirty="0">
                          <a:latin typeface="Arial" pitchFamily="34" charset="0"/>
                          <a:cs typeface="Arial" pitchFamily="34" charset="0"/>
                        </a:rPr>
                        <a:t>0.000</a:t>
                      </a:r>
                    </a:p>
                    <a:p>
                      <a:pPr algn="r"/>
                      <a:endParaRPr lang="el-G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Κατανομή Κόστους: Επιμερισμός &amp; </a:t>
            </a:r>
            <a:r>
              <a:rPr lang="el-GR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Επανεπιμερισμός</a:t>
            </a: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Γ.Β.Ε.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sz="3600" b="1" dirty="0"/>
              <a:t>Άσκηση 4</a:t>
            </a:r>
            <a:r>
              <a:rPr lang="el-GR" sz="3600" b="1" baseline="30000" dirty="0"/>
              <a:t>η</a:t>
            </a:r>
            <a:r>
              <a:rPr lang="el-GR" sz="3600" b="1" dirty="0"/>
              <a:t> </a:t>
            </a:r>
            <a:endParaRPr lang="el-GR" sz="3600" b="1" dirty="0">
              <a:cs typeface="Arial" pitchFamily="34" charset="0"/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49294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Ο συντελεστής επιβάρυνσης (καταλογισμού) των Γ.Β.Ε. κατά περίπτωση διαμορφώνεται ως εξής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α)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Βάσει του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κόστους της Άμεσης Εργασίας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=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= (1.000.000 € / 1.250.000 €) Χ 100 =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80%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του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κόστους της Άμεσης Εργασίας.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β)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Βάσει των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Ωρών της Άμεσης Εργασίας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=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= 1.000.000 € / 100.000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ω.α.ε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10 €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ανά ώρα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Άμεσης Εργασίας.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467544" y="119675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Κατανομή Κόστους: Επιμερισμός &amp; </a:t>
            </a:r>
            <a:r>
              <a:rPr lang="el-GR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Επανεπιμερισμός</a:t>
            </a: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Γ.Β.Ε.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sz="3600" b="1" dirty="0"/>
              <a:t>Άσκηση 4</a:t>
            </a:r>
            <a:r>
              <a:rPr lang="el-GR" sz="3600" b="1" baseline="30000" dirty="0"/>
              <a:t>η</a:t>
            </a:r>
            <a:r>
              <a:rPr lang="el-GR" sz="3600" b="1" dirty="0"/>
              <a:t> </a:t>
            </a:r>
            <a:endParaRPr lang="el-GR" sz="3600" b="1" dirty="0">
              <a:cs typeface="Arial" pitchFamily="34" charset="0"/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>
          <a:xfrm>
            <a:off x="683568" y="1612250"/>
            <a:ext cx="7848872" cy="43204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γ)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Βάσει των 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Ωρών Λειτουργίας Μηχανημάτων 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=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= 1.000.000 € / 20.000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ω.λ.μ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. =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50 €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ανά Ώρα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Λειτουργίας Μηχανημάτων.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>
                <a:latin typeface="Arial" pitchFamily="34" charset="0"/>
                <a:cs typeface="Arial" pitchFamily="34" charset="0"/>
              </a:rPr>
              <a:t>δ)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Βάσει των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Παραχθέντων Μονάδων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=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= 1.000.000 € / 250.000 μονάδες =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4 €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ανά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    Παραχθείσα Μονάδα.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467544" y="119675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l-GR" sz="2400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Κατανομή Κόστους: Επιμερισμός &amp; </a:t>
            </a:r>
            <a:r>
              <a:rPr lang="el-GR" sz="10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Επανεπιμερισμός</a:t>
            </a: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Γ.Β.Ε.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89EAFC-9958-9C43-A0B2-1D71A903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08" y="130572"/>
            <a:ext cx="8229600" cy="994172"/>
          </a:xfrm>
        </p:spPr>
        <p:txBody>
          <a:bodyPr>
            <a:normAutofit/>
          </a:bodyPr>
          <a:lstStyle/>
          <a:p>
            <a:r>
              <a:rPr lang="el-GR" sz="3200" b="1" dirty="0"/>
              <a:t>Άσκηση  </a:t>
            </a:r>
            <a:r>
              <a:rPr lang="el-GR" sz="3200" b="1" dirty="0" smtClean="0"/>
              <a:t>5</a:t>
            </a:r>
            <a:r>
              <a:rPr lang="el-GR" sz="3200" b="1" baseline="30000" dirty="0" smtClean="0"/>
              <a:t>η</a:t>
            </a:r>
            <a:r>
              <a:rPr lang="el-GR" sz="3200" b="1" dirty="0" smtClean="0"/>
              <a:t> </a:t>
            </a:r>
            <a:br>
              <a:rPr lang="el-GR" sz="3200" b="1" dirty="0" smtClean="0"/>
            </a:br>
            <a:r>
              <a:rPr lang="el-GR" sz="2000" dirty="0" smtClean="0"/>
              <a:t>Κοστολόγηση </a:t>
            </a:r>
            <a:r>
              <a:rPr lang="el-GR" sz="2000" dirty="0"/>
              <a:t>Εξατομικευμένης </a:t>
            </a:r>
            <a:r>
              <a:rPr lang="el-GR" sz="2000" dirty="0" smtClean="0"/>
              <a:t>παραγωγής</a:t>
            </a: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B81299-2974-D945-86E3-BA57A0318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096344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sz="2600" dirty="0"/>
              <a:t>Η επιχείρηση ΖΗΤΑ παράγει </a:t>
            </a:r>
            <a:r>
              <a:rPr lang="el-GR" sz="2600" dirty="0" err="1"/>
              <a:t>χαρτοφ</a:t>
            </a:r>
            <a:r>
              <a:rPr lang="en-US" sz="2600" dirty="0"/>
              <a:t>ύ</a:t>
            </a:r>
            <a:r>
              <a:rPr lang="el-GR" sz="2600" dirty="0" err="1"/>
              <a:t>λακες</a:t>
            </a:r>
            <a:r>
              <a:rPr lang="el-GR" sz="2600" dirty="0"/>
              <a:t> και χρησιμοποιεί τη μέθοδο της κατά παραγγελίας κοστολόγησης. Κατά τη διάρκεια του Νοεμβρίου 20Χ8, το εργοστάσιο απασχολήθηκε αποκλειστικά με την παραγγελία (ή εντολή παραγωγής) </a:t>
            </a:r>
            <a:r>
              <a:rPr lang="en-US" sz="2600" dirty="0"/>
              <a:t>No</a:t>
            </a:r>
            <a:r>
              <a:rPr lang="el-GR" sz="2600" dirty="0"/>
              <a:t>.125 που αφορούσε την παραγωγή 5.000 χαρτοφυλάκων.  </a:t>
            </a:r>
            <a:endParaRPr lang="el-GR" sz="2600" dirty="0" smtClean="0"/>
          </a:p>
          <a:p>
            <a:pPr marL="0" indent="0" algn="just">
              <a:buNone/>
            </a:pPr>
            <a:endParaRPr lang="el-GR" sz="2600" dirty="0"/>
          </a:p>
          <a:p>
            <a:pPr marL="0" indent="0" algn="just">
              <a:buNone/>
            </a:pPr>
            <a:r>
              <a:rPr lang="el-GR" sz="2600" dirty="0" smtClean="0"/>
              <a:t>Η </a:t>
            </a:r>
            <a:r>
              <a:rPr lang="el-GR" sz="2600" dirty="0"/>
              <a:t>παραγωγή της παραγγελίας ξεκίνησε το μήνα Νοέμβριο και παραδόθηκε στον πελάτη εντός του μήνα. </a:t>
            </a:r>
            <a:endParaRPr lang="el-GR" sz="2600" dirty="0" smtClean="0"/>
          </a:p>
          <a:p>
            <a:pPr marL="0" indent="0" algn="just">
              <a:buNone/>
            </a:pPr>
            <a:r>
              <a:rPr lang="el-GR" sz="2600" dirty="0" smtClean="0"/>
              <a:t>Η </a:t>
            </a:r>
            <a:r>
              <a:rPr lang="el-GR" sz="2600" dirty="0"/>
              <a:t>επιχείρηση εφαρμόζει </a:t>
            </a:r>
            <a:r>
              <a:rPr lang="el-GR" sz="2600" dirty="0" smtClean="0"/>
              <a:t>προϋπολογισμένο (μοναδικό/συνολικό) συντελεστή </a:t>
            </a:r>
            <a:r>
              <a:rPr lang="el-GR" sz="2600" dirty="0"/>
              <a:t>καταλογισμού</a:t>
            </a:r>
            <a:r>
              <a:rPr lang="en-US" sz="2600" dirty="0"/>
              <a:t> (</a:t>
            </a:r>
            <a:r>
              <a:rPr lang="el-GR" sz="2600" dirty="0"/>
              <a:t>επιβάρυνσης) </a:t>
            </a:r>
            <a:r>
              <a:rPr lang="el-GR" sz="2600" dirty="0" smtClean="0"/>
              <a:t>Γ.Β.Ε. με </a:t>
            </a:r>
            <a:r>
              <a:rPr lang="el-GR" sz="2600" dirty="0"/>
              <a:t>βάση τις ώρες λειτουργίας μηχανών. Ο συντελεστής καταλογισμού είχε υπολογιστεί στην αρχή της χρήσης με βάση τα παρακάτω προϋπολογιστικά δεδομένα:</a:t>
            </a:r>
          </a:p>
          <a:p>
            <a:pPr marL="0" indent="0" algn="just">
              <a:buNone/>
            </a:pPr>
            <a:endParaRPr lang="el-GR" sz="2800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25A6F58B-950B-0C4F-854F-A0D332B72DC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69801" y="4365104"/>
          <a:ext cx="7886700" cy="18669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8306666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403695099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014147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l-GR" sz="2000" dirty="0"/>
                        <a:t>Μεταβλητά </a:t>
                      </a:r>
                      <a:r>
                        <a:rPr lang="el-GR" sz="2000" dirty="0" smtClean="0"/>
                        <a:t>Γ.Β.Ε.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370.000</a:t>
                      </a:r>
                      <a:r>
                        <a:rPr lang="el-GR" sz="2000" dirty="0">
                          <a:solidFill>
                            <a:schemeClr val="dk1"/>
                          </a:solidFill>
                        </a:rPr>
                        <a:t>€ 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3293757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l-GR" sz="2000" u="sng" dirty="0"/>
                        <a:t>Σταθερά </a:t>
                      </a:r>
                      <a:r>
                        <a:rPr lang="el-GR" sz="2000" u="sng" dirty="0" smtClean="0"/>
                        <a:t>Γ.Β.Ε. </a:t>
                      </a:r>
                      <a:endParaRPr lang="el-GR" sz="2000" u="sng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l-GR" sz="2000" u="sng" dirty="0"/>
                        <a:t>280.000</a:t>
                      </a:r>
                      <a:r>
                        <a:rPr lang="el-GR" sz="2000" dirty="0">
                          <a:solidFill>
                            <a:schemeClr val="dk1"/>
                          </a:solidFill>
                        </a:rPr>
                        <a:t>€ </a:t>
                      </a:r>
                      <a:endParaRPr lang="el-GR" sz="2000" u="sng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385354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650.000</a:t>
                      </a:r>
                      <a:r>
                        <a:rPr lang="el-GR" sz="2000" dirty="0">
                          <a:solidFill>
                            <a:schemeClr val="dk1"/>
                          </a:solidFill>
                        </a:rPr>
                        <a:t>€ 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7421589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l-GR" sz="2000" dirty="0"/>
                        <a:t>Ώρες λειτουργίας μηχανημάτων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l-GR" sz="2000" dirty="0"/>
                        <a:t>65.000 ώρες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75867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Μέθοδοι Κοστολόγησης: Εξατομικευμένη Κοστολόγηση &amp; Κοστολόγηση Συνεχούς Παραγωγής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2CCFB975-303D-5E48-904E-C72427E7121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547664" y="2255498"/>
          <a:ext cx="6048672" cy="24765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8306666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4036950993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Παραγγελία Νο.125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014147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dirty="0"/>
                        <a:t>Αναλώσεις πρώτων υλών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50.000</a:t>
                      </a:r>
                      <a:r>
                        <a:rPr lang="el-GR" sz="2000" dirty="0">
                          <a:solidFill>
                            <a:schemeClr val="dk1"/>
                          </a:solidFill>
                        </a:rPr>
                        <a:t>€ 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7421589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dirty="0"/>
                        <a:t>Ώρες λειτουργίας μηχανημάτων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3.000 ώρες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75867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dirty="0"/>
                        <a:t>Ώρες άμεσης εργασίας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2.000 ώρες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2989912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l-GR" sz="2000" dirty="0"/>
                        <a:t>Ωρομίσθιο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/>
                        <a:t>8</a:t>
                      </a:r>
                      <a:r>
                        <a:rPr lang="el-GR" sz="2000" dirty="0">
                          <a:solidFill>
                            <a:schemeClr val="dk1"/>
                          </a:solidFill>
                        </a:rPr>
                        <a:t>€ </a:t>
                      </a:r>
                      <a:r>
                        <a:rPr lang="el-GR" sz="2000" dirty="0"/>
                        <a:t>ανά ώρα ΑΕ</a:t>
                      </a:r>
                    </a:p>
                    <a:p>
                      <a:pPr algn="ctr"/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651996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F46D1D-9CA6-944C-A150-68310AD8B3D3}"/>
              </a:ext>
            </a:extLst>
          </p:cNvPr>
          <p:cNvSpPr txBox="1"/>
          <p:nvPr/>
        </p:nvSpPr>
        <p:spPr>
          <a:xfrm>
            <a:off x="722539" y="1661968"/>
            <a:ext cx="769892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/>
              <a:t>Στη συνέχεια</a:t>
            </a:r>
            <a:r>
              <a:rPr lang="en-US" sz="2000" dirty="0"/>
              <a:t>,</a:t>
            </a:r>
            <a:r>
              <a:rPr lang="el-GR" sz="2000" dirty="0"/>
              <a:t> δίδονται ορισμένες πληροφορίες για το μήνα Νοέμβριο:</a:t>
            </a:r>
            <a:endParaRPr lang="el-GR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111ED-6043-9243-ADBA-11361353FD91}"/>
              </a:ext>
            </a:extLst>
          </p:cNvPr>
          <p:cNvSpPr txBox="1"/>
          <p:nvPr/>
        </p:nvSpPr>
        <p:spPr>
          <a:xfrm>
            <a:off x="657224" y="5085184"/>
            <a:ext cx="8307263" cy="15388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/>
              <a:t>Από την αποθήκη πρώτων υλών χορηγήθηκε  στο εργοστάσιο η πρώτη ύλη που χρειάστηκε για την εκτέλεση της παραγγελίας.</a:t>
            </a:r>
          </a:p>
          <a:p>
            <a:endParaRPr lang="el-GR" sz="1400" dirty="0"/>
          </a:p>
          <a:p>
            <a:r>
              <a:rPr lang="el-GR" sz="2000" dirty="0"/>
              <a:t>Ζητείται: α) τα καταλογισμένα </a:t>
            </a:r>
            <a:r>
              <a:rPr lang="el-GR" sz="2000" dirty="0" smtClean="0"/>
              <a:t>Γ.Β.Ε. </a:t>
            </a:r>
            <a:r>
              <a:rPr lang="el-GR" sz="2000" dirty="0"/>
              <a:t>της παραγγελίας Νο.125 και β) το συνολικό κόστος της παραγγελίας (κόστος παραχθέντων).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10" name="Τίτλος 1">
            <a:extLst>
              <a:ext uri="{FF2B5EF4-FFF2-40B4-BE49-F238E27FC236}">
                <a16:creationId xmlns:a16="http://schemas.microsoft.com/office/drawing/2014/main" id="{5889EAFC-9958-9C43-A0B2-1D71A903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08" y="130572"/>
            <a:ext cx="8229600" cy="994172"/>
          </a:xfrm>
        </p:spPr>
        <p:txBody>
          <a:bodyPr>
            <a:normAutofit/>
          </a:bodyPr>
          <a:lstStyle/>
          <a:p>
            <a:r>
              <a:rPr lang="el-GR" sz="3200" b="1" dirty="0"/>
              <a:t>Άσκηση  </a:t>
            </a:r>
            <a:r>
              <a:rPr lang="el-GR" sz="3200" b="1" dirty="0" smtClean="0"/>
              <a:t>5</a:t>
            </a:r>
            <a:r>
              <a:rPr lang="el-GR" sz="3200" b="1" baseline="30000" dirty="0" smtClean="0"/>
              <a:t>η</a:t>
            </a:r>
            <a:r>
              <a:rPr lang="el-GR" sz="3200" b="1" dirty="0" smtClean="0"/>
              <a:t> </a:t>
            </a:r>
            <a:br>
              <a:rPr lang="el-GR" sz="3200" b="1" dirty="0" smtClean="0"/>
            </a:br>
            <a:r>
              <a:rPr lang="el-GR" sz="2000" dirty="0" smtClean="0"/>
              <a:t>Κοστολόγηση </a:t>
            </a:r>
            <a:r>
              <a:rPr lang="el-GR" sz="2000" dirty="0"/>
              <a:t>Εξατομικευμένης </a:t>
            </a:r>
            <a:r>
              <a:rPr lang="el-GR" sz="2000" dirty="0" smtClean="0"/>
              <a:t>παραγωγής</a:t>
            </a:r>
            <a:endParaRPr lang="el-GR" sz="24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Μέθοδοι Κοστολόγησης: Εξατομικευμένη Κοστολόγηση &amp; Κοστολόγηση Συνεχούς Παραγωγής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4F46D1D-9CA6-944C-A150-68310AD8B3D3}"/>
              </a:ext>
            </a:extLst>
          </p:cNvPr>
          <p:cNvSpPr txBox="1"/>
          <p:nvPr/>
        </p:nvSpPr>
        <p:spPr>
          <a:xfrm>
            <a:off x="539552" y="1556792"/>
            <a:ext cx="8280920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/>
              <a:t>Προσδιορισμός Συνολικού Συντελεστή Καταλογισμού</a:t>
            </a:r>
          </a:p>
          <a:p>
            <a:endParaRPr lang="el-GR" sz="2000" b="1" dirty="0"/>
          </a:p>
          <a:p>
            <a:r>
              <a:rPr lang="el-GR" sz="2000" b="1" dirty="0"/>
              <a:t>Συνολικός Συντελεστής Καταλογισμού</a:t>
            </a:r>
            <a:r>
              <a:rPr lang="el-GR" sz="2000" dirty="0"/>
              <a:t>= </a:t>
            </a:r>
          </a:p>
          <a:p>
            <a:r>
              <a:rPr lang="el-GR" b="1" dirty="0"/>
              <a:t>Προϋπολογισμένα Γ.Β.Ε. / Προϋπολογισμένες ώρες λειτουργίας Μηχανών</a:t>
            </a:r>
            <a:r>
              <a:rPr lang="el-GR" dirty="0"/>
              <a:t>= </a:t>
            </a:r>
          </a:p>
          <a:p>
            <a:endParaRPr lang="el-GR" dirty="0"/>
          </a:p>
          <a:p>
            <a:r>
              <a:rPr lang="el-GR" dirty="0"/>
              <a:t>= </a:t>
            </a:r>
            <a:r>
              <a:rPr lang="el-GR" sz="2000" dirty="0"/>
              <a:t>650.000</a:t>
            </a:r>
            <a:r>
              <a:rPr lang="el-GR" sz="2000" dirty="0">
                <a:solidFill>
                  <a:schemeClr val="dk1"/>
                </a:solidFill>
              </a:rPr>
              <a:t>€ </a:t>
            </a:r>
            <a:r>
              <a:rPr lang="el-GR" sz="2000" dirty="0"/>
              <a:t>/ 65.000 ώρες  λειτουργίας μηχανών = 10</a:t>
            </a:r>
            <a:r>
              <a:rPr lang="el-GR" sz="2000" dirty="0">
                <a:solidFill>
                  <a:schemeClr val="dk1"/>
                </a:solidFill>
              </a:rPr>
              <a:t>€ </a:t>
            </a:r>
            <a:r>
              <a:rPr lang="el-GR" sz="2000" dirty="0"/>
              <a:t>ανά ώρα λειτουργίας μηχανών (ΩΛΜ).</a:t>
            </a:r>
          </a:p>
          <a:p>
            <a:endParaRPr lang="el-GR" sz="2000" dirty="0"/>
          </a:p>
          <a:p>
            <a:r>
              <a:rPr lang="el-GR" sz="2000" b="1" dirty="0"/>
              <a:t>Καταλογισμένα Γ.Β.Ε για την παραγγελία </a:t>
            </a:r>
            <a:r>
              <a:rPr lang="el-GR" sz="2000" b="1" dirty="0" err="1"/>
              <a:t>Νο</a:t>
            </a:r>
            <a:r>
              <a:rPr lang="el-GR" sz="2000" b="1" dirty="0"/>
              <a:t>. 125 = Πραγματικές ώρες λειτουργίας μηχανών (ΩΛΜ) Χ Συνολικός Συντελεστής Καταλογισμού =  </a:t>
            </a:r>
          </a:p>
          <a:p>
            <a:endParaRPr lang="el-GR" sz="2000" b="1" dirty="0"/>
          </a:p>
          <a:p>
            <a:r>
              <a:rPr lang="el-GR" sz="2000" dirty="0"/>
              <a:t>= 3.000 ΩΛΜ Χ 10</a:t>
            </a:r>
            <a:r>
              <a:rPr lang="el-GR" sz="2000" dirty="0">
                <a:solidFill>
                  <a:schemeClr val="dk1"/>
                </a:solidFill>
              </a:rPr>
              <a:t>€ </a:t>
            </a:r>
            <a:r>
              <a:rPr lang="el-GR" sz="2000" dirty="0"/>
              <a:t>ανά ώρα = 30.000</a:t>
            </a:r>
            <a:r>
              <a:rPr lang="el-GR" dirty="0">
                <a:solidFill>
                  <a:schemeClr val="dk1"/>
                </a:solidFill>
              </a:rPr>
              <a:t>€ 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889EAFC-9958-9C43-A0B2-1D71A9039674}"/>
              </a:ext>
            </a:extLst>
          </p:cNvPr>
          <p:cNvSpPr txBox="1">
            <a:spLocks/>
          </p:cNvSpPr>
          <p:nvPr/>
        </p:nvSpPr>
        <p:spPr>
          <a:xfrm>
            <a:off x="443508" y="130572"/>
            <a:ext cx="82296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/>
              <a:t>Άσκηση  5</a:t>
            </a:r>
            <a:r>
              <a:rPr lang="el-GR" sz="3200" b="1" baseline="30000" dirty="0" smtClean="0"/>
              <a:t>η</a:t>
            </a:r>
            <a:r>
              <a:rPr lang="el-GR" sz="3200" b="1" dirty="0" smtClean="0"/>
              <a:t> </a:t>
            </a:r>
            <a:br>
              <a:rPr lang="el-GR" sz="3200" b="1" dirty="0" smtClean="0"/>
            </a:br>
            <a:r>
              <a:rPr lang="el-GR" sz="2000" dirty="0" smtClean="0"/>
              <a:t>Κοστολόγηση Εξατομικευμένης παραγωγής</a:t>
            </a:r>
            <a:endParaRPr lang="el-GR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Μέθοδοι Κοστολόγησης: Εξατομικευμένη Κοστολόγηση &amp; Κοστολόγηση Συνεχούς Παραγωγής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C0B78937-C803-F54D-A2C7-4A2BFE7E9AF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71600" y="1844824"/>
          <a:ext cx="6912768" cy="29184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8306666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4036950993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Παραγγελία 125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014147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dirty="0"/>
                        <a:t>Παραγωγή σε εξέλιξη αρχής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l-GR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3293757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dirty="0"/>
                        <a:t>+ Αναλώσεις πρώτων υλών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50.000</a:t>
                      </a:r>
                      <a:r>
                        <a:rPr lang="el-G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385354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u="none" dirty="0"/>
                        <a:t>+ Κόστος άμεσης εργασίας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2.000 ΩΑΕ Χ 8</a:t>
                      </a:r>
                      <a:r>
                        <a:rPr lang="el-G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el-GR" sz="2000" dirty="0"/>
                        <a:t> = 16.000</a:t>
                      </a:r>
                      <a:r>
                        <a:rPr lang="el-G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330519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dirty="0"/>
                        <a:t>+ Γ.Β.Ε. καταλογισμένα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r>
                        <a:rPr lang="el-GR" sz="2000" dirty="0"/>
                        <a:t>.000 ΩΛΜ Χ 10 = 30.000</a:t>
                      </a:r>
                      <a:r>
                        <a:rPr lang="el-G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l-GR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75867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l-GR" sz="2000" u="sng" dirty="0"/>
                        <a:t>- Παραγωγή σε εξέλιξη τέλους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u="none" dirty="0"/>
                        <a:t>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2989912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endParaRPr lang="el-GR" sz="2000" b="1" dirty="0"/>
                    </a:p>
                    <a:p>
                      <a:r>
                        <a:rPr lang="el-GR" sz="2000" b="1" dirty="0"/>
                        <a:t>Κόστος παραχθέντων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  <a:p>
                      <a:pPr algn="ctr"/>
                      <a:r>
                        <a:rPr lang="el-GR" sz="2000" b="1" dirty="0"/>
                        <a:t>96.000</a:t>
                      </a:r>
                      <a:r>
                        <a:rPr lang="el-GR" sz="2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l-GR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6937488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5889EAFC-9958-9C43-A0B2-1D71A9039674}"/>
              </a:ext>
            </a:extLst>
          </p:cNvPr>
          <p:cNvSpPr txBox="1">
            <a:spLocks/>
          </p:cNvSpPr>
          <p:nvPr/>
        </p:nvSpPr>
        <p:spPr>
          <a:xfrm>
            <a:off x="443508" y="130572"/>
            <a:ext cx="82296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smtClean="0"/>
              <a:t>Άσκηση  5</a:t>
            </a:r>
            <a:r>
              <a:rPr lang="el-GR" sz="3200" b="1" baseline="30000" smtClean="0"/>
              <a:t>η</a:t>
            </a:r>
            <a:r>
              <a:rPr lang="el-GR" sz="3200" b="1" smtClean="0"/>
              <a:t> </a:t>
            </a:r>
            <a:br>
              <a:rPr lang="el-GR" sz="3200" b="1" smtClean="0"/>
            </a:br>
            <a:r>
              <a:rPr lang="el-GR" sz="2000" smtClean="0"/>
              <a:t>Κοστολόγηση Εξατομικευμένης παραγωγής</a:t>
            </a:r>
            <a:endParaRPr lang="el-GR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Μέθοδοι Κοστολόγησης: Εξατομικευμένη Κοστολόγηση &amp; Κοστολόγηση Συνεχούς Παραγωγής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14186-E527-FE4D-8294-51A34FD1F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630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Λογιστική Αντιμετώπιση Κόστους Εργασίας Ι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9282"/>
            <a:ext cx="8229600" cy="4866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 smtClean="0"/>
              <a:t>Για το μήνα Νοέμβριο οι μικτές αμοιβές του προσωπικού ανήλθαν στις €100.000. Οι εργοδοτικές εισφορές ύψους €20.000 και οι ασφαλιστικές κρατήσεις των εργαζομένων ύψους €15.000 οφείλονταν στα ασφαλιστικά ταμεία, ενώ οι καθαρές αμοιβές καταβλήθηκαν στους εργαζομένους με μετρητά. Με βάση τα στοιχεία που συνέλεξε ο κοστολόγος της εταιρείας, το 30% των αμοιβών αφορά αμοιβές υπάλληλών διοικητικών υπηρεσιών της εταιρείας (π.χ. τμήμα</a:t>
            </a:r>
            <a:r>
              <a:rPr lang="en-US" sz="1600" dirty="0" smtClean="0"/>
              <a:t> </a:t>
            </a:r>
            <a:r>
              <a:rPr lang="el-GR" sz="1600" dirty="0" smtClean="0"/>
              <a:t>μάρκετινγκ, προσωπικού κ.λπ.) ενώ οι υπόλοιπες αμοιβές ενσωματώθηκαν στο κόστος παραγωγής (60% ως άμεση εργασία και το 10% ως έμμεση εργασία).   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2</a:t>
            </a:fld>
            <a:endParaRPr lang="el-GR"/>
          </a:p>
        </p:txBody>
      </p:sp>
      <p:graphicFrame>
        <p:nvGraphicFramePr>
          <p:cNvPr id="4" name="Θέση περιεχομένου 6">
            <a:extLst>
              <a:ext uri="{FF2B5EF4-FFF2-40B4-BE49-F238E27FC236}">
                <a16:creationId xmlns:a16="http://schemas.microsoft.com/office/drawing/2014/main" id="{75A0C9B8-28E6-A048-B7BE-8BA72FC879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19984"/>
              </p:ext>
            </p:extLst>
          </p:nvPr>
        </p:nvGraphicFramePr>
        <p:xfrm>
          <a:off x="395536" y="3083636"/>
          <a:ext cx="8229600" cy="2814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31029">
                  <a:extLst>
                    <a:ext uri="{9D8B030D-6E8A-4147-A177-3AD203B41FA5}">
                      <a16:colId xmlns:a16="http://schemas.microsoft.com/office/drawing/2014/main" val="292638059"/>
                    </a:ext>
                  </a:extLst>
                </a:gridCol>
                <a:gridCol w="2582605">
                  <a:extLst>
                    <a:ext uri="{9D8B030D-6E8A-4147-A177-3AD203B41FA5}">
                      <a16:colId xmlns:a16="http://schemas.microsoft.com/office/drawing/2014/main" val="2237706962"/>
                    </a:ext>
                  </a:extLst>
                </a:gridCol>
                <a:gridCol w="1018736">
                  <a:extLst>
                    <a:ext uri="{9D8B030D-6E8A-4147-A177-3AD203B41FA5}">
                      <a16:colId xmlns:a16="http://schemas.microsoft.com/office/drawing/2014/main" val="2533283112"/>
                    </a:ext>
                  </a:extLst>
                </a:gridCol>
                <a:gridCol w="1297230">
                  <a:extLst>
                    <a:ext uri="{9D8B030D-6E8A-4147-A177-3AD203B41FA5}">
                      <a16:colId xmlns:a16="http://schemas.microsoft.com/office/drawing/2014/main" val="408737508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l-GR" sz="1600" dirty="0"/>
                        <a:t>Λογαριασμοί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Χρέωση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/>
                        <a:t>Πίστωση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Αμοιβές Έμμισθου (Ημερομίσθιου) Προσωπικού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100.000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63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Εργοδοτικές Έμμισθου (Ημερομίσθιου) Προσωπικού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20.000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3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Εργοδοτικές εισφορές και κρατήσεις πληρωτέες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35.000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475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/>
                        <a:t>Ταμείο (100.000 – 15.000)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600" dirty="0" smtClean="0"/>
                        <a:t>85.000</a:t>
                      </a:r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98094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sz="1600" dirty="0"/>
                        <a:t>Καταχώρηση δαπάνης </a:t>
                      </a:r>
                      <a:r>
                        <a:rPr lang="el-GR" sz="1600" dirty="0" smtClean="0"/>
                        <a:t>αμοιβών</a:t>
                      </a:r>
                      <a:endParaRPr lang="el-G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60205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14186-E527-FE4D-8294-51A34FD1F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14" y="135037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b="1" dirty="0"/>
              <a:t>Λογιστική Αντιμετώπιση Κόστους Εργασίας ΙΙ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9282"/>
            <a:ext cx="8229600" cy="4866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 smtClean="0"/>
              <a:t>Για το μήνα Νοέμβριο οι μικτές αμοιβές του προσωπικού ανήλθαν στις €100.000. Οι εργοδοτικές εισφορές ύψους €20.000 και οι ασφαλιστικές κρατήσεις των εργαζομένων ύψους €15.000 οφείλονταν στα ασφαλιστικά ταμεία, ενώ οι καθαρές αμοιβές καταβλήθηκαν στους εργαζομένους με μετρητά. Με βάση τα στοιχεία που συνέλεξε ο κοστολόγος της εταιρείας, το 30% των αμοιβών αφορά αμοιβές υπάλληλών διοικητικών υπηρεσιών της εταιρείας (π.χ. τμήμα</a:t>
            </a:r>
            <a:r>
              <a:rPr lang="en-US" sz="1600" dirty="0" smtClean="0"/>
              <a:t> </a:t>
            </a:r>
            <a:r>
              <a:rPr lang="el-GR" sz="1600" dirty="0" smtClean="0"/>
              <a:t>μάρκετινγκ, προσωπικού κ.λπ.) ενώ οι υπόλοιπες αμοιβές ενσωματώθηκαν στο κόστος παραγωγής (60% ως άμεση εργασία και το 10% ως έμμεση εργασία).    </a:t>
            </a:r>
            <a:endParaRPr lang="en-US" sz="1600" dirty="0"/>
          </a:p>
        </p:txBody>
      </p:sp>
      <p:graphicFrame>
        <p:nvGraphicFramePr>
          <p:cNvPr id="5" name="Θέση περιεχομένου 6">
            <a:extLst>
              <a:ext uri="{FF2B5EF4-FFF2-40B4-BE49-F238E27FC236}">
                <a16:creationId xmlns:a16="http://schemas.microsoft.com/office/drawing/2014/main" id="{11D013D0-B9E0-2D40-8418-D21A5594B3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710269"/>
              </p:ext>
            </p:extLst>
          </p:nvPr>
        </p:nvGraphicFramePr>
        <p:xfrm>
          <a:off x="474886" y="3068960"/>
          <a:ext cx="8229600" cy="30276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92638059"/>
                    </a:ext>
                  </a:extLst>
                </a:gridCol>
                <a:gridCol w="3177330">
                  <a:extLst>
                    <a:ext uri="{9D8B030D-6E8A-4147-A177-3AD203B41FA5}">
                      <a16:colId xmlns:a16="http://schemas.microsoft.com/office/drawing/2014/main" val="2237706962"/>
                    </a:ext>
                  </a:extLst>
                </a:gridCol>
                <a:gridCol w="1018736">
                  <a:extLst>
                    <a:ext uri="{9D8B030D-6E8A-4147-A177-3AD203B41FA5}">
                      <a16:colId xmlns:a16="http://schemas.microsoft.com/office/drawing/2014/main" val="2533283112"/>
                    </a:ext>
                  </a:extLst>
                </a:gridCol>
                <a:gridCol w="1297230">
                  <a:extLst>
                    <a:ext uri="{9D8B030D-6E8A-4147-A177-3AD203B41FA5}">
                      <a16:colId xmlns:a16="http://schemas.microsoft.com/office/drawing/2014/main" val="4087375085"/>
                    </a:ext>
                  </a:extLst>
                </a:gridCol>
              </a:tblGrid>
              <a:tr h="364849">
                <a:tc gridSpan="2">
                  <a:txBody>
                    <a:bodyPr/>
                    <a:lstStyle/>
                    <a:p>
                      <a:r>
                        <a:rPr lang="el-GR" dirty="0"/>
                        <a:t>Λογαριασμοί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Χρέωση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Πίστωση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Παραγωγή σε εξέλιξη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72.000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93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Γενικά Βιομηχανικά Έξοδα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12.000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63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Αμοιβές Έμμισθου (Ημερομίσθιου) Προσωπικού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70.000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475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Εργοδοτικές Έμμισθου (Ημερομίσθιου) Προσωπικού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 smtClean="0"/>
                        <a:t>14.000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44534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Μεταφορά κόστους εργασίας στην παραγωγή σε εξέλιξη (</a:t>
                      </a:r>
                      <a:r>
                        <a:rPr lang="el-GR" b="1" dirty="0">
                          <a:solidFill>
                            <a:schemeClr val="tx2"/>
                          </a:solidFill>
                        </a:rPr>
                        <a:t>άμεση </a:t>
                      </a:r>
                      <a:r>
                        <a:rPr lang="el-GR" b="1" dirty="0" smtClean="0">
                          <a:solidFill>
                            <a:schemeClr val="tx2"/>
                          </a:solidFill>
                        </a:rPr>
                        <a:t>εργασία</a:t>
                      </a:r>
                      <a:r>
                        <a:rPr lang="el-GR" dirty="0" smtClean="0">
                          <a:solidFill>
                            <a:schemeClr val="tx2"/>
                          </a:solidFill>
                        </a:rPr>
                        <a:t>) 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και στα Γ.Β.Ε. (</a:t>
                      </a:r>
                      <a:r>
                        <a:rPr lang="el-GR" b="1" dirty="0">
                          <a:solidFill>
                            <a:schemeClr val="tx2"/>
                          </a:solidFill>
                        </a:rPr>
                        <a:t>έμμεση εργασία</a:t>
                      </a:r>
                      <a:r>
                        <a:rPr lang="el-GR" dirty="0">
                          <a:solidFill>
                            <a:schemeClr val="tx2"/>
                          </a:solidFill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60205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7718"/>
          </a:xfrm>
        </p:spPr>
        <p:txBody>
          <a:bodyPr>
            <a:noAutofit/>
          </a:bodyPr>
          <a:lstStyle/>
          <a:p>
            <a:r>
              <a:rPr lang="el-GR" sz="3200" b="1" i="1" dirty="0"/>
              <a:t/>
            </a:r>
            <a:br>
              <a:rPr lang="el-GR" sz="3200" b="1" i="1" dirty="0"/>
            </a:br>
            <a:r>
              <a:rPr lang="el-GR" sz="3200" b="1" i="1" dirty="0"/>
              <a:t/>
            </a:r>
            <a:br>
              <a:rPr lang="el-GR" sz="3200" b="1" i="1" dirty="0"/>
            </a:br>
            <a:r>
              <a:rPr lang="el-GR" sz="3200" b="1" dirty="0" smtClean="0"/>
              <a:t>Άσκηση 1</a:t>
            </a:r>
            <a:r>
              <a:rPr lang="el-GR" sz="3200" b="1" baseline="30000" dirty="0" smtClean="0"/>
              <a:t>η</a:t>
            </a:r>
            <a:r>
              <a:rPr lang="el-GR" sz="3200" b="1" dirty="0" smtClean="0"/>
              <a:t>   </a:t>
            </a: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2800" b="1" dirty="0"/>
              <a:t>Κόστος παραχθέντων και κόστος πωληθέντων</a:t>
            </a: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i="1" dirty="0"/>
              <a:t/>
            </a:r>
            <a:br>
              <a:rPr lang="el-GR" sz="3200" b="1" i="1" dirty="0"/>
            </a:br>
            <a:r>
              <a:rPr lang="el-GR" sz="2900" b="1" i="1" dirty="0"/>
              <a:t>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75081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1800"/>
              </a:spcAft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Δίνονται τα υπόλοιπα των λογαριασμών της βιομηχανικής επιχείρησης ΧΨΖ την 31/12/20Χ7</a:t>
            </a:r>
            <a:r>
              <a:rPr lang="el-GR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 (ποσά σε ευρώ):</a:t>
            </a: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el-GR" sz="18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spcAft>
                <a:spcPts val="1800"/>
              </a:spcAft>
              <a:buNone/>
            </a:pPr>
            <a:endParaRPr lang="el-GR" sz="1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 algn="just">
              <a:spcBef>
                <a:spcPts val="1200"/>
              </a:spcBef>
              <a:spcAft>
                <a:spcPts val="1800"/>
              </a:spcAft>
              <a:buNone/>
            </a:pPr>
            <a:endParaRPr lang="el-GR" sz="1800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74A4F03B-2528-9A45-A14D-6DDA163FFB1D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916833"/>
          <a:ext cx="7859216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93">
                  <a:extLst>
                    <a:ext uri="{9D8B030D-6E8A-4147-A177-3AD203B41FA5}">
                      <a16:colId xmlns:a16="http://schemas.microsoft.com/office/drawing/2014/main" val="2537945249"/>
                    </a:ext>
                  </a:extLst>
                </a:gridCol>
                <a:gridCol w="1262039">
                  <a:extLst>
                    <a:ext uri="{9D8B030D-6E8A-4147-A177-3AD203B41FA5}">
                      <a16:colId xmlns:a16="http://schemas.microsoft.com/office/drawing/2014/main" val="1641106026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562578752"/>
                    </a:ext>
                  </a:extLst>
                </a:gridCol>
                <a:gridCol w="905272">
                  <a:extLst>
                    <a:ext uri="{9D8B030D-6E8A-4147-A177-3AD203B41FA5}">
                      <a16:colId xmlns:a16="http://schemas.microsoft.com/office/drawing/2014/main" val="1024002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Λογαριασμοί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Ποσά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Λογαριασμοί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Ποσά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2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Πρώτες Ύλες 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Ημερομίσθια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7.800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66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Ημικατεργασμένα Προϊόντα  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Ηλεκτρισμός εργοστασίου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20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Έτοιμα Προϊόντα  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7.200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Μισθοί εργοστασίου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20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Αγορές Πρώτων Υλών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28.750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Ενοίκιο εργοστασίου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8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Πωλήσεις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66.300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Ύδρευση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32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/>
                        <a:t>Επιστροφές πωλήσεων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Επισκευές εργοστασίου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1.600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61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Πρώτες Ύλες 31/12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Αποσβέσεις εργοστασίου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68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Ημικατεργασμένα Προϊόντα  31/12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Έξοδα διοίκησης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858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Έτοιμα Προϊόντα 31/12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Έξοδα πωλήσεων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855857"/>
                  </a:ext>
                </a:extLst>
              </a:tr>
            </a:tbl>
          </a:graphicData>
        </a:graphic>
      </p:graphicFrame>
      <p:sp>
        <p:nvSpPr>
          <p:cNvPr id="5" name="2 - Υπότιτλος">
            <a:extLst>
              <a:ext uri="{FF2B5EF4-FFF2-40B4-BE49-F238E27FC236}">
                <a16:creationId xmlns:a16="http://schemas.microsoft.com/office/drawing/2014/main" id="{090A8C8F-7C57-B249-90DC-FD7AE393B45C}"/>
              </a:ext>
            </a:extLst>
          </p:cNvPr>
          <p:cNvSpPr txBox="1">
            <a:spLocks/>
          </p:cNvSpPr>
          <p:nvPr/>
        </p:nvSpPr>
        <p:spPr>
          <a:xfrm>
            <a:off x="642392" y="6207955"/>
            <a:ext cx="8229600" cy="750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el-GR" sz="1800" dirty="0">
                <a:latin typeface="Arial" pitchFamily="34" charset="0"/>
                <a:cs typeface="Arial" pitchFamily="34" charset="0"/>
              </a:rPr>
              <a:t>Ζητείται: α) η </a:t>
            </a:r>
            <a:r>
              <a:rPr lang="el-GR" sz="1800" b="1" dirty="0">
                <a:latin typeface="Arial" pitchFamily="34" charset="0"/>
                <a:cs typeface="Arial" pitchFamily="34" charset="0"/>
              </a:rPr>
              <a:t>Έκθεση Κόστους Παραχθέντων 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και β) η </a:t>
            </a:r>
            <a:r>
              <a:rPr lang="el-GR" sz="1800" b="1" dirty="0">
                <a:latin typeface="Arial" pitchFamily="34" charset="0"/>
                <a:cs typeface="Arial" pitchFamily="34" charset="0"/>
              </a:rPr>
              <a:t>Κατάσταση Αποτελεσμάτων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 της χρήσης 20Χ7</a:t>
            </a:r>
            <a:endParaRPr lang="el-GR" sz="1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spcAft>
                <a:spcPts val="1800"/>
              </a:spcAft>
              <a:buFont typeface="Arial" pitchFamily="34" charset="0"/>
              <a:buNone/>
            </a:pPr>
            <a:endParaRPr lang="el-GR" sz="1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 algn="just">
              <a:lnSpc>
                <a:spcPct val="130000"/>
              </a:lnSpc>
              <a:spcBef>
                <a:spcPts val="1200"/>
              </a:spcBef>
              <a:spcAft>
                <a:spcPts val="1800"/>
              </a:spcAft>
              <a:buFont typeface="Arial" pitchFamily="34" charset="0"/>
              <a:buNone/>
            </a:pPr>
            <a:endParaRPr lang="el-GR" sz="1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 algn="just">
              <a:spcBef>
                <a:spcPts val="1200"/>
              </a:spcBef>
              <a:spcAft>
                <a:spcPts val="1800"/>
              </a:spcAft>
              <a:buFont typeface="Arial" pitchFamily="34" charset="0"/>
              <a:buNone/>
            </a:pPr>
            <a:endParaRPr lang="el-GR" sz="1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09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l-GR" sz="3200" b="1" i="1" dirty="0"/>
              <a:t/>
            </a:r>
            <a:br>
              <a:rPr lang="el-GR" sz="3200" b="1" i="1" dirty="0"/>
            </a:br>
            <a:r>
              <a:rPr lang="el-GR" sz="3200" b="1" dirty="0"/>
              <a:t>  Έκθεση κόστους παραχθέντων </a:t>
            </a:r>
            <a:r>
              <a:rPr lang="el-GR" sz="2900" b="1" i="1" dirty="0"/>
              <a:t> </a:t>
            </a:r>
          </a:p>
        </p:txBody>
      </p:sp>
      <p:graphicFrame>
        <p:nvGraphicFramePr>
          <p:cNvPr id="8" name="Πίνακας 8">
            <a:extLst>
              <a:ext uri="{FF2B5EF4-FFF2-40B4-BE49-F238E27FC236}">
                <a16:creationId xmlns:a16="http://schemas.microsoft.com/office/drawing/2014/main" id="{84BC28D7-81D6-8E4D-BA9F-72DF0EA3F1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76" y="980728"/>
          <a:ext cx="7859217" cy="528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669">
                  <a:extLst>
                    <a:ext uri="{9D8B030D-6E8A-4147-A177-3AD203B41FA5}">
                      <a16:colId xmlns:a16="http://schemas.microsoft.com/office/drawing/2014/main" val="2736407084"/>
                    </a:ext>
                  </a:extLst>
                </a:gridCol>
                <a:gridCol w="1631774">
                  <a:extLst>
                    <a:ext uri="{9D8B030D-6E8A-4147-A177-3AD203B41FA5}">
                      <a16:colId xmlns:a16="http://schemas.microsoft.com/office/drawing/2014/main" val="1329128744"/>
                    </a:ext>
                  </a:extLst>
                </a:gridCol>
                <a:gridCol w="1631774">
                  <a:extLst>
                    <a:ext uri="{9D8B030D-6E8A-4147-A177-3AD203B41FA5}">
                      <a16:colId xmlns:a16="http://schemas.microsoft.com/office/drawing/2014/main" val="3640374442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Ποσά σε ευρώ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8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Πρώτες ύλες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5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Αρχικό απόθεμα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337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Αγορές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u="sng" dirty="0"/>
                        <a:t>28.750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59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Κόστος διαθέσιμων πρώτων υλών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31.750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78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- Τελικό απόθεμα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u="sng" dirty="0"/>
                        <a:t>2.800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5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Κόστος αναλώσεων πρώτων υλών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28.350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966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Άμεση εργασία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53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Ημερομίσθια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7.800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7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Γενικά Βιομηχανικά Έξοδα (Γ.Β.Ε.)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70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Ηλεκτρισμός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6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Μισθοί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2.800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6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Ενοίκιο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3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Ύδρευση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6812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9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l-GR" sz="3200" b="1" i="1" dirty="0"/>
              <a:t/>
            </a:r>
            <a:br>
              <a:rPr lang="el-GR" sz="3200" b="1" i="1" dirty="0"/>
            </a:br>
            <a:r>
              <a:rPr lang="el-GR" sz="3200" b="1" dirty="0"/>
              <a:t>  Έκθεση κόστους παραχθέντων (συνέχεια) </a:t>
            </a:r>
            <a:r>
              <a:rPr lang="el-GR" sz="2900" b="1" i="1" dirty="0"/>
              <a:t> </a:t>
            </a:r>
          </a:p>
        </p:txBody>
      </p:sp>
      <p:graphicFrame>
        <p:nvGraphicFramePr>
          <p:cNvPr id="8" name="Πίνακας 8">
            <a:extLst>
              <a:ext uri="{FF2B5EF4-FFF2-40B4-BE49-F238E27FC236}">
                <a16:creationId xmlns:a16="http://schemas.microsoft.com/office/drawing/2014/main" id="{84BC28D7-81D6-8E4D-BA9F-72DF0EA3F1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76" y="980728"/>
          <a:ext cx="7859217" cy="305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669">
                  <a:extLst>
                    <a:ext uri="{9D8B030D-6E8A-4147-A177-3AD203B41FA5}">
                      <a16:colId xmlns:a16="http://schemas.microsoft.com/office/drawing/2014/main" val="2736407084"/>
                    </a:ext>
                  </a:extLst>
                </a:gridCol>
                <a:gridCol w="1631774">
                  <a:extLst>
                    <a:ext uri="{9D8B030D-6E8A-4147-A177-3AD203B41FA5}">
                      <a16:colId xmlns:a16="http://schemas.microsoft.com/office/drawing/2014/main" val="1329128744"/>
                    </a:ext>
                  </a:extLst>
                </a:gridCol>
                <a:gridCol w="1631774">
                  <a:extLst>
                    <a:ext uri="{9D8B030D-6E8A-4147-A177-3AD203B41FA5}">
                      <a16:colId xmlns:a16="http://schemas.microsoft.com/office/drawing/2014/main" val="3640374442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Ποσά σε ευρώ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8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Επισκευές εργοστασίου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6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Αποσβέσεις εργοστασίου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u="sng" dirty="0"/>
                        <a:t>2.300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6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Συνολικό κόστος βιομηχανοποίησης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1" dirty="0"/>
                        <a:t>44.150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3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Ημικατεργασμένα Προϊόντα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6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Αρχικό απόθεμα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3.800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94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- </a:t>
                      </a:r>
                      <a:r>
                        <a:rPr lang="el-GR" b="0" dirty="0"/>
                        <a:t>Τελικό απόθεμα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i="0" u="sng" dirty="0"/>
                        <a:t>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-2.200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0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Κόστος παραχθέντων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1" dirty="0"/>
                        <a:t>41.950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0879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l-GR" sz="3200" b="1" i="1" dirty="0"/>
              <a:t/>
            </a:r>
            <a:br>
              <a:rPr lang="el-GR" sz="3200" b="1" i="1" dirty="0"/>
            </a:br>
            <a:r>
              <a:rPr lang="el-GR" sz="3200" b="1" dirty="0"/>
              <a:t>Κατάσταση αποτελεσμάτων της χρήσης</a:t>
            </a:r>
            <a:endParaRPr lang="el-GR" sz="2900" b="1" i="1" dirty="0"/>
          </a:p>
        </p:txBody>
      </p:sp>
      <p:graphicFrame>
        <p:nvGraphicFramePr>
          <p:cNvPr id="8" name="Πίνακας 8">
            <a:extLst>
              <a:ext uri="{FF2B5EF4-FFF2-40B4-BE49-F238E27FC236}">
                <a16:creationId xmlns:a16="http://schemas.microsoft.com/office/drawing/2014/main" id="{84BC28D7-81D6-8E4D-BA9F-72DF0EA3F1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6076" y="980728"/>
          <a:ext cx="7859217" cy="528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669">
                  <a:extLst>
                    <a:ext uri="{9D8B030D-6E8A-4147-A177-3AD203B41FA5}">
                      <a16:colId xmlns:a16="http://schemas.microsoft.com/office/drawing/2014/main" val="2736407084"/>
                    </a:ext>
                  </a:extLst>
                </a:gridCol>
                <a:gridCol w="1631774">
                  <a:extLst>
                    <a:ext uri="{9D8B030D-6E8A-4147-A177-3AD203B41FA5}">
                      <a16:colId xmlns:a16="http://schemas.microsoft.com/office/drawing/2014/main" val="1329128744"/>
                    </a:ext>
                  </a:extLst>
                </a:gridCol>
                <a:gridCol w="1631774">
                  <a:extLst>
                    <a:ext uri="{9D8B030D-6E8A-4147-A177-3AD203B41FA5}">
                      <a16:colId xmlns:a16="http://schemas.microsoft.com/office/drawing/2014/main" val="3640374442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Ποσά σε ευρώ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8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Πωλήσεις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66.300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6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- Επιστροφές πωλήσεων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u="sng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6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Καθαρές πωλήσεις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1" dirty="0"/>
                        <a:t>66.000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3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Έτοιμα προϊόντα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6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Αρχικό απόθεμα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7.200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94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Κόστος παραχθέντων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i="0" u="sng" dirty="0"/>
                        <a:t>41.950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0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Κόστος ετοίμων προϊόντων προς πώληση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i="0" u="none" dirty="0"/>
                        <a:t>49.150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0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- Τελικό απόθεμα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i="0" u="sng" dirty="0"/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Κόστος πωληθέντων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1" u="sng" dirty="0"/>
                        <a:t>46.150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39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Μεικτό κέρδος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1" dirty="0"/>
                        <a:t>19.850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266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- Έξοδα διοίκησης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0" dirty="0"/>
                        <a:t>3.000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974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- Έξοδα πωλήσεων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0" u="sng" dirty="0"/>
                        <a:t>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42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/>
                        <a:t>Καθαρά κέρδη χρήσης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l-GR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b="1" dirty="0"/>
                        <a:t>14.850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9224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2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792087"/>
          </a:xfrm>
        </p:spPr>
        <p:txBody>
          <a:bodyPr>
            <a:noAutofit/>
          </a:bodyPr>
          <a:lstStyle/>
          <a:p>
            <a:r>
              <a:rPr lang="el-GR" sz="3200" dirty="0"/>
              <a:t> </a:t>
            </a:r>
            <a:r>
              <a:rPr lang="el-GR" sz="3200" b="1" dirty="0" smtClean="0"/>
              <a:t>Άσκηση 2</a:t>
            </a:r>
            <a:r>
              <a:rPr lang="el-GR" sz="3200" b="1" baseline="30000" dirty="0" smtClean="0"/>
              <a:t>η</a:t>
            </a:r>
            <a:r>
              <a:rPr lang="el-GR" sz="3200" b="1" dirty="0" smtClean="0"/>
              <a:t>  </a:t>
            </a:r>
            <a:endParaRPr lang="el-GR" sz="32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5544616"/>
          </a:xfrm>
        </p:spPr>
        <p:txBody>
          <a:bodyPr>
            <a:no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el-GR" sz="2200" dirty="0">
                <a:solidFill>
                  <a:schemeClr val="tx1"/>
                </a:solidFill>
                <a:latin typeface="Arial" charset="0"/>
              </a:rPr>
              <a:t>Η εταιρεία «ΕΠΙΚΟΙΝΩΝΙΑ Α.Ε.» παράγει ασύρματους (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CB</a:t>
            </a:r>
            <a:r>
              <a:rPr lang="el-GR" sz="2200" dirty="0">
                <a:solidFill>
                  <a:schemeClr val="tx1"/>
                </a:solidFill>
                <a:latin typeface="Arial" charset="0"/>
              </a:rPr>
              <a:t>) για αυτοκίνητα. Τα παρακάτω δεδομένα αφορούν τη χρήση που τελείωσε την 31η Δεκεμβρίου 20</a:t>
            </a:r>
            <a:r>
              <a:rPr lang="en-US" sz="22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l-GR" sz="2200" dirty="0">
                <a:solidFill>
                  <a:schemeClr val="tx1"/>
                </a:solidFill>
                <a:latin typeface="Arial" charset="0"/>
              </a:rPr>
              <a:t>4:</a:t>
            </a:r>
          </a:p>
          <a:p>
            <a:pPr marL="177800" lvl="0" indent="-177800" algn="just">
              <a:buFont typeface="Wingdings" pitchFamily="2" charset="2"/>
              <a:buChar char="§"/>
            </a:pPr>
            <a:r>
              <a:rPr lang="el-GR" sz="2200" dirty="0">
                <a:solidFill>
                  <a:schemeClr val="tx1"/>
                </a:solidFill>
                <a:latin typeface="Arial" charset="0"/>
              </a:rPr>
              <a:t> Κόστος υλικών που χρησιμοποιήθηκαν στην παραγωγή:     1.200.000€ από τα οποία τα 800.000€ αφορούσαν άμεσα υλικά (πρώτες ύλες).</a:t>
            </a:r>
          </a:p>
          <a:p>
            <a:pPr marL="269875" lvl="0" indent="-269875" algn="just">
              <a:buFont typeface="Wingdings" pitchFamily="2" charset="2"/>
              <a:buChar char="§"/>
            </a:pPr>
            <a:r>
              <a:rPr lang="el-GR" sz="2200" dirty="0">
                <a:solidFill>
                  <a:schemeClr val="tx1"/>
                </a:solidFill>
                <a:latin typeface="Arial" charset="0"/>
              </a:rPr>
              <a:t>Κόστος εργασίας: 900.000€ από τα οποία τα 250.000€ αφορούσαν έμμεση εργασία.</a:t>
            </a:r>
          </a:p>
          <a:p>
            <a:pPr algn="l">
              <a:buFont typeface="Wingdings" pitchFamily="2" charset="2"/>
              <a:buChar char="§"/>
            </a:pPr>
            <a:r>
              <a:rPr lang="el-GR" sz="2200" dirty="0">
                <a:solidFill>
                  <a:schemeClr val="tx1"/>
                </a:solidFill>
                <a:latin typeface="Arial" charset="0"/>
              </a:rPr>
              <a:t>  Γ.Β.Ε.: 400.000€.</a:t>
            </a:r>
          </a:p>
          <a:p>
            <a:pPr lvl="0" algn="l">
              <a:buFont typeface="Wingdings" pitchFamily="2" charset="2"/>
              <a:buChar char="§"/>
            </a:pPr>
            <a:r>
              <a:rPr lang="el-GR" sz="2200" dirty="0">
                <a:solidFill>
                  <a:schemeClr val="tx1"/>
                </a:solidFill>
                <a:latin typeface="Arial" charset="0"/>
              </a:rPr>
              <a:t>  Έξοδα διανομής και διοίκησης: 600.000€.</a:t>
            </a:r>
          </a:p>
          <a:p>
            <a:pPr algn="l">
              <a:spcBef>
                <a:spcPts val="2400"/>
              </a:spcBef>
            </a:pPr>
            <a:r>
              <a:rPr lang="el-GR" sz="2200" b="1" dirty="0">
                <a:solidFill>
                  <a:schemeClr val="tx1"/>
                </a:solidFill>
                <a:latin typeface="Arial" charset="0"/>
              </a:rPr>
              <a:t>Ζητείται:</a:t>
            </a:r>
          </a:p>
          <a:p>
            <a:pPr algn="l"/>
            <a:r>
              <a:rPr lang="el-GR" sz="2200" dirty="0">
                <a:solidFill>
                  <a:schemeClr val="tx1"/>
                </a:solidFill>
                <a:latin typeface="Arial" charset="0"/>
              </a:rPr>
              <a:t>Να υπολογίσετε:</a:t>
            </a:r>
          </a:p>
          <a:p>
            <a:pPr algn="l"/>
            <a:r>
              <a:rPr lang="el-GR" sz="2200" dirty="0">
                <a:solidFill>
                  <a:schemeClr val="tx1"/>
                </a:solidFill>
                <a:latin typeface="Arial" charset="0"/>
              </a:rPr>
              <a:t>α) Το </a:t>
            </a:r>
            <a:r>
              <a:rPr lang="el-GR" sz="2200" dirty="0" smtClean="0">
                <a:solidFill>
                  <a:schemeClr val="tx1"/>
                </a:solidFill>
                <a:latin typeface="Arial" charset="0"/>
              </a:rPr>
              <a:t>συνολικό άμεσο </a:t>
            </a:r>
            <a:r>
              <a:rPr lang="el-GR" sz="2200" dirty="0">
                <a:solidFill>
                  <a:schemeClr val="tx1"/>
                </a:solidFill>
                <a:latin typeface="Arial" charset="0"/>
              </a:rPr>
              <a:t>κόστος	</a:t>
            </a:r>
            <a:r>
              <a:rPr lang="el-GR" sz="2200" dirty="0" smtClean="0">
                <a:solidFill>
                  <a:schemeClr val="tx1"/>
                </a:solidFill>
                <a:latin typeface="Arial" charset="0"/>
              </a:rPr>
              <a:t>	γ</a:t>
            </a:r>
            <a:r>
              <a:rPr lang="el-GR" sz="2200" dirty="0">
                <a:solidFill>
                  <a:schemeClr val="tx1"/>
                </a:solidFill>
                <a:latin typeface="Arial" charset="0"/>
              </a:rPr>
              <a:t>) Το κόστος προϊόντος</a:t>
            </a:r>
          </a:p>
          <a:p>
            <a:pPr algn="l"/>
            <a:r>
              <a:rPr lang="el-GR" sz="2200" dirty="0">
                <a:solidFill>
                  <a:schemeClr val="tx1"/>
                </a:solidFill>
                <a:latin typeface="Arial" charset="0"/>
              </a:rPr>
              <a:t>β) Το κόστος μετατροπής	</a:t>
            </a:r>
            <a:r>
              <a:rPr lang="el-GR" sz="2200" dirty="0" smtClean="0">
                <a:solidFill>
                  <a:schemeClr val="tx1"/>
                </a:solidFill>
                <a:latin typeface="Arial" charset="0"/>
              </a:rPr>
              <a:t>	δ</a:t>
            </a:r>
            <a:r>
              <a:rPr lang="el-GR" sz="2200" dirty="0">
                <a:solidFill>
                  <a:schemeClr val="tx1"/>
                </a:solidFill>
                <a:latin typeface="Arial" charset="0"/>
              </a:rPr>
              <a:t>) Το κόστος περιόδου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13165"/>
            <a:ext cx="8568952" cy="792087"/>
          </a:xfrm>
        </p:spPr>
        <p:txBody>
          <a:bodyPr>
            <a:noAutofit/>
          </a:bodyPr>
          <a:lstStyle/>
          <a:p>
            <a:r>
              <a:rPr lang="el-GR" sz="3200" dirty="0"/>
              <a:t> </a:t>
            </a:r>
            <a:r>
              <a:rPr lang="el-GR" sz="3200" b="1" dirty="0"/>
              <a:t>Λύση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640960" cy="5616624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α) Άμεσο κόστος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Άμεσα Υλικά 						800.000 €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Άμεση Εργασία					650.000 €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Συνολικό άμεσο κόστος 	</a:t>
            </a:r>
            <a:r>
              <a:rPr lang="el-GR" sz="2400" dirty="0">
                <a:solidFill>
                  <a:schemeClr val="tx1"/>
                </a:solidFill>
                <a:latin typeface="Arial" charset="0"/>
              </a:rPr>
              <a:t>		           </a:t>
            </a: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1.450.000 €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β) Κόστος μετατροπής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Άμεση Εργασία					650.000 € 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Γ.Β.Ε:					 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Έμμεσα υλικά 			400.000 €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Έμμεση εργασία    			250.000 €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dirty="0">
                <a:solidFill>
                  <a:schemeClr val="tx1"/>
                </a:solidFill>
                <a:latin typeface="Arial" charset="0"/>
              </a:rPr>
              <a:t>Λοιπά Γ.Β.Ε.				400.000 €       1.050.000 €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sz="2400" b="1" dirty="0">
                <a:solidFill>
                  <a:schemeClr val="tx1"/>
                </a:solidFill>
                <a:latin typeface="Arial" charset="0"/>
              </a:rPr>
              <a:t>Συνολικό κόστος μετατροπής 		            1.700.000 €</a:t>
            </a:r>
            <a:endParaRPr lang="el-GR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D835-1EC6-43EA-A6CA-E5C86E6588A8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00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l-GR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Παραγωγής, Κόστος Παραχθέντων &amp; Ροή Κόστους </a:t>
            </a:r>
            <a:endParaRPr lang="el-G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14826</TotalTime>
  <Words>1478</Words>
  <Application>Microsoft Office PowerPoint</Application>
  <PresentationFormat>Προβολή στην οθόνη (4:3)</PresentationFormat>
  <Paragraphs>352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</vt:lpstr>
      <vt:lpstr>Θέμα του Office</vt:lpstr>
      <vt:lpstr>Λογιστική Αντιμετώπιση Αποθεμάτων</vt:lpstr>
      <vt:lpstr>Λογιστική Αντιμετώπιση Κόστους Εργασίας Ι</vt:lpstr>
      <vt:lpstr>Λογιστική Αντιμετώπιση Κόστους Εργασίας ΙΙ</vt:lpstr>
      <vt:lpstr>  Άσκηση 1η    Κόστος παραχθέντων και κόστος πωληθέντων   </vt:lpstr>
      <vt:lpstr>   Έκθεση κόστους παραχθέντων  </vt:lpstr>
      <vt:lpstr>   Έκθεση κόστους παραχθέντων (συνέχεια)  </vt:lpstr>
      <vt:lpstr> Κατάσταση αποτελεσμάτων της χρήσης</vt:lpstr>
      <vt:lpstr> Άσκηση 2η  </vt:lpstr>
      <vt:lpstr> Λύση</vt:lpstr>
      <vt:lpstr> Λύση</vt:lpstr>
      <vt:lpstr>Παρουσίαση του PowerPoint</vt:lpstr>
      <vt:lpstr>Άσκηση 4η </vt:lpstr>
      <vt:lpstr>Άσκηση 4η </vt:lpstr>
      <vt:lpstr>Άσκηση 4η </vt:lpstr>
      <vt:lpstr>Άσκηση  5η  Κοστολόγηση Εξατομικευμένης παραγωγής</vt:lpstr>
      <vt:lpstr>Άσκηση  5η  Κοστολόγηση Εξατομικευμένης παραγωγής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Πλήρης Κοστολόγηση</dc:title>
  <dc:creator>Πανος</dc:creator>
  <cp:lastModifiedBy>user</cp:lastModifiedBy>
  <cp:revision>1000</cp:revision>
  <cp:lastPrinted>2022-02-19T08:33:32Z</cp:lastPrinted>
  <dcterms:created xsi:type="dcterms:W3CDTF">2014-12-01T19:05:29Z</dcterms:created>
  <dcterms:modified xsi:type="dcterms:W3CDTF">2023-05-15T07:01:57Z</dcterms:modified>
</cp:coreProperties>
</file>