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58" r:id="rId4"/>
    <p:sldId id="259" r:id="rId5"/>
    <p:sldId id="270" r:id="rId6"/>
    <p:sldId id="260" r:id="rId7"/>
    <p:sldId id="261" r:id="rId8"/>
    <p:sldId id="265" r:id="rId9"/>
    <p:sldId id="271" r:id="rId10"/>
    <p:sldId id="269" r:id="rId11"/>
    <p:sldId id="266" r:id="rId12"/>
    <p:sldId id="268" r:id="rId13"/>
    <p:sldId id="263" r:id="rId14"/>
    <p:sldId id="311" r:id="rId15"/>
    <p:sldId id="310" r:id="rId16"/>
    <p:sldId id="312" r:id="rId17"/>
    <p:sldId id="272" r:id="rId18"/>
    <p:sldId id="273" r:id="rId19"/>
    <p:sldId id="274" r:id="rId20"/>
    <p:sldId id="285" r:id="rId21"/>
    <p:sldId id="287" r:id="rId22"/>
    <p:sldId id="286" r:id="rId23"/>
    <p:sldId id="281" r:id="rId24"/>
    <p:sldId id="283" r:id="rId25"/>
    <p:sldId id="282" r:id="rId26"/>
    <p:sldId id="280" r:id="rId27"/>
    <p:sldId id="284" r:id="rId28"/>
    <p:sldId id="276" r:id="rId29"/>
    <p:sldId id="293" r:id="rId30"/>
    <p:sldId id="306" r:id="rId31"/>
    <p:sldId id="307" r:id="rId32"/>
    <p:sldId id="308" r:id="rId33"/>
    <p:sldId id="289" r:id="rId34"/>
    <p:sldId id="290" r:id="rId35"/>
    <p:sldId id="309" r:id="rId36"/>
    <p:sldId id="291" r:id="rId37"/>
    <p:sldId id="292" r:id="rId38"/>
    <p:sldId id="295" r:id="rId39"/>
    <p:sldId id="294" r:id="rId40"/>
    <p:sldId id="296" r:id="rId41"/>
    <p:sldId id="297" r:id="rId42"/>
    <p:sldId id="298" r:id="rId43"/>
    <p:sldId id="299" r:id="rId44"/>
    <p:sldId id="300" r:id="rId45"/>
    <p:sldId id="301" r:id="rId46"/>
    <p:sldId id="302" r:id="rId47"/>
    <p:sldId id="303" r:id="rId48"/>
    <p:sldId id="304" r:id="rId49"/>
    <p:sldId id="305" r:id="rId50"/>
    <p:sldId id="313" r:id="rId51"/>
    <p:sldId id="318" r:id="rId52"/>
    <p:sldId id="317" r:id="rId53"/>
    <p:sldId id="319" r:id="rId54"/>
    <p:sldId id="320" r:id="rId55"/>
    <p:sldId id="321" r:id="rId56"/>
    <p:sldId id="322" r:id="rId57"/>
    <p:sldId id="324" r:id="rId58"/>
    <p:sldId id="323" r:id="rId59"/>
    <p:sldId id="314" r:id="rId60"/>
    <p:sldId id="315" r:id="rId61"/>
    <p:sldId id="316" r:id="rId62"/>
    <p:sldId id="325" r:id="rId63"/>
    <p:sldId id="327" r:id="rId64"/>
    <p:sldId id="330" r:id="rId65"/>
    <p:sldId id="328" r:id="rId66"/>
    <p:sldId id="336" r:id="rId67"/>
    <p:sldId id="337" r:id="rId68"/>
    <p:sldId id="326" r:id="rId69"/>
    <p:sldId id="329" r:id="rId70"/>
    <p:sldId id="334" r:id="rId71"/>
    <p:sldId id="331" r:id="rId72"/>
    <p:sldId id="333" r:id="rId73"/>
    <p:sldId id="335" r:id="rId74"/>
    <p:sldId id="332" r:id="rId75"/>
    <p:sldId id="256" r:id="rId7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08" autoAdjust="0"/>
    <p:restoredTop sz="94660"/>
  </p:normalViewPr>
  <p:slideViewPr>
    <p:cSldViewPr>
      <p:cViewPr varScale="1">
        <p:scale>
          <a:sx n="72" d="100"/>
          <a:sy n="72" d="100"/>
        </p:scale>
        <p:origin x="-102" y="-504"/>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54288"/>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14/6/2022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14/6/2022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14/6/2022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l-GR" smtClean="0"/>
              <a:t>Στυλ κύριου τίτλου</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8A805A21-3957-47E2-B1DC-DFF03D6E18D4}" type="datetimeFigureOut">
              <a:rPr lang="el-GR" smtClean="0"/>
              <a:pPr/>
              <a:t>14/6/2022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1B917C8-871F-4CCC-A365-07AED810BA2B}" type="slidenum">
              <a:rPr lang="el-GR" smtClean="0"/>
              <a:pPr/>
              <a:t>‹#›</a:t>
            </a:fld>
            <a:endParaRPr lang="el-GR"/>
          </a:p>
        </p:txBody>
      </p:sp>
    </p:spTree>
    <p:extLst>
      <p:ext uri="{BB962C8B-B14F-4D97-AF65-F5344CB8AC3E}">
        <p14:creationId xmlns:p14="http://schemas.microsoft.com/office/powerpoint/2010/main" val="1802029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8A805A21-3957-47E2-B1DC-DFF03D6E18D4}" type="datetimeFigureOut">
              <a:rPr lang="el-GR" smtClean="0"/>
              <a:pPr/>
              <a:t>14/6/2022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1B917C8-871F-4CCC-A365-07AED810BA2B}" type="slidenum">
              <a:rPr lang="el-GR" smtClean="0"/>
              <a:pPr/>
              <a:t>‹#›</a:t>
            </a:fld>
            <a:endParaRPr lang="el-GR"/>
          </a:p>
        </p:txBody>
      </p:sp>
    </p:spTree>
    <p:extLst>
      <p:ext uri="{BB962C8B-B14F-4D97-AF65-F5344CB8AC3E}">
        <p14:creationId xmlns:p14="http://schemas.microsoft.com/office/powerpoint/2010/main" val="4208455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mtClean="0"/>
              <a:t>Στυλ κύριου τίτλου</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l-GR" smtClean="0"/>
              <a:t>Στυλ υποδείγματος κειμένου</a:t>
            </a:r>
          </a:p>
        </p:txBody>
      </p:sp>
      <p:sp>
        <p:nvSpPr>
          <p:cNvPr id="4" name="Date Placeholder 3"/>
          <p:cNvSpPr>
            <a:spLocks noGrp="1"/>
          </p:cNvSpPr>
          <p:nvPr>
            <p:ph type="dt" sz="half" idx="10"/>
          </p:nvPr>
        </p:nvSpPr>
        <p:spPr/>
        <p:txBody>
          <a:bodyPr/>
          <a:lstStyle/>
          <a:p>
            <a:fld id="{8A805A21-3957-47E2-B1DC-DFF03D6E18D4}" type="datetimeFigureOut">
              <a:rPr lang="el-GR" smtClean="0"/>
              <a:pPr/>
              <a:t>14/6/2022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1B917C8-871F-4CCC-A365-07AED810BA2B}" type="slidenum">
              <a:rPr lang="el-GR" smtClean="0"/>
              <a:pPr/>
              <a:t>‹#›</a:t>
            </a:fld>
            <a:endParaRPr lang="el-GR"/>
          </a:p>
        </p:txBody>
      </p:sp>
    </p:spTree>
    <p:extLst>
      <p:ext uri="{BB962C8B-B14F-4D97-AF65-F5344CB8AC3E}">
        <p14:creationId xmlns:p14="http://schemas.microsoft.com/office/powerpoint/2010/main" val="8151003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8A805A21-3957-47E2-B1DC-DFF03D6E18D4}" type="datetimeFigureOut">
              <a:rPr lang="el-GR" smtClean="0"/>
              <a:pPr/>
              <a:t>14/6/2022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1B917C8-871F-4CCC-A365-07AED810BA2B}" type="slidenum">
              <a:rPr lang="el-GR" smtClean="0"/>
              <a:pPr/>
              <a:t>‹#›</a:t>
            </a:fld>
            <a:endParaRPr lang="el-GR"/>
          </a:p>
        </p:txBody>
      </p:sp>
      <p:sp>
        <p:nvSpPr>
          <p:cNvPr id="8" name="Title 7"/>
          <p:cNvSpPr>
            <a:spLocks noGrp="1"/>
          </p:cNvSpPr>
          <p:nvPr>
            <p:ph type="title"/>
          </p:nvPr>
        </p:nvSpPr>
        <p:spPr/>
        <p:txBody>
          <a:bodyPr/>
          <a:lstStyle/>
          <a:p>
            <a:r>
              <a:rPr lang="el-GR" smtClean="0"/>
              <a:t>Στυλ κύριου τίτλου</a:t>
            </a:r>
            <a:endParaRPr lang="en-US"/>
          </a:p>
        </p:txBody>
      </p:sp>
    </p:spTree>
    <p:extLst>
      <p:ext uri="{BB962C8B-B14F-4D97-AF65-F5344CB8AC3E}">
        <p14:creationId xmlns:p14="http://schemas.microsoft.com/office/powerpoint/2010/main" val="1557439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smtClean="0"/>
              <a:t>Στυλ υποδείγματος κειμένου</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smtClean="0"/>
              <a:t>Στυλ υποδείγματος κειμένου</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8A805A21-3957-47E2-B1DC-DFF03D6E18D4}" type="datetimeFigureOut">
              <a:rPr lang="el-GR" smtClean="0"/>
              <a:pPr/>
              <a:t>14/6/2022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1B917C8-871F-4CCC-A365-07AED810BA2B}" type="slidenum">
              <a:rPr lang="el-GR" smtClean="0"/>
              <a:pPr/>
              <a:t>‹#›</a:t>
            </a:fld>
            <a:endParaRPr lang="el-GR"/>
          </a:p>
        </p:txBody>
      </p:sp>
    </p:spTree>
    <p:extLst>
      <p:ext uri="{BB962C8B-B14F-4D97-AF65-F5344CB8AC3E}">
        <p14:creationId xmlns:p14="http://schemas.microsoft.com/office/powerpoint/2010/main" val="12369101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8A805A21-3957-47E2-B1DC-DFF03D6E18D4}" type="datetimeFigureOut">
              <a:rPr lang="el-GR" smtClean="0"/>
              <a:pPr/>
              <a:t>14/6/2022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1B917C8-871F-4CCC-A365-07AED810BA2B}" type="slidenum">
              <a:rPr lang="el-GR" smtClean="0"/>
              <a:pPr/>
              <a:t>‹#›</a:t>
            </a:fld>
            <a:endParaRPr lang="el-GR"/>
          </a:p>
        </p:txBody>
      </p:sp>
    </p:spTree>
    <p:extLst>
      <p:ext uri="{BB962C8B-B14F-4D97-AF65-F5344CB8AC3E}">
        <p14:creationId xmlns:p14="http://schemas.microsoft.com/office/powerpoint/2010/main" val="21647893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805A21-3957-47E2-B1DC-DFF03D6E18D4}" type="datetimeFigureOut">
              <a:rPr lang="el-GR" smtClean="0"/>
              <a:pPr/>
              <a:t>14/6/2022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1B917C8-871F-4CCC-A365-07AED810BA2B}" type="slidenum">
              <a:rPr lang="el-GR" smtClean="0"/>
              <a:pPr/>
              <a:t>‹#›</a:t>
            </a:fld>
            <a:endParaRPr lang="el-GR"/>
          </a:p>
        </p:txBody>
      </p:sp>
    </p:spTree>
    <p:extLst>
      <p:ext uri="{BB962C8B-B14F-4D97-AF65-F5344CB8AC3E}">
        <p14:creationId xmlns:p14="http://schemas.microsoft.com/office/powerpoint/2010/main" val="17280817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mtClean="0"/>
              <a:t>Στυλ κύριου τίτλου</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l-GR" smtClean="0"/>
              <a:t>Στυλ υποδείγματος κειμένου</a:t>
            </a:r>
          </a:p>
        </p:txBody>
      </p:sp>
      <p:sp>
        <p:nvSpPr>
          <p:cNvPr id="5" name="Date Placeholder 4"/>
          <p:cNvSpPr>
            <a:spLocks noGrp="1"/>
          </p:cNvSpPr>
          <p:nvPr>
            <p:ph type="dt" sz="half" idx="10"/>
          </p:nvPr>
        </p:nvSpPr>
        <p:spPr/>
        <p:txBody>
          <a:bodyPr/>
          <a:lstStyle/>
          <a:p>
            <a:fld id="{8A805A21-3957-47E2-B1DC-DFF03D6E18D4}" type="datetimeFigureOut">
              <a:rPr lang="el-GR" smtClean="0"/>
              <a:pPr/>
              <a:t>14/6/2022</a:t>
            </a:fld>
            <a:endParaRPr lang="el-G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l-GR">
              <a:solidFill>
                <a:srgbClr val="434342"/>
              </a:solidFill>
            </a:endParaRP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31B917C8-871F-4CCC-A365-07AED810BA2B}" type="slidenum">
              <a:rPr lang="el-GR" smtClean="0">
                <a:solidFill>
                  <a:srgbClr val="434342"/>
                </a:solidFill>
              </a:rPr>
              <a:pPr/>
              <a:t>‹#›</a:t>
            </a:fld>
            <a:endParaRPr lang="el-GR">
              <a:solidFill>
                <a:srgbClr val="434342"/>
              </a:solidFill>
            </a:endParaRPr>
          </a:p>
        </p:txBody>
      </p:sp>
    </p:spTree>
    <p:extLst>
      <p:ext uri="{BB962C8B-B14F-4D97-AF65-F5344CB8AC3E}">
        <p14:creationId xmlns:p14="http://schemas.microsoft.com/office/powerpoint/2010/main" val="1999240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14/6/2022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l-GR" smtClean="0"/>
              <a:t>Κάντε κλικ στο εικονίδιο για να προσθέσετε μια εικόνα</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8A805A21-3957-47E2-B1DC-DFF03D6E18D4}" type="datetimeFigureOut">
              <a:rPr lang="el-GR" smtClean="0"/>
              <a:pPr/>
              <a:t>14/6/2022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1B917C8-871F-4CCC-A365-07AED810BA2B}" type="slidenum">
              <a:rPr lang="el-GR" smtClean="0"/>
              <a:pPr/>
              <a:t>‹#›</a:t>
            </a:fld>
            <a:endParaRPr lang="el-GR"/>
          </a:p>
        </p:txBody>
      </p:sp>
    </p:spTree>
    <p:extLst>
      <p:ext uri="{BB962C8B-B14F-4D97-AF65-F5344CB8AC3E}">
        <p14:creationId xmlns:p14="http://schemas.microsoft.com/office/powerpoint/2010/main" val="8782290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8A805A21-3957-47E2-B1DC-DFF03D6E18D4}" type="datetimeFigureOut">
              <a:rPr lang="el-GR" smtClean="0"/>
              <a:pPr/>
              <a:t>14/6/2022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1B917C8-871F-4CCC-A365-07AED810BA2B}" type="slidenum">
              <a:rPr lang="el-GR" smtClean="0"/>
              <a:pPr/>
              <a:t>‹#›</a:t>
            </a:fld>
            <a:endParaRPr lang="el-GR"/>
          </a:p>
        </p:txBody>
      </p:sp>
    </p:spTree>
    <p:extLst>
      <p:ext uri="{BB962C8B-B14F-4D97-AF65-F5344CB8AC3E}">
        <p14:creationId xmlns:p14="http://schemas.microsoft.com/office/powerpoint/2010/main" val="1232036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8A805A21-3957-47E2-B1DC-DFF03D6E18D4}" type="datetimeFigureOut">
              <a:rPr lang="el-GR" smtClean="0"/>
              <a:pPr/>
              <a:t>14/6/2022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1B917C8-871F-4CCC-A365-07AED810BA2B}" type="slidenum">
              <a:rPr lang="el-GR" smtClean="0"/>
              <a:pPr/>
              <a:t>‹#›</a:t>
            </a:fld>
            <a:endParaRPr lang="el-GR"/>
          </a:p>
        </p:txBody>
      </p:sp>
    </p:spTree>
    <p:extLst>
      <p:ext uri="{BB962C8B-B14F-4D97-AF65-F5344CB8AC3E}">
        <p14:creationId xmlns:p14="http://schemas.microsoft.com/office/powerpoint/2010/main" val="4188594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14/6/2022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14/6/2022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2853615-BFDE-46DE-814C-47EC6EF6D371}" type="datetimeFigureOut">
              <a:rPr lang="el-GR" smtClean="0"/>
              <a:t>14/6/2022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2853615-BFDE-46DE-814C-47EC6EF6D371}" type="datetimeFigureOut">
              <a:rPr lang="el-GR" smtClean="0"/>
              <a:t>14/6/2022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t>14/6/2022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14/6/2022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14/6/2022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t>14/6/2022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A805A21-3957-47E2-B1DC-DFF03D6E18D4}" type="datetimeFigureOut">
              <a:rPr lang="el-GR" smtClean="0"/>
              <a:pPr/>
              <a:t>14/6/2022</a:t>
            </a:fld>
            <a:endParaRPr lang="el-G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l-G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31B917C8-871F-4CCC-A365-07AED810BA2B}" type="slidenum">
              <a:rPr lang="el-GR" smtClean="0"/>
              <a:pPr/>
              <a:t>‹#›</a:t>
            </a:fld>
            <a:endParaRPr lang="el-GR"/>
          </a:p>
        </p:txBody>
      </p:sp>
    </p:spTree>
    <p:extLst>
      <p:ext uri="{BB962C8B-B14F-4D97-AF65-F5344CB8AC3E}">
        <p14:creationId xmlns:p14="http://schemas.microsoft.com/office/powerpoint/2010/main" val="17300600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3" Type="http://schemas.openxmlformats.org/officeDocument/2006/relationships/hyperlink" Target="https://medimall.gr/el/emvolio-covid-19-tha-mporesoyn-ta-paidia-kai-oi-egkyes-gynaikes-na-kanoyn-to-emvolio/" TargetMode="External"/><Relationship Id="rId2" Type="http://schemas.openxmlformats.org/officeDocument/2006/relationships/hyperlink" Target="https://www.gov.uk/government/organisations/public-health-england" TargetMode="External"/><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hyperlink" Target="https://www.asrm.org/" TargetMode="External"/><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2" Type="http://schemas.openxmlformats.org/officeDocument/2006/relationships/hyperlink" Target="https://www.cdc.gov/" TargetMode="External"/><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2" Type="http://schemas.openxmlformats.org/officeDocument/2006/relationships/hyperlink" Target="https://eody.gov.gr/wp-content/uploads/2019/01/egkymosyni_kai_taksidi.pdf" TargetMode="External"/><Relationship Id="rId1" Type="http://schemas.openxmlformats.org/officeDocument/2006/relationships/slideLayout" Target="../slideLayouts/slideLayout18.xml"/></Relationships>
</file>

<file path=ppt/slides/_rels/slide7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764704"/>
            <a:ext cx="7992888" cy="43204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Τίτλος 1"/>
          <p:cNvSpPr>
            <a:spLocks noGrp="1"/>
          </p:cNvSpPr>
          <p:nvPr>
            <p:ph type="ctrTitle"/>
          </p:nvPr>
        </p:nvSpPr>
        <p:spPr>
          <a:xfrm>
            <a:off x="1115616" y="1844824"/>
            <a:ext cx="7039744" cy="2448272"/>
          </a:xfrm>
        </p:spPr>
        <p:txBody>
          <a:bodyPr/>
          <a:lstStyle/>
          <a:p>
            <a:pPr algn="ctr"/>
            <a:r>
              <a:rPr lang="el-GR" dirty="0" smtClean="0"/>
              <a:t> </a:t>
            </a:r>
            <a:r>
              <a:rPr lang="el-GR" sz="4000" dirty="0" smtClean="0"/>
              <a:t/>
            </a:r>
            <a:br>
              <a:rPr lang="el-GR" sz="4000" dirty="0" smtClean="0"/>
            </a:br>
            <a:r>
              <a:rPr lang="el-GR" sz="4000" dirty="0" smtClean="0"/>
              <a:t> </a:t>
            </a:r>
            <a:br>
              <a:rPr lang="el-GR" sz="4000" dirty="0" smtClean="0"/>
            </a:br>
            <a:r>
              <a:rPr lang="el-GR" sz="4000" dirty="0" smtClean="0"/>
              <a:t/>
            </a:r>
            <a:br>
              <a:rPr lang="el-GR" sz="4000" dirty="0" smtClean="0"/>
            </a:br>
            <a:r>
              <a:rPr lang="el-GR" sz="4000" dirty="0"/>
              <a:t/>
            </a:r>
            <a:br>
              <a:rPr lang="el-GR" sz="4000" dirty="0"/>
            </a:br>
            <a:r>
              <a:rPr lang="el-GR" sz="4000" dirty="0" smtClean="0"/>
              <a:t/>
            </a:r>
            <a:br>
              <a:rPr lang="el-GR" sz="4000" dirty="0" smtClean="0"/>
            </a:br>
            <a:r>
              <a:rPr lang="el-GR" sz="4000" dirty="0" smtClean="0"/>
              <a:t>ΣΥΓΓΕΝΕΙΣ </a:t>
            </a:r>
            <a:r>
              <a:rPr lang="el-GR" sz="4000" dirty="0"/>
              <a:t>&amp;</a:t>
            </a:r>
            <a:r>
              <a:rPr lang="el-GR" sz="4000" dirty="0" smtClean="0"/>
              <a:t/>
            </a:r>
            <a:br>
              <a:rPr lang="el-GR" sz="4000" dirty="0" smtClean="0"/>
            </a:br>
            <a:r>
              <a:rPr lang="el-GR" sz="4000" dirty="0" smtClean="0"/>
              <a:t/>
            </a:r>
            <a:br>
              <a:rPr lang="el-GR" sz="4000" dirty="0" smtClean="0"/>
            </a:br>
            <a:r>
              <a:rPr lang="el-GR" sz="4000" dirty="0" smtClean="0"/>
              <a:t>ΠΕΡΙΓΕΝΝΗΤΙΚΕΣ</a:t>
            </a:r>
            <a:br>
              <a:rPr lang="el-GR" sz="4000" dirty="0" smtClean="0"/>
            </a:br>
            <a:r>
              <a:rPr lang="el-GR" sz="4000" dirty="0" smtClean="0"/>
              <a:t/>
            </a:r>
            <a:br>
              <a:rPr lang="el-GR" sz="4000" dirty="0" smtClean="0"/>
            </a:br>
            <a:r>
              <a:rPr lang="el-GR" sz="4000" dirty="0" smtClean="0"/>
              <a:t>ΛΟΙΜΩΞΕΙΣ</a:t>
            </a:r>
            <a:endParaRPr lang="el-GR" sz="4000" dirty="0"/>
          </a:p>
        </p:txBody>
      </p:sp>
      <p:sp>
        <p:nvSpPr>
          <p:cNvPr id="3" name="Υπότιτλος 2"/>
          <p:cNvSpPr>
            <a:spLocks noGrp="1"/>
          </p:cNvSpPr>
          <p:nvPr>
            <p:ph type="subTitle" idx="1"/>
          </p:nvPr>
        </p:nvSpPr>
        <p:spPr>
          <a:xfrm>
            <a:off x="5220072" y="5661248"/>
            <a:ext cx="3630811" cy="856708"/>
          </a:xfrm>
        </p:spPr>
        <p:txBody>
          <a:bodyPr>
            <a:noAutofit/>
          </a:bodyPr>
          <a:lstStyle/>
          <a:p>
            <a:pPr algn="ctr"/>
            <a:r>
              <a:rPr lang="el-GR" b="1" dirty="0" smtClean="0"/>
              <a:t>ΧΡΙΣΤΙΝΑ ΝΑΝΟΥ</a:t>
            </a:r>
          </a:p>
          <a:p>
            <a:pPr algn="ctr"/>
            <a:r>
              <a:rPr lang="el-GR" dirty="0" err="1" smtClean="0"/>
              <a:t>ΕπΙκουρη</a:t>
            </a:r>
            <a:r>
              <a:rPr lang="el-GR" dirty="0" smtClean="0"/>
              <a:t> </a:t>
            </a:r>
            <a:r>
              <a:rPr lang="el-GR" dirty="0" err="1" smtClean="0"/>
              <a:t>ΚαθηγΗτρια</a:t>
            </a:r>
            <a:endParaRPr lang="el-GR" dirty="0" smtClean="0"/>
          </a:p>
          <a:p>
            <a:pPr algn="ctr"/>
            <a:r>
              <a:rPr lang="el-GR" dirty="0" err="1" smtClean="0"/>
              <a:t>ΤμΗμα</a:t>
            </a:r>
            <a:r>
              <a:rPr lang="el-GR" dirty="0" smtClean="0"/>
              <a:t> </a:t>
            </a:r>
            <a:r>
              <a:rPr lang="el-GR" dirty="0" err="1" smtClean="0"/>
              <a:t>ΜαιευτικΗΣ</a:t>
            </a:r>
            <a:endParaRPr lang="el-GR" dirty="0" smtClean="0"/>
          </a:p>
          <a:p>
            <a:pPr algn="ctr"/>
            <a:r>
              <a:rPr lang="el-GR" dirty="0" err="1" smtClean="0"/>
              <a:t>ΠαΔΑ</a:t>
            </a:r>
            <a:endParaRPr lang="el-GR" dirty="0"/>
          </a:p>
        </p:txBody>
      </p:sp>
      <p:pic>
        <p:nvPicPr>
          <p:cNvPr id="409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5362575"/>
            <a:ext cx="1971675" cy="149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38762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2960" y="188640"/>
            <a:ext cx="7520940" cy="792088"/>
          </a:xfrm>
        </p:spPr>
        <p:txBody>
          <a:bodyPr/>
          <a:lstStyle/>
          <a:p>
            <a:pPr algn="ctr"/>
            <a:r>
              <a:rPr lang="el-GR" dirty="0" err="1">
                <a:solidFill>
                  <a:srgbClr val="000000"/>
                </a:solidFill>
              </a:rPr>
              <a:t>Συγγενησ</a:t>
            </a:r>
            <a:r>
              <a:rPr lang="el-GR" dirty="0">
                <a:solidFill>
                  <a:srgbClr val="000000"/>
                </a:solidFill>
              </a:rPr>
              <a:t>  </a:t>
            </a:r>
            <a:r>
              <a:rPr lang="el-GR" dirty="0" err="1">
                <a:solidFill>
                  <a:srgbClr val="000000"/>
                </a:solidFill>
              </a:rPr>
              <a:t>φυματιωση</a:t>
            </a:r>
            <a:r>
              <a:rPr lang="el-GR" dirty="0">
                <a:solidFill>
                  <a:srgbClr val="000000"/>
                </a:solidFill>
              </a:rPr>
              <a:t/>
            </a:r>
            <a:br>
              <a:rPr lang="el-GR" dirty="0">
                <a:solidFill>
                  <a:srgbClr val="000000"/>
                </a:solidFill>
              </a:rPr>
            </a:br>
            <a:r>
              <a:rPr lang="el-GR" dirty="0" err="1" smtClean="0">
                <a:solidFill>
                  <a:srgbClr val="000000"/>
                </a:solidFill>
              </a:rPr>
              <a:t>θεραπεια</a:t>
            </a:r>
            <a:r>
              <a:rPr lang="el-GR" smtClean="0">
                <a:solidFill>
                  <a:srgbClr val="000000"/>
                </a:solidFill>
              </a:rPr>
              <a:t>*</a:t>
            </a:r>
            <a:endParaRPr lang="el-GR" dirty="0"/>
          </a:p>
        </p:txBody>
      </p:sp>
      <p:sp>
        <p:nvSpPr>
          <p:cNvPr id="3" name="Θέση περιεχομένου 2"/>
          <p:cNvSpPr>
            <a:spLocks noGrp="1"/>
          </p:cNvSpPr>
          <p:nvPr>
            <p:ph idx="1"/>
          </p:nvPr>
        </p:nvSpPr>
        <p:spPr>
          <a:xfrm>
            <a:off x="827584" y="1196752"/>
            <a:ext cx="7520940" cy="5064676"/>
          </a:xfrm>
        </p:spPr>
        <p:txBody>
          <a:bodyPr>
            <a:normAutofit fontScale="85000" lnSpcReduction="10000"/>
          </a:bodyPr>
          <a:lstStyle/>
          <a:p>
            <a:pPr>
              <a:buFont typeface="Wingdings" panose="05000000000000000000" pitchFamily="2" charset="2"/>
              <a:buChar char="ü"/>
            </a:pPr>
            <a:r>
              <a:rPr lang="el-GR" sz="2000" dirty="0" smtClean="0"/>
              <a:t>Η </a:t>
            </a:r>
            <a:r>
              <a:rPr lang="el-GR" sz="2000" dirty="0"/>
              <a:t>θεραπευτική αγωγή της φυματίωσης </a:t>
            </a:r>
            <a:r>
              <a:rPr lang="el-GR" sz="2000" dirty="0">
                <a:solidFill>
                  <a:srgbClr val="C00000"/>
                </a:solidFill>
              </a:rPr>
              <a:t>δεν μεταβάλλεται κατά την κύηση,</a:t>
            </a:r>
            <a:r>
              <a:rPr lang="el-GR" sz="2000" dirty="0"/>
              <a:t> </a:t>
            </a:r>
            <a:endParaRPr lang="el-GR" sz="2000" dirty="0" smtClean="0"/>
          </a:p>
          <a:p>
            <a:pPr>
              <a:buFont typeface="Wingdings" panose="05000000000000000000" pitchFamily="2" charset="2"/>
              <a:buChar char="ü"/>
            </a:pPr>
            <a:r>
              <a:rPr lang="el-GR" sz="2000" dirty="0" smtClean="0"/>
              <a:t>ωστόσο </a:t>
            </a:r>
            <a:r>
              <a:rPr lang="el-GR" sz="2000" dirty="0"/>
              <a:t>ορισμένα φάρμακα πρέπει να αποφεύγονται λόγω του κινδύνου </a:t>
            </a:r>
            <a:r>
              <a:rPr lang="el-GR" sz="2000" dirty="0" err="1"/>
              <a:t>τερατογένεσης</a:t>
            </a:r>
            <a:r>
              <a:rPr lang="el-GR" sz="2000" dirty="0"/>
              <a:t> στο έμβρυο. </a:t>
            </a:r>
            <a:endParaRPr lang="el-GR" sz="2000" dirty="0" smtClean="0"/>
          </a:p>
          <a:p>
            <a:pPr>
              <a:buFont typeface="Wingdings" panose="05000000000000000000" pitchFamily="2" charset="2"/>
              <a:buChar char="ü"/>
            </a:pPr>
            <a:r>
              <a:rPr lang="el-GR" sz="2000" dirty="0" smtClean="0"/>
              <a:t>Η </a:t>
            </a:r>
            <a:r>
              <a:rPr lang="el-GR" sz="2000" dirty="0">
                <a:solidFill>
                  <a:srgbClr val="C00000"/>
                </a:solidFill>
              </a:rPr>
              <a:t>συνήθης</a:t>
            </a:r>
            <a:r>
              <a:rPr lang="el-GR" sz="2000" dirty="0"/>
              <a:t> φαρμακευτική αγωγή περιλαμβάνει την </a:t>
            </a:r>
            <a:r>
              <a:rPr lang="el-GR" sz="2000" dirty="0" err="1">
                <a:solidFill>
                  <a:srgbClr val="C00000"/>
                </a:solidFill>
              </a:rPr>
              <a:t>ισονιαζίδη</a:t>
            </a:r>
            <a:r>
              <a:rPr lang="el-GR" sz="2000" dirty="0">
                <a:solidFill>
                  <a:srgbClr val="C00000"/>
                </a:solidFill>
              </a:rPr>
              <a:t>, την </a:t>
            </a:r>
            <a:r>
              <a:rPr lang="el-GR" sz="2000" dirty="0" err="1" smtClean="0">
                <a:solidFill>
                  <a:srgbClr val="C00000"/>
                </a:solidFill>
              </a:rPr>
              <a:t>εθαμβουτόλη</a:t>
            </a:r>
            <a:r>
              <a:rPr lang="el-GR" sz="2000" dirty="0" smtClean="0">
                <a:solidFill>
                  <a:srgbClr val="C00000"/>
                </a:solidFill>
              </a:rPr>
              <a:t> και </a:t>
            </a:r>
            <a:r>
              <a:rPr lang="el-GR" sz="2000" dirty="0">
                <a:solidFill>
                  <a:srgbClr val="C00000"/>
                </a:solidFill>
              </a:rPr>
              <a:t>την </a:t>
            </a:r>
            <a:r>
              <a:rPr lang="el-GR" sz="2000" dirty="0" err="1">
                <a:solidFill>
                  <a:srgbClr val="C00000"/>
                </a:solidFill>
              </a:rPr>
              <a:t>ριφαμπικίνη</a:t>
            </a:r>
            <a:r>
              <a:rPr lang="el-GR" sz="2000" dirty="0">
                <a:solidFill>
                  <a:srgbClr val="C00000"/>
                </a:solidFill>
              </a:rPr>
              <a:t>. </a:t>
            </a:r>
            <a:endParaRPr lang="el-GR" sz="2000" dirty="0" smtClean="0">
              <a:solidFill>
                <a:srgbClr val="C00000"/>
              </a:solidFill>
            </a:endParaRPr>
          </a:p>
          <a:p>
            <a:pPr>
              <a:buFont typeface="Wingdings" panose="05000000000000000000" pitchFamily="2" charset="2"/>
              <a:buChar char="ü"/>
            </a:pPr>
            <a:endParaRPr lang="el-GR" sz="2000" dirty="0" smtClean="0"/>
          </a:p>
          <a:p>
            <a:pPr>
              <a:buFont typeface="Wingdings" panose="05000000000000000000" pitchFamily="2" charset="2"/>
              <a:buChar char="ü"/>
            </a:pPr>
            <a:r>
              <a:rPr lang="el-GR" sz="2000" dirty="0" smtClean="0"/>
              <a:t>Εάν </a:t>
            </a:r>
            <a:r>
              <a:rPr lang="el-GR" sz="2000" dirty="0"/>
              <a:t>διαπιστωθεί ότι το </a:t>
            </a:r>
            <a:r>
              <a:rPr lang="el-GR" sz="2000" dirty="0" err="1"/>
              <a:t>μυκοβακτηρίδιο</a:t>
            </a:r>
            <a:r>
              <a:rPr lang="el-GR" sz="2000" dirty="0"/>
              <a:t> είναι ευαίσθητο στα φάρμακα αυτά η </a:t>
            </a:r>
            <a:r>
              <a:rPr lang="el-GR" sz="2000" dirty="0" err="1" smtClean="0"/>
              <a:t>ε</a:t>
            </a:r>
            <a:r>
              <a:rPr lang="el-GR" sz="2000" u="sng" dirty="0" err="1" smtClean="0"/>
              <a:t>θαμβουτόλη</a:t>
            </a:r>
            <a:r>
              <a:rPr lang="el-GR" sz="2000" u="sng" dirty="0" smtClean="0"/>
              <a:t> </a:t>
            </a:r>
            <a:r>
              <a:rPr lang="el-GR" sz="2000" u="sng" dirty="0"/>
              <a:t>διακόπτεται </a:t>
            </a:r>
            <a:r>
              <a:rPr lang="el-GR" sz="2000" dirty="0"/>
              <a:t>ενώ τα υπόλοιπα φάρμακα χορηγούνται για </a:t>
            </a:r>
            <a:r>
              <a:rPr lang="el-GR" sz="2000" dirty="0">
                <a:solidFill>
                  <a:srgbClr val="C00000"/>
                </a:solidFill>
              </a:rPr>
              <a:t>διάστημα 9 μηνών</a:t>
            </a:r>
            <a:r>
              <a:rPr lang="el-GR" sz="2000" dirty="0"/>
              <a:t>. </a:t>
            </a:r>
            <a:endParaRPr lang="el-GR" sz="2000" dirty="0" smtClean="0"/>
          </a:p>
          <a:p>
            <a:pPr>
              <a:buFont typeface="Wingdings" panose="05000000000000000000" pitchFamily="2" charset="2"/>
              <a:buChar char="ü"/>
            </a:pPr>
            <a:endParaRPr lang="el-GR" sz="2000" dirty="0"/>
          </a:p>
          <a:p>
            <a:pPr>
              <a:buFont typeface="Wingdings" panose="05000000000000000000" pitchFamily="2" charset="2"/>
              <a:buChar char="ü"/>
            </a:pPr>
            <a:r>
              <a:rPr lang="el-GR" sz="2000" dirty="0" smtClean="0"/>
              <a:t>Ο </a:t>
            </a:r>
            <a:r>
              <a:rPr lang="el-GR" sz="2000" dirty="0"/>
              <a:t>κίνδυνος είναι σοβαρός όταν το </a:t>
            </a:r>
            <a:r>
              <a:rPr lang="el-GR" sz="2000" dirty="0" err="1">
                <a:solidFill>
                  <a:srgbClr val="00B050"/>
                </a:solidFill>
              </a:rPr>
              <a:t>μυκοβακτηρίδιο</a:t>
            </a:r>
            <a:r>
              <a:rPr lang="el-GR" sz="2000" dirty="0"/>
              <a:t> είναι </a:t>
            </a:r>
            <a:r>
              <a:rPr lang="el-GR" sz="2000" dirty="0" err="1">
                <a:solidFill>
                  <a:srgbClr val="00B050"/>
                </a:solidFill>
              </a:rPr>
              <a:t>πολυανθεκτικό</a:t>
            </a:r>
            <a:r>
              <a:rPr lang="el-GR" sz="2000" dirty="0"/>
              <a:t> στα φάρμακα αυτά, γιατί πλέον απαιτείται η </a:t>
            </a:r>
            <a:r>
              <a:rPr lang="el-GR" sz="2000" dirty="0">
                <a:solidFill>
                  <a:srgbClr val="00B050"/>
                </a:solidFill>
              </a:rPr>
              <a:t>χορήγηση άλλων φαρμάκων</a:t>
            </a:r>
            <a:r>
              <a:rPr lang="el-GR" sz="2000" dirty="0"/>
              <a:t>, τα οποία αποφεύγονται κατά την κύηση λόγω της </a:t>
            </a:r>
            <a:r>
              <a:rPr lang="el-GR" sz="2000" dirty="0">
                <a:solidFill>
                  <a:srgbClr val="00B050"/>
                </a:solidFill>
              </a:rPr>
              <a:t>τερατογόνου δράσης τους. </a:t>
            </a:r>
            <a:r>
              <a:rPr lang="el-GR" sz="2000" dirty="0" smtClean="0">
                <a:solidFill>
                  <a:srgbClr val="00B050"/>
                </a:solidFill>
              </a:rPr>
              <a:t>-</a:t>
            </a:r>
            <a:r>
              <a:rPr lang="el-GR" sz="2000" dirty="0" smtClean="0">
                <a:solidFill>
                  <a:srgbClr val="00B050"/>
                </a:solidFill>
                <a:sym typeface="Wingdings" panose="05000000000000000000" pitchFamily="2" charset="2"/>
              </a:rPr>
              <a:t></a:t>
            </a:r>
            <a:endParaRPr lang="el-GR" sz="2000" dirty="0" smtClean="0">
              <a:solidFill>
                <a:srgbClr val="00B050"/>
              </a:solidFill>
            </a:endParaRPr>
          </a:p>
          <a:p>
            <a:pPr>
              <a:buFont typeface="Wingdings" panose="05000000000000000000" pitchFamily="2" charset="2"/>
              <a:buChar char="ü"/>
            </a:pPr>
            <a:endParaRPr lang="el-GR" sz="2000" dirty="0" smtClean="0"/>
          </a:p>
          <a:p>
            <a:pPr>
              <a:buFont typeface="Wingdings" panose="05000000000000000000" pitchFamily="2" charset="2"/>
              <a:buChar char="ü"/>
            </a:pPr>
            <a:r>
              <a:rPr lang="el-GR" sz="2000" dirty="0" smtClean="0"/>
              <a:t>Στις </a:t>
            </a:r>
            <a:r>
              <a:rPr lang="el-GR" sz="2000" dirty="0"/>
              <a:t>περιπτώσεις αυτές υπάρχει το </a:t>
            </a:r>
            <a:r>
              <a:rPr lang="el-GR" sz="2000" dirty="0">
                <a:solidFill>
                  <a:srgbClr val="FFFF00"/>
                </a:solidFill>
              </a:rPr>
              <a:t>ενδεχόμενο θεραπευτικής διακοπής της κύησης. </a:t>
            </a:r>
            <a:r>
              <a:rPr lang="el-GR" sz="2000" dirty="0"/>
              <a:t>Η </a:t>
            </a:r>
            <a:r>
              <a:rPr lang="el-GR" sz="2000" dirty="0">
                <a:solidFill>
                  <a:srgbClr val="FFFF00"/>
                </a:solidFill>
              </a:rPr>
              <a:t>αντιφυματική αγωγή </a:t>
            </a:r>
            <a:r>
              <a:rPr lang="el-GR" sz="2000" dirty="0"/>
              <a:t>μπορεί να συνεχιστεί </a:t>
            </a:r>
            <a:r>
              <a:rPr lang="el-GR" sz="2000" dirty="0">
                <a:solidFill>
                  <a:srgbClr val="FFFF00"/>
                </a:solidFill>
              </a:rPr>
              <a:t>και κατά τη γαλουχία</a:t>
            </a:r>
            <a:r>
              <a:rPr lang="el-GR" sz="2000" dirty="0"/>
              <a:t>.</a:t>
            </a:r>
          </a:p>
        </p:txBody>
      </p:sp>
    </p:spTree>
    <p:extLst>
      <p:ext uri="{BB962C8B-B14F-4D97-AF65-F5344CB8AC3E}">
        <p14:creationId xmlns:p14="http://schemas.microsoft.com/office/powerpoint/2010/main" val="694407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err="1">
                <a:solidFill>
                  <a:srgbClr val="000000"/>
                </a:solidFill>
              </a:rPr>
              <a:t>Συγγενησ</a:t>
            </a:r>
            <a:r>
              <a:rPr lang="el-GR" dirty="0">
                <a:solidFill>
                  <a:srgbClr val="000000"/>
                </a:solidFill>
              </a:rPr>
              <a:t>  </a:t>
            </a:r>
            <a:r>
              <a:rPr lang="el-GR" dirty="0" err="1">
                <a:solidFill>
                  <a:srgbClr val="000000"/>
                </a:solidFill>
              </a:rPr>
              <a:t>φυματιωση</a:t>
            </a:r>
            <a:r>
              <a:rPr lang="el-GR" dirty="0">
                <a:solidFill>
                  <a:srgbClr val="000000"/>
                </a:solidFill>
              </a:rPr>
              <a:t/>
            </a:r>
            <a:br>
              <a:rPr lang="el-GR" dirty="0">
                <a:solidFill>
                  <a:srgbClr val="000000"/>
                </a:solidFill>
              </a:rPr>
            </a:br>
            <a:r>
              <a:rPr lang="el-GR" dirty="0" err="1">
                <a:solidFill>
                  <a:srgbClr val="000000"/>
                </a:solidFill>
              </a:rPr>
              <a:t>θεραπεια</a:t>
            </a:r>
            <a:endParaRPr lang="el-GR" dirty="0"/>
          </a:p>
        </p:txBody>
      </p:sp>
      <p:sp>
        <p:nvSpPr>
          <p:cNvPr id="3" name="Θέση περιεχομένου 2"/>
          <p:cNvSpPr>
            <a:spLocks noGrp="1"/>
          </p:cNvSpPr>
          <p:nvPr>
            <p:ph idx="1"/>
          </p:nvPr>
        </p:nvSpPr>
        <p:spPr>
          <a:xfrm>
            <a:off x="827584" y="1124745"/>
            <a:ext cx="7520940" cy="4176462"/>
          </a:xfrm>
        </p:spPr>
        <p:txBody>
          <a:bodyPr>
            <a:normAutofit fontScale="92500" lnSpcReduction="10000"/>
          </a:bodyPr>
          <a:lstStyle/>
          <a:p>
            <a:r>
              <a:rPr lang="el-GR" sz="1800" dirty="0"/>
              <a:t>Οι συγκεντρώσεις των ανωτέρω αντιφυματικών στο μητρικό γάλα </a:t>
            </a:r>
            <a:endParaRPr lang="en-US" sz="1800" dirty="0" smtClean="0"/>
          </a:p>
          <a:p>
            <a:r>
              <a:rPr lang="el-GR" sz="1800" dirty="0" smtClean="0"/>
              <a:t>όπως </a:t>
            </a:r>
            <a:r>
              <a:rPr lang="el-GR" sz="1800" dirty="0"/>
              <a:t>και οι </a:t>
            </a:r>
            <a:r>
              <a:rPr lang="el-GR" sz="1800" dirty="0" smtClean="0"/>
              <a:t>παρενέργειές </a:t>
            </a:r>
            <a:r>
              <a:rPr lang="el-GR" sz="1800" dirty="0"/>
              <a:t>τους στο βρέφος είναι μηδαμινές. </a:t>
            </a:r>
            <a:r>
              <a:rPr lang="el-GR" sz="1800" dirty="0" smtClean="0"/>
              <a:t>Τα</a:t>
            </a:r>
            <a:endParaRPr lang="en-US" sz="1800" dirty="0" smtClean="0"/>
          </a:p>
          <a:p>
            <a:endParaRPr lang="en-US" sz="1800" dirty="0"/>
          </a:p>
          <a:p>
            <a:pPr marL="0" indent="0"/>
            <a:r>
              <a:rPr lang="el-GR" sz="1800" dirty="0" smtClean="0"/>
              <a:t>Ο βρέφος </a:t>
            </a:r>
            <a:r>
              <a:rPr lang="el-GR" sz="1800" dirty="0"/>
              <a:t>πρέπει </a:t>
            </a:r>
            <a:r>
              <a:rPr lang="el-GR" sz="1800" dirty="0" smtClean="0"/>
              <a:t>:</a:t>
            </a:r>
          </a:p>
          <a:p>
            <a:pPr>
              <a:buFont typeface="Wingdings" panose="05000000000000000000" pitchFamily="2" charset="2"/>
              <a:buChar char="ü"/>
            </a:pPr>
            <a:r>
              <a:rPr lang="el-GR" sz="1800" dirty="0" smtClean="0"/>
              <a:t>να </a:t>
            </a:r>
            <a:r>
              <a:rPr lang="el-GR" sz="1800" dirty="0"/>
              <a:t>τίθεται άμεσα σε </a:t>
            </a:r>
            <a:r>
              <a:rPr lang="el-GR" sz="1800" dirty="0" smtClean="0"/>
              <a:t>θεραπεία, </a:t>
            </a:r>
          </a:p>
          <a:p>
            <a:pPr>
              <a:buFont typeface="Wingdings" panose="05000000000000000000" pitchFamily="2" charset="2"/>
              <a:buChar char="ü"/>
            </a:pPr>
            <a:r>
              <a:rPr lang="el-GR" sz="1800" dirty="0" smtClean="0"/>
              <a:t>να </a:t>
            </a:r>
            <a:r>
              <a:rPr lang="el-GR" sz="1800" dirty="0"/>
              <a:t>απομακρύνεται από την μητέρα έως ότου αυτή καταστεί </a:t>
            </a:r>
            <a:r>
              <a:rPr lang="el-GR" sz="1800" dirty="0" smtClean="0"/>
              <a:t>μη μεταδοτική </a:t>
            </a:r>
            <a:r>
              <a:rPr lang="el-GR" sz="1800" dirty="0"/>
              <a:t>(</a:t>
            </a:r>
            <a:r>
              <a:rPr lang="el-GR" sz="1800" dirty="0" err="1"/>
              <a:t>αρνητικοποίηση</a:t>
            </a:r>
            <a:r>
              <a:rPr lang="el-GR" sz="1800" dirty="0"/>
              <a:t> καλλιεργειών), και </a:t>
            </a:r>
            <a:endParaRPr lang="el-GR" sz="1800" dirty="0" smtClean="0"/>
          </a:p>
          <a:p>
            <a:pPr>
              <a:buFont typeface="Wingdings" panose="05000000000000000000" pitchFamily="2" charset="2"/>
              <a:buChar char="ü"/>
            </a:pPr>
            <a:r>
              <a:rPr lang="el-GR" sz="1800" dirty="0" smtClean="0"/>
              <a:t>ακολούθως </a:t>
            </a:r>
            <a:r>
              <a:rPr lang="el-GR" sz="1800" dirty="0"/>
              <a:t>να εμβολιάζεται με </a:t>
            </a:r>
            <a:r>
              <a:rPr lang="el-GR" sz="1800" dirty="0" smtClean="0"/>
              <a:t>BCG εάν </a:t>
            </a:r>
            <a:r>
              <a:rPr lang="el-GR" sz="1800" dirty="0"/>
              <a:t>η </a:t>
            </a:r>
            <a:r>
              <a:rPr lang="el-GR" sz="1800" dirty="0" err="1"/>
              <a:t>Mantoux</a:t>
            </a:r>
            <a:r>
              <a:rPr lang="el-GR" sz="1800" dirty="0"/>
              <a:t> παραμένει αρνητική μετά το 1ο τρίμηνο. </a:t>
            </a:r>
            <a:endParaRPr lang="el-GR" sz="1800" dirty="0" smtClean="0"/>
          </a:p>
          <a:p>
            <a:pPr>
              <a:buFont typeface="Wingdings" panose="05000000000000000000" pitchFamily="2" charset="2"/>
              <a:buChar char="ü"/>
            </a:pPr>
            <a:endParaRPr lang="el-GR" sz="1800" dirty="0" smtClean="0"/>
          </a:p>
          <a:p>
            <a:pPr>
              <a:buFont typeface="Wingdings" panose="05000000000000000000" pitchFamily="2" charset="2"/>
              <a:buChar char="ü"/>
            </a:pPr>
            <a:r>
              <a:rPr lang="el-GR" sz="1800" dirty="0" smtClean="0"/>
              <a:t>Εάν </a:t>
            </a:r>
            <a:r>
              <a:rPr lang="el-GR" sz="1800" dirty="0"/>
              <a:t>η μητέρα έχει συμπληρώσει την αρχική φάση θεραπείας και κατέστη μη </a:t>
            </a:r>
            <a:r>
              <a:rPr lang="el-GR" sz="1800" dirty="0" smtClean="0"/>
              <a:t>μεταδο</a:t>
            </a:r>
            <a:r>
              <a:rPr lang="el-GR" sz="1800" dirty="0"/>
              <a:t>τ</a:t>
            </a:r>
            <a:r>
              <a:rPr lang="el-GR" sz="1800" dirty="0" smtClean="0"/>
              <a:t>ική </a:t>
            </a:r>
            <a:r>
              <a:rPr lang="el-GR" sz="1800" dirty="0"/>
              <a:t>(</a:t>
            </a:r>
            <a:r>
              <a:rPr lang="el-GR" sz="1800" dirty="0" err="1"/>
              <a:t>αρνητικοποίηση</a:t>
            </a:r>
            <a:r>
              <a:rPr lang="el-GR" sz="1800" dirty="0"/>
              <a:t> καλλιεργειών) δεν αποθαρρύνεται ο θηλασμός του βρέφους.</a:t>
            </a:r>
          </a:p>
        </p:txBody>
      </p:sp>
      <p:sp>
        <p:nvSpPr>
          <p:cNvPr id="4" name="Ορθογώνιο 3"/>
          <p:cNvSpPr/>
          <p:nvPr/>
        </p:nvSpPr>
        <p:spPr>
          <a:xfrm>
            <a:off x="1187624" y="5301207"/>
            <a:ext cx="7344816" cy="646331"/>
          </a:xfrm>
          <a:prstGeom prst="rect">
            <a:avLst/>
          </a:prstGeom>
        </p:spPr>
        <p:txBody>
          <a:bodyPr wrap="square">
            <a:spAutoFit/>
          </a:bodyPr>
          <a:lstStyle/>
          <a:p>
            <a:r>
              <a:rPr lang="el-GR" b="1" dirty="0"/>
              <a:t>Λόγω της μικρής συγκέντρωσης των αντιφυματικών φαρμάκων στο μητρικό γάλα </a:t>
            </a:r>
            <a:r>
              <a:rPr lang="el-GR" b="1" dirty="0">
                <a:solidFill>
                  <a:srgbClr val="FFFF00"/>
                </a:solidFill>
              </a:rPr>
              <a:t>ΔΕΝ συνιστάται η αποφυγή του θηλασμού</a:t>
            </a:r>
          </a:p>
        </p:txBody>
      </p:sp>
    </p:spTree>
    <p:extLst>
      <p:ext uri="{BB962C8B-B14F-4D97-AF65-F5344CB8AC3E}">
        <p14:creationId xmlns:p14="http://schemas.microsoft.com/office/powerpoint/2010/main" val="1366319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2960" y="188640"/>
            <a:ext cx="7520940" cy="792088"/>
          </a:xfrm>
        </p:spPr>
        <p:txBody>
          <a:bodyPr/>
          <a:lstStyle/>
          <a:p>
            <a:pPr algn="ctr"/>
            <a:r>
              <a:rPr lang="el-GR" dirty="0" err="1">
                <a:solidFill>
                  <a:srgbClr val="000000"/>
                </a:solidFill>
              </a:rPr>
              <a:t>Συγγενησ</a:t>
            </a:r>
            <a:r>
              <a:rPr lang="el-GR" dirty="0">
                <a:solidFill>
                  <a:srgbClr val="000000"/>
                </a:solidFill>
              </a:rPr>
              <a:t>  </a:t>
            </a:r>
            <a:r>
              <a:rPr lang="el-GR" dirty="0" err="1">
                <a:solidFill>
                  <a:srgbClr val="000000"/>
                </a:solidFill>
              </a:rPr>
              <a:t>φυματιωση</a:t>
            </a:r>
            <a:r>
              <a:rPr lang="el-GR" dirty="0">
                <a:solidFill>
                  <a:srgbClr val="000000"/>
                </a:solidFill>
              </a:rPr>
              <a:t/>
            </a:r>
            <a:br>
              <a:rPr lang="el-GR" dirty="0">
                <a:solidFill>
                  <a:srgbClr val="000000"/>
                </a:solidFill>
              </a:rPr>
            </a:br>
            <a:r>
              <a:rPr lang="el-GR" dirty="0" err="1" smtClean="0">
                <a:solidFill>
                  <a:srgbClr val="000000"/>
                </a:solidFill>
              </a:rPr>
              <a:t>προληψη</a:t>
            </a:r>
            <a:r>
              <a:rPr lang="el-GR" dirty="0" smtClean="0">
                <a:solidFill>
                  <a:srgbClr val="000000"/>
                </a:solidFill>
              </a:rPr>
              <a:t>*</a:t>
            </a:r>
            <a:endParaRPr lang="el-GR" dirty="0"/>
          </a:p>
        </p:txBody>
      </p:sp>
      <p:sp>
        <p:nvSpPr>
          <p:cNvPr id="3" name="Θέση περιεχομένου 2"/>
          <p:cNvSpPr>
            <a:spLocks noGrp="1"/>
          </p:cNvSpPr>
          <p:nvPr>
            <p:ph idx="1"/>
          </p:nvPr>
        </p:nvSpPr>
        <p:spPr>
          <a:xfrm>
            <a:off x="539552" y="1100628"/>
            <a:ext cx="7992888" cy="5352708"/>
          </a:xfrm>
        </p:spPr>
        <p:txBody>
          <a:bodyPr>
            <a:normAutofit fontScale="85000" lnSpcReduction="20000"/>
          </a:bodyPr>
          <a:lstStyle/>
          <a:p>
            <a:pPr>
              <a:buFont typeface="Wingdings" panose="05000000000000000000" pitchFamily="2" charset="2"/>
              <a:buChar char="ü"/>
            </a:pPr>
            <a:endParaRPr lang="el-GR" sz="2000" dirty="0" smtClean="0"/>
          </a:p>
          <a:p>
            <a:pPr>
              <a:buFont typeface="Wingdings" panose="05000000000000000000" pitchFamily="2" charset="2"/>
              <a:buChar char="ü"/>
            </a:pPr>
            <a:r>
              <a:rPr lang="el-GR" sz="2000" dirty="0" smtClean="0"/>
              <a:t>Σημαντική για την πρόληψη της συγγενούς ή νεογνικής φυματίωσης είναι η αντιμετώπιση της νόσου στη μητέρα</a:t>
            </a:r>
          </a:p>
          <a:p>
            <a:pPr>
              <a:buFont typeface="Wingdings" panose="05000000000000000000" pitchFamily="2" charset="2"/>
              <a:buChar char="ü"/>
            </a:pPr>
            <a:endParaRPr lang="el-GR" sz="2000" dirty="0" smtClean="0"/>
          </a:p>
          <a:p>
            <a:pPr>
              <a:buFont typeface="Wingdings" panose="05000000000000000000" pitchFamily="2" charset="2"/>
              <a:buChar char="ü"/>
            </a:pPr>
            <a:r>
              <a:rPr lang="el-GR" sz="2000" dirty="0" smtClean="0"/>
              <a:t>Κατά την κύηση πρόληψη περιλαμβάνει  :</a:t>
            </a:r>
          </a:p>
          <a:p>
            <a:pPr lvl="2">
              <a:buFont typeface="Wingdings" panose="05000000000000000000" pitchFamily="2" charset="2"/>
              <a:buChar char="ü"/>
            </a:pPr>
            <a:r>
              <a:rPr lang="el-GR" sz="2000" b="0" dirty="0" smtClean="0"/>
              <a:t>Εκπαίδευση – ενημέρωση εγκύων</a:t>
            </a:r>
          </a:p>
          <a:p>
            <a:pPr lvl="2">
              <a:buFont typeface="Wingdings" panose="05000000000000000000" pitchFamily="2" charset="2"/>
              <a:buChar char="ü"/>
            </a:pPr>
            <a:r>
              <a:rPr lang="el-GR" sz="2000" b="0" dirty="0" smtClean="0"/>
              <a:t>Αντικειμενική παρακολούθηση αναπνευστικής λειτουργίας εγκύου</a:t>
            </a:r>
          </a:p>
          <a:p>
            <a:pPr lvl="2">
              <a:buFont typeface="Wingdings" panose="05000000000000000000" pitchFamily="2" charset="2"/>
              <a:buChar char="ü"/>
            </a:pPr>
            <a:r>
              <a:rPr lang="el-GR" sz="2000" b="0" dirty="0" smtClean="0"/>
              <a:t>Τακτική παρακολούθηση κατάστασης εμβρύου</a:t>
            </a:r>
          </a:p>
          <a:p>
            <a:pPr lvl="2">
              <a:buFont typeface="Wingdings" panose="05000000000000000000" pitchFamily="2" charset="2"/>
              <a:buChar char="ü"/>
            </a:pPr>
            <a:r>
              <a:rPr lang="el-GR" sz="2000" b="0" dirty="0" smtClean="0"/>
              <a:t>Έγκαιρη χορήγηση φαρμακευτικής αντιφυματικής αγωγής σε πρώιμο στάδιο της κύησης</a:t>
            </a:r>
          </a:p>
          <a:p>
            <a:pPr>
              <a:buFont typeface="Wingdings" panose="05000000000000000000" pitchFamily="2" charset="2"/>
              <a:buChar char="ü"/>
            </a:pPr>
            <a:endParaRPr lang="el-GR" sz="2000" dirty="0" smtClean="0"/>
          </a:p>
          <a:p>
            <a:pPr>
              <a:buFont typeface="Wingdings" panose="05000000000000000000" pitchFamily="2" charset="2"/>
              <a:buChar char="ü"/>
            </a:pPr>
            <a:r>
              <a:rPr lang="el-GR" sz="2000" dirty="0" smtClean="0"/>
              <a:t>Εάν </a:t>
            </a:r>
            <a:r>
              <a:rPr lang="el-GR" sz="2000" dirty="0"/>
              <a:t>η </a:t>
            </a:r>
            <a:r>
              <a:rPr lang="el-GR" sz="2000" dirty="0">
                <a:solidFill>
                  <a:srgbClr val="C00000"/>
                </a:solidFill>
              </a:rPr>
              <a:t>μητέρα </a:t>
            </a:r>
            <a:r>
              <a:rPr lang="el-GR" sz="2000" dirty="0"/>
              <a:t>έχει </a:t>
            </a:r>
            <a:r>
              <a:rPr lang="el-GR" sz="2000" dirty="0">
                <a:solidFill>
                  <a:srgbClr val="C00000"/>
                </a:solidFill>
              </a:rPr>
              <a:t>ενεργό φυματίωση</a:t>
            </a:r>
            <a:r>
              <a:rPr lang="el-GR" sz="2000" dirty="0"/>
              <a:t>:</a:t>
            </a:r>
          </a:p>
          <a:p>
            <a:pPr lvl="2">
              <a:buFont typeface="Wingdings" panose="05000000000000000000" pitchFamily="2" charset="2"/>
              <a:buChar char="ü"/>
            </a:pPr>
            <a:r>
              <a:rPr lang="el-GR" sz="2000" dirty="0"/>
              <a:t> το </a:t>
            </a:r>
            <a:r>
              <a:rPr lang="el-GR" sz="2000" u="sng" dirty="0"/>
              <a:t>νεογνό</a:t>
            </a:r>
            <a:r>
              <a:rPr lang="el-GR" sz="2000" dirty="0"/>
              <a:t> είναι </a:t>
            </a:r>
            <a:r>
              <a:rPr lang="el-GR" sz="2000" u="sng" dirty="0"/>
              <a:t>απαραίτητο να απομονωθεί </a:t>
            </a:r>
            <a:r>
              <a:rPr lang="el-GR" sz="2000" dirty="0"/>
              <a:t>από αυτή τουλάχιστο για </a:t>
            </a:r>
            <a:r>
              <a:rPr lang="el-GR" sz="2000" u="sng" dirty="0"/>
              <a:t>3 εβδ</a:t>
            </a:r>
            <a:r>
              <a:rPr lang="el-GR" sz="2000" dirty="0"/>
              <a:t>ομάδες </a:t>
            </a:r>
            <a:r>
              <a:rPr lang="el-GR" sz="2000" u="sng" dirty="0"/>
              <a:t>από την έναρξη </a:t>
            </a:r>
            <a:r>
              <a:rPr lang="el-GR" sz="2000" dirty="0"/>
              <a:t>της θεραπείας, </a:t>
            </a:r>
          </a:p>
          <a:p>
            <a:pPr lvl="2">
              <a:buFont typeface="Wingdings" panose="05000000000000000000" pitchFamily="2" charset="2"/>
              <a:buChar char="ü"/>
            </a:pPr>
            <a:r>
              <a:rPr lang="el-GR" sz="2000" dirty="0"/>
              <a:t>ενώ το ίδιο το νεογνό πρέπει γενικά να απομονωθεί </a:t>
            </a:r>
            <a:r>
              <a:rPr lang="el-GR" sz="2000" u="sng" dirty="0"/>
              <a:t>μέχρι να αποκλεισθεί η προσβολή του από τη φυματίωση. </a:t>
            </a:r>
            <a:endParaRPr lang="en-US" sz="2000" u="sng" dirty="0"/>
          </a:p>
          <a:p>
            <a:pPr>
              <a:buFont typeface="Wingdings" panose="05000000000000000000" pitchFamily="2" charset="2"/>
              <a:buChar char="ü"/>
            </a:pPr>
            <a:endParaRPr lang="el-GR" sz="2000" dirty="0" smtClean="0"/>
          </a:p>
          <a:p>
            <a:pPr>
              <a:buFont typeface="Wingdings" panose="05000000000000000000" pitchFamily="2" charset="2"/>
              <a:buChar char="ü"/>
            </a:pPr>
            <a:r>
              <a:rPr lang="el-GR" sz="2000" dirty="0" smtClean="0"/>
              <a:t>Πρέπει </a:t>
            </a:r>
            <a:r>
              <a:rPr lang="el-GR" sz="2000" dirty="0"/>
              <a:t>επίσης να εμβολιασθεί με το </a:t>
            </a:r>
            <a:r>
              <a:rPr lang="el-GR" sz="2000" dirty="0">
                <a:solidFill>
                  <a:srgbClr val="FFFF00"/>
                </a:solidFill>
              </a:rPr>
              <a:t>εμβόλιο ΒCG </a:t>
            </a:r>
            <a:r>
              <a:rPr lang="el-GR" sz="2000" dirty="0"/>
              <a:t>και να αποκτήσει </a:t>
            </a:r>
            <a:r>
              <a:rPr lang="el-GR" sz="2000" dirty="0">
                <a:solidFill>
                  <a:srgbClr val="FFFF00"/>
                </a:solidFill>
              </a:rPr>
              <a:t>θετική</a:t>
            </a:r>
            <a:r>
              <a:rPr lang="el-GR" sz="2000" dirty="0"/>
              <a:t> </a:t>
            </a:r>
            <a:r>
              <a:rPr lang="el-GR" sz="2000" dirty="0" err="1">
                <a:solidFill>
                  <a:srgbClr val="FFFF00"/>
                </a:solidFill>
              </a:rPr>
              <a:t>φυματινοαντίδραση</a:t>
            </a:r>
            <a:r>
              <a:rPr lang="el-GR" sz="2000" dirty="0"/>
              <a:t>, </a:t>
            </a:r>
            <a:r>
              <a:rPr lang="el-GR" sz="2000" dirty="0">
                <a:solidFill>
                  <a:srgbClr val="FFFF00"/>
                </a:solidFill>
              </a:rPr>
              <a:t>πριν το αναλάβει η μητέρα </a:t>
            </a:r>
            <a:r>
              <a:rPr lang="el-GR" sz="2000" dirty="0"/>
              <a:t>του</a:t>
            </a:r>
            <a:r>
              <a:rPr lang="el-GR" sz="2000" dirty="0" smtClean="0"/>
              <a:t>. </a:t>
            </a:r>
            <a:endParaRPr lang="el-GR" sz="2000" dirty="0"/>
          </a:p>
        </p:txBody>
      </p:sp>
    </p:spTree>
    <p:extLst>
      <p:ext uri="{BB962C8B-B14F-4D97-AF65-F5344CB8AC3E}">
        <p14:creationId xmlns:p14="http://schemas.microsoft.com/office/powerpoint/2010/main" val="34706889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365760"/>
            <a:ext cx="8424936" cy="548640"/>
          </a:xfrm>
        </p:spPr>
        <p:txBody>
          <a:bodyPr/>
          <a:lstStyle/>
          <a:p>
            <a:pPr marL="342900" marR="116840" lvl="0" indent="-342900" algn="ctr">
              <a:lnSpc>
                <a:spcPts val="1200"/>
              </a:lnSpc>
              <a:spcBef>
                <a:spcPts val="855"/>
              </a:spcBef>
            </a:pPr>
            <a:r>
              <a:rPr lang="el-GR" b="1" cap="none" spc="5" dirty="0" smtClean="0">
                <a:solidFill>
                  <a:srgbClr val="2B2A29"/>
                </a:solidFill>
                <a:effectLst>
                  <a:outerShdw blurRad="38100" dist="38100" dir="2700000" algn="tl">
                    <a:srgbClr val="000000">
                      <a:alpha val="43137"/>
                    </a:srgbClr>
                  </a:outerShdw>
                </a:effectLst>
                <a:latin typeface="+mn-lt"/>
                <a:ea typeface="Times New Roman"/>
                <a:cs typeface="Times New Roman"/>
              </a:rPr>
              <a:t>ΑΝΤΙΜΕΤΩΠΙΣΗ</a:t>
            </a:r>
            <a:r>
              <a:rPr lang="el-GR" b="1" cap="none" spc="5" dirty="0" smtClean="0">
                <a:solidFill>
                  <a:srgbClr val="2B2A29"/>
                </a:solidFill>
                <a:latin typeface="+mn-lt"/>
                <a:ea typeface="Times New Roman"/>
                <a:cs typeface="Times New Roman"/>
              </a:rPr>
              <a:t> </a:t>
            </a:r>
            <a:r>
              <a:rPr lang="en-US" b="1" cap="none" spc="5" dirty="0" smtClean="0">
                <a:solidFill>
                  <a:srgbClr val="2B2A29"/>
                </a:solidFill>
                <a:latin typeface="+mn-lt"/>
                <a:ea typeface="Times New Roman"/>
                <a:cs typeface="Times New Roman"/>
              </a:rPr>
              <a:t> </a:t>
            </a:r>
            <a:r>
              <a:rPr lang="el-GR" b="1" cap="none" spc="5" dirty="0" smtClean="0">
                <a:solidFill>
                  <a:srgbClr val="2B2A29"/>
                </a:solidFill>
                <a:effectLst>
                  <a:outerShdw blurRad="38100" dist="38100" dir="2700000" algn="tl">
                    <a:srgbClr val="000000">
                      <a:alpha val="43137"/>
                    </a:srgbClr>
                  </a:outerShdw>
                </a:effectLst>
                <a:latin typeface="+mn-lt"/>
                <a:ea typeface="Times New Roman"/>
                <a:cs typeface="Times New Roman"/>
              </a:rPr>
              <a:t>ΤΗΣ</a:t>
            </a:r>
            <a:r>
              <a:rPr lang="en-US" b="1" cap="none" spc="5" dirty="0" smtClean="0">
                <a:solidFill>
                  <a:srgbClr val="2B2A29"/>
                </a:solidFill>
                <a:effectLst>
                  <a:outerShdw blurRad="38100" dist="38100" dir="2700000" algn="tl">
                    <a:srgbClr val="000000">
                      <a:alpha val="43137"/>
                    </a:srgbClr>
                  </a:outerShdw>
                </a:effectLst>
                <a:latin typeface="+mn-lt"/>
                <a:ea typeface="Times New Roman"/>
                <a:cs typeface="Times New Roman"/>
              </a:rPr>
              <a:t>  </a:t>
            </a:r>
            <a:r>
              <a:rPr lang="el-GR" b="1" cap="none" spc="5" dirty="0" smtClean="0">
                <a:solidFill>
                  <a:srgbClr val="2B2A29"/>
                </a:solidFill>
                <a:effectLst>
                  <a:outerShdw blurRad="38100" dist="38100" dir="2700000" algn="tl">
                    <a:srgbClr val="000000">
                      <a:alpha val="43137"/>
                    </a:srgbClr>
                  </a:outerShdw>
                </a:effectLst>
                <a:latin typeface="+mn-lt"/>
                <a:ea typeface="Times New Roman"/>
                <a:cs typeface="Times New Roman"/>
              </a:rPr>
              <a:t>ΠΝΕΥΜΟΝΙΚΗΣ</a:t>
            </a:r>
            <a:r>
              <a:rPr lang="el-GR" b="1" cap="none" spc="5" dirty="0" smtClean="0">
                <a:solidFill>
                  <a:srgbClr val="2B2A29"/>
                </a:solidFill>
                <a:latin typeface="+mn-lt"/>
                <a:ea typeface="Times New Roman"/>
                <a:cs typeface="Times New Roman"/>
              </a:rPr>
              <a:t> </a:t>
            </a:r>
            <a:r>
              <a:rPr lang="en-US" b="1" cap="none" spc="5" dirty="0" smtClean="0">
                <a:solidFill>
                  <a:srgbClr val="2B2A29"/>
                </a:solidFill>
                <a:latin typeface="+mn-lt"/>
                <a:ea typeface="Times New Roman"/>
                <a:cs typeface="Times New Roman"/>
              </a:rPr>
              <a:t> </a:t>
            </a:r>
            <a:r>
              <a:rPr lang="el-GR" b="1" cap="none" spc="5" dirty="0" smtClean="0">
                <a:solidFill>
                  <a:srgbClr val="2B2A29"/>
                </a:solidFill>
                <a:effectLst>
                  <a:outerShdw blurRad="38100" dist="38100" dir="2700000" algn="tl">
                    <a:srgbClr val="000000">
                      <a:alpha val="43137"/>
                    </a:srgbClr>
                  </a:outerShdw>
                </a:effectLst>
                <a:latin typeface="+mn-lt"/>
                <a:ea typeface="Times New Roman"/>
                <a:cs typeface="Times New Roman"/>
              </a:rPr>
              <a:t>ΦΥΜΑΤΙΩΣΗΣ</a:t>
            </a:r>
            <a:r>
              <a:rPr lang="el-GR" b="1" cap="none" spc="5" dirty="0" smtClean="0">
                <a:solidFill>
                  <a:srgbClr val="2B2A29"/>
                </a:solidFill>
                <a:latin typeface="+mn-lt"/>
                <a:ea typeface="Times New Roman"/>
                <a:cs typeface="Times New Roman"/>
              </a:rPr>
              <a:t> </a:t>
            </a:r>
            <a:br>
              <a:rPr lang="el-GR" b="1" cap="none" spc="5" dirty="0" smtClean="0">
                <a:solidFill>
                  <a:srgbClr val="2B2A29"/>
                </a:solidFill>
                <a:latin typeface="+mn-lt"/>
                <a:ea typeface="Times New Roman"/>
                <a:cs typeface="Times New Roman"/>
              </a:rPr>
            </a:br>
            <a:r>
              <a:rPr lang="el-GR" b="1" cap="none" spc="5" dirty="0" smtClean="0">
                <a:solidFill>
                  <a:srgbClr val="2B2A29"/>
                </a:solidFill>
                <a:latin typeface="+mn-lt"/>
                <a:ea typeface="Times New Roman"/>
                <a:cs typeface="Times New Roman"/>
              </a:rPr>
              <a:t/>
            </a:r>
            <a:br>
              <a:rPr lang="el-GR" b="1" cap="none" spc="5" dirty="0" smtClean="0">
                <a:solidFill>
                  <a:srgbClr val="2B2A29"/>
                </a:solidFill>
                <a:latin typeface="+mn-lt"/>
                <a:ea typeface="Times New Roman"/>
                <a:cs typeface="Times New Roman"/>
              </a:rPr>
            </a:br>
            <a:r>
              <a:rPr lang="el-GR" b="1" cap="none" spc="5" dirty="0" smtClean="0">
                <a:solidFill>
                  <a:srgbClr val="2B2A29"/>
                </a:solidFill>
                <a:latin typeface="+mn-lt"/>
                <a:ea typeface="Times New Roman"/>
                <a:cs typeface="Times New Roman"/>
              </a:rPr>
              <a:t/>
            </a:r>
            <a:br>
              <a:rPr lang="el-GR" b="1" cap="none" spc="5" dirty="0" smtClean="0">
                <a:solidFill>
                  <a:srgbClr val="2B2A29"/>
                </a:solidFill>
                <a:latin typeface="+mn-lt"/>
                <a:ea typeface="Times New Roman"/>
                <a:cs typeface="Times New Roman"/>
              </a:rPr>
            </a:br>
            <a:r>
              <a:rPr lang="el-GR" b="1" cap="none" dirty="0" smtClean="0">
                <a:solidFill>
                  <a:srgbClr val="2B2A29"/>
                </a:solidFill>
                <a:effectLst>
                  <a:outerShdw blurRad="38100" dist="38100" dir="2700000" algn="tl">
                    <a:srgbClr val="000000">
                      <a:alpha val="43137"/>
                    </a:srgbClr>
                  </a:outerShdw>
                </a:effectLst>
                <a:latin typeface="+mn-lt"/>
                <a:ea typeface="Times New Roman"/>
                <a:cs typeface="Times New Roman"/>
              </a:rPr>
              <a:t>ΚΑΤΑ ΤΗΝ ΚΥΗΣΗ ΚΑΙ ΤΗ ΓΑΛΟΥΧΙΑ</a:t>
            </a:r>
            <a:r>
              <a:rPr lang="el-GR" b="1" cap="none" dirty="0" smtClean="0">
                <a:solidFill>
                  <a:srgbClr val="000000"/>
                </a:solidFill>
                <a:latin typeface="+mn-lt"/>
                <a:ea typeface="Times New Roman"/>
                <a:cs typeface="Times New Roman"/>
              </a:rPr>
              <a:t/>
            </a:r>
            <a:br>
              <a:rPr lang="el-GR" b="1" cap="none" dirty="0" smtClean="0">
                <a:solidFill>
                  <a:srgbClr val="000000"/>
                </a:solidFill>
                <a:latin typeface="+mn-lt"/>
                <a:ea typeface="Times New Roman"/>
                <a:cs typeface="Times New Roman"/>
              </a:rPr>
            </a:br>
            <a:endParaRPr lang="el-GR" cap="none" dirty="0">
              <a:latin typeface="+mn-lt"/>
            </a:endParaRPr>
          </a:p>
        </p:txBody>
      </p:sp>
      <p:sp>
        <p:nvSpPr>
          <p:cNvPr id="3" name="Θέση περιεχομένου 2"/>
          <p:cNvSpPr>
            <a:spLocks noGrp="1"/>
          </p:cNvSpPr>
          <p:nvPr>
            <p:ph idx="1"/>
          </p:nvPr>
        </p:nvSpPr>
        <p:spPr>
          <a:xfrm>
            <a:off x="467544" y="1100628"/>
            <a:ext cx="7876356" cy="5496724"/>
          </a:xfrm>
        </p:spPr>
        <p:txBody>
          <a:bodyPr>
            <a:normAutofit/>
          </a:bodyPr>
          <a:lstStyle/>
          <a:p>
            <a:pPr>
              <a:lnSpc>
                <a:spcPts val="1205"/>
              </a:lnSpc>
              <a:spcBef>
                <a:spcPts val="495"/>
              </a:spcBef>
              <a:spcAft>
                <a:spcPts val="0"/>
              </a:spcAft>
            </a:pPr>
            <a:r>
              <a:rPr lang="el-GR" spc="5" dirty="0" smtClean="0">
                <a:solidFill>
                  <a:srgbClr val="2B2A29"/>
                </a:solidFill>
                <a:latin typeface="Times New Roman"/>
                <a:ea typeface="Times New Roman"/>
                <a:cs typeface="Times New Roman"/>
              </a:rPr>
              <a:t>• </a:t>
            </a:r>
            <a:r>
              <a:rPr lang="el-GR" sz="2000" spc="5" dirty="0">
                <a:solidFill>
                  <a:srgbClr val="2B2A29"/>
                </a:solidFill>
                <a:ea typeface="Times New Roman"/>
                <a:cs typeface="Arial" panose="020B0604020202020204" pitchFamily="34" charset="0"/>
              </a:rPr>
              <a:t>Εκπαίδευση - ενημέρωση των </a:t>
            </a:r>
            <a:r>
              <a:rPr lang="el-GR" sz="2000" spc="5" dirty="0" smtClean="0">
                <a:solidFill>
                  <a:srgbClr val="2B2A29"/>
                </a:solidFill>
                <a:ea typeface="Times New Roman"/>
                <a:cs typeface="Arial" panose="020B0604020202020204" pitchFamily="34" charset="0"/>
              </a:rPr>
              <a:t>εγκύων</a:t>
            </a:r>
          </a:p>
          <a:p>
            <a:pPr>
              <a:lnSpc>
                <a:spcPts val="1205"/>
              </a:lnSpc>
              <a:spcBef>
                <a:spcPts val="495"/>
              </a:spcBef>
              <a:spcAft>
                <a:spcPts val="0"/>
              </a:spcAft>
            </a:pPr>
            <a:endParaRPr lang="el-GR" sz="2000" dirty="0">
              <a:ea typeface="Times New Roman"/>
              <a:cs typeface="Arial" panose="020B0604020202020204" pitchFamily="34" charset="0"/>
            </a:endParaRPr>
          </a:p>
          <a:p>
            <a:pPr>
              <a:lnSpc>
                <a:spcPts val="1205"/>
              </a:lnSpc>
              <a:spcBef>
                <a:spcPts val="280"/>
              </a:spcBef>
              <a:spcAft>
                <a:spcPts val="0"/>
              </a:spcAft>
            </a:pPr>
            <a:r>
              <a:rPr lang="el-GR" sz="2000" spc="-5" dirty="0">
                <a:solidFill>
                  <a:srgbClr val="2B2A29"/>
                </a:solidFill>
                <a:ea typeface="Times New Roman"/>
                <a:cs typeface="Arial" panose="020B0604020202020204" pitchFamily="34" charset="0"/>
              </a:rPr>
              <a:t>• Παρακολούθηση αναπνευστικής λειτουργίας της </a:t>
            </a:r>
            <a:r>
              <a:rPr lang="el-GR" sz="2000" spc="-5" dirty="0" smtClean="0">
                <a:solidFill>
                  <a:srgbClr val="2B2A29"/>
                </a:solidFill>
                <a:ea typeface="Times New Roman"/>
                <a:cs typeface="Arial" panose="020B0604020202020204" pitchFamily="34" charset="0"/>
              </a:rPr>
              <a:t>εγκύου</a:t>
            </a:r>
          </a:p>
          <a:p>
            <a:pPr>
              <a:lnSpc>
                <a:spcPts val="1205"/>
              </a:lnSpc>
              <a:spcBef>
                <a:spcPts val="280"/>
              </a:spcBef>
              <a:spcAft>
                <a:spcPts val="0"/>
              </a:spcAft>
            </a:pPr>
            <a:endParaRPr lang="el-GR" sz="2000" dirty="0">
              <a:ea typeface="Times New Roman"/>
              <a:cs typeface="Arial" panose="020B0604020202020204" pitchFamily="34" charset="0"/>
            </a:endParaRPr>
          </a:p>
          <a:p>
            <a:pPr>
              <a:lnSpc>
                <a:spcPts val="1205"/>
              </a:lnSpc>
              <a:spcBef>
                <a:spcPts val="280"/>
              </a:spcBef>
              <a:spcAft>
                <a:spcPts val="0"/>
              </a:spcAft>
            </a:pPr>
            <a:r>
              <a:rPr lang="el-GR" sz="2000" dirty="0">
                <a:solidFill>
                  <a:srgbClr val="2B2A29"/>
                </a:solidFill>
                <a:ea typeface="Times New Roman"/>
                <a:cs typeface="Arial" panose="020B0604020202020204" pitchFamily="34" charset="0"/>
              </a:rPr>
              <a:t>• Τακτική παρακολούθηση του </a:t>
            </a:r>
            <a:r>
              <a:rPr lang="el-GR" sz="2000" dirty="0" smtClean="0">
                <a:solidFill>
                  <a:srgbClr val="2B2A29"/>
                </a:solidFill>
                <a:ea typeface="Times New Roman"/>
                <a:cs typeface="Arial" panose="020B0604020202020204" pitchFamily="34" charset="0"/>
              </a:rPr>
              <a:t>εμβρύου</a:t>
            </a:r>
          </a:p>
          <a:p>
            <a:pPr>
              <a:lnSpc>
                <a:spcPts val="1205"/>
              </a:lnSpc>
              <a:spcBef>
                <a:spcPts val="280"/>
              </a:spcBef>
              <a:spcAft>
                <a:spcPts val="0"/>
              </a:spcAft>
            </a:pPr>
            <a:endParaRPr lang="el-GR" sz="2000" dirty="0">
              <a:ea typeface="Times New Roman"/>
              <a:cs typeface="Arial" panose="020B0604020202020204" pitchFamily="34" charset="0"/>
            </a:endParaRPr>
          </a:p>
          <a:p>
            <a:pPr>
              <a:lnSpc>
                <a:spcPts val="1205"/>
              </a:lnSpc>
              <a:spcBef>
                <a:spcPts val="275"/>
              </a:spcBef>
              <a:spcAft>
                <a:spcPts val="0"/>
              </a:spcAft>
            </a:pPr>
            <a:r>
              <a:rPr lang="el-GR" sz="2000" dirty="0">
                <a:solidFill>
                  <a:srgbClr val="2B2A29"/>
                </a:solidFill>
                <a:ea typeface="Times New Roman"/>
                <a:cs typeface="Arial" panose="020B0604020202020204" pitchFamily="34" charset="0"/>
              </a:rPr>
              <a:t>• Αντιφυματική </a:t>
            </a:r>
            <a:r>
              <a:rPr lang="el-GR" sz="2000" dirty="0" smtClean="0">
                <a:solidFill>
                  <a:srgbClr val="2B2A29"/>
                </a:solidFill>
                <a:ea typeface="Times New Roman"/>
                <a:cs typeface="Arial" panose="020B0604020202020204" pitchFamily="34" charset="0"/>
              </a:rPr>
              <a:t>θεραπεία</a:t>
            </a:r>
          </a:p>
          <a:p>
            <a:pPr>
              <a:lnSpc>
                <a:spcPts val="1205"/>
              </a:lnSpc>
              <a:spcBef>
                <a:spcPts val="275"/>
              </a:spcBef>
              <a:spcAft>
                <a:spcPts val="0"/>
              </a:spcAft>
            </a:pPr>
            <a:endParaRPr lang="el-GR" sz="2000" dirty="0">
              <a:ea typeface="Times New Roman"/>
              <a:cs typeface="Arial" panose="020B0604020202020204" pitchFamily="34" charset="0"/>
            </a:endParaRPr>
          </a:p>
          <a:p>
            <a:pPr marL="791845">
              <a:lnSpc>
                <a:spcPts val="1205"/>
              </a:lnSpc>
              <a:spcBef>
                <a:spcPts val="280"/>
              </a:spcBef>
              <a:spcAft>
                <a:spcPts val="0"/>
              </a:spcAft>
            </a:pPr>
            <a:r>
              <a:rPr lang="el-GR" sz="2000" dirty="0">
                <a:solidFill>
                  <a:srgbClr val="2B2A29"/>
                </a:solidFill>
                <a:ea typeface="Times New Roman"/>
                <a:cs typeface="Arial" panose="020B0604020202020204" pitchFamily="34" charset="0"/>
              </a:rPr>
              <a:t>► φάρμακα πρώτης γραμμής</a:t>
            </a:r>
            <a:endParaRPr lang="el-GR" sz="2000" dirty="0">
              <a:ea typeface="Times New Roman"/>
              <a:cs typeface="Arial" panose="020B0604020202020204" pitchFamily="34" charset="0"/>
            </a:endParaRPr>
          </a:p>
          <a:p>
            <a:pPr marL="899795">
              <a:lnSpc>
                <a:spcPts val="1200"/>
              </a:lnSpc>
              <a:spcAft>
                <a:spcPts val="0"/>
              </a:spcAft>
            </a:pPr>
            <a:r>
              <a:rPr lang="el-GR" sz="2000" dirty="0">
                <a:solidFill>
                  <a:srgbClr val="2B2A29"/>
                </a:solidFill>
                <a:ea typeface="Times New Roman"/>
                <a:cs typeface="Arial" panose="020B0604020202020204" pitchFamily="34" charset="0"/>
              </a:rPr>
              <a:t>- </a:t>
            </a:r>
            <a:r>
              <a:rPr lang="el-GR" sz="2000" dirty="0" err="1">
                <a:solidFill>
                  <a:srgbClr val="2B2A29"/>
                </a:solidFill>
                <a:ea typeface="Times New Roman"/>
                <a:cs typeface="Arial" panose="020B0604020202020204" pitchFamily="34" charset="0"/>
              </a:rPr>
              <a:t>εθαμβουτόλη</a:t>
            </a:r>
            <a:endParaRPr lang="el-GR" sz="2000" b="0" dirty="0">
              <a:ea typeface="Times New Roman"/>
              <a:cs typeface="Arial" panose="020B0604020202020204" pitchFamily="34" charset="0"/>
            </a:endParaRPr>
          </a:p>
          <a:p>
            <a:pPr marL="899795">
              <a:lnSpc>
                <a:spcPts val="1200"/>
              </a:lnSpc>
              <a:spcAft>
                <a:spcPts val="0"/>
              </a:spcAft>
            </a:pPr>
            <a:r>
              <a:rPr lang="el-GR" sz="2000" dirty="0">
                <a:solidFill>
                  <a:srgbClr val="2B2A29"/>
                </a:solidFill>
                <a:ea typeface="Times New Roman"/>
                <a:cs typeface="Arial" panose="020B0604020202020204" pitchFamily="34" charset="0"/>
              </a:rPr>
              <a:t>- </a:t>
            </a:r>
            <a:r>
              <a:rPr lang="el-GR" sz="2000" dirty="0" err="1">
                <a:solidFill>
                  <a:srgbClr val="2B2A29"/>
                </a:solidFill>
                <a:ea typeface="Times New Roman"/>
                <a:cs typeface="Arial" panose="020B0604020202020204" pitchFamily="34" charset="0"/>
              </a:rPr>
              <a:t>ισονιαζίδη</a:t>
            </a:r>
            <a:endParaRPr lang="el-GR" sz="2000" dirty="0">
              <a:ea typeface="Times New Roman"/>
              <a:cs typeface="Arial" panose="020B0604020202020204" pitchFamily="34" charset="0"/>
            </a:endParaRPr>
          </a:p>
          <a:p>
            <a:pPr marL="899795">
              <a:lnSpc>
                <a:spcPts val="1200"/>
              </a:lnSpc>
              <a:spcAft>
                <a:spcPts val="0"/>
              </a:spcAft>
            </a:pPr>
            <a:r>
              <a:rPr lang="el-GR" sz="2000" spc="5" dirty="0">
                <a:solidFill>
                  <a:srgbClr val="2B2A29"/>
                </a:solidFill>
                <a:ea typeface="Times New Roman"/>
                <a:cs typeface="Arial" panose="020B0604020202020204" pitchFamily="34" charset="0"/>
              </a:rPr>
              <a:t>- </a:t>
            </a:r>
            <a:r>
              <a:rPr lang="el-GR" sz="2000" spc="5" dirty="0" err="1">
                <a:solidFill>
                  <a:srgbClr val="2B2A29"/>
                </a:solidFill>
                <a:ea typeface="Times New Roman"/>
                <a:cs typeface="Arial" panose="020B0604020202020204" pitchFamily="34" charset="0"/>
              </a:rPr>
              <a:t>ριφαμπικίνη</a:t>
            </a:r>
            <a:endParaRPr lang="el-GR" sz="2000" dirty="0">
              <a:ea typeface="Times New Roman"/>
              <a:cs typeface="Arial" panose="020B0604020202020204" pitchFamily="34" charset="0"/>
            </a:endParaRPr>
          </a:p>
          <a:p>
            <a:pPr marL="899795">
              <a:lnSpc>
                <a:spcPts val="1200"/>
              </a:lnSpc>
              <a:spcAft>
                <a:spcPts val="0"/>
              </a:spcAft>
              <a:buFontTx/>
              <a:buChar char="-"/>
            </a:pPr>
            <a:r>
              <a:rPr lang="el-GR" sz="2000" dirty="0" err="1" smtClean="0">
                <a:solidFill>
                  <a:srgbClr val="2B2A29"/>
                </a:solidFill>
                <a:ea typeface="Times New Roman"/>
                <a:cs typeface="Arial" panose="020B0604020202020204" pitchFamily="34" charset="0"/>
              </a:rPr>
              <a:t>Πυραζιναμίδη</a:t>
            </a:r>
            <a:endParaRPr lang="el-GR" sz="2000" dirty="0" smtClean="0">
              <a:solidFill>
                <a:srgbClr val="2B2A29"/>
              </a:solidFill>
              <a:ea typeface="Times New Roman"/>
              <a:cs typeface="Arial" panose="020B0604020202020204" pitchFamily="34" charset="0"/>
            </a:endParaRPr>
          </a:p>
          <a:p>
            <a:pPr marL="556895" indent="0">
              <a:lnSpc>
                <a:spcPts val="1200"/>
              </a:lnSpc>
              <a:spcAft>
                <a:spcPts val="0"/>
              </a:spcAft>
            </a:pPr>
            <a:endParaRPr lang="el-GR" sz="2000" dirty="0">
              <a:ea typeface="Times New Roman"/>
              <a:cs typeface="Arial" panose="020B0604020202020204" pitchFamily="34" charset="0"/>
            </a:endParaRPr>
          </a:p>
          <a:p>
            <a:pPr marL="791845">
              <a:lnSpc>
                <a:spcPts val="860"/>
              </a:lnSpc>
              <a:spcBef>
                <a:spcPts val="570"/>
              </a:spcBef>
              <a:spcAft>
                <a:spcPts val="0"/>
              </a:spcAft>
            </a:pPr>
            <a:r>
              <a:rPr lang="el-GR" sz="2000" dirty="0">
                <a:solidFill>
                  <a:srgbClr val="2B2A29"/>
                </a:solidFill>
                <a:ea typeface="Times New Roman"/>
                <a:cs typeface="Arial" panose="020B0604020202020204" pitchFamily="34" charset="0"/>
              </a:rPr>
              <a:t>► </a:t>
            </a:r>
            <a:r>
              <a:rPr lang="el-GR" sz="2000" spc="5" dirty="0">
                <a:solidFill>
                  <a:srgbClr val="2B2A29"/>
                </a:solidFill>
                <a:ea typeface="Times New Roman"/>
                <a:cs typeface="Arial" panose="020B0604020202020204" pitchFamily="34" charset="0"/>
              </a:rPr>
              <a:t>δευτερεύοντα φάρμακα</a:t>
            </a:r>
            <a:endParaRPr lang="el-GR" sz="2000" dirty="0">
              <a:ea typeface="Times New Roman"/>
              <a:cs typeface="Arial" panose="020B0604020202020204" pitchFamily="34" charset="0"/>
            </a:endParaRPr>
          </a:p>
          <a:p>
            <a:pPr marL="899795">
              <a:lnSpc>
                <a:spcPts val="1200"/>
              </a:lnSpc>
              <a:spcBef>
                <a:spcPts val="60"/>
              </a:spcBef>
              <a:spcAft>
                <a:spcPts val="0"/>
              </a:spcAft>
            </a:pPr>
            <a:r>
              <a:rPr lang="el-GR" sz="2000" spc="5" dirty="0">
                <a:solidFill>
                  <a:srgbClr val="2B2A29"/>
                </a:solidFill>
                <a:ea typeface="Times New Roman"/>
                <a:cs typeface="Arial" panose="020B0604020202020204" pitchFamily="34" charset="0"/>
              </a:rPr>
              <a:t>- στρεπτομυκίνη</a:t>
            </a:r>
            <a:endParaRPr lang="el-GR" sz="2000" dirty="0">
              <a:ea typeface="Times New Roman"/>
              <a:cs typeface="Arial" panose="020B0604020202020204" pitchFamily="34" charset="0"/>
            </a:endParaRPr>
          </a:p>
          <a:p>
            <a:pPr marL="899795">
              <a:lnSpc>
                <a:spcPts val="1200"/>
              </a:lnSpc>
              <a:spcAft>
                <a:spcPts val="0"/>
              </a:spcAft>
            </a:pPr>
            <a:r>
              <a:rPr lang="el-GR" sz="2000" spc="5" dirty="0">
                <a:solidFill>
                  <a:srgbClr val="2B2A29"/>
                </a:solidFill>
                <a:ea typeface="Times New Roman"/>
                <a:cs typeface="Arial" panose="020B0604020202020204" pitchFamily="34" charset="0"/>
              </a:rPr>
              <a:t>- </a:t>
            </a:r>
            <a:r>
              <a:rPr lang="el-GR" sz="2000" spc="5" dirty="0" err="1">
                <a:solidFill>
                  <a:srgbClr val="2B2A29"/>
                </a:solidFill>
                <a:ea typeface="Times New Roman"/>
                <a:cs typeface="Arial" panose="020B0604020202020204" pitchFamily="34" charset="0"/>
              </a:rPr>
              <a:t>καναμυκίνη</a:t>
            </a:r>
            <a:endParaRPr lang="el-GR" sz="2000" dirty="0">
              <a:ea typeface="Times New Roman"/>
              <a:cs typeface="Arial" panose="020B0604020202020204" pitchFamily="34" charset="0"/>
            </a:endParaRPr>
          </a:p>
          <a:p>
            <a:pPr marL="899795">
              <a:lnSpc>
                <a:spcPts val="1200"/>
              </a:lnSpc>
              <a:spcAft>
                <a:spcPts val="0"/>
              </a:spcAft>
            </a:pPr>
            <a:r>
              <a:rPr lang="el-GR" sz="2000" spc="5" dirty="0">
                <a:solidFill>
                  <a:srgbClr val="2B2A29"/>
                </a:solidFill>
                <a:ea typeface="Times New Roman"/>
                <a:cs typeface="Arial" panose="020B0604020202020204" pitchFamily="34" charset="0"/>
              </a:rPr>
              <a:t>- </a:t>
            </a:r>
            <a:r>
              <a:rPr lang="el-GR" sz="2000" spc="5" dirty="0" err="1">
                <a:solidFill>
                  <a:srgbClr val="2B2A29"/>
                </a:solidFill>
                <a:ea typeface="Times New Roman"/>
                <a:cs typeface="Arial" panose="020B0604020202020204" pitchFamily="34" charset="0"/>
              </a:rPr>
              <a:t>αμικασίνη</a:t>
            </a:r>
            <a:endParaRPr lang="el-GR" sz="2000" dirty="0">
              <a:ea typeface="Times New Roman"/>
              <a:cs typeface="Arial" panose="020B0604020202020204" pitchFamily="34" charset="0"/>
            </a:endParaRPr>
          </a:p>
          <a:p>
            <a:pPr marL="899795">
              <a:lnSpc>
                <a:spcPts val="1200"/>
              </a:lnSpc>
              <a:spcAft>
                <a:spcPts val="0"/>
              </a:spcAft>
            </a:pPr>
            <a:r>
              <a:rPr lang="el-GR" sz="2000" spc="5" dirty="0">
                <a:solidFill>
                  <a:srgbClr val="2B2A29"/>
                </a:solidFill>
                <a:ea typeface="Times New Roman"/>
                <a:cs typeface="Arial" panose="020B0604020202020204" pitchFamily="34" charset="0"/>
              </a:rPr>
              <a:t>- </a:t>
            </a:r>
            <a:r>
              <a:rPr lang="el-GR" sz="2000" spc="5" dirty="0" err="1">
                <a:solidFill>
                  <a:srgbClr val="2B2A29"/>
                </a:solidFill>
                <a:ea typeface="Times New Roman"/>
                <a:cs typeface="Arial" panose="020B0604020202020204" pitchFamily="34" charset="0"/>
              </a:rPr>
              <a:t>καπρεομυκίνη</a:t>
            </a:r>
            <a:endParaRPr lang="el-GR" sz="2000" dirty="0">
              <a:ea typeface="Times New Roman"/>
              <a:cs typeface="Arial" panose="020B0604020202020204" pitchFamily="34" charset="0"/>
            </a:endParaRPr>
          </a:p>
          <a:p>
            <a:pPr marL="899795">
              <a:lnSpc>
                <a:spcPts val="1200"/>
              </a:lnSpc>
              <a:spcAft>
                <a:spcPts val="0"/>
              </a:spcAft>
            </a:pPr>
            <a:r>
              <a:rPr lang="el-GR" sz="2000" spc="5" dirty="0">
                <a:solidFill>
                  <a:srgbClr val="2B2A29"/>
                </a:solidFill>
                <a:ea typeface="Times New Roman"/>
                <a:cs typeface="Arial" panose="020B0604020202020204" pitchFamily="34" charset="0"/>
              </a:rPr>
              <a:t>- </a:t>
            </a:r>
            <a:r>
              <a:rPr lang="el-GR" sz="2000" spc="5" dirty="0" err="1">
                <a:solidFill>
                  <a:srgbClr val="2B2A29"/>
                </a:solidFill>
                <a:ea typeface="Times New Roman"/>
                <a:cs typeface="Arial" panose="020B0604020202020204" pitchFamily="34" charset="0"/>
              </a:rPr>
              <a:t>εθιοναμίδη</a:t>
            </a:r>
            <a:endParaRPr lang="el-GR" sz="2000" dirty="0">
              <a:ea typeface="Times New Roman"/>
              <a:cs typeface="Arial" panose="020B0604020202020204" pitchFamily="34" charset="0"/>
            </a:endParaRPr>
          </a:p>
          <a:p>
            <a:pPr marL="899795">
              <a:lnSpc>
                <a:spcPts val="1200"/>
              </a:lnSpc>
              <a:spcAft>
                <a:spcPts val="0"/>
              </a:spcAft>
            </a:pPr>
            <a:r>
              <a:rPr lang="el-GR" sz="2000" spc="5" dirty="0">
                <a:solidFill>
                  <a:srgbClr val="2B2A29"/>
                </a:solidFill>
                <a:ea typeface="Times New Roman"/>
                <a:cs typeface="Arial" panose="020B0604020202020204" pitchFamily="34" charset="0"/>
              </a:rPr>
              <a:t>- </a:t>
            </a:r>
            <a:r>
              <a:rPr lang="el-GR" sz="2000" spc="5" dirty="0" err="1">
                <a:solidFill>
                  <a:srgbClr val="2B2A29"/>
                </a:solidFill>
                <a:ea typeface="Times New Roman"/>
                <a:cs typeface="Arial" panose="020B0604020202020204" pitchFamily="34" charset="0"/>
              </a:rPr>
              <a:t>προθιοναμίδη</a:t>
            </a:r>
            <a:endParaRPr lang="el-GR" sz="2000" dirty="0">
              <a:ea typeface="Times New Roman"/>
              <a:cs typeface="Arial" panose="020B0604020202020204" pitchFamily="34" charset="0"/>
            </a:endParaRPr>
          </a:p>
          <a:p>
            <a:pPr marL="899795">
              <a:lnSpc>
                <a:spcPts val="1200"/>
              </a:lnSpc>
              <a:spcAft>
                <a:spcPts val="0"/>
              </a:spcAft>
            </a:pPr>
            <a:r>
              <a:rPr lang="el-GR" sz="2000" spc="5" dirty="0">
                <a:solidFill>
                  <a:srgbClr val="2B2A29"/>
                </a:solidFill>
                <a:ea typeface="Times New Roman"/>
                <a:cs typeface="Arial" panose="020B0604020202020204" pitchFamily="34" charset="0"/>
              </a:rPr>
              <a:t>- </a:t>
            </a:r>
            <a:r>
              <a:rPr lang="el-GR" sz="2000" spc="5" dirty="0" err="1">
                <a:solidFill>
                  <a:srgbClr val="2B2A29"/>
                </a:solidFill>
                <a:ea typeface="Times New Roman"/>
                <a:cs typeface="Arial" panose="020B0604020202020204" pitchFamily="34" charset="0"/>
              </a:rPr>
              <a:t>κυκλοσερίνη</a:t>
            </a:r>
            <a:endParaRPr lang="el-GR" sz="2000" dirty="0">
              <a:ea typeface="Times New Roman"/>
              <a:cs typeface="Arial" panose="020B0604020202020204" pitchFamily="34" charset="0"/>
            </a:endParaRPr>
          </a:p>
          <a:p>
            <a:pPr marL="899795">
              <a:lnSpc>
                <a:spcPts val="1200"/>
              </a:lnSpc>
              <a:spcAft>
                <a:spcPts val="0"/>
              </a:spcAft>
            </a:pPr>
            <a:r>
              <a:rPr lang="el-GR" sz="2000" spc="5" dirty="0" smtClean="0">
                <a:solidFill>
                  <a:srgbClr val="2B2A29"/>
                </a:solidFill>
                <a:ea typeface="Times New Roman"/>
                <a:cs typeface="Arial" panose="020B0604020202020204" pitchFamily="34" charset="0"/>
              </a:rPr>
              <a:t>- </a:t>
            </a:r>
            <a:r>
              <a:rPr lang="el-GR" sz="2000" spc="5" dirty="0" err="1" smtClean="0">
                <a:solidFill>
                  <a:srgbClr val="2B2A29"/>
                </a:solidFill>
                <a:ea typeface="Times New Roman"/>
                <a:cs typeface="Arial" panose="020B0604020202020204" pitchFamily="34" charset="0"/>
              </a:rPr>
              <a:t>φθοριοκινολόνες</a:t>
            </a:r>
            <a:endParaRPr lang="el-GR" sz="2000" dirty="0">
              <a:ea typeface="Times New Roman"/>
              <a:cs typeface="Arial" panose="020B0604020202020204" pitchFamily="34" charset="0"/>
            </a:endParaRPr>
          </a:p>
          <a:p>
            <a:pPr marL="719455">
              <a:lnSpc>
                <a:spcPts val="1205"/>
              </a:lnSpc>
              <a:spcBef>
                <a:spcPts val="285"/>
              </a:spcBef>
              <a:spcAft>
                <a:spcPts val="0"/>
              </a:spcAft>
            </a:pPr>
            <a:r>
              <a:rPr lang="el-GR" sz="2000" dirty="0">
                <a:solidFill>
                  <a:srgbClr val="2B2A29"/>
                </a:solidFill>
                <a:ea typeface="Times New Roman"/>
                <a:cs typeface="Arial" panose="020B0604020202020204" pitchFamily="34" charset="0"/>
              </a:rPr>
              <a:t>• Αντιφυματικά φάρμακα κατά τη γαλουχία</a:t>
            </a:r>
            <a:endParaRPr lang="el-GR" sz="2000" dirty="0">
              <a:ea typeface="Times New Roman"/>
              <a:cs typeface="Arial" panose="020B0604020202020204" pitchFamily="34" charset="0"/>
            </a:endParaRPr>
          </a:p>
          <a:p>
            <a:endParaRPr lang="el-GR" dirty="0"/>
          </a:p>
        </p:txBody>
      </p:sp>
    </p:spTree>
    <p:extLst>
      <p:ext uri="{BB962C8B-B14F-4D97-AF65-F5344CB8AC3E}">
        <p14:creationId xmlns:p14="http://schemas.microsoft.com/office/powerpoint/2010/main" val="1837394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2960" y="188640"/>
            <a:ext cx="7520940" cy="1224136"/>
          </a:xfrm>
        </p:spPr>
        <p:txBody>
          <a:bodyPr/>
          <a:lstStyle/>
          <a:p>
            <a:pPr marR="611505" algn="ctr">
              <a:lnSpc>
                <a:spcPts val="1200"/>
              </a:lnSpc>
              <a:spcBef>
                <a:spcPts val="615"/>
              </a:spcBef>
              <a:spcAft>
                <a:spcPts val="0"/>
              </a:spcAft>
            </a:pPr>
            <a:r>
              <a:rPr lang="el-GR" dirty="0">
                <a:solidFill>
                  <a:srgbClr val="000000"/>
                </a:solidFill>
              </a:rPr>
              <a:t/>
            </a:r>
            <a:br>
              <a:rPr lang="el-GR" dirty="0">
                <a:solidFill>
                  <a:srgbClr val="000000"/>
                </a:solidFill>
              </a:rPr>
            </a:br>
            <a:r>
              <a:rPr lang="el-GR" sz="2000" dirty="0" smtClean="0">
                <a:solidFill>
                  <a:srgbClr val="000000"/>
                </a:solidFill>
              </a:rPr>
              <a:t/>
            </a:r>
            <a:br>
              <a:rPr lang="el-GR" sz="2000" dirty="0" smtClean="0">
                <a:solidFill>
                  <a:srgbClr val="000000"/>
                </a:solidFill>
              </a:rPr>
            </a:br>
            <a:r>
              <a:rPr lang="el-GR" sz="2000" spc="-20" dirty="0" smtClean="0">
                <a:solidFill>
                  <a:srgbClr val="2B2A29"/>
                </a:solidFill>
                <a:latin typeface="Times New Roman"/>
                <a:ea typeface="Times New Roman"/>
                <a:cs typeface="Times New Roman"/>
              </a:rPr>
              <a:t>Κατηγοριοποίηση </a:t>
            </a:r>
            <a:r>
              <a:rPr lang="el-GR" sz="2000" spc="-20" dirty="0">
                <a:solidFill>
                  <a:srgbClr val="2B2A29"/>
                </a:solidFill>
                <a:latin typeface="Times New Roman"/>
                <a:ea typeface="Times New Roman"/>
                <a:cs typeface="Times New Roman"/>
              </a:rPr>
              <a:t>των φαρμάκων </a:t>
            </a:r>
            <a:r>
              <a:rPr lang="el-GR" sz="2000" spc="-20" dirty="0" smtClean="0">
                <a:solidFill>
                  <a:srgbClr val="2B2A29"/>
                </a:solidFill>
                <a:latin typeface="Times New Roman"/>
                <a:ea typeface="Times New Roman"/>
                <a:cs typeface="Times New Roman"/>
              </a:rPr>
              <a:t> στην </a:t>
            </a:r>
            <a:br>
              <a:rPr lang="el-GR" sz="2000" spc="-20" dirty="0" smtClean="0">
                <a:solidFill>
                  <a:srgbClr val="2B2A29"/>
                </a:solidFill>
                <a:latin typeface="Times New Roman"/>
                <a:ea typeface="Times New Roman"/>
                <a:cs typeface="Times New Roman"/>
              </a:rPr>
            </a:br>
            <a:r>
              <a:rPr lang="el-GR" sz="2000" spc="-20" dirty="0">
                <a:solidFill>
                  <a:srgbClr val="2B2A29"/>
                </a:solidFill>
                <a:latin typeface="Times New Roman"/>
                <a:ea typeface="Times New Roman"/>
                <a:cs typeface="Times New Roman"/>
              </a:rPr>
              <a:t/>
            </a:r>
            <a:br>
              <a:rPr lang="el-GR" sz="2000" spc="-20" dirty="0">
                <a:solidFill>
                  <a:srgbClr val="2B2A29"/>
                </a:solidFill>
                <a:latin typeface="Times New Roman"/>
                <a:ea typeface="Times New Roman"/>
                <a:cs typeface="Times New Roman"/>
              </a:rPr>
            </a:br>
            <a:r>
              <a:rPr lang="el-GR" sz="2000" spc="-20" dirty="0" smtClean="0">
                <a:solidFill>
                  <a:srgbClr val="2B2A29"/>
                </a:solidFill>
                <a:latin typeface="Times New Roman"/>
                <a:ea typeface="Times New Roman"/>
                <a:cs typeface="Times New Roman"/>
              </a:rPr>
              <a:t>εγκυμοσύνη </a:t>
            </a:r>
            <a:r>
              <a:rPr lang="el-GR" sz="2000" spc="-20" dirty="0">
                <a:solidFill>
                  <a:srgbClr val="2B2A29"/>
                </a:solidFill>
                <a:latin typeface="Times New Roman"/>
                <a:ea typeface="Times New Roman"/>
                <a:cs typeface="Times New Roman"/>
              </a:rPr>
              <a:t>σύμφωνα με το </a:t>
            </a:r>
            <a:r>
              <a:rPr lang="en-CA" sz="2000" spc="-20" dirty="0" smtClean="0">
                <a:solidFill>
                  <a:srgbClr val="2B2A29"/>
                </a:solidFill>
                <a:latin typeface="Times New Roman"/>
                <a:ea typeface="Times New Roman"/>
                <a:cs typeface="Times New Roman"/>
              </a:rPr>
              <a:t>United </a:t>
            </a:r>
            <a:r>
              <a:rPr lang="en-CA" sz="2000" spc="-20" dirty="0">
                <a:solidFill>
                  <a:srgbClr val="2B2A29"/>
                </a:solidFill>
                <a:latin typeface="Times New Roman"/>
                <a:ea typeface="Times New Roman"/>
                <a:cs typeface="Times New Roman"/>
              </a:rPr>
              <a:t>States Food </a:t>
            </a:r>
            <a:r>
              <a:rPr lang="el-GR" sz="2000" spc="-20" dirty="0" smtClean="0">
                <a:solidFill>
                  <a:srgbClr val="2B2A29"/>
                </a:solidFill>
                <a:latin typeface="Times New Roman"/>
                <a:ea typeface="Times New Roman"/>
                <a:cs typeface="Times New Roman"/>
              </a:rPr>
              <a:t/>
            </a:r>
            <a:br>
              <a:rPr lang="el-GR" sz="2000" spc="-20" dirty="0" smtClean="0">
                <a:solidFill>
                  <a:srgbClr val="2B2A29"/>
                </a:solidFill>
                <a:latin typeface="Times New Roman"/>
                <a:ea typeface="Times New Roman"/>
                <a:cs typeface="Times New Roman"/>
              </a:rPr>
            </a:br>
            <a:r>
              <a:rPr lang="el-GR" sz="2000" spc="-20" dirty="0">
                <a:solidFill>
                  <a:srgbClr val="2B2A29"/>
                </a:solidFill>
                <a:latin typeface="Times New Roman"/>
                <a:ea typeface="Times New Roman"/>
                <a:cs typeface="Times New Roman"/>
              </a:rPr>
              <a:t/>
            </a:r>
            <a:br>
              <a:rPr lang="el-GR" sz="2000" spc="-20" dirty="0">
                <a:solidFill>
                  <a:srgbClr val="2B2A29"/>
                </a:solidFill>
                <a:latin typeface="Times New Roman"/>
                <a:ea typeface="Times New Roman"/>
                <a:cs typeface="Times New Roman"/>
              </a:rPr>
            </a:br>
            <a:r>
              <a:rPr lang="en-CA" sz="2000" spc="-20" dirty="0" smtClean="0">
                <a:solidFill>
                  <a:srgbClr val="2B2A29"/>
                </a:solidFill>
                <a:latin typeface="Times New Roman"/>
                <a:ea typeface="Times New Roman"/>
                <a:cs typeface="Times New Roman"/>
              </a:rPr>
              <a:t>and Drug</a:t>
            </a:r>
            <a:r>
              <a:rPr lang="el-GR" sz="2000" spc="-20" dirty="0" smtClean="0">
                <a:solidFill>
                  <a:srgbClr val="2B2A29"/>
                </a:solidFill>
                <a:latin typeface="Times New Roman"/>
                <a:ea typeface="Times New Roman"/>
                <a:cs typeface="Times New Roman"/>
              </a:rPr>
              <a:t>  </a:t>
            </a:r>
            <a:r>
              <a:rPr lang="en-CA" sz="2000" spc="-20" dirty="0" smtClean="0">
                <a:solidFill>
                  <a:srgbClr val="2B2A29"/>
                </a:solidFill>
                <a:latin typeface="Times New Roman"/>
                <a:ea typeface="Times New Roman"/>
                <a:cs typeface="Times New Roman"/>
              </a:rPr>
              <a:t>Administration</a:t>
            </a:r>
            <a:r>
              <a:rPr lang="el-GR" sz="2000" spc="-20" dirty="0" smtClean="0">
                <a:solidFill>
                  <a:srgbClr val="2B2A29"/>
                </a:solidFill>
                <a:latin typeface="Times New Roman"/>
                <a:ea typeface="Times New Roman"/>
                <a:cs typeface="Times New Roman"/>
              </a:rPr>
              <a:t> </a:t>
            </a:r>
            <a:r>
              <a:rPr lang="el-GR" spc="-20" dirty="0" smtClean="0">
                <a:solidFill>
                  <a:srgbClr val="2B2A29"/>
                </a:solidFill>
                <a:latin typeface="Times New Roman"/>
                <a:ea typeface="Times New Roman"/>
                <a:cs typeface="Times New Roman"/>
              </a:rPr>
              <a:t>(</a:t>
            </a:r>
            <a:r>
              <a:rPr lang="en-CA" sz="2000" spc="-20" dirty="0">
                <a:solidFill>
                  <a:srgbClr val="2B2A29"/>
                </a:solidFill>
                <a:latin typeface="Times New Roman"/>
                <a:ea typeface="Times New Roman"/>
                <a:cs typeface="Times New Roman"/>
              </a:rPr>
              <a:t>FDA</a:t>
            </a:r>
            <a:r>
              <a:rPr lang="el-GR" spc="-20" dirty="0" smtClean="0">
                <a:solidFill>
                  <a:srgbClr val="2B2A29"/>
                </a:solidFill>
                <a:latin typeface="Times New Roman"/>
                <a:ea typeface="Times New Roman"/>
                <a:cs typeface="Times New Roman"/>
              </a:rPr>
              <a:t>)</a:t>
            </a:r>
            <a:r>
              <a:rPr lang="el-GR" sz="3600" dirty="0">
                <a:latin typeface="Calibri"/>
                <a:ea typeface="Times New Roman"/>
                <a:cs typeface="Times New Roman"/>
              </a:rPr>
              <a:t/>
            </a:r>
            <a:br>
              <a:rPr lang="el-GR" sz="3600" dirty="0">
                <a:latin typeface="Calibri"/>
                <a:ea typeface="Times New Roman"/>
                <a:cs typeface="Times New Roman"/>
              </a:rPr>
            </a:br>
            <a:endParaRPr lang="el-GR" dirty="0"/>
          </a:p>
        </p:txBody>
      </p:sp>
      <p:sp>
        <p:nvSpPr>
          <p:cNvPr id="3" name="Θέση περιεχομένου 2"/>
          <p:cNvSpPr>
            <a:spLocks noGrp="1"/>
          </p:cNvSpPr>
          <p:nvPr>
            <p:ph idx="1"/>
          </p:nvPr>
        </p:nvSpPr>
        <p:spPr>
          <a:xfrm>
            <a:off x="539552" y="1484784"/>
            <a:ext cx="7920880" cy="4968552"/>
          </a:xfrm>
        </p:spPr>
        <p:txBody>
          <a:bodyPr>
            <a:normAutofit fontScale="55000" lnSpcReduction="20000"/>
          </a:bodyPr>
          <a:lstStyle/>
          <a:p>
            <a:r>
              <a:rPr lang="el-GR" sz="2200" i="1" dirty="0"/>
              <a:t>Κατηγορία Α</a:t>
            </a:r>
            <a:r>
              <a:rPr lang="el-GR" sz="2200" dirty="0"/>
              <a:t>   </a:t>
            </a:r>
            <a:r>
              <a:rPr lang="el-GR" sz="2200" dirty="0">
                <a:solidFill>
                  <a:srgbClr val="C00000"/>
                </a:solidFill>
              </a:rPr>
              <a:t>Ελεγχόμενες μελέτες δεν έδειξαν κίνδυνο</a:t>
            </a:r>
            <a:r>
              <a:rPr lang="el-GR" sz="2200" dirty="0"/>
              <a:t>. Ελεγχόμενες μελέτες σε εγκύους απέτυχαν να δείξουν κίνδυνο </a:t>
            </a:r>
            <a:br>
              <a:rPr lang="el-GR" sz="2200" dirty="0"/>
            </a:br>
            <a:r>
              <a:rPr lang="el-GR" sz="2200" dirty="0"/>
              <a:t>	για το έμβρυο στο πρώτο τρίμηνο χωρίς να υπάρχει ένδειξη κινδύνου στο τελευταίο τρίμηνο. Δε </a:t>
            </a:r>
            <a:r>
              <a:rPr lang="el-GR" sz="2200" dirty="0" smtClean="0"/>
              <a:t>φαίνεται να 	υπάρχει </a:t>
            </a:r>
            <a:r>
              <a:rPr lang="el-GR" sz="2200" dirty="0"/>
              <a:t>βλάβη για το έμβρυο.</a:t>
            </a:r>
          </a:p>
          <a:p>
            <a:endParaRPr lang="el-GR" sz="2200" i="1" dirty="0" smtClean="0"/>
          </a:p>
          <a:p>
            <a:r>
              <a:rPr lang="el-GR" sz="2200" i="1" dirty="0" smtClean="0"/>
              <a:t>Κατηγορία </a:t>
            </a:r>
            <a:r>
              <a:rPr lang="el-GR" sz="2200" i="1" dirty="0"/>
              <a:t>Β</a:t>
            </a:r>
            <a:r>
              <a:rPr lang="el-GR" sz="2200" dirty="0"/>
              <a:t>   </a:t>
            </a:r>
            <a:r>
              <a:rPr lang="el-GR" sz="2200" dirty="0">
                <a:solidFill>
                  <a:srgbClr val="C00000"/>
                </a:solidFill>
              </a:rPr>
              <a:t>Σε ελεγχόμενες μελέτες σε ανθρώπους δεν έδειξαν κίνδυνο</a:t>
            </a:r>
            <a:r>
              <a:rPr lang="el-GR" sz="2200" dirty="0"/>
              <a:t>. Μελέτες σε ζώα που κυοφορούσαν δεν έδειξαν </a:t>
            </a:r>
            <a:br>
              <a:rPr lang="el-GR" sz="2200" dirty="0"/>
            </a:br>
            <a:r>
              <a:rPr lang="el-GR" sz="2200" dirty="0"/>
              <a:t>	κίνδυνο για το έμβρυο, αλλά δεν υπάρχουν ελεγχόμενες μελέτες σε εγκύους, ενώ μελέτες σε ζώα </a:t>
            </a:r>
            <a:r>
              <a:rPr lang="el-GR" sz="2200" dirty="0" smtClean="0"/>
              <a:t>που 	κυοφορούσαν </a:t>
            </a:r>
            <a:r>
              <a:rPr lang="el-GR" sz="2200" dirty="0"/>
              <a:t>έδειξαν μια παρενέργεια που δεν επιβεβαιώθηκε σε ελεγχόμενες μελέτες σε γυναίκες </a:t>
            </a:r>
            <a:r>
              <a:rPr lang="el-GR" sz="2200" dirty="0" smtClean="0"/>
              <a:t>στο 	πρώτο </a:t>
            </a:r>
            <a:r>
              <a:rPr lang="el-GR" sz="2200" dirty="0"/>
              <a:t>τρίμηνο χωρίς να υπάρχει ένδειξη κινδύνου τα τελευταία τρίμηνα.</a:t>
            </a:r>
          </a:p>
          <a:p>
            <a:endParaRPr lang="el-GR" sz="2200" i="1" dirty="0" smtClean="0"/>
          </a:p>
          <a:p>
            <a:r>
              <a:rPr lang="el-GR" sz="2200" i="1" dirty="0" smtClean="0"/>
              <a:t>Κατηγορία </a:t>
            </a:r>
            <a:r>
              <a:rPr lang="en-CA" sz="2200" i="1" dirty="0"/>
              <a:t>C</a:t>
            </a:r>
            <a:r>
              <a:rPr lang="el-GR" sz="2200" dirty="0"/>
              <a:t>   </a:t>
            </a:r>
            <a:r>
              <a:rPr lang="el-GR" sz="2200" dirty="0">
                <a:solidFill>
                  <a:srgbClr val="C00000"/>
                </a:solidFill>
              </a:rPr>
              <a:t>Δεν είναι δυνατόν να αποκλεισθεί ο κίνδυνος</a:t>
            </a:r>
            <a:r>
              <a:rPr lang="el-GR" sz="2200" dirty="0"/>
              <a:t>. Μελέτες σε ζώα που κυοφορούσαν δεν έδειξαν </a:t>
            </a:r>
            <a:r>
              <a:rPr lang="el-GR" sz="2200" dirty="0" err="1"/>
              <a:t>παρενέρ</a:t>
            </a:r>
            <a:r>
              <a:rPr lang="el-GR" sz="2200" dirty="0"/>
              <a:t>-</a:t>
            </a:r>
            <a:br>
              <a:rPr lang="el-GR" sz="2200" dirty="0"/>
            </a:br>
            <a:r>
              <a:rPr lang="el-GR" sz="2200" dirty="0"/>
              <a:t>	γεια στο έμβρυο, αλλά δεν υπάρχουν ελεγχόμενες μελέτες σε γυναίκες ή μελέτες σε γυναίκες και ζώα. </a:t>
            </a:r>
            <a:br>
              <a:rPr lang="el-GR" sz="2200" dirty="0"/>
            </a:br>
            <a:r>
              <a:rPr lang="el-GR" sz="2200" dirty="0"/>
              <a:t>	Τα φάρμακα πρέπει να χορηγούνται μόνο αν τα δυνητικά οφέλη δικαιολογούν το δυνητικό κίνδυνο για </a:t>
            </a:r>
            <a:br>
              <a:rPr lang="el-GR" sz="2200" dirty="0"/>
            </a:br>
            <a:r>
              <a:rPr lang="el-GR" sz="2200" dirty="0"/>
              <a:t>	το έμβρυο.</a:t>
            </a:r>
          </a:p>
          <a:p>
            <a:endParaRPr lang="el-GR" sz="2200" i="1" dirty="0" smtClean="0"/>
          </a:p>
          <a:p>
            <a:r>
              <a:rPr lang="el-GR" sz="2200" i="1" dirty="0" smtClean="0"/>
              <a:t>Κατηγορία </a:t>
            </a:r>
            <a:r>
              <a:rPr lang="en-CA" sz="2200" i="1" dirty="0"/>
              <a:t>D</a:t>
            </a:r>
            <a:r>
              <a:rPr lang="el-GR" sz="2200" dirty="0"/>
              <a:t>   </a:t>
            </a:r>
            <a:r>
              <a:rPr lang="el-GR" sz="2200" dirty="0">
                <a:solidFill>
                  <a:srgbClr val="C00000"/>
                </a:solidFill>
              </a:rPr>
              <a:t>Υπάρχει ένδειξη κινδύνου</a:t>
            </a:r>
            <a:r>
              <a:rPr lang="el-GR" sz="2200" dirty="0"/>
              <a:t>. Υπάρχει ένδειξη κινδύνου για το έμβρυο στον άνθρωπο, αλλά τα οφέλη από </a:t>
            </a:r>
            <a:br>
              <a:rPr lang="el-GR" sz="2200" dirty="0"/>
            </a:br>
            <a:r>
              <a:rPr lang="el-GR" sz="2200" dirty="0"/>
              <a:t>	τη χρήση του φαρμάκου για την έγκυο κάνει πιθανόν τη χορήγηση αποδεκτή παρά τον κίνδυνο.</a:t>
            </a:r>
          </a:p>
          <a:p>
            <a:endParaRPr lang="el-GR" sz="2200" i="1" dirty="0" smtClean="0"/>
          </a:p>
          <a:p>
            <a:r>
              <a:rPr lang="el-GR" sz="2200" i="1" dirty="0" smtClean="0"/>
              <a:t>Κατηγορία </a:t>
            </a:r>
            <a:r>
              <a:rPr lang="en-CA" sz="2200" i="1" dirty="0"/>
              <a:t>X</a:t>
            </a:r>
            <a:r>
              <a:rPr lang="el-GR" sz="2200" dirty="0"/>
              <a:t>   </a:t>
            </a:r>
            <a:r>
              <a:rPr lang="el-GR" sz="2200" dirty="0">
                <a:solidFill>
                  <a:srgbClr val="C00000"/>
                </a:solidFill>
              </a:rPr>
              <a:t>Αντενδείκνυται στη διάρκεια της κύησης</a:t>
            </a:r>
            <a:r>
              <a:rPr lang="el-GR" sz="2200" dirty="0"/>
              <a:t>. Μελέτες σε ζώα και ανθρώπους έδειξαν ανωμαλίες εμβρύου </a:t>
            </a:r>
            <a:br>
              <a:rPr lang="el-GR" sz="2200" dirty="0"/>
            </a:br>
            <a:r>
              <a:rPr lang="el-GR" sz="2200" dirty="0"/>
              <a:t>	ή υπάρχει ένδειξη κινδύνου για το έμβρυο από την εμπειρία στον άνθρωπο ή αμφότερα τα παραπάνω </a:t>
            </a:r>
            <a:br>
              <a:rPr lang="el-GR" sz="2200" dirty="0"/>
            </a:br>
            <a:r>
              <a:rPr lang="el-GR" sz="2200" dirty="0"/>
              <a:t>	και ο κίνδυνος από τη χρήση του φαρμάκου στην κύηση σε εγκύους εμφανώς υπερβαίνει κάθε δυνατό </a:t>
            </a:r>
            <a:br>
              <a:rPr lang="el-GR" sz="2200" dirty="0"/>
            </a:br>
            <a:r>
              <a:rPr lang="el-GR" sz="2200" dirty="0"/>
              <a:t>	όφελος. Το φάρμακο Αντενδείκνυται στις γυναίκες που είναι ή πρόκειται να μείνουν έγκυες.</a:t>
            </a:r>
          </a:p>
          <a:p>
            <a:pPr marL="0" indent="0"/>
            <a:endParaRPr lang="el-GR" sz="2000" dirty="0" smtClean="0"/>
          </a:p>
        </p:txBody>
      </p:sp>
    </p:spTree>
    <p:extLst>
      <p:ext uri="{BB962C8B-B14F-4D97-AF65-F5344CB8AC3E}">
        <p14:creationId xmlns:p14="http://schemas.microsoft.com/office/powerpoint/2010/main" val="32731728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365760"/>
            <a:ext cx="8568952" cy="686976"/>
          </a:xfrm>
        </p:spPr>
        <p:txBody>
          <a:bodyPr/>
          <a:lstStyle/>
          <a:p>
            <a:pPr algn="ctr"/>
            <a:r>
              <a:rPr lang="el-GR" dirty="0" err="1" smtClean="0"/>
              <a:t>κυριΟτερα</a:t>
            </a:r>
            <a:r>
              <a:rPr lang="el-GR" dirty="0" smtClean="0"/>
              <a:t> </a:t>
            </a:r>
            <a:r>
              <a:rPr lang="el-GR" dirty="0" err="1" smtClean="0"/>
              <a:t>αντιφυματικΑ</a:t>
            </a:r>
            <a:r>
              <a:rPr lang="el-GR" dirty="0" smtClean="0"/>
              <a:t> </a:t>
            </a:r>
            <a:r>
              <a:rPr lang="el-GR" dirty="0" err="1" smtClean="0"/>
              <a:t>φΑρμακα</a:t>
            </a:r>
            <a:r>
              <a:rPr lang="el-GR" dirty="0" smtClean="0"/>
              <a:t> - </a:t>
            </a:r>
            <a:r>
              <a:rPr lang="el-GR" dirty="0" err="1" smtClean="0"/>
              <a:t>βαθμονΟμησή</a:t>
            </a:r>
            <a:r>
              <a:rPr lang="el-GR" dirty="0" smtClean="0"/>
              <a:t> </a:t>
            </a:r>
            <a:r>
              <a:rPr lang="el-GR" dirty="0" err="1" smtClean="0"/>
              <a:t>τουΣ</a:t>
            </a:r>
            <a:r>
              <a:rPr lang="el-GR" dirty="0" smtClean="0"/>
              <a:t> </a:t>
            </a:r>
            <a:r>
              <a:rPr lang="el-GR" dirty="0"/>
              <a:t>για </a:t>
            </a:r>
            <a:r>
              <a:rPr lang="el-GR" dirty="0" err="1" smtClean="0"/>
              <a:t>χρΗση</a:t>
            </a:r>
            <a:r>
              <a:rPr lang="el-GR" dirty="0" smtClean="0"/>
              <a:t> </a:t>
            </a:r>
            <a:r>
              <a:rPr lang="el-GR" dirty="0"/>
              <a:t>στην </a:t>
            </a:r>
            <a:r>
              <a:rPr lang="el-GR" dirty="0" err="1" smtClean="0"/>
              <a:t>εγκυμοσΥνη</a:t>
            </a:r>
            <a:endParaRPr lang="el-GR"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160805243"/>
              </p:ext>
            </p:extLst>
          </p:nvPr>
        </p:nvGraphicFramePr>
        <p:xfrm>
          <a:off x="827088" y="1341438"/>
          <a:ext cx="7521576" cy="4754880"/>
        </p:xfrm>
        <a:graphic>
          <a:graphicData uri="http://schemas.openxmlformats.org/drawingml/2006/table">
            <a:tbl>
              <a:tblPr firstRow="1" bandRow="1">
                <a:tableStyleId>{5C22544A-7EE6-4342-B048-85BDC9FD1C3A}</a:tableStyleId>
              </a:tblPr>
              <a:tblGrid>
                <a:gridCol w="2592784"/>
                <a:gridCol w="3240360"/>
                <a:gridCol w="1688432"/>
              </a:tblGrid>
              <a:tr h="370840">
                <a:tc>
                  <a:txBody>
                    <a:bodyPr/>
                    <a:lstStyle/>
                    <a:p>
                      <a:r>
                        <a:rPr lang="el-GR" dirty="0" smtClean="0"/>
                        <a:t>ΚΑΤΗΓΟΡΙΑ ΦΑΡΜΑΚΟΥ</a:t>
                      </a:r>
                      <a:endParaRPr lang="el-GR" dirty="0"/>
                    </a:p>
                  </a:txBody>
                  <a:tcPr/>
                </a:tc>
                <a:tc>
                  <a:txBody>
                    <a:bodyPr/>
                    <a:lstStyle/>
                    <a:p>
                      <a:r>
                        <a:rPr lang="el-GR" dirty="0" smtClean="0"/>
                        <a:t>ΦΑΡΜΑΚΕΥΤΙΚΗ ΟΥΣΙΑ</a:t>
                      </a:r>
                      <a:endParaRPr lang="el-GR" dirty="0"/>
                    </a:p>
                  </a:txBody>
                  <a:tcPr/>
                </a:tc>
                <a:tc>
                  <a:txBody>
                    <a:bodyPr/>
                    <a:lstStyle/>
                    <a:p>
                      <a:r>
                        <a:rPr lang="el-GR" dirty="0" smtClean="0"/>
                        <a:t>ΚΑΤΗΓΟΡΙΑ </a:t>
                      </a:r>
                      <a:r>
                        <a:rPr lang="en-US" dirty="0" smtClean="0"/>
                        <a:t> FDA</a:t>
                      </a:r>
                      <a:endParaRPr lang="el-GR" dirty="0"/>
                    </a:p>
                  </a:txBody>
                  <a:tcPr/>
                </a:tc>
              </a:tr>
              <a:tr h="370840">
                <a:tc>
                  <a:txBody>
                    <a:bodyPr/>
                    <a:lstStyle/>
                    <a:p>
                      <a:endParaRPr lang="en-US" sz="1800" kern="1200" dirty="0" smtClean="0">
                        <a:solidFill>
                          <a:schemeClr val="dk1"/>
                        </a:solidFill>
                        <a:effectLst/>
                        <a:latin typeface="+mn-lt"/>
                        <a:ea typeface="+mn-ea"/>
                        <a:cs typeface="+mn-cs"/>
                      </a:endParaRPr>
                    </a:p>
                    <a:p>
                      <a:r>
                        <a:rPr lang="el-GR" sz="1800" kern="1200" dirty="0" smtClean="0">
                          <a:solidFill>
                            <a:schemeClr val="dk1"/>
                          </a:solidFill>
                          <a:effectLst/>
                          <a:latin typeface="+mn-lt"/>
                          <a:ea typeface="+mn-ea"/>
                          <a:cs typeface="+mn-cs"/>
                        </a:rPr>
                        <a:t>Αντιφυματικά φάρμακα</a:t>
                      </a:r>
                      <a:r>
                        <a:rPr lang="en-US" sz="1800" kern="1200" dirty="0" smtClean="0">
                          <a:solidFill>
                            <a:schemeClr val="dk1"/>
                          </a:solidFill>
                          <a:effectLst/>
                          <a:latin typeface="+mn-lt"/>
                          <a:ea typeface="+mn-ea"/>
                          <a:cs typeface="+mn-cs"/>
                        </a:rPr>
                        <a:t> </a:t>
                      </a:r>
                      <a:r>
                        <a:rPr lang="el-GR" sz="1800" kern="1200" dirty="0" smtClean="0">
                          <a:solidFill>
                            <a:schemeClr val="dk1"/>
                          </a:solidFill>
                          <a:effectLst/>
                          <a:latin typeface="+mn-lt"/>
                          <a:ea typeface="+mn-ea"/>
                          <a:cs typeface="+mn-cs"/>
                        </a:rPr>
                        <a:t>πρώτης γραμμής  </a:t>
                      </a:r>
                      <a:endParaRPr lang="en-US" sz="1800" kern="1200" dirty="0" smtClean="0">
                        <a:solidFill>
                          <a:schemeClr val="dk1"/>
                        </a:solidFill>
                        <a:effectLst/>
                        <a:latin typeface="+mn-lt"/>
                        <a:ea typeface="+mn-ea"/>
                        <a:cs typeface="+mn-cs"/>
                      </a:endParaRPr>
                    </a:p>
                    <a:p>
                      <a:endParaRPr lang="el-GR" dirty="0"/>
                    </a:p>
                  </a:txBody>
                  <a:tcPr/>
                </a:tc>
                <a:tc>
                  <a:txBody>
                    <a:bodyPr/>
                    <a:lstStyle/>
                    <a:p>
                      <a:r>
                        <a:rPr lang="el-GR" sz="1800" kern="1200" dirty="0" err="1" smtClean="0">
                          <a:solidFill>
                            <a:schemeClr val="dk1"/>
                          </a:solidFill>
                          <a:effectLst/>
                          <a:latin typeface="+mn-lt"/>
                          <a:ea typeface="+mn-ea"/>
                          <a:cs typeface="+mn-cs"/>
                        </a:rPr>
                        <a:t>Εθαμβουτόλη</a:t>
                      </a:r>
                      <a:endParaRPr lang="en-US" sz="1800" kern="1200" dirty="0" smtClean="0">
                        <a:solidFill>
                          <a:schemeClr val="dk1"/>
                        </a:solidFill>
                        <a:effectLst/>
                        <a:latin typeface="+mn-lt"/>
                        <a:ea typeface="+mn-ea"/>
                        <a:cs typeface="+mn-cs"/>
                      </a:endParaRPr>
                    </a:p>
                    <a:p>
                      <a:r>
                        <a:rPr lang="el-GR" sz="1800" kern="1200" dirty="0" err="1" smtClean="0">
                          <a:solidFill>
                            <a:schemeClr val="dk1"/>
                          </a:solidFill>
                          <a:effectLst/>
                          <a:latin typeface="+mn-lt"/>
                          <a:ea typeface="+mn-ea"/>
                          <a:cs typeface="+mn-cs"/>
                        </a:rPr>
                        <a:t>Ισονιαζίδη</a:t>
                      </a:r>
                      <a:r>
                        <a:rPr lang="el-GR" sz="1800" kern="1200" dirty="0" smtClean="0">
                          <a:solidFill>
                            <a:schemeClr val="dk1"/>
                          </a:solidFill>
                          <a:effectLst/>
                          <a:latin typeface="+mn-lt"/>
                          <a:ea typeface="+mn-ea"/>
                          <a:cs typeface="+mn-cs"/>
                        </a:rPr>
                        <a:t> 	</a:t>
                      </a:r>
                    </a:p>
                    <a:p>
                      <a:r>
                        <a:rPr lang="el-GR" sz="1800" kern="1200" dirty="0" err="1" smtClean="0">
                          <a:solidFill>
                            <a:schemeClr val="dk1"/>
                          </a:solidFill>
                          <a:effectLst/>
                          <a:latin typeface="+mn-lt"/>
                          <a:ea typeface="+mn-ea"/>
                          <a:cs typeface="+mn-cs"/>
                        </a:rPr>
                        <a:t>Ριφαμπικίνη</a:t>
                      </a:r>
                      <a:r>
                        <a:rPr lang="el-GR" sz="1800" kern="1200" dirty="0" smtClean="0">
                          <a:solidFill>
                            <a:schemeClr val="dk1"/>
                          </a:solidFill>
                          <a:effectLst/>
                          <a:latin typeface="+mn-lt"/>
                          <a:ea typeface="+mn-ea"/>
                          <a:cs typeface="+mn-cs"/>
                        </a:rPr>
                        <a:t> 	</a:t>
                      </a:r>
                    </a:p>
                    <a:p>
                      <a:r>
                        <a:rPr lang="el-GR" sz="1800" kern="1200" dirty="0" err="1" smtClean="0">
                          <a:solidFill>
                            <a:schemeClr val="dk1"/>
                          </a:solidFill>
                          <a:effectLst/>
                          <a:latin typeface="+mn-lt"/>
                          <a:ea typeface="+mn-ea"/>
                          <a:cs typeface="+mn-cs"/>
                        </a:rPr>
                        <a:t>Πυραζιναμίδη</a:t>
                      </a:r>
                      <a:r>
                        <a:rPr lang="el-GR" sz="1800" kern="1200" dirty="0" smtClean="0">
                          <a:solidFill>
                            <a:schemeClr val="dk1"/>
                          </a:solidFill>
                          <a:effectLst/>
                          <a:latin typeface="+mn-lt"/>
                          <a:ea typeface="+mn-ea"/>
                          <a:cs typeface="+mn-cs"/>
                        </a:rPr>
                        <a:t> </a:t>
                      </a:r>
                      <a:endParaRPr lang="el-GR" dirty="0"/>
                    </a:p>
                  </a:txBody>
                  <a:tcPr/>
                </a:tc>
                <a:tc>
                  <a:txBody>
                    <a:bodyPr/>
                    <a:lstStyle/>
                    <a:p>
                      <a:pPr algn="ctr"/>
                      <a:r>
                        <a:rPr lang="en-US" dirty="0" smtClean="0"/>
                        <a:t>B</a:t>
                      </a:r>
                    </a:p>
                    <a:p>
                      <a:pPr algn="ctr"/>
                      <a:r>
                        <a:rPr lang="en-US" dirty="0" smtClean="0"/>
                        <a:t>C</a:t>
                      </a:r>
                    </a:p>
                    <a:p>
                      <a:pPr algn="ctr"/>
                      <a:r>
                        <a:rPr lang="en-US" dirty="0" smtClean="0"/>
                        <a:t>C</a:t>
                      </a:r>
                    </a:p>
                    <a:p>
                      <a:pPr algn="ctr"/>
                      <a:r>
                        <a:rPr lang="en-US" dirty="0" smtClean="0"/>
                        <a:t>C</a:t>
                      </a:r>
                      <a:endParaRPr lang="el-GR" dirty="0"/>
                    </a:p>
                  </a:txBody>
                  <a:tcPr/>
                </a:tc>
              </a:tr>
              <a:tr h="370840">
                <a:tc>
                  <a:txBody>
                    <a:bodyPr/>
                    <a:lstStyle/>
                    <a:p>
                      <a:endParaRPr lang="en-US" sz="1800" kern="1200" dirty="0" smtClean="0">
                        <a:solidFill>
                          <a:schemeClr val="dk1"/>
                        </a:solidFill>
                        <a:effectLst/>
                        <a:latin typeface="+mn-lt"/>
                        <a:ea typeface="+mn-ea"/>
                        <a:cs typeface="+mn-cs"/>
                      </a:endParaRPr>
                    </a:p>
                    <a:p>
                      <a:r>
                        <a:rPr lang="el-GR" sz="1800" kern="1200" dirty="0" smtClean="0">
                          <a:solidFill>
                            <a:schemeClr val="dk1"/>
                          </a:solidFill>
                          <a:effectLst/>
                          <a:latin typeface="+mn-lt"/>
                          <a:ea typeface="+mn-ea"/>
                          <a:cs typeface="+mn-cs"/>
                        </a:rPr>
                        <a:t>Αντιφυματικά φάρμακα</a:t>
                      </a:r>
                      <a:r>
                        <a:rPr lang="en-US" sz="1800" kern="1200" dirty="0" smtClean="0">
                          <a:solidFill>
                            <a:schemeClr val="dk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l-GR" sz="1800" kern="1200" dirty="0" smtClean="0">
                          <a:solidFill>
                            <a:schemeClr val="dk1"/>
                          </a:solidFill>
                          <a:effectLst/>
                          <a:latin typeface="+mn-lt"/>
                          <a:ea typeface="+mn-ea"/>
                          <a:cs typeface="+mn-cs"/>
                        </a:rPr>
                        <a:t>δευτερεύοντα</a:t>
                      </a:r>
                    </a:p>
                    <a:p>
                      <a:endParaRPr lang="el-GR" dirty="0"/>
                    </a:p>
                  </a:txBody>
                  <a:tcPr/>
                </a:tc>
                <a:tc>
                  <a:txBody>
                    <a:bodyPr/>
                    <a:lstStyle/>
                    <a:p>
                      <a:r>
                        <a:rPr lang="el-GR" sz="1800" kern="1200" dirty="0" smtClean="0">
                          <a:solidFill>
                            <a:schemeClr val="dk1"/>
                          </a:solidFill>
                          <a:effectLst/>
                          <a:latin typeface="+mn-lt"/>
                          <a:ea typeface="+mn-ea"/>
                          <a:cs typeface="+mn-cs"/>
                        </a:rPr>
                        <a:t>Στρεπτομυκίνη</a:t>
                      </a:r>
                      <a:endParaRPr lang="en-US" sz="1800" kern="1200" dirty="0" smtClean="0">
                        <a:solidFill>
                          <a:schemeClr val="dk1"/>
                        </a:solidFill>
                        <a:effectLst/>
                        <a:latin typeface="+mn-lt"/>
                        <a:ea typeface="+mn-ea"/>
                        <a:cs typeface="+mn-cs"/>
                      </a:endParaRPr>
                    </a:p>
                    <a:p>
                      <a:r>
                        <a:rPr lang="el-GR" sz="1800" kern="1200" dirty="0" smtClean="0">
                          <a:solidFill>
                            <a:schemeClr val="dk1"/>
                          </a:solidFill>
                          <a:effectLst/>
                          <a:latin typeface="+mn-lt"/>
                          <a:ea typeface="+mn-ea"/>
                          <a:cs typeface="+mn-cs"/>
                        </a:rPr>
                        <a:t>Αμικασίνη 	</a:t>
                      </a:r>
                    </a:p>
                    <a:p>
                      <a:r>
                        <a:rPr lang="el-GR" sz="1800" kern="1200" dirty="0" err="1" smtClean="0">
                          <a:solidFill>
                            <a:schemeClr val="dk1"/>
                          </a:solidFill>
                          <a:effectLst/>
                          <a:latin typeface="+mn-lt"/>
                          <a:ea typeface="+mn-ea"/>
                          <a:cs typeface="+mn-cs"/>
                        </a:rPr>
                        <a:t>Καναμικίνη</a:t>
                      </a:r>
                      <a:r>
                        <a:rPr lang="el-GR" sz="1800" kern="1200" dirty="0" smtClean="0">
                          <a:solidFill>
                            <a:schemeClr val="dk1"/>
                          </a:solidFill>
                          <a:effectLst/>
                          <a:latin typeface="+mn-lt"/>
                          <a:ea typeface="+mn-ea"/>
                          <a:cs typeface="+mn-cs"/>
                        </a:rPr>
                        <a:t> 	</a:t>
                      </a:r>
                    </a:p>
                    <a:p>
                      <a:r>
                        <a:rPr lang="el-GR" sz="1800" kern="1200" dirty="0" err="1" smtClean="0">
                          <a:solidFill>
                            <a:schemeClr val="dk1"/>
                          </a:solidFill>
                          <a:effectLst/>
                          <a:latin typeface="+mn-lt"/>
                          <a:ea typeface="+mn-ea"/>
                          <a:cs typeface="+mn-cs"/>
                        </a:rPr>
                        <a:t>Καπρεομυκίνη</a:t>
                      </a:r>
                      <a:r>
                        <a:rPr lang="el-GR" sz="1800" kern="1200" dirty="0" smtClean="0">
                          <a:solidFill>
                            <a:schemeClr val="dk1"/>
                          </a:solidFill>
                          <a:effectLst/>
                          <a:latin typeface="+mn-lt"/>
                          <a:ea typeface="+mn-ea"/>
                          <a:cs typeface="+mn-cs"/>
                        </a:rPr>
                        <a:t> 	</a:t>
                      </a:r>
                    </a:p>
                    <a:p>
                      <a:r>
                        <a:rPr lang="el-GR" sz="1800" kern="1200" dirty="0" err="1" smtClean="0">
                          <a:solidFill>
                            <a:schemeClr val="dk1"/>
                          </a:solidFill>
                          <a:effectLst/>
                          <a:latin typeface="+mn-lt"/>
                          <a:ea typeface="+mn-ea"/>
                          <a:cs typeface="+mn-cs"/>
                        </a:rPr>
                        <a:t>Εθιοναμίδη</a:t>
                      </a:r>
                      <a:r>
                        <a:rPr lang="el-GR" sz="1800" kern="1200" dirty="0" smtClean="0">
                          <a:solidFill>
                            <a:schemeClr val="dk1"/>
                          </a:solidFill>
                          <a:effectLst/>
                          <a:latin typeface="+mn-lt"/>
                          <a:ea typeface="+mn-ea"/>
                          <a:cs typeface="+mn-cs"/>
                        </a:rPr>
                        <a:t> 	</a:t>
                      </a:r>
                    </a:p>
                    <a:p>
                      <a:r>
                        <a:rPr lang="el-GR" sz="1800" kern="1200" dirty="0" err="1" smtClean="0">
                          <a:solidFill>
                            <a:schemeClr val="dk1"/>
                          </a:solidFill>
                          <a:effectLst/>
                          <a:latin typeface="+mn-lt"/>
                          <a:ea typeface="+mn-ea"/>
                          <a:cs typeface="+mn-cs"/>
                        </a:rPr>
                        <a:t>Προθιοναμίδη</a:t>
                      </a:r>
                      <a:r>
                        <a:rPr lang="el-GR" sz="1800" kern="1200" dirty="0" smtClean="0">
                          <a:solidFill>
                            <a:schemeClr val="dk1"/>
                          </a:solidFill>
                          <a:effectLst/>
                          <a:latin typeface="+mn-lt"/>
                          <a:ea typeface="+mn-ea"/>
                          <a:cs typeface="+mn-cs"/>
                        </a:rPr>
                        <a:t> 	</a:t>
                      </a:r>
                    </a:p>
                    <a:p>
                      <a:r>
                        <a:rPr lang="el-GR" sz="1800" kern="1200" dirty="0" err="1" smtClean="0">
                          <a:solidFill>
                            <a:schemeClr val="dk1"/>
                          </a:solidFill>
                          <a:effectLst/>
                          <a:latin typeface="+mn-lt"/>
                          <a:ea typeface="+mn-ea"/>
                          <a:cs typeface="+mn-cs"/>
                        </a:rPr>
                        <a:t>Κυκλοσερίνη</a:t>
                      </a:r>
                      <a:r>
                        <a:rPr lang="el-GR" sz="1800" kern="1200" dirty="0" smtClean="0">
                          <a:solidFill>
                            <a:schemeClr val="dk1"/>
                          </a:solidFill>
                          <a:effectLst/>
                          <a:latin typeface="+mn-lt"/>
                          <a:ea typeface="+mn-ea"/>
                          <a:cs typeface="+mn-cs"/>
                        </a:rPr>
                        <a:t> </a:t>
                      </a:r>
                      <a:endParaRPr lang="el-GR" dirty="0"/>
                    </a:p>
                  </a:txBody>
                  <a:tcPr/>
                </a:tc>
                <a:tc>
                  <a:txBody>
                    <a:bodyPr/>
                    <a:lstStyle/>
                    <a:p>
                      <a:pPr algn="ctr"/>
                      <a:r>
                        <a:rPr lang="en-US" dirty="0" smtClean="0"/>
                        <a:t>D</a:t>
                      </a:r>
                    </a:p>
                    <a:p>
                      <a:pPr algn="ctr"/>
                      <a:r>
                        <a:rPr lang="en-US" dirty="0" smtClean="0"/>
                        <a:t>D</a:t>
                      </a:r>
                    </a:p>
                    <a:p>
                      <a:pPr algn="ctr"/>
                      <a:r>
                        <a:rPr lang="en-US" dirty="0" smtClean="0"/>
                        <a:t>D</a:t>
                      </a:r>
                    </a:p>
                    <a:p>
                      <a:pPr algn="ctr"/>
                      <a:r>
                        <a:rPr lang="en-US" dirty="0" smtClean="0"/>
                        <a:t>C</a:t>
                      </a:r>
                    </a:p>
                    <a:p>
                      <a:pPr algn="ctr"/>
                      <a:r>
                        <a:rPr lang="en-US" dirty="0" smtClean="0"/>
                        <a:t>C</a:t>
                      </a:r>
                    </a:p>
                    <a:p>
                      <a:pPr algn="ctr"/>
                      <a:r>
                        <a:rPr lang="en-US" dirty="0" smtClean="0"/>
                        <a:t>C</a:t>
                      </a:r>
                    </a:p>
                    <a:p>
                      <a:pPr algn="ctr"/>
                      <a:r>
                        <a:rPr lang="en-US" dirty="0" smtClean="0"/>
                        <a:t>C</a:t>
                      </a:r>
                      <a:endParaRPr lang="el-GR" dirty="0"/>
                    </a:p>
                  </a:txBody>
                  <a:tcPr/>
                </a:tc>
              </a:tr>
              <a:tr h="370840">
                <a:tc>
                  <a:txBody>
                    <a:bodyPr/>
                    <a:lstStyle/>
                    <a:p>
                      <a:r>
                        <a:rPr lang="en-US" sz="1800" kern="1200" dirty="0" smtClean="0">
                          <a:solidFill>
                            <a:schemeClr val="dk1"/>
                          </a:solidFill>
                          <a:effectLst/>
                          <a:latin typeface="+mn-lt"/>
                          <a:ea typeface="+mn-ea"/>
                          <a:cs typeface="+mn-cs"/>
                        </a:rPr>
                        <a:t> </a:t>
                      </a:r>
                    </a:p>
                    <a:p>
                      <a:r>
                        <a:rPr lang="el-GR" sz="1800" kern="1200" dirty="0" err="1" smtClean="0">
                          <a:solidFill>
                            <a:schemeClr val="dk1"/>
                          </a:solidFill>
                          <a:effectLst/>
                          <a:latin typeface="+mn-lt"/>
                          <a:ea typeface="+mn-ea"/>
                          <a:cs typeface="+mn-cs"/>
                        </a:rPr>
                        <a:t>Φθοριοκινολόνες</a:t>
                      </a:r>
                      <a:endParaRPr lang="en-US" sz="1800" kern="1200" dirty="0" smtClean="0">
                        <a:solidFill>
                          <a:schemeClr val="dk1"/>
                        </a:solidFill>
                        <a:effectLst/>
                        <a:latin typeface="+mn-lt"/>
                        <a:ea typeface="+mn-ea"/>
                        <a:cs typeface="+mn-cs"/>
                      </a:endParaRPr>
                    </a:p>
                    <a:p>
                      <a:endParaRPr lang="el-GR" dirty="0"/>
                    </a:p>
                  </a:txBody>
                  <a:tcPr/>
                </a:tc>
                <a:tc>
                  <a:txBody>
                    <a:bodyPr/>
                    <a:lstStyle/>
                    <a:p>
                      <a:r>
                        <a:rPr lang="en-CA" sz="1800" kern="1200" dirty="0" smtClean="0">
                          <a:solidFill>
                            <a:schemeClr val="dk1"/>
                          </a:solidFill>
                          <a:effectLst/>
                          <a:latin typeface="+mn-lt"/>
                          <a:ea typeface="+mn-ea"/>
                          <a:cs typeface="+mn-cs"/>
                        </a:rPr>
                        <a:t>Ciprofloxacin </a:t>
                      </a:r>
                      <a:r>
                        <a:rPr lang="el-GR" sz="1800" kern="1200" dirty="0" smtClean="0">
                          <a:solidFill>
                            <a:schemeClr val="dk1"/>
                          </a:solidFill>
                          <a:effectLst/>
                          <a:latin typeface="+mn-lt"/>
                          <a:ea typeface="+mn-ea"/>
                          <a:cs typeface="+mn-cs"/>
                        </a:rPr>
                        <a:t>	</a:t>
                      </a:r>
                    </a:p>
                    <a:p>
                      <a:r>
                        <a:rPr lang="en-CA" sz="1800" kern="1200" dirty="0" err="1" smtClean="0">
                          <a:solidFill>
                            <a:schemeClr val="dk1"/>
                          </a:solidFill>
                          <a:effectLst/>
                          <a:latin typeface="+mn-lt"/>
                          <a:ea typeface="+mn-ea"/>
                          <a:cs typeface="+mn-cs"/>
                        </a:rPr>
                        <a:t>Norfloxacin</a:t>
                      </a:r>
                      <a:r>
                        <a:rPr lang="en-CA" sz="1800" kern="1200" dirty="0" smtClean="0">
                          <a:solidFill>
                            <a:schemeClr val="dk1"/>
                          </a:solidFill>
                          <a:effectLst/>
                          <a:latin typeface="+mn-lt"/>
                          <a:ea typeface="+mn-ea"/>
                          <a:cs typeface="+mn-cs"/>
                        </a:rPr>
                        <a:t> </a:t>
                      </a:r>
                      <a:r>
                        <a:rPr lang="el-GR" sz="1800" kern="1200" dirty="0" smtClean="0">
                          <a:solidFill>
                            <a:schemeClr val="dk1"/>
                          </a:solidFill>
                          <a:effectLst/>
                          <a:latin typeface="+mn-lt"/>
                          <a:ea typeface="+mn-ea"/>
                          <a:cs typeface="+mn-cs"/>
                        </a:rPr>
                        <a:t>	</a:t>
                      </a:r>
                    </a:p>
                    <a:p>
                      <a:r>
                        <a:rPr lang="en-CA" sz="1800" kern="1200" dirty="0" err="1" smtClean="0">
                          <a:solidFill>
                            <a:schemeClr val="dk1"/>
                          </a:solidFill>
                          <a:effectLst/>
                          <a:latin typeface="+mn-lt"/>
                          <a:ea typeface="+mn-ea"/>
                          <a:cs typeface="+mn-cs"/>
                        </a:rPr>
                        <a:t>Gatifloxacin</a:t>
                      </a:r>
                      <a:r>
                        <a:rPr lang="en-CA" sz="1800" kern="1200" dirty="0" smtClean="0">
                          <a:solidFill>
                            <a:schemeClr val="dk1"/>
                          </a:solidFill>
                          <a:effectLst/>
                          <a:latin typeface="+mn-lt"/>
                          <a:ea typeface="+mn-ea"/>
                          <a:cs typeface="+mn-cs"/>
                        </a:rPr>
                        <a:t> </a:t>
                      </a:r>
                      <a:endParaRPr lang="el-GR" dirty="0"/>
                    </a:p>
                  </a:txBody>
                  <a:tcPr/>
                </a:tc>
                <a:tc>
                  <a:txBody>
                    <a:bodyPr/>
                    <a:lstStyle/>
                    <a:p>
                      <a:pPr algn="ctr"/>
                      <a:r>
                        <a:rPr lang="en-CA" sz="1800" kern="1200" dirty="0" smtClean="0">
                          <a:solidFill>
                            <a:schemeClr val="dk1"/>
                          </a:solidFill>
                          <a:effectLst/>
                          <a:latin typeface="+mn-lt"/>
                          <a:ea typeface="+mn-ea"/>
                          <a:cs typeface="+mn-cs"/>
                        </a:rPr>
                        <a:t>C</a:t>
                      </a:r>
                    </a:p>
                    <a:p>
                      <a:pPr algn="ctr"/>
                      <a:r>
                        <a:rPr lang="en-CA" sz="1800" kern="1200" dirty="0" smtClean="0">
                          <a:solidFill>
                            <a:schemeClr val="dk1"/>
                          </a:solidFill>
                          <a:effectLst/>
                          <a:latin typeface="+mn-lt"/>
                          <a:ea typeface="+mn-ea"/>
                          <a:cs typeface="+mn-cs"/>
                        </a:rPr>
                        <a:t>C</a:t>
                      </a:r>
                    </a:p>
                    <a:p>
                      <a:pPr algn="ctr"/>
                      <a:r>
                        <a:rPr lang="en-CA" sz="1800" kern="1200" dirty="0" smtClean="0">
                          <a:solidFill>
                            <a:schemeClr val="dk1"/>
                          </a:solidFill>
                          <a:effectLst/>
                          <a:latin typeface="+mn-lt"/>
                          <a:ea typeface="+mn-ea"/>
                          <a:cs typeface="+mn-cs"/>
                        </a:rPr>
                        <a:t>C</a:t>
                      </a:r>
                      <a:endParaRPr lang="el-GR" dirty="0"/>
                    </a:p>
                  </a:txBody>
                  <a:tcPr/>
                </a:tc>
              </a:tr>
            </a:tbl>
          </a:graphicData>
        </a:graphic>
      </p:graphicFrame>
    </p:spTree>
    <p:extLst>
      <p:ext uri="{BB962C8B-B14F-4D97-AF65-F5344CB8AC3E}">
        <p14:creationId xmlns:p14="http://schemas.microsoft.com/office/powerpoint/2010/main" val="523848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rot="19140000">
            <a:off x="329149" y="1912845"/>
            <a:ext cx="6204799" cy="1204306"/>
          </a:xfrm>
        </p:spPr>
        <p:txBody>
          <a:bodyPr/>
          <a:lstStyle/>
          <a:p>
            <a:r>
              <a:rPr lang="el-GR" dirty="0" err="1" smtClean="0"/>
              <a:t>Στρεπτοκοκκοσ</a:t>
            </a:r>
            <a:r>
              <a:rPr lang="el-GR" dirty="0" smtClean="0"/>
              <a:t> </a:t>
            </a:r>
            <a:r>
              <a:rPr lang="el-GR" dirty="0" err="1" smtClean="0"/>
              <a:t>ομαδασ</a:t>
            </a:r>
            <a:r>
              <a:rPr lang="el-GR" dirty="0" smtClean="0"/>
              <a:t> β /</a:t>
            </a:r>
            <a:br>
              <a:rPr lang="el-GR" dirty="0" smtClean="0"/>
            </a:br>
            <a:r>
              <a:rPr lang="el-GR" dirty="0" smtClean="0"/>
              <a:t>β </a:t>
            </a:r>
            <a:r>
              <a:rPr lang="el-GR" dirty="0" err="1" smtClean="0"/>
              <a:t>αιμολυτικοσ</a:t>
            </a:r>
            <a:r>
              <a:rPr lang="el-GR" dirty="0" smtClean="0"/>
              <a:t> </a:t>
            </a:r>
            <a:r>
              <a:rPr lang="el-GR" dirty="0" err="1" smtClean="0"/>
              <a:t>στρεπτοκοκκοσ</a:t>
            </a:r>
            <a:endParaRPr lang="el-GR" dirty="0"/>
          </a:p>
        </p:txBody>
      </p:sp>
      <p:sp>
        <p:nvSpPr>
          <p:cNvPr id="3" name="Υπότιτλος 2"/>
          <p:cNvSpPr>
            <a:spLocks noGrp="1"/>
          </p:cNvSpPr>
          <p:nvPr>
            <p:ph type="subTitle" idx="1"/>
          </p:nvPr>
        </p:nvSpPr>
        <p:spPr/>
        <p:txBody>
          <a:bodyPr/>
          <a:lstStyle/>
          <a:p>
            <a:endParaRPr lang="el-GR" dirty="0"/>
          </a:p>
        </p:txBody>
      </p:sp>
      <p:pic>
        <p:nvPicPr>
          <p:cNvPr id="1026" name="Picture 2" descr="Στρεπτόκοκκος ομάδας Β"/>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36096" y="4293096"/>
            <a:ext cx="2952329" cy="203001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176" y="2564904"/>
            <a:ext cx="1788512" cy="14619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88816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2960" y="365760"/>
            <a:ext cx="7520940" cy="903000"/>
          </a:xfrm>
        </p:spPr>
        <p:txBody>
          <a:bodyPr/>
          <a:lstStyle/>
          <a:p>
            <a:pPr algn="ctr"/>
            <a:r>
              <a:rPr lang="el-GR" b="1" dirty="0" err="1" smtClean="0"/>
              <a:t>Στρεπτοκοκκοσ</a:t>
            </a:r>
            <a:r>
              <a:rPr lang="el-GR" b="1" dirty="0" smtClean="0"/>
              <a:t> </a:t>
            </a:r>
            <a:r>
              <a:rPr lang="el-GR" b="1" dirty="0" err="1" smtClean="0"/>
              <a:t>ομαδασ</a:t>
            </a:r>
            <a:r>
              <a:rPr lang="el-GR" b="1" dirty="0" smtClean="0"/>
              <a:t> </a:t>
            </a:r>
            <a:r>
              <a:rPr lang="el-GR" b="1" dirty="0"/>
              <a:t>Β (GBS) </a:t>
            </a:r>
            <a:r>
              <a:rPr lang="el-GR" b="1" dirty="0" smtClean="0"/>
              <a:t/>
            </a:r>
            <a:br>
              <a:rPr lang="el-GR" b="1" dirty="0" smtClean="0"/>
            </a:br>
            <a:r>
              <a:rPr lang="el-GR" b="1" dirty="0" smtClean="0"/>
              <a:t>και </a:t>
            </a:r>
            <a:r>
              <a:rPr lang="el-GR" b="1" dirty="0" err="1" smtClean="0"/>
              <a:t>εγκυμοσυνη</a:t>
            </a:r>
            <a:r>
              <a:rPr lang="el-GR" b="1" dirty="0"/>
              <a:t/>
            </a:r>
            <a:br>
              <a:rPr lang="el-GR" b="1" dirty="0"/>
            </a:br>
            <a:endParaRPr lang="el-GR" dirty="0"/>
          </a:p>
        </p:txBody>
      </p:sp>
      <p:sp>
        <p:nvSpPr>
          <p:cNvPr id="3" name="Θέση περιεχομένου 2"/>
          <p:cNvSpPr>
            <a:spLocks noGrp="1"/>
          </p:cNvSpPr>
          <p:nvPr>
            <p:ph idx="1"/>
          </p:nvPr>
        </p:nvSpPr>
        <p:spPr>
          <a:xfrm>
            <a:off x="755576" y="1340768"/>
            <a:ext cx="7520940" cy="5112568"/>
          </a:xfrm>
        </p:spPr>
        <p:txBody>
          <a:bodyPr>
            <a:normAutofit/>
          </a:bodyPr>
          <a:lstStyle/>
          <a:p>
            <a:r>
              <a:rPr lang="el-GR" sz="2000" b="0" dirty="0">
                <a:latin typeface="Arial" panose="020B0604020202020204" pitchFamily="34" charset="0"/>
                <a:cs typeface="Arial" panose="020B0604020202020204" pitchFamily="34" charset="0"/>
              </a:rPr>
              <a:t>Ο β-αιμολυτικός στρεπτόκοκκος ομάδας Β είναι ένας τύπος μικροβίου που </a:t>
            </a:r>
            <a:r>
              <a:rPr lang="el-GR" sz="2000" b="0" dirty="0" smtClean="0">
                <a:latin typeface="Arial" panose="020B0604020202020204" pitchFamily="34" charset="0"/>
                <a:cs typeface="Arial" panose="020B0604020202020204" pitchFamily="34" charset="0"/>
              </a:rPr>
              <a:t>βρίσκεται φυσιολογικά στη χλωρίδα του :</a:t>
            </a:r>
          </a:p>
          <a:p>
            <a:pPr>
              <a:buFont typeface="Wingdings" panose="05000000000000000000" pitchFamily="2" charset="2"/>
              <a:buChar char="Ø"/>
            </a:pPr>
            <a:r>
              <a:rPr lang="el-GR" sz="2000" b="0" dirty="0" smtClean="0">
                <a:latin typeface="Arial" panose="020B0604020202020204" pitchFamily="34" charset="0"/>
                <a:cs typeface="Arial" panose="020B0604020202020204" pitchFamily="34" charset="0"/>
              </a:rPr>
              <a:t>Γαστρεντερικού, </a:t>
            </a:r>
          </a:p>
          <a:p>
            <a:pPr>
              <a:buFont typeface="Wingdings" panose="05000000000000000000" pitchFamily="2" charset="2"/>
              <a:buChar char="Ø"/>
            </a:pPr>
            <a:r>
              <a:rPr lang="el-GR" sz="2000" b="0" dirty="0" smtClean="0">
                <a:latin typeface="Arial" panose="020B0604020202020204" pitchFamily="34" charset="0"/>
                <a:cs typeface="Arial" panose="020B0604020202020204" pitchFamily="34" charset="0"/>
              </a:rPr>
              <a:t>ουροποιητικού </a:t>
            </a:r>
            <a:r>
              <a:rPr lang="el-GR" sz="2000" b="0" dirty="0">
                <a:latin typeface="Arial" panose="020B0604020202020204" pitchFamily="34" charset="0"/>
                <a:cs typeface="Arial" panose="020B0604020202020204" pitchFamily="34" charset="0"/>
              </a:rPr>
              <a:t>και </a:t>
            </a:r>
            <a:endParaRPr lang="el-GR" sz="2000" b="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l-GR" sz="2000" b="0" dirty="0" smtClean="0">
                <a:latin typeface="Arial" panose="020B0604020202020204" pitchFamily="34" charset="0"/>
                <a:cs typeface="Arial" panose="020B0604020202020204" pitchFamily="34" charset="0"/>
              </a:rPr>
              <a:t>τα </a:t>
            </a:r>
            <a:r>
              <a:rPr lang="el-GR" sz="2000" b="0" dirty="0">
                <a:latin typeface="Arial" panose="020B0604020202020204" pitchFamily="34" charset="0"/>
                <a:cs typeface="Arial" panose="020B0604020202020204" pitchFamily="34" charset="0"/>
              </a:rPr>
              <a:t>γεννητικά όργανα ανδρών και γυναικών </a:t>
            </a:r>
            <a:endParaRPr lang="el-GR" sz="2000" b="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l-GR" sz="2000" b="0" dirty="0" smtClean="0">
                <a:latin typeface="Arial" panose="020B0604020202020204" pitchFamily="34" charset="0"/>
                <a:cs typeface="Arial" panose="020B0604020202020204" pitchFamily="34" charset="0"/>
              </a:rPr>
              <a:t>Κόλπο του 25% γυναικών  </a:t>
            </a:r>
          </a:p>
          <a:p>
            <a:pPr>
              <a:buFont typeface="Wingdings" panose="05000000000000000000" pitchFamily="2" charset="2"/>
              <a:buChar char="Ø"/>
            </a:pPr>
            <a:r>
              <a:rPr lang="el-GR" sz="2000" b="0" dirty="0" smtClean="0">
                <a:latin typeface="Arial" panose="020B0604020202020204" pitchFamily="34" charset="0"/>
                <a:cs typeface="Arial" panose="020B0604020202020204" pitchFamily="34" charset="0"/>
              </a:rPr>
              <a:t>συνήθως </a:t>
            </a:r>
            <a:r>
              <a:rPr lang="el-GR" sz="2000" b="0" dirty="0">
                <a:latin typeface="Arial" panose="020B0604020202020204" pitchFamily="34" charset="0"/>
                <a:cs typeface="Arial" panose="020B0604020202020204" pitchFamily="34" charset="0"/>
              </a:rPr>
              <a:t>δεν προκαλεί καμιά σοβαρή ενόχληση</a:t>
            </a:r>
            <a:r>
              <a:rPr lang="el-GR" sz="2000" b="0" dirty="0" smtClean="0">
                <a:latin typeface="Arial" panose="020B0604020202020204" pitchFamily="34" charset="0"/>
                <a:cs typeface="Arial" panose="020B0604020202020204" pitchFamily="34" charset="0"/>
              </a:rPr>
              <a:t>.</a:t>
            </a:r>
          </a:p>
          <a:p>
            <a:pPr>
              <a:buFont typeface="Wingdings" panose="05000000000000000000" pitchFamily="2" charset="2"/>
              <a:buChar char="Ø"/>
            </a:pPr>
            <a:r>
              <a:rPr lang="el-GR" sz="2000" b="0" dirty="0">
                <a:latin typeface="Arial" panose="020B0604020202020204" pitchFamily="34" charset="0"/>
                <a:cs typeface="Arial" panose="020B0604020202020204" pitchFamily="34" charset="0"/>
              </a:rPr>
              <a:t>Δεν πρόκειται για σεξουαλικά μεταδιδόμενο νόσημα.</a:t>
            </a:r>
          </a:p>
          <a:p>
            <a:pPr>
              <a:buFont typeface="Arial" panose="020B0604020202020204" pitchFamily="34" charset="0"/>
              <a:buChar char="•"/>
            </a:pPr>
            <a:endParaRPr lang="el-GR" sz="2000" b="0" dirty="0" smtClean="0">
              <a:latin typeface="Arial" panose="020B0604020202020204" pitchFamily="34" charset="0"/>
              <a:cs typeface="Arial" panose="020B0604020202020204" pitchFamily="34" charset="0"/>
            </a:endParaRPr>
          </a:p>
          <a:p>
            <a:endParaRPr lang="el-GR" sz="20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83682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err="1">
                <a:solidFill>
                  <a:srgbClr val="000000"/>
                </a:solidFill>
              </a:rPr>
              <a:t>Στρεπτοκοκκοσ</a:t>
            </a:r>
            <a:r>
              <a:rPr lang="el-GR" b="1" dirty="0">
                <a:solidFill>
                  <a:srgbClr val="000000"/>
                </a:solidFill>
              </a:rPr>
              <a:t> </a:t>
            </a:r>
            <a:r>
              <a:rPr lang="el-GR" b="1" dirty="0" err="1">
                <a:solidFill>
                  <a:srgbClr val="000000"/>
                </a:solidFill>
              </a:rPr>
              <a:t>ομαδασ</a:t>
            </a:r>
            <a:r>
              <a:rPr lang="el-GR" b="1" dirty="0">
                <a:solidFill>
                  <a:srgbClr val="000000"/>
                </a:solidFill>
              </a:rPr>
              <a:t> Β (GBS)</a:t>
            </a:r>
            <a:endParaRPr lang="el-GR" dirty="0"/>
          </a:p>
        </p:txBody>
      </p:sp>
      <p:sp>
        <p:nvSpPr>
          <p:cNvPr id="3" name="Θέση περιεχομένου 2"/>
          <p:cNvSpPr>
            <a:spLocks noGrp="1"/>
          </p:cNvSpPr>
          <p:nvPr>
            <p:ph idx="1"/>
          </p:nvPr>
        </p:nvSpPr>
        <p:spPr>
          <a:xfrm>
            <a:off x="822960" y="1100628"/>
            <a:ext cx="7520940" cy="5208692"/>
          </a:xfrm>
        </p:spPr>
        <p:txBody>
          <a:bodyPr>
            <a:normAutofit/>
          </a:bodyPr>
          <a:lstStyle/>
          <a:p>
            <a:pPr>
              <a:buFont typeface="Wingdings" panose="05000000000000000000" pitchFamily="2" charset="2"/>
              <a:buChar char="Ø"/>
            </a:pPr>
            <a:endParaRPr lang="el-GR" b="0" dirty="0" smtClean="0"/>
          </a:p>
          <a:p>
            <a:pPr>
              <a:buFont typeface="Wingdings" panose="05000000000000000000" pitchFamily="2" charset="2"/>
              <a:buChar char="Ø"/>
            </a:pPr>
            <a:r>
              <a:rPr lang="en-US" sz="2000" b="0" dirty="0" smtClean="0"/>
              <a:t>EE</a:t>
            </a:r>
            <a:r>
              <a:rPr lang="el-GR" sz="2000" b="0" dirty="0" smtClean="0"/>
              <a:t>: Περίπου </a:t>
            </a:r>
            <a:r>
              <a:rPr lang="el-GR" sz="2000" b="0" dirty="0"/>
              <a:t>το </a:t>
            </a:r>
            <a:r>
              <a:rPr lang="el-GR" sz="2000" b="0" dirty="0" smtClean="0"/>
              <a:t>1/</a:t>
            </a:r>
            <a:r>
              <a:rPr lang="en-US" sz="2000" b="0" dirty="0" smtClean="0"/>
              <a:t>3</a:t>
            </a:r>
            <a:r>
              <a:rPr lang="el-GR" sz="2000" b="0" dirty="0" smtClean="0"/>
              <a:t> </a:t>
            </a:r>
            <a:r>
              <a:rPr lang="el-GR" sz="2000" b="0" dirty="0"/>
              <a:t>των εγκύων είναι αποικισμένες στον κόλπο και το ορθό με στρεπτόκοκκου ομάδας Β</a:t>
            </a:r>
            <a:r>
              <a:rPr lang="el-GR" sz="2000" b="0" dirty="0" smtClean="0"/>
              <a:t>.</a:t>
            </a:r>
          </a:p>
          <a:p>
            <a:pPr>
              <a:buFont typeface="Wingdings" panose="05000000000000000000" pitchFamily="2" charset="2"/>
              <a:buChar char="Ø"/>
            </a:pPr>
            <a:r>
              <a:rPr lang="el-GR" sz="2000" b="0" dirty="0"/>
              <a:t>Οι περισσότερες έγκυες με στρεπτόκοκκο ομάδας Β δε θα έχουν συμπτώματα ή επιπτώσεις. </a:t>
            </a:r>
            <a:endParaRPr lang="el-GR" sz="2000" b="0" dirty="0" smtClean="0"/>
          </a:p>
          <a:p>
            <a:pPr>
              <a:buFont typeface="Wingdings" panose="05000000000000000000" pitchFamily="2" charset="2"/>
              <a:buChar char="Ø"/>
            </a:pPr>
            <a:r>
              <a:rPr lang="el-GR" sz="2000" b="0" dirty="0" smtClean="0"/>
              <a:t>Σε </a:t>
            </a:r>
            <a:r>
              <a:rPr lang="el-GR" sz="2000" b="0" dirty="0"/>
              <a:t>ένα μικρό αριθμό γυναικών ο στρεπτόκοκκος ομάδας Β μπορεί να προκαλέσει φλεγμονή στη μήτρα ή το ουροποιητικό</a:t>
            </a:r>
            <a:r>
              <a:rPr lang="el-GR" sz="2000" b="0" dirty="0" smtClean="0"/>
              <a:t>.</a:t>
            </a:r>
          </a:p>
          <a:p>
            <a:pPr>
              <a:buFont typeface="Wingdings" panose="05000000000000000000" pitchFamily="2" charset="2"/>
              <a:buChar char="Ø"/>
            </a:pPr>
            <a:r>
              <a:rPr lang="el-GR" sz="2000" b="0" dirty="0" smtClean="0"/>
              <a:t>Οι </a:t>
            </a:r>
            <a:r>
              <a:rPr lang="el-GR" sz="2000" b="0" dirty="0"/>
              <a:t>έγκυες που έχουν στρεπτόκοκκο ομάδας Β μπορεί να μολύνουν το νεογνό, αν δε λάβουν θεραπεία κατά τη διάρκεια του τοκετού</a:t>
            </a:r>
            <a:r>
              <a:rPr lang="el-GR" sz="2000" b="0" dirty="0" smtClean="0"/>
              <a:t>.</a:t>
            </a:r>
          </a:p>
          <a:p>
            <a:pPr>
              <a:buFont typeface="Wingdings" panose="05000000000000000000" pitchFamily="2" charset="2"/>
              <a:buChar char="Ø"/>
            </a:pPr>
            <a:r>
              <a:rPr lang="el-GR" sz="2000" b="0" dirty="0" smtClean="0"/>
              <a:t>Στις </a:t>
            </a:r>
            <a:r>
              <a:rPr lang="el-GR" sz="2000" b="0" dirty="0"/>
              <a:t>περιπτώσεις που η μητέρα δε θα λάβει θεραπεία κατά τη διάρκεια του τοκετού, θα συμβεί αποικισμός των μισών περίπου νεογνών από στρεπτόκοκκο ομάδας Β. </a:t>
            </a:r>
            <a:endParaRPr lang="el-GR" sz="2000" b="0" dirty="0" smtClean="0"/>
          </a:p>
          <a:p>
            <a:pPr>
              <a:buFont typeface="Wingdings" panose="05000000000000000000" pitchFamily="2" charset="2"/>
              <a:buChar char="Ø"/>
            </a:pPr>
            <a:r>
              <a:rPr lang="el-GR" sz="2000" b="0" dirty="0" smtClean="0"/>
              <a:t>Από </a:t>
            </a:r>
            <a:r>
              <a:rPr lang="el-GR" sz="2000" b="0" dirty="0"/>
              <a:t>τα νεογνά αυτά που θα αποικιστούν από στρεπτόκοκκο, θα εκδηλώσει λοίμωξη, περίπου το 2%.</a:t>
            </a:r>
            <a:endParaRPr lang="el-GR" sz="2000" dirty="0"/>
          </a:p>
        </p:txBody>
      </p:sp>
    </p:spTree>
    <p:extLst>
      <p:ext uri="{BB962C8B-B14F-4D97-AF65-F5344CB8AC3E}">
        <p14:creationId xmlns:p14="http://schemas.microsoft.com/office/powerpoint/2010/main" val="4116929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err="1">
                <a:solidFill>
                  <a:srgbClr val="000000"/>
                </a:solidFill>
              </a:rPr>
              <a:t>Στρεπτοκοκκοσ</a:t>
            </a:r>
            <a:r>
              <a:rPr lang="el-GR" b="1" dirty="0">
                <a:solidFill>
                  <a:srgbClr val="000000"/>
                </a:solidFill>
              </a:rPr>
              <a:t> </a:t>
            </a:r>
            <a:r>
              <a:rPr lang="el-GR" b="1" dirty="0" err="1">
                <a:solidFill>
                  <a:srgbClr val="000000"/>
                </a:solidFill>
              </a:rPr>
              <a:t>ομαδασ</a:t>
            </a:r>
            <a:r>
              <a:rPr lang="el-GR" b="1" dirty="0">
                <a:solidFill>
                  <a:srgbClr val="000000"/>
                </a:solidFill>
              </a:rPr>
              <a:t> Β (GBS)</a:t>
            </a:r>
            <a:endParaRPr lang="el-GR" dirty="0"/>
          </a:p>
        </p:txBody>
      </p:sp>
      <p:sp>
        <p:nvSpPr>
          <p:cNvPr id="3" name="Θέση περιεχομένου 2"/>
          <p:cNvSpPr>
            <a:spLocks noGrp="1"/>
          </p:cNvSpPr>
          <p:nvPr>
            <p:ph idx="1"/>
          </p:nvPr>
        </p:nvSpPr>
        <p:spPr>
          <a:xfrm>
            <a:off x="822960" y="1100628"/>
            <a:ext cx="7520940" cy="5064676"/>
          </a:xfrm>
        </p:spPr>
        <p:txBody>
          <a:bodyPr>
            <a:normAutofit/>
          </a:bodyPr>
          <a:lstStyle/>
          <a:p>
            <a:pPr lvl="0"/>
            <a:r>
              <a:rPr lang="el-GR" sz="2000" dirty="0">
                <a:solidFill>
                  <a:srgbClr val="C00000"/>
                </a:solidFill>
              </a:rPr>
              <a:t>Ελλάδα </a:t>
            </a:r>
            <a:r>
              <a:rPr lang="el-GR" sz="2000" dirty="0">
                <a:solidFill>
                  <a:srgbClr val="000000"/>
                </a:solidFill>
              </a:rPr>
              <a:t>:  13% εγκύων (σχεδόν 1/8) ή 14.300 κάθε χρόνο σε σύνολο 106.300 τοκετών </a:t>
            </a:r>
            <a:r>
              <a:rPr lang="el-GR" sz="2000" dirty="0">
                <a:solidFill>
                  <a:srgbClr val="000000"/>
                </a:solidFill>
                <a:sym typeface="Wingdings" panose="05000000000000000000" pitchFamily="2" charset="2"/>
              </a:rPr>
              <a:t> είναι φορείς του στρεπτόκοκκου ομάδας Β.</a:t>
            </a:r>
          </a:p>
          <a:p>
            <a:r>
              <a:rPr lang="el-GR" sz="2000" dirty="0" smtClean="0">
                <a:solidFill>
                  <a:srgbClr val="C00000"/>
                </a:solidFill>
                <a:latin typeface="Arial"/>
              </a:rPr>
              <a:t>Μεγάλη Βρετανία</a:t>
            </a:r>
            <a:r>
              <a:rPr lang="el-GR" sz="2000" b="0" dirty="0" smtClean="0">
                <a:latin typeface="Arial"/>
              </a:rPr>
              <a:t>: από τα νεογνά που θα έρθουν σε επαφή με το βακτήριο </a:t>
            </a:r>
            <a:r>
              <a:rPr lang="el-GR" sz="2000" b="0" dirty="0" smtClean="0">
                <a:latin typeface="Arial"/>
                <a:sym typeface="Wingdings" panose="05000000000000000000" pitchFamily="2" charset="2"/>
              </a:rPr>
              <a:t></a:t>
            </a:r>
            <a:r>
              <a:rPr lang="el-GR" sz="2000" b="0" dirty="0" smtClean="0">
                <a:latin typeface="Arial"/>
              </a:rPr>
              <a:t> </a:t>
            </a:r>
          </a:p>
          <a:p>
            <a:pPr>
              <a:buFont typeface="Wingdings" panose="05000000000000000000" pitchFamily="2" charset="2"/>
              <a:buChar char="Ø"/>
            </a:pPr>
            <a:endParaRPr lang="el-GR" sz="2000" b="0" dirty="0">
              <a:latin typeface="Arial"/>
            </a:endParaRPr>
          </a:p>
          <a:p>
            <a:pPr>
              <a:buFont typeface="Wingdings" panose="05000000000000000000" pitchFamily="2" charset="2"/>
              <a:buChar char="Ø"/>
            </a:pPr>
            <a:r>
              <a:rPr lang="el-GR" sz="2000" b="0" dirty="0" smtClean="0">
                <a:latin typeface="Arial"/>
              </a:rPr>
              <a:t>1 </a:t>
            </a:r>
            <a:r>
              <a:rPr lang="el-GR" sz="2000" b="0" dirty="0">
                <a:latin typeface="Arial"/>
              </a:rPr>
              <a:t>στα 2000 νεογνά εμφανίζουν λοίμωξη από GBS. </a:t>
            </a:r>
            <a:endParaRPr lang="el-GR" sz="2000" b="0" dirty="0" smtClean="0">
              <a:latin typeface="Arial"/>
            </a:endParaRPr>
          </a:p>
          <a:p>
            <a:pPr>
              <a:buFont typeface="Wingdings" panose="05000000000000000000" pitchFamily="2" charset="2"/>
              <a:buChar char="Ø"/>
            </a:pPr>
            <a:endParaRPr lang="el-GR" sz="2000" b="0" dirty="0" smtClean="0">
              <a:latin typeface="Arial"/>
            </a:endParaRPr>
          </a:p>
          <a:p>
            <a:pPr>
              <a:buFont typeface="Wingdings" panose="05000000000000000000" pitchFamily="2" charset="2"/>
              <a:buChar char="Ø"/>
            </a:pPr>
            <a:r>
              <a:rPr lang="el-GR" sz="2000" b="0" dirty="0" smtClean="0">
                <a:latin typeface="Arial"/>
              </a:rPr>
              <a:t>Με </a:t>
            </a:r>
            <a:r>
              <a:rPr lang="el-GR" sz="2000" b="0" dirty="0">
                <a:latin typeface="Arial"/>
              </a:rPr>
              <a:t>σωστή και έγκαιρη θεραπεία η πλειοψηφία των νεογνών (7 στα 10) θα αναρρώσουν πλήρως. </a:t>
            </a:r>
            <a:endParaRPr lang="el-GR" sz="2000" b="0" dirty="0" smtClean="0">
              <a:latin typeface="Arial"/>
            </a:endParaRPr>
          </a:p>
          <a:p>
            <a:pPr>
              <a:buFont typeface="Wingdings" panose="05000000000000000000" pitchFamily="2" charset="2"/>
              <a:buChar char="Ø"/>
            </a:pPr>
            <a:endParaRPr lang="el-GR" sz="2000" b="0" dirty="0">
              <a:latin typeface="Arial"/>
            </a:endParaRPr>
          </a:p>
          <a:p>
            <a:pPr>
              <a:buFont typeface="Wingdings" panose="05000000000000000000" pitchFamily="2" charset="2"/>
              <a:buChar char="Ø"/>
            </a:pPr>
            <a:r>
              <a:rPr lang="el-GR" sz="2000" b="0" dirty="0" smtClean="0">
                <a:latin typeface="Arial"/>
              </a:rPr>
              <a:t>2 </a:t>
            </a:r>
            <a:r>
              <a:rPr lang="el-GR" sz="2000" b="0" dirty="0">
                <a:latin typeface="Arial"/>
              </a:rPr>
              <a:t>στα 10 μωρά θα </a:t>
            </a:r>
            <a:r>
              <a:rPr lang="el-GR" sz="2000" b="0" dirty="0" smtClean="0">
                <a:latin typeface="Arial"/>
              </a:rPr>
              <a:t>αναρρώσουν, </a:t>
            </a:r>
            <a:r>
              <a:rPr lang="el-GR" sz="2000" b="0" dirty="0">
                <a:latin typeface="Arial"/>
              </a:rPr>
              <a:t>αλλά θα εμφανίσουν κάποιο πρόβλημα και </a:t>
            </a:r>
            <a:endParaRPr lang="el-GR" sz="2000" b="0" dirty="0" smtClean="0">
              <a:latin typeface="Arial"/>
            </a:endParaRPr>
          </a:p>
          <a:p>
            <a:pPr>
              <a:buFont typeface="Wingdings" panose="05000000000000000000" pitchFamily="2" charset="2"/>
              <a:buChar char="Ø"/>
            </a:pPr>
            <a:r>
              <a:rPr lang="el-GR" sz="2000" b="0" dirty="0" smtClean="0">
                <a:latin typeface="Arial"/>
              </a:rPr>
              <a:t>1 </a:t>
            </a:r>
            <a:r>
              <a:rPr lang="el-GR" sz="2000" b="0" dirty="0">
                <a:latin typeface="Arial"/>
              </a:rPr>
              <a:t>στα 10 θα </a:t>
            </a:r>
            <a:r>
              <a:rPr lang="el-GR" sz="2000" b="0" dirty="0" smtClean="0">
                <a:latin typeface="Arial"/>
              </a:rPr>
              <a:t>πεθάνει</a:t>
            </a:r>
            <a:endParaRPr lang="el-GR" sz="2000" dirty="0"/>
          </a:p>
        </p:txBody>
      </p:sp>
    </p:spTree>
    <p:extLst>
      <p:ext uri="{BB962C8B-B14F-4D97-AF65-F5344CB8AC3E}">
        <p14:creationId xmlns:p14="http://schemas.microsoft.com/office/powerpoint/2010/main" val="3348799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1"/>
          <p:cNvSpPr>
            <a:spLocks noGrp="1"/>
          </p:cNvSpPr>
          <p:nvPr>
            <p:ph type="pic" sz="quarter" idx="14"/>
          </p:nvPr>
        </p:nvSpPr>
        <p:spPr/>
      </p:sp>
      <p:sp>
        <p:nvSpPr>
          <p:cNvPr id="3" name="Τίτλος 2"/>
          <p:cNvSpPr>
            <a:spLocks noGrp="1"/>
          </p:cNvSpPr>
          <p:nvPr>
            <p:ph type="title"/>
          </p:nvPr>
        </p:nvSpPr>
        <p:spPr/>
        <p:txBody>
          <a:bodyPr/>
          <a:lstStyle/>
          <a:p>
            <a:r>
              <a:rPr lang="el-GR" dirty="0" smtClean="0"/>
              <a:t>11. </a:t>
            </a:r>
            <a:r>
              <a:rPr lang="el-GR" dirty="0" err="1" smtClean="0"/>
              <a:t>φυματιωση</a:t>
            </a:r>
            <a:endParaRPr lang="el-GR" dirty="0"/>
          </a:p>
        </p:txBody>
      </p:sp>
      <p:sp>
        <p:nvSpPr>
          <p:cNvPr id="4" name="Θέση κειμένου 3"/>
          <p:cNvSpPr>
            <a:spLocks noGrp="1"/>
          </p:cNvSpPr>
          <p:nvPr>
            <p:ph type="body" sz="half" idx="2"/>
          </p:nvPr>
        </p:nvSpPr>
        <p:spPr/>
        <p:txBody>
          <a:bodyPr/>
          <a:lstStyle/>
          <a:p>
            <a:endParaRPr lang="el-G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2924944"/>
            <a:ext cx="3240360" cy="19019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94045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err="1">
                <a:solidFill>
                  <a:srgbClr val="000000"/>
                </a:solidFill>
              </a:rPr>
              <a:t>Στρεπτοκοκκοσ</a:t>
            </a:r>
            <a:r>
              <a:rPr lang="el-GR" b="1" dirty="0">
                <a:solidFill>
                  <a:srgbClr val="000000"/>
                </a:solidFill>
              </a:rPr>
              <a:t> </a:t>
            </a:r>
            <a:r>
              <a:rPr lang="el-GR" b="1" dirty="0" err="1">
                <a:solidFill>
                  <a:srgbClr val="000000"/>
                </a:solidFill>
              </a:rPr>
              <a:t>ομαδασ</a:t>
            </a:r>
            <a:r>
              <a:rPr lang="el-GR" b="1" dirty="0">
                <a:solidFill>
                  <a:srgbClr val="000000"/>
                </a:solidFill>
              </a:rPr>
              <a:t> Β (GBS)</a:t>
            </a:r>
            <a:endParaRPr lang="el-GR" dirty="0"/>
          </a:p>
        </p:txBody>
      </p:sp>
      <p:sp>
        <p:nvSpPr>
          <p:cNvPr id="3" name="Θέση περιεχομένου 2"/>
          <p:cNvSpPr>
            <a:spLocks noGrp="1"/>
          </p:cNvSpPr>
          <p:nvPr>
            <p:ph idx="1"/>
          </p:nvPr>
        </p:nvSpPr>
        <p:spPr>
          <a:xfrm>
            <a:off x="822960" y="1100628"/>
            <a:ext cx="7520940" cy="5496724"/>
          </a:xfrm>
        </p:spPr>
        <p:txBody>
          <a:bodyPr>
            <a:normAutofit/>
          </a:bodyPr>
          <a:lstStyle/>
          <a:p>
            <a:pPr lvl="0"/>
            <a:r>
              <a:rPr lang="el-GR" sz="2000" dirty="0">
                <a:solidFill>
                  <a:srgbClr val="000000"/>
                </a:solidFill>
              </a:rPr>
              <a:t>1/5 έγκυες  </a:t>
            </a:r>
            <a:r>
              <a:rPr lang="el-GR" sz="2000" dirty="0">
                <a:solidFill>
                  <a:srgbClr val="C00000"/>
                </a:solidFill>
              </a:rPr>
              <a:t>ΔΙΕΘΝΩΣ</a:t>
            </a:r>
            <a:r>
              <a:rPr lang="el-GR" sz="2000" dirty="0">
                <a:solidFill>
                  <a:srgbClr val="000000"/>
                </a:solidFill>
              </a:rPr>
              <a:t> (πάνω από 21 εκατομμύρια)  περίπου 18% </a:t>
            </a:r>
            <a:r>
              <a:rPr lang="el-GR" sz="2000" dirty="0">
                <a:solidFill>
                  <a:srgbClr val="000000"/>
                </a:solidFill>
                <a:sym typeface="Wingdings" panose="05000000000000000000" pitchFamily="2" charset="2"/>
              </a:rPr>
              <a:t></a:t>
            </a:r>
            <a:r>
              <a:rPr lang="el-GR" sz="2000" dirty="0">
                <a:solidFill>
                  <a:srgbClr val="000000"/>
                </a:solidFill>
              </a:rPr>
              <a:t> είναι φορείς του </a:t>
            </a:r>
            <a:r>
              <a:rPr lang="en-US" sz="2000" dirty="0">
                <a:solidFill>
                  <a:srgbClr val="000000"/>
                </a:solidFill>
              </a:rPr>
              <a:t>GBS</a:t>
            </a:r>
            <a:r>
              <a:rPr lang="el-GR" sz="2000" dirty="0">
                <a:solidFill>
                  <a:srgbClr val="000000"/>
                </a:solidFill>
              </a:rPr>
              <a:t>  </a:t>
            </a:r>
            <a:r>
              <a:rPr lang="el-GR" sz="2000" dirty="0">
                <a:solidFill>
                  <a:srgbClr val="000000"/>
                </a:solidFill>
                <a:sym typeface="Wingdings" panose="05000000000000000000" pitchFamily="2" charset="2"/>
              </a:rPr>
              <a:t>  </a:t>
            </a:r>
          </a:p>
          <a:p>
            <a:pPr lvl="0"/>
            <a:r>
              <a:rPr lang="el-GR" sz="2000" dirty="0">
                <a:solidFill>
                  <a:srgbClr val="000000"/>
                </a:solidFill>
                <a:sym typeface="Wingdings" panose="05000000000000000000" pitchFamily="2" charset="2"/>
              </a:rPr>
              <a:t>ποικίλλουν από 11% Ανατολική Ασία έως 35% Καραϊβική    </a:t>
            </a:r>
          </a:p>
          <a:p>
            <a:pPr lvl="0"/>
            <a:r>
              <a:rPr lang="el-GR" sz="2000" dirty="0">
                <a:solidFill>
                  <a:srgbClr val="000000"/>
                </a:solidFill>
                <a:sym typeface="Wingdings" panose="05000000000000000000" pitchFamily="2" charset="2"/>
              </a:rPr>
              <a:t>που μπορεί να εξελιχθεί σε θανατηφόρο κίνδυνο για την υγεία τόσο της μητέρας όσο και του εμβρύου/νεογνού</a:t>
            </a:r>
            <a:endParaRPr lang="el-GR" sz="2000" dirty="0">
              <a:solidFill>
                <a:srgbClr val="000000"/>
              </a:solidFill>
            </a:endParaRPr>
          </a:p>
          <a:p>
            <a:endParaRPr lang="el-GR" sz="2000" dirty="0">
              <a:sym typeface="Wingdings" panose="05000000000000000000" pitchFamily="2" charset="2"/>
            </a:endParaRPr>
          </a:p>
          <a:p>
            <a:r>
              <a:rPr lang="el-GR" sz="2000" dirty="0" smtClean="0">
                <a:solidFill>
                  <a:srgbClr val="C00000"/>
                </a:solidFill>
                <a:sym typeface="Wingdings" panose="05000000000000000000" pitchFamily="2" charset="2"/>
              </a:rPr>
              <a:t>Παγκόσμια:</a:t>
            </a:r>
            <a:r>
              <a:rPr lang="el-GR" sz="2000" dirty="0" smtClean="0">
                <a:sym typeface="Wingdings" panose="05000000000000000000" pitchFamily="2" charset="2"/>
              </a:rPr>
              <a:t>  κάθε χρόνο  περίπου 410.000 νεογνά με τη λοίμωξη τουλάχιστον  τα 150.000 νεογνά ή</a:t>
            </a:r>
          </a:p>
          <a:p>
            <a:pPr>
              <a:buFont typeface="Wingdings" panose="05000000000000000000" pitchFamily="2" charset="2"/>
              <a:buChar char="Ø"/>
            </a:pPr>
            <a:r>
              <a:rPr lang="el-GR" sz="2000" dirty="0" smtClean="0">
                <a:sym typeface="Wingdings" panose="05000000000000000000" pitchFamily="2" charset="2"/>
              </a:rPr>
              <a:t>γεννιούνται νεκρά  (περίπου 60.00) ή </a:t>
            </a:r>
          </a:p>
          <a:p>
            <a:pPr>
              <a:buFont typeface="Wingdings" panose="05000000000000000000" pitchFamily="2" charset="2"/>
              <a:buChar char="Ø"/>
            </a:pPr>
            <a:r>
              <a:rPr lang="el-GR" sz="2000" dirty="0" smtClean="0">
                <a:sym typeface="Wingdings" panose="05000000000000000000" pitchFamily="2" charset="2"/>
              </a:rPr>
              <a:t>πεθαίνουν λίγο μετά τον τοκετό (περίπου 90.000)</a:t>
            </a:r>
          </a:p>
          <a:p>
            <a:r>
              <a:rPr lang="el-GR" sz="2000" dirty="0" smtClean="0">
                <a:sym typeface="Wingdings" panose="05000000000000000000" pitchFamily="2" charset="2"/>
              </a:rPr>
              <a:t>εξαιτίας της λοίμωξης των εγκύων από στρεπτόκοκκο ομάδας Β</a:t>
            </a:r>
          </a:p>
          <a:p>
            <a:endParaRPr lang="el-GR" sz="2000" dirty="0">
              <a:sym typeface="Wingdings" panose="05000000000000000000" pitchFamily="2" charset="2"/>
            </a:endParaRPr>
          </a:p>
          <a:p>
            <a:r>
              <a:rPr lang="el-GR" sz="2000" dirty="0" smtClean="0">
                <a:sym typeface="Wingdings" panose="05000000000000000000" pitchFamily="2" charset="2"/>
              </a:rPr>
              <a:t>Μεγαλύτερο βάρος φέρει η Αφρική:  της αναλογεί το 54% των λοιμώξεων  &amp; το 65% των θανάτων</a:t>
            </a:r>
          </a:p>
          <a:p>
            <a:endParaRPr lang="el-GR" sz="2000" dirty="0">
              <a:sym typeface="Wingdings" panose="05000000000000000000" pitchFamily="2" charset="2"/>
            </a:endParaRPr>
          </a:p>
        </p:txBody>
      </p:sp>
    </p:spTree>
    <p:extLst>
      <p:ext uri="{BB962C8B-B14F-4D97-AF65-F5344CB8AC3E}">
        <p14:creationId xmlns:p14="http://schemas.microsoft.com/office/powerpoint/2010/main" val="3110470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err="1">
                <a:solidFill>
                  <a:srgbClr val="000000"/>
                </a:solidFill>
              </a:rPr>
              <a:t>Στρεπτοκοκκοσ</a:t>
            </a:r>
            <a:r>
              <a:rPr lang="el-GR" b="1" dirty="0">
                <a:solidFill>
                  <a:srgbClr val="000000"/>
                </a:solidFill>
              </a:rPr>
              <a:t> </a:t>
            </a:r>
            <a:r>
              <a:rPr lang="el-GR" b="1" dirty="0" err="1">
                <a:solidFill>
                  <a:srgbClr val="000000"/>
                </a:solidFill>
              </a:rPr>
              <a:t>ομαδασ</a:t>
            </a:r>
            <a:r>
              <a:rPr lang="el-GR" b="1" dirty="0">
                <a:solidFill>
                  <a:srgbClr val="000000"/>
                </a:solidFill>
              </a:rPr>
              <a:t> Β (GBS)</a:t>
            </a:r>
            <a:endParaRPr lang="el-GR" dirty="0"/>
          </a:p>
        </p:txBody>
      </p:sp>
      <p:sp>
        <p:nvSpPr>
          <p:cNvPr id="3" name="Θέση περιεχομένου 2"/>
          <p:cNvSpPr>
            <a:spLocks noGrp="1"/>
          </p:cNvSpPr>
          <p:nvPr>
            <p:ph idx="1"/>
          </p:nvPr>
        </p:nvSpPr>
        <p:spPr>
          <a:xfrm>
            <a:off x="822960" y="1100628"/>
            <a:ext cx="7520940" cy="4488612"/>
          </a:xfrm>
        </p:spPr>
        <p:txBody>
          <a:bodyPr>
            <a:normAutofit/>
          </a:bodyPr>
          <a:lstStyle/>
          <a:p>
            <a:r>
              <a:rPr lang="el-GR" sz="2000" dirty="0" smtClean="0"/>
              <a:t>Νεογνά με </a:t>
            </a:r>
            <a:r>
              <a:rPr lang="el-GR" sz="2000" dirty="0" smtClean="0">
                <a:solidFill>
                  <a:srgbClr val="C00000"/>
                </a:solidFill>
              </a:rPr>
              <a:t>μεγαλύτερο κίνδυνο λοίμωξης </a:t>
            </a:r>
            <a:r>
              <a:rPr lang="el-GR" sz="2000" dirty="0" smtClean="0"/>
              <a:t>είναι:</a:t>
            </a:r>
          </a:p>
          <a:p>
            <a:pPr>
              <a:buFont typeface="Wingdings" panose="05000000000000000000" pitchFamily="2" charset="2"/>
              <a:buChar char="Ø"/>
            </a:pPr>
            <a:endParaRPr lang="el-GR" sz="2000" dirty="0" smtClean="0"/>
          </a:p>
          <a:p>
            <a:pPr>
              <a:buFont typeface="Wingdings" panose="05000000000000000000" pitchFamily="2" charset="2"/>
              <a:buChar char="Ø"/>
            </a:pPr>
            <a:r>
              <a:rPr lang="el-GR" sz="2000" dirty="0" smtClean="0"/>
              <a:t>Πρόωρα (&lt;37 εβδ.)</a:t>
            </a:r>
          </a:p>
          <a:p>
            <a:pPr>
              <a:buFont typeface="Wingdings" panose="05000000000000000000" pitchFamily="2" charset="2"/>
              <a:buChar char="Ø"/>
            </a:pPr>
            <a:endParaRPr lang="el-GR" sz="2000" dirty="0"/>
          </a:p>
          <a:p>
            <a:pPr>
              <a:buFont typeface="Wingdings" panose="05000000000000000000" pitchFamily="2" charset="2"/>
              <a:buChar char="Ø"/>
            </a:pPr>
            <a:r>
              <a:rPr lang="el-GR" sz="2000" dirty="0" smtClean="0"/>
              <a:t>Ιστορικό οικογένειας με προηγούμενο νεογνό με λοίμωξη</a:t>
            </a:r>
          </a:p>
          <a:p>
            <a:pPr>
              <a:buFont typeface="Wingdings" panose="05000000000000000000" pitchFamily="2" charset="2"/>
              <a:buChar char="Ø"/>
            </a:pPr>
            <a:endParaRPr lang="el-GR" sz="2000" dirty="0" smtClean="0"/>
          </a:p>
          <a:p>
            <a:pPr>
              <a:buFont typeface="Wingdings" panose="05000000000000000000" pitchFamily="2" charset="2"/>
              <a:buChar char="Ø"/>
            </a:pPr>
            <a:r>
              <a:rPr lang="el-GR" sz="2000" dirty="0" smtClean="0"/>
              <a:t>Εάν η μητέρα έχει πυρετό κατά τον τοκετό</a:t>
            </a:r>
          </a:p>
          <a:p>
            <a:pPr>
              <a:buFont typeface="Wingdings" panose="05000000000000000000" pitchFamily="2" charset="2"/>
              <a:buChar char="Ø"/>
            </a:pPr>
            <a:endParaRPr lang="el-GR" sz="2000" dirty="0" smtClean="0"/>
          </a:p>
          <a:p>
            <a:pPr>
              <a:buFont typeface="Wingdings" panose="05000000000000000000" pitchFamily="2" charset="2"/>
              <a:buChar char="Ø"/>
            </a:pPr>
            <a:r>
              <a:rPr lang="el-GR" sz="2000" dirty="0" smtClean="0"/>
              <a:t>Αν έχει γίνει ρήξη  θυλακίου   &gt;18 ώρες  πριν τον τοκετό  </a:t>
            </a:r>
            <a:endParaRPr lang="el-GR" sz="2000" dirty="0"/>
          </a:p>
        </p:txBody>
      </p:sp>
    </p:spTree>
    <p:extLst>
      <p:ext uri="{BB962C8B-B14F-4D97-AF65-F5344CB8AC3E}">
        <p14:creationId xmlns:p14="http://schemas.microsoft.com/office/powerpoint/2010/main" val="3757141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sz="half" idx="1"/>
          </p:nvPr>
        </p:nvSpPr>
        <p:spPr>
          <a:xfrm>
            <a:off x="822960" y="1097280"/>
            <a:ext cx="3605024" cy="4852000"/>
          </a:xfrm>
        </p:spPr>
        <p:txBody>
          <a:bodyPr/>
          <a:lstStyle/>
          <a:p>
            <a:pPr lvl="0"/>
            <a:r>
              <a:rPr lang="el-GR" sz="1600" dirty="0">
                <a:solidFill>
                  <a:srgbClr val="C00000"/>
                </a:solidFill>
              </a:rPr>
              <a:t>Πρώϊμες </a:t>
            </a:r>
            <a:r>
              <a:rPr lang="el-GR" sz="1600" dirty="0" smtClean="0">
                <a:solidFill>
                  <a:srgbClr val="C00000"/>
                </a:solidFill>
              </a:rPr>
              <a:t>λοιμώξεις</a:t>
            </a:r>
          </a:p>
          <a:p>
            <a:pPr lvl="0">
              <a:buFont typeface="Wingdings" panose="05000000000000000000" pitchFamily="2" charset="2"/>
              <a:buChar char="Ø"/>
            </a:pPr>
            <a:r>
              <a:rPr lang="el-GR" sz="1600" dirty="0" smtClean="0">
                <a:solidFill>
                  <a:srgbClr val="000000"/>
                </a:solidFill>
              </a:rPr>
              <a:t>Την 1</a:t>
            </a:r>
            <a:r>
              <a:rPr lang="el-GR" sz="1600" baseline="30000" dirty="0" smtClean="0">
                <a:solidFill>
                  <a:srgbClr val="000000"/>
                </a:solidFill>
              </a:rPr>
              <a:t>η</a:t>
            </a:r>
            <a:r>
              <a:rPr lang="el-GR" sz="1600" dirty="0" smtClean="0">
                <a:solidFill>
                  <a:srgbClr val="000000"/>
                </a:solidFill>
              </a:rPr>
              <a:t> εβδ. ζωής νεογνού (συνήθως πρώτες 24-48 ώρες)</a:t>
            </a:r>
          </a:p>
          <a:p>
            <a:pPr lvl="0">
              <a:buFont typeface="Wingdings" panose="05000000000000000000" pitchFamily="2" charset="2"/>
              <a:buChar char="Ø"/>
            </a:pPr>
            <a:endParaRPr lang="el-GR" sz="1600" dirty="0" smtClean="0">
              <a:solidFill>
                <a:srgbClr val="000000"/>
              </a:solidFill>
            </a:endParaRPr>
          </a:p>
          <a:p>
            <a:pPr lvl="0">
              <a:buFont typeface="Wingdings" panose="05000000000000000000" pitchFamily="2" charset="2"/>
              <a:buChar char="Ø"/>
            </a:pPr>
            <a:r>
              <a:rPr lang="el-GR" sz="1600" dirty="0" smtClean="0">
                <a:solidFill>
                  <a:srgbClr val="000000"/>
                </a:solidFill>
              </a:rPr>
              <a:t>Μόλυνσης κατά την δίοδο από τον κόλπο μητέρας</a:t>
            </a:r>
          </a:p>
          <a:p>
            <a:pPr lvl="0">
              <a:buFont typeface="Wingdings" panose="05000000000000000000" pitchFamily="2" charset="2"/>
              <a:buChar char="Ø"/>
            </a:pPr>
            <a:r>
              <a:rPr lang="el-GR" sz="1600" dirty="0" smtClean="0">
                <a:solidFill>
                  <a:srgbClr val="000000"/>
                </a:solidFill>
              </a:rPr>
              <a:t>Λίγα νεογνά από αυτά που θα εκτεθούν θα νοσήσουν</a:t>
            </a:r>
          </a:p>
          <a:p>
            <a:pPr lvl="0">
              <a:buFont typeface="Wingdings" panose="05000000000000000000" pitchFamily="2" charset="2"/>
              <a:buChar char="Ø"/>
            </a:pPr>
            <a:r>
              <a:rPr lang="el-GR" sz="1600" dirty="0" smtClean="0">
                <a:solidFill>
                  <a:srgbClr val="000000"/>
                </a:solidFill>
              </a:rPr>
              <a:t>Προωρότητα αυξάνει κίνδυνο λοίμωξης</a:t>
            </a:r>
          </a:p>
          <a:p>
            <a:pPr lvl="0">
              <a:buFont typeface="Wingdings" panose="05000000000000000000" pitchFamily="2" charset="2"/>
              <a:buChar char="Ø"/>
            </a:pPr>
            <a:endParaRPr lang="el-GR" sz="1600" dirty="0" smtClean="0">
              <a:solidFill>
                <a:srgbClr val="000000"/>
              </a:solidFill>
            </a:endParaRPr>
          </a:p>
          <a:p>
            <a:pPr lvl="0">
              <a:buFont typeface="Wingdings" panose="05000000000000000000" pitchFamily="2" charset="2"/>
              <a:buChar char="Ø"/>
            </a:pPr>
            <a:r>
              <a:rPr lang="el-GR" sz="1600" dirty="0" smtClean="0">
                <a:solidFill>
                  <a:srgbClr val="000000"/>
                </a:solidFill>
              </a:rPr>
              <a:t>Συχνότερα εμφανίζουν :</a:t>
            </a:r>
          </a:p>
          <a:p>
            <a:pPr lvl="0">
              <a:buFont typeface="Wingdings" panose="05000000000000000000" pitchFamily="2" charset="2"/>
              <a:buChar char="Ø"/>
            </a:pPr>
            <a:r>
              <a:rPr lang="el-GR" sz="1600" dirty="0" smtClean="0">
                <a:solidFill>
                  <a:srgbClr val="000000"/>
                </a:solidFill>
              </a:rPr>
              <a:t>Πνευμονία</a:t>
            </a:r>
          </a:p>
          <a:p>
            <a:pPr lvl="0">
              <a:buFont typeface="Wingdings" panose="05000000000000000000" pitchFamily="2" charset="2"/>
              <a:buChar char="Ø"/>
            </a:pPr>
            <a:r>
              <a:rPr lang="el-GR" sz="1600" dirty="0" smtClean="0">
                <a:solidFill>
                  <a:srgbClr val="000000"/>
                </a:solidFill>
              </a:rPr>
              <a:t>Σηψαιμία</a:t>
            </a:r>
          </a:p>
          <a:p>
            <a:pPr lvl="0">
              <a:buFont typeface="Wingdings" panose="05000000000000000000" pitchFamily="2" charset="2"/>
              <a:buChar char="Ø"/>
            </a:pPr>
            <a:r>
              <a:rPr lang="el-GR" sz="1600" dirty="0" smtClean="0">
                <a:solidFill>
                  <a:srgbClr val="000000"/>
                </a:solidFill>
              </a:rPr>
              <a:t>Μηνιγγίτιδα</a:t>
            </a:r>
          </a:p>
          <a:p>
            <a:pPr marL="0" lvl="1" indent="0">
              <a:buNone/>
            </a:pPr>
            <a:endParaRPr lang="el-GR" sz="1200" dirty="0">
              <a:solidFill>
                <a:srgbClr val="000000"/>
              </a:solidFill>
            </a:endParaRPr>
          </a:p>
          <a:p>
            <a:endParaRPr lang="el-GR" dirty="0"/>
          </a:p>
        </p:txBody>
      </p:sp>
      <p:sp>
        <p:nvSpPr>
          <p:cNvPr id="3" name="Θέση περιεχομένου 2"/>
          <p:cNvSpPr>
            <a:spLocks noGrp="1"/>
          </p:cNvSpPr>
          <p:nvPr>
            <p:ph sz="half" idx="2"/>
          </p:nvPr>
        </p:nvSpPr>
        <p:spPr>
          <a:xfrm>
            <a:off x="4700016" y="1097280"/>
            <a:ext cx="3760416" cy="4563968"/>
          </a:xfrm>
        </p:spPr>
        <p:txBody>
          <a:bodyPr/>
          <a:lstStyle/>
          <a:p>
            <a:pPr lvl="0"/>
            <a:r>
              <a:rPr lang="el-GR" sz="1600" dirty="0">
                <a:solidFill>
                  <a:srgbClr val="C00000"/>
                </a:solidFill>
              </a:rPr>
              <a:t>Όψιμες</a:t>
            </a:r>
            <a:r>
              <a:rPr lang="el-GR" sz="1600" dirty="0">
                <a:solidFill>
                  <a:srgbClr val="000000"/>
                </a:solidFill>
              </a:rPr>
              <a:t> </a:t>
            </a:r>
            <a:r>
              <a:rPr lang="el-GR" sz="1600" dirty="0">
                <a:solidFill>
                  <a:srgbClr val="C00000"/>
                </a:solidFill>
              </a:rPr>
              <a:t>λοιμώξεις</a:t>
            </a:r>
            <a:r>
              <a:rPr lang="el-GR" sz="1600" dirty="0">
                <a:solidFill>
                  <a:srgbClr val="000000"/>
                </a:solidFill>
              </a:rPr>
              <a:t> </a:t>
            </a:r>
          </a:p>
          <a:p>
            <a:pPr marL="457200" indent="-457200">
              <a:buFont typeface="Wingdings" panose="05000000000000000000" pitchFamily="2" charset="2"/>
              <a:buChar char="Ø"/>
            </a:pPr>
            <a:r>
              <a:rPr lang="el-GR" sz="1600" dirty="0" smtClean="0"/>
              <a:t>Μετά την 6</a:t>
            </a:r>
            <a:r>
              <a:rPr lang="el-GR" sz="1600" baseline="30000" dirty="0" smtClean="0"/>
              <a:t>η</a:t>
            </a:r>
            <a:r>
              <a:rPr lang="el-GR" sz="1600" dirty="0" smtClean="0"/>
              <a:t> ημέρα ζωής</a:t>
            </a:r>
          </a:p>
          <a:p>
            <a:pPr marL="457200" indent="-457200">
              <a:buFont typeface="Wingdings" panose="05000000000000000000" pitchFamily="2" charset="2"/>
              <a:buChar char="Ø"/>
            </a:pPr>
            <a:endParaRPr lang="el-GR" sz="1600" dirty="0" smtClean="0"/>
          </a:p>
          <a:p>
            <a:pPr marL="457200" indent="-457200">
              <a:buFont typeface="Wingdings" panose="05000000000000000000" pitchFamily="2" charset="2"/>
              <a:buChar char="Ø"/>
            </a:pPr>
            <a:endParaRPr lang="el-GR" sz="1600" dirty="0" smtClean="0"/>
          </a:p>
          <a:p>
            <a:pPr marL="457200" indent="-457200">
              <a:buFont typeface="Wingdings" panose="05000000000000000000" pitchFamily="2" charset="2"/>
              <a:buChar char="Ø"/>
            </a:pPr>
            <a:r>
              <a:rPr lang="el-GR" sz="1600" dirty="0" smtClean="0"/>
              <a:t>Μόλυνση μπορεί από:</a:t>
            </a:r>
          </a:p>
          <a:p>
            <a:pPr marL="457200" indent="-457200">
              <a:buFont typeface="Wingdings" panose="05000000000000000000" pitchFamily="2" charset="2"/>
              <a:buChar char="Ø"/>
            </a:pPr>
            <a:r>
              <a:rPr lang="el-GR" sz="1600" dirty="0" smtClean="0"/>
              <a:t>Μητέρα ή </a:t>
            </a:r>
          </a:p>
          <a:p>
            <a:pPr marL="457200" indent="-457200">
              <a:buFont typeface="Wingdings" panose="05000000000000000000" pitchFamily="2" charset="2"/>
              <a:buChar char="Ø"/>
            </a:pPr>
            <a:r>
              <a:rPr lang="el-GR" sz="1600" dirty="0" smtClean="0"/>
              <a:t>άλλα άτομα που είναι φορείς</a:t>
            </a:r>
          </a:p>
          <a:p>
            <a:pPr marL="457200" indent="-457200">
              <a:buFont typeface="Wingdings" panose="05000000000000000000" pitchFamily="2" charset="2"/>
              <a:buChar char="Ø"/>
            </a:pPr>
            <a:endParaRPr lang="el-GR" sz="1600" dirty="0" smtClean="0"/>
          </a:p>
          <a:p>
            <a:pPr marL="457200" indent="-457200">
              <a:buFont typeface="Wingdings" panose="05000000000000000000" pitchFamily="2" charset="2"/>
              <a:buChar char="Ø"/>
            </a:pPr>
            <a:endParaRPr lang="el-GR" sz="1600" dirty="0" smtClean="0"/>
          </a:p>
          <a:p>
            <a:pPr marL="457200" indent="-457200">
              <a:buFont typeface="Wingdings" panose="05000000000000000000" pitchFamily="2" charset="2"/>
              <a:buChar char="Ø"/>
            </a:pPr>
            <a:r>
              <a:rPr lang="el-GR" sz="1600" dirty="0" smtClean="0"/>
              <a:t>Εμφανίζει:</a:t>
            </a:r>
          </a:p>
          <a:p>
            <a:pPr marL="457200" indent="-457200">
              <a:buFont typeface="Wingdings" panose="05000000000000000000" pitchFamily="2" charset="2"/>
              <a:buChar char="Ø"/>
            </a:pPr>
            <a:r>
              <a:rPr lang="el-GR" sz="1600" dirty="0" smtClean="0"/>
              <a:t>Μηνιγγίτιδα </a:t>
            </a:r>
          </a:p>
          <a:p>
            <a:pPr marL="457200" indent="-457200">
              <a:buFont typeface="Wingdings" panose="05000000000000000000" pitchFamily="2" charset="2"/>
              <a:buChar char="Ø"/>
            </a:pPr>
            <a:r>
              <a:rPr lang="el-GR" sz="1600" dirty="0"/>
              <a:t>Π</a:t>
            </a:r>
            <a:r>
              <a:rPr lang="el-GR" sz="1600" dirty="0" smtClean="0"/>
              <a:t>νευμονία</a:t>
            </a:r>
          </a:p>
          <a:p>
            <a:pPr marL="457200" indent="-457200">
              <a:buFont typeface="Wingdings" panose="05000000000000000000" pitchFamily="2" charset="2"/>
              <a:buChar char="Ø"/>
            </a:pPr>
            <a:endParaRPr lang="el-GR" sz="1600" dirty="0"/>
          </a:p>
        </p:txBody>
      </p:sp>
      <p:sp>
        <p:nvSpPr>
          <p:cNvPr id="4" name="Τίτλος 3"/>
          <p:cNvSpPr>
            <a:spLocks noGrp="1"/>
          </p:cNvSpPr>
          <p:nvPr>
            <p:ph type="title"/>
          </p:nvPr>
        </p:nvSpPr>
        <p:spPr>
          <a:xfrm>
            <a:off x="822960" y="260648"/>
            <a:ext cx="7520940" cy="792088"/>
          </a:xfrm>
        </p:spPr>
        <p:txBody>
          <a:bodyPr/>
          <a:lstStyle/>
          <a:p>
            <a:pPr marL="342900" lvl="0" indent="-342900" algn="ctr">
              <a:spcBef>
                <a:spcPts val="800"/>
              </a:spcBef>
            </a:pPr>
            <a:r>
              <a:rPr lang="el-GR" sz="1600" b="1" cap="none" dirty="0" smtClean="0">
                <a:solidFill>
                  <a:srgbClr val="000000"/>
                </a:solidFill>
                <a:latin typeface="Franklin Gothic Book"/>
                <a:ea typeface="+mn-ea"/>
                <a:cs typeface="+mn-cs"/>
              </a:rPr>
              <a:t/>
            </a:r>
            <a:br>
              <a:rPr lang="el-GR" sz="1600" b="1" cap="none" dirty="0" smtClean="0">
                <a:solidFill>
                  <a:srgbClr val="000000"/>
                </a:solidFill>
                <a:latin typeface="Franklin Gothic Book"/>
                <a:ea typeface="+mn-ea"/>
                <a:cs typeface="+mn-cs"/>
              </a:rPr>
            </a:br>
            <a:r>
              <a:rPr lang="el-GR" b="1" dirty="0" err="1">
                <a:solidFill>
                  <a:srgbClr val="000000"/>
                </a:solidFill>
              </a:rPr>
              <a:t>Στρεπτοκοκκοσ</a:t>
            </a:r>
            <a:r>
              <a:rPr lang="el-GR" b="1" dirty="0">
                <a:solidFill>
                  <a:srgbClr val="000000"/>
                </a:solidFill>
              </a:rPr>
              <a:t> </a:t>
            </a:r>
            <a:r>
              <a:rPr lang="el-GR" b="1" dirty="0" err="1">
                <a:solidFill>
                  <a:srgbClr val="000000"/>
                </a:solidFill>
              </a:rPr>
              <a:t>ομαδασ</a:t>
            </a:r>
            <a:r>
              <a:rPr lang="el-GR" b="1" dirty="0">
                <a:solidFill>
                  <a:srgbClr val="000000"/>
                </a:solidFill>
              </a:rPr>
              <a:t> Β (GBS</a:t>
            </a:r>
            <a:r>
              <a:rPr lang="el-GR" b="1" dirty="0" smtClean="0">
                <a:solidFill>
                  <a:srgbClr val="000000"/>
                </a:solidFill>
              </a:rPr>
              <a:t>)</a:t>
            </a:r>
            <a:br>
              <a:rPr lang="el-GR" b="1" dirty="0" smtClean="0">
                <a:solidFill>
                  <a:srgbClr val="000000"/>
                </a:solidFill>
              </a:rPr>
            </a:br>
            <a:r>
              <a:rPr lang="el-GR" sz="2400" b="1" cap="none" dirty="0" smtClean="0">
                <a:solidFill>
                  <a:srgbClr val="000000"/>
                </a:solidFill>
                <a:latin typeface="Franklin Gothic Book"/>
                <a:ea typeface="+mn-ea"/>
                <a:cs typeface="+mn-cs"/>
              </a:rPr>
              <a:t>2  ΤΥΠΟΙ   ΣΤΑ   ΝΕΟΓΝΑ </a:t>
            </a:r>
            <a:r>
              <a:rPr lang="el-GR" sz="1600" b="1" cap="none" dirty="0">
                <a:solidFill>
                  <a:srgbClr val="000000"/>
                </a:solidFill>
                <a:latin typeface="Franklin Gothic Book"/>
                <a:ea typeface="+mn-ea"/>
                <a:cs typeface="+mn-cs"/>
              </a:rPr>
              <a:t/>
            </a:r>
            <a:br>
              <a:rPr lang="el-GR" sz="1600" b="1" cap="none" dirty="0">
                <a:solidFill>
                  <a:srgbClr val="000000"/>
                </a:solidFill>
                <a:latin typeface="Franklin Gothic Book"/>
                <a:ea typeface="+mn-ea"/>
                <a:cs typeface="+mn-cs"/>
              </a:rPr>
            </a:br>
            <a:r>
              <a:rPr lang="el-GR" sz="1600" b="1" cap="none" dirty="0" smtClean="0">
                <a:solidFill>
                  <a:srgbClr val="000000"/>
                </a:solidFill>
                <a:latin typeface="Franklin Gothic Book"/>
                <a:ea typeface="+mn-ea"/>
                <a:cs typeface="+mn-cs"/>
              </a:rPr>
              <a:t/>
            </a:r>
            <a:br>
              <a:rPr lang="el-GR" sz="1600" b="1" cap="none" dirty="0" smtClean="0">
                <a:solidFill>
                  <a:srgbClr val="000000"/>
                </a:solidFill>
                <a:latin typeface="Franklin Gothic Book"/>
                <a:ea typeface="+mn-ea"/>
                <a:cs typeface="+mn-cs"/>
              </a:rPr>
            </a:br>
            <a:endParaRPr lang="el-GR" dirty="0"/>
          </a:p>
        </p:txBody>
      </p:sp>
    </p:spTree>
    <p:extLst>
      <p:ext uri="{BB962C8B-B14F-4D97-AF65-F5344CB8AC3E}">
        <p14:creationId xmlns:p14="http://schemas.microsoft.com/office/powerpoint/2010/main" val="6773818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2960" y="365760"/>
            <a:ext cx="7520940" cy="1047016"/>
          </a:xfrm>
        </p:spPr>
        <p:txBody>
          <a:bodyPr/>
          <a:lstStyle/>
          <a:p>
            <a:pPr algn="ctr"/>
            <a:r>
              <a:rPr lang="el-GR" b="1" dirty="0" err="1" smtClean="0">
                <a:solidFill>
                  <a:srgbClr val="000000"/>
                </a:solidFill>
              </a:rPr>
              <a:t>Στρεπτοκοκκοσ</a:t>
            </a:r>
            <a:r>
              <a:rPr lang="el-GR" b="1" dirty="0" smtClean="0">
                <a:solidFill>
                  <a:srgbClr val="000000"/>
                </a:solidFill>
              </a:rPr>
              <a:t> </a:t>
            </a:r>
            <a:r>
              <a:rPr lang="el-GR" b="1" dirty="0" err="1" smtClean="0">
                <a:solidFill>
                  <a:srgbClr val="000000"/>
                </a:solidFill>
              </a:rPr>
              <a:t>ομαδασ</a:t>
            </a:r>
            <a:r>
              <a:rPr lang="el-GR" b="1" dirty="0" smtClean="0">
                <a:solidFill>
                  <a:srgbClr val="000000"/>
                </a:solidFill>
              </a:rPr>
              <a:t> Β (GBS)</a:t>
            </a:r>
            <a:br>
              <a:rPr lang="el-GR" b="1" dirty="0" smtClean="0">
                <a:solidFill>
                  <a:srgbClr val="000000"/>
                </a:solidFill>
              </a:rPr>
            </a:br>
            <a:r>
              <a:rPr lang="el-GR" dirty="0"/>
              <a:t>ΚΛΙΝΙΚΗ ΕΙΚΟΝΑ</a:t>
            </a:r>
            <a:r>
              <a:rPr lang="el-GR" b="1" dirty="0" smtClean="0">
                <a:solidFill>
                  <a:srgbClr val="000000"/>
                </a:solidFill>
              </a:rPr>
              <a:t/>
            </a:r>
            <a:br>
              <a:rPr lang="el-GR" b="1" dirty="0" smtClean="0">
                <a:solidFill>
                  <a:srgbClr val="000000"/>
                </a:solidFill>
              </a:rPr>
            </a:br>
            <a:endParaRPr lang="el-GR" dirty="0"/>
          </a:p>
        </p:txBody>
      </p:sp>
      <p:sp>
        <p:nvSpPr>
          <p:cNvPr id="3" name="Θέση περιεχομένου 2"/>
          <p:cNvSpPr>
            <a:spLocks noGrp="1"/>
          </p:cNvSpPr>
          <p:nvPr>
            <p:ph idx="1"/>
          </p:nvPr>
        </p:nvSpPr>
        <p:spPr>
          <a:xfrm>
            <a:off x="611560" y="1556792"/>
            <a:ext cx="7520940" cy="4176464"/>
          </a:xfrm>
        </p:spPr>
        <p:txBody>
          <a:bodyPr>
            <a:normAutofit/>
          </a:bodyPr>
          <a:lstStyle/>
          <a:p>
            <a:r>
              <a:rPr lang="el-GR" sz="2000" b="0" dirty="0" smtClean="0">
                <a:solidFill>
                  <a:srgbClr val="333333"/>
                </a:solidFill>
                <a:latin typeface="Arimo"/>
              </a:rPr>
              <a:t>Σημεία </a:t>
            </a:r>
            <a:r>
              <a:rPr lang="el-GR" sz="2000" b="0" dirty="0">
                <a:solidFill>
                  <a:srgbClr val="333333"/>
                </a:solidFill>
                <a:latin typeface="Arimo"/>
              </a:rPr>
              <a:t>εκδήλωσης όψιμης λοίμωξης από στρεπτόκοκκο ομάδας Β, στο νεογνό </a:t>
            </a:r>
            <a:r>
              <a:rPr lang="el-GR" sz="2000" b="0" dirty="0" smtClean="0">
                <a:solidFill>
                  <a:srgbClr val="333333"/>
                </a:solidFill>
                <a:latin typeface="Arimo"/>
              </a:rPr>
              <a:t>είναι:</a:t>
            </a:r>
          </a:p>
          <a:p>
            <a:endParaRPr lang="el-GR" sz="2000" b="0" dirty="0">
              <a:solidFill>
                <a:srgbClr val="333333"/>
              </a:solidFill>
              <a:latin typeface="Arimo"/>
            </a:endParaRPr>
          </a:p>
          <a:p>
            <a:pPr>
              <a:buFont typeface="Wingdings" panose="05000000000000000000" pitchFamily="2" charset="2"/>
              <a:buChar char="Ø"/>
            </a:pPr>
            <a:r>
              <a:rPr lang="el-GR" sz="2000" dirty="0" smtClean="0"/>
              <a:t>Νωθρότητα, </a:t>
            </a:r>
          </a:p>
          <a:p>
            <a:pPr>
              <a:buFont typeface="Wingdings" panose="05000000000000000000" pitchFamily="2" charset="2"/>
              <a:buChar char="Ø"/>
            </a:pPr>
            <a:r>
              <a:rPr lang="el-GR" sz="2000" dirty="0" smtClean="0"/>
              <a:t>Υπνηλία, λήθαργος</a:t>
            </a:r>
          </a:p>
          <a:p>
            <a:pPr>
              <a:buFont typeface="Wingdings" panose="05000000000000000000" pitchFamily="2" charset="2"/>
              <a:buChar char="Ø"/>
            </a:pPr>
            <a:r>
              <a:rPr lang="el-GR" sz="2000" dirty="0" smtClean="0"/>
              <a:t>Ευερεθιστότητα </a:t>
            </a:r>
          </a:p>
          <a:p>
            <a:pPr>
              <a:buFont typeface="Wingdings" panose="05000000000000000000" pitchFamily="2" charset="2"/>
              <a:buChar char="Ø"/>
            </a:pPr>
            <a:r>
              <a:rPr lang="el-GR" sz="2000" dirty="0" smtClean="0"/>
              <a:t>Ανεπαρκής σίτιση ή άρνηση σίτισης</a:t>
            </a:r>
          </a:p>
          <a:p>
            <a:pPr>
              <a:buFont typeface="Wingdings" panose="05000000000000000000" pitchFamily="2" charset="2"/>
              <a:buChar char="Ø"/>
            </a:pPr>
            <a:r>
              <a:rPr lang="el-GR" sz="2000" dirty="0" smtClean="0"/>
              <a:t>Έμετοι</a:t>
            </a:r>
          </a:p>
          <a:p>
            <a:pPr>
              <a:buFont typeface="Wingdings" panose="05000000000000000000" pitchFamily="2" charset="2"/>
              <a:buChar char="Ø"/>
            </a:pPr>
            <a:r>
              <a:rPr lang="el-GR" sz="2000" dirty="0" smtClean="0"/>
              <a:t>Υψηλός πυρετός </a:t>
            </a:r>
            <a:endParaRPr lang="el-GR" sz="2000" dirty="0"/>
          </a:p>
        </p:txBody>
      </p:sp>
    </p:spTree>
    <p:extLst>
      <p:ext uri="{BB962C8B-B14F-4D97-AF65-F5344CB8AC3E}">
        <p14:creationId xmlns:p14="http://schemas.microsoft.com/office/powerpoint/2010/main" val="19325956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2960" y="365760"/>
            <a:ext cx="7520940" cy="903000"/>
          </a:xfrm>
        </p:spPr>
        <p:txBody>
          <a:bodyPr/>
          <a:lstStyle/>
          <a:p>
            <a:pPr algn="ctr"/>
            <a:r>
              <a:rPr lang="el-GR" b="1" dirty="0" err="1" smtClean="0"/>
              <a:t>Στρεπτοκοκκοσ</a:t>
            </a:r>
            <a:r>
              <a:rPr lang="el-GR" b="1" dirty="0" smtClean="0"/>
              <a:t> </a:t>
            </a:r>
            <a:r>
              <a:rPr lang="el-GR" b="1" dirty="0" err="1" smtClean="0"/>
              <a:t>ομαδασ</a:t>
            </a:r>
            <a:r>
              <a:rPr lang="el-GR" b="1" dirty="0" smtClean="0"/>
              <a:t> </a:t>
            </a:r>
            <a:r>
              <a:rPr lang="el-GR" b="1" dirty="0"/>
              <a:t>Β (GBS) </a:t>
            </a:r>
            <a:r>
              <a:rPr lang="el-GR" b="1" dirty="0" smtClean="0"/>
              <a:t/>
            </a:r>
            <a:br>
              <a:rPr lang="el-GR" b="1" dirty="0" smtClean="0"/>
            </a:br>
            <a:r>
              <a:rPr lang="el-GR" b="1" dirty="0" smtClean="0"/>
              <a:t>και </a:t>
            </a:r>
            <a:r>
              <a:rPr lang="el-GR" b="1" dirty="0" err="1" smtClean="0"/>
              <a:t>εγκυμοσυνη</a:t>
            </a:r>
            <a:r>
              <a:rPr lang="el-GR" b="1" dirty="0"/>
              <a:t/>
            </a:r>
            <a:br>
              <a:rPr lang="el-GR" b="1" dirty="0"/>
            </a:br>
            <a:endParaRPr lang="el-GR" dirty="0"/>
          </a:p>
        </p:txBody>
      </p:sp>
      <p:sp>
        <p:nvSpPr>
          <p:cNvPr id="3" name="Θέση περιεχομένου 2"/>
          <p:cNvSpPr>
            <a:spLocks noGrp="1"/>
          </p:cNvSpPr>
          <p:nvPr>
            <p:ph idx="1"/>
          </p:nvPr>
        </p:nvSpPr>
        <p:spPr>
          <a:xfrm>
            <a:off x="755576" y="1340768"/>
            <a:ext cx="7520940" cy="5112568"/>
          </a:xfrm>
        </p:spPr>
        <p:txBody>
          <a:bodyPr>
            <a:normAutofit/>
          </a:bodyPr>
          <a:lstStyle/>
          <a:p>
            <a:pPr>
              <a:buFont typeface="Wingdings" panose="05000000000000000000" pitchFamily="2" charset="2"/>
              <a:buChar char="Ø"/>
            </a:pPr>
            <a:endParaRPr lang="el-GR" sz="2000" b="0" dirty="0" smtClean="0">
              <a:latin typeface="Arial" panose="020B0604020202020204" pitchFamily="34" charset="0"/>
              <a:cs typeface="Arial" panose="020B0604020202020204" pitchFamily="34" charset="0"/>
            </a:endParaRPr>
          </a:p>
          <a:p>
            <a:r>
              <a:rPr lang="el-GR" sz="2000" b="0" dirty="0">
                <a:latin typeface="Arial"/>
              </a:rPr>
              <a:t>Ο β-αιμολυτικός στρεπτόκοκκος μπορεί να ανιχνευθεί στην εγκυμοσύνη </a:t>
            </a:r>
            <a:r>
              <a:rPr lang="el-GR" sz="2000" b="0" dirty="0" smtClean="0">
                <a:latin typeface="Arial"/>
              </a:rPr>
              <a:t>με:</a:t>
            </a:r>
          </a:p>
          <a:p>
            <a:pPr>
              <a:buFont typeface="Wingdings" panose="05000000000000000000" pitchFamily="2" charset="2"/>
              <a:buChar char="Ø"/>
            </a:pPr>
            <a:r>
              <a:rPr lang="el-GR" sz="2000" b="0" dirty="0" smtClean="0">
                <a:latin typeface="Arial"/>
              </a:rPr>
              <a:t> </a:t>
            </a:r>
          </a:p>
          <a:p>
            <a:pPr>
              <a:buFont typeface="Wingdings" panose="05000000000000000000" pitchFamily="2" charset="2"/>
              <a:buChar char="Ø"/>
            </a:pPr>
            <a:r>
              <a:rPr lang="el-GR" sz="2000" dirty="0" smtClean="0">
                <a:solidFill>
                  <a:srgbClr val="C00000"/>
                </a:solidFill>
                <a:latin typeface="Arial"/>
              </a:rPr>
              <a:t>καλλιέργεια </a:t>
            </a:r>
            <a:r>
              <a:rPr lang="el-GR" sz="2000" dirty="0">
                <a:solidFill>
                  <a:srgbClr val="C00000"/>
                </a:solidFill>
                <a:latin typeface="Arial"/>
              </a:rPr>
              <a:t>κολπικού υγρού ή ούρων </a:t>
            </a:r>
            <a:r>
              <a:rPr lang="el-GR" sz="2000" b="0" dirty="0">
                <a:latin typeface="Arial"/>
              </a:rPr>
              <a:t>της εγκύου. </a:t>
            </a:r>
            <a:endParaRPr lang="el-GR" sz="2000" b="0" dirty="0" smtClean="0">
              <a:latin typeface="Arial"/>
            </a:endParaRPr>
          </a:p>
          <a:p>
            <a:pPr>
              <a:buFont typeface="Wingdings" panose="05000000000000000000" pitchFamily="2" charset="2"/>
              <a:buChar char="Ø"/>
            </a:pPr>
            <a:endParaRPr lang="el-GR" sz="2000" b="0" dirty="0">
              <a:latin typeface="Arial"/>
            </a:endParaRPr>
          </a:p>
          <a:p>
            <a:pPr>
              <a:buFont typeface="Wingdings" panose="05000000000000000000" pitchFamily="2" charset="2"/>
              <a:buChar char="Ø"/>
            </a:pPr>
            <a:r>
              <a:rPr lang="el-GR" sz="2000" dirty="0">
                <a:solidFill>
                  <a:srgbClr val="000000"/>
                </a:solidFill>
                <a:latin typeface="Arial"/>
              </a:rPr>
              <a:t>πιο αξιόπιστη μέθοδος </a:t>
            </a:r>
            <a:r>
              <a:rPr lang="el-GR" sz="2000" b="0" dirty="0">
                <a:solidFill>
                  <a:srgbClr val="000000"/>
                </a:solidFill>
                <a:latin typeface="Arial"/>
              </a:rPr>
              <a:t>πρόβλεψης της παρουσίας του κατά τον τοκετό </a:t>
            </a:r>
            <a:r>
              <a:rPr lang="el-GR" sz="2000" b="0" dirty="0" smtClean="0">
                <a:solidFill>
                  <a:srgbClr val="000000"/>
                </a:solidFill>
                <a:latin typeface="Arial"/>
              </a:rPr>
              <a:t> </a:t>
            </a:r>
            <a:r>
              <a:rPr lang="el-GR" sz="2000" b="0" dirty="0" smtClean="0">
                <a:solidFill>
                  <a:srgbClr val="000000"/>
                </a:solidFill>
                <a:latin typeface="Arial"/>
                <a:sym typeface="Wingdings" panose="05000000000000000000" pitchFamily="2" charset="2"/>
              </a:rPr>
              <a:t> </a:t>
            </a:r>
            <a:r>
              <a:rPr lang="el-GR" sz="2000" dirty="0" smtClean="0">
                <a:solidFill>
                  <a:srgbClr val="C00000"/>
                </a:solidFill>
                <a:latin typeface="Arial"/>
              </a:rPr>
              <a:t>περίπου </a:t>
            </a:r>
            <a:r>
              <a:rPr lang="el-GR" sz="2000" dirty="0">
                <a:solidFill>
                  <a:srgbClr val="C00000"/>
                </a:solidFill>
                <a:latin typeface="Arial"/>
              </a:rPr>
              <a:t>5 εβδομάδες πριν τον </a:t>
            </a:r>
            <a:r>
              <a:rPr lang="el-GR" sz="2000" dirty="0" smtClean="0">
                <a:solidFill>
                  <a:srgbClr val="C00000"/>
                </a:solidFill>
                <a:latin typeface="Arial"/>
              </a:rPr>
              <a:t>τοκετό </a:t>
            </a:r>
          </a:p>
          <a:p>
            <a:pPr>
              <a:buFont typeface="Wingdings" panose="05000000000000000000" pitchFamily="2" charset="2"/>
              <a:buChar char="Ø"/>
            </a:pPr>
            <a:endParaRPr lang="el-GR" sz="2000" b="0" dirty="0" smtClean="0">
              <a:latin typeface="Arial"/>
            </a:endParaRPr>
          </a:p>
          <a:p>
            <a:pPr>
              <a:buFont typeface="Wingdings" panose="05000000000000000000" pitchFamily="2" charset="2"/>
              <a:buChar char="Ø"/>
            </a:pPr>
            <a:r>
              <a:rPr lang="el-GR" sz="2000" dirty="0" smtClean="0">
                <a:solidFill>
                  <a:srgbClr val="C00000"/>
                </a:solidFill>
                <a:latin typeface="Arial"/>
              </a:rPr>
              <a:t>Σημαντικό </a:t>
            </a:r>
            <a:r>
              <a:rPr lang="el-GR" sz="2000" b="0" dirty="0" smtClean="0">
                <a:latin typeface="Arial"/>
              </a:rPr>
              <a:t> </a:t>
            </a:r>
            <a:r>
              <a:rPr lang="el-GR" sz="2000" b="0" dirty="0">
                <a:latin typeface="Arial"/>
              </a:rPr>
              <a:t>οι έγκυες γυναίκες να εξετάζονται για GBS μεταξύ </a:t>
            </a:r>
            <a:r>
              <a:rPr lang="el-GR" sz="2000" dirty="0">
                <a:solidFill>
                  <a:srgbClr val="C00000"/>
                </a:solidFill>
                <a:latin typeface="Arial"/>
              </a:rPr>
              <a:t>35-37 εβδομάδες</a:t>
            </a:r>
            <a:r>
              <a:rPr lang="el-GR" sz="2000" b="0" dirty="0">
                <a:latin typeface="Arial"/>
              </a:rPr>
              <a:t> κάθε κύησης.</a:t>
            </a:r>
            <a:endParaRPr lang="el-GR" sz="20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6437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err="1">
                <a:solidFill>
                  <a:srgbClr val="000000"/>
                </a:solidFill>
              </a:rPr>
              <a:t>Στρεπτοκοκκοσ</a:t>
            </a:r>
            <a:r>
              <a:rPr lang="el-GR" b="1" dirty="0">
                <a:solidFill>
                  <a:srgbClr val="000000"/>
                </a:solidFill>
              </a:rPr>
              <a:t> </a:t>
            </a:r>
            <a:r>
              <a:rPr lang="el-GR" b="1" dirty="0" err="1">
                <a:solidFill>
                  <a:srgbClr val="000000"/>
                </a:solidFill>
              </a:rPr>
              <a:t>ομαδασ</a:t>
            </a:r>
            <a:r>
              <a:rPr lang="el-GR" b="1" dirty="0">
                <a:solidFill>
                  <a:srgbClr val="000000"/>
                </a:solidFill>
              </a:rPr>
              <a:t> Β (</a:t>
            </a:r>
            <a:r>
              <a:rPr lang="el-GR" b="1" dirty="0" smtClean="0">
                <a:solidFill>
                  <a:srgbClr val="000000"/>
                </a:solidFill>
              </a:rPr>
              <a:t>GBS)</a:t>
            </a:r>
            <a:endParaRPr lang="el-GR" dirty="0"/>
          </a:p>
        </p:txBody>
      </p:sp>
      <p:sp>
        <p:nvSpPr>
          <p:cNvPr id="3" name="Θέση περιεχομένου 2"/>
          <p:cNvSpPr>
            <a:spLocks noGrp="1"/>
          </p:cNvSpPr>
          <p:nvPr>
            <p:ph idx="1"/>
          </p:nvPr>
        </p:nvSpPr>
        <p:spPr>
          <a:xfrm>
            <a:off x="755576" y="1700808"/>
            <a:ext cx="7520940" cy="4848652"/>
          </a:xfrm>
        </p:spPr>
        <p:txBody>
          <a:bodyPr>
            <a:normAutofit/>
          </a:bodyPr>
          <a:lstStyle/>
          <a:p>
            <a:r>
              <a:rPr lang="el-GR" sz="2000" b="0" dirty="0">
                <a:solidFill>
                  <a:srgbClr val="C00000"/>
                </a:solidFill>
                <a:latin typeface="Arial" panose="020B0604020202020204" pitchFamily="34" charset="0"/>
                <a:cs typeface="Arial" panose="020B0604020202020204" pitchFamily="34" charset="0"/>
              </a:rPr>
              <a:t>Ο έλεγχος </a:t>
            </a:r>
            <a:r>
              <a:rPr lang="el-GR" sz="2000" b="0" dirty="0">
                <a:solidFill>
                  <a:srgbClr val="333333"/>
                </a:solidFill>
                <a:latin typeface="Arial" panose="020B0604020202020204" pitchFamily="34" charset="0"/>
                <a:cs typeface="Arial" panose="020B0604020202020204" pitchFamily="34" charset="0"/>
              </a:rPr>
              <a:t>της μητέρας για στρεπτόκοκκο ομάδας Β </a:t>
            </a:r>
            <a:r>
              <a:rPr lang="el-GR" sz="2000" b="0" dirty="0">
                <a:solidFill>
                  <a:srgbClr val="C00000"/>
                </a:solidFill>
                <a:latin typeface="Arial" panose="020B0604020202020204" pitchFamily="34" charset="0"/>
                <a:cs typeface="Arial" panose="020B0604020202020204" pitchFamily="34" charset="0"/>
              </a:rPr>
              <a:t>και</a:t>
            </a:r>
            <a:r>
              <a:rPr lang="el-GR" sz="2000" b="0" dirty="0">
                <a:solidFill>
                  <a:srgbClr val="333333"/>
                </a:solidFill>
                <a:latin typeface="Arial" panose="020B0604020202020204" pitchFamily="34" charset="0"/>
                <a:cs typeface="Arial" panose="020B0604020202020204" pitchFamily="34" charset="0"/>
              </a:rPr>
              <a:t> </a:t>
            </a:r>
            <a:endParaRPr lang="el-GR" sz="2000" b="0" dirty="0" smtClean="0">
              <a:solidFill>
                <a:srgbClr val="333333"/>
              </a:solidFill>
              <a:latin typeface="Arial" panose="020B0604020202020204" pitchFamily="34" charset="0"/>
              <a:cs typeface="Arial" panose="020B0604020202020204" pitchFamily="34" charset="0"/>
            </a:endParaRPr>
          </a:p>
          <a:p>
            <a:r>
              <a:rPr lang="el-GR" sz="2000" b="0" dirty="0" smtClean="0">
                <a:solidFill>
                  <a:srgbClr val="333333"/>
                </a:solidFill>
                <a:latin typeface="Arial" panose="020B0604020202020204" pitchFamily="34" charset="0"/>
                <a:cs typeface="Arial" panose="020B0604020202020204" pitchFamily="34" charset="0"/>
              </a:rPr>
              <a:t>η </a:t>
            </a:r>
            <a:r>
              <a:rPr lang="el-GR" sz="2000" b="0" dirty="0">
                <a:solidFill>
                  <a:srgbClr val="C00000"/>
                </a:solidFill>
                <a:latin typeface="Arial" panose="020B0604020202020204" pitchFamily="34" charset="0"/>
                <a:cs typeface="Arial" panose="020B0604020202020204" pitchFamily="34" charset="0"/>
              </a:rPr>
              <a:t>θεραπεία</a:t>
            </a:r>
            <a:r>
              <a:rPr lang="el-GR" sz="2000" b="0" dirty="0">
                <a:solidFill>
                  <a:srgbClr val="333333"/>
                </a:solidFill>
                <a:latin typeface="Arial" panose="020B0604020202020204" pitchFamily="34" charset="0"/>
                <a:cs typeface="Arial" panose="020B0604020202020204" pitchFamily="34" charset="0"/>
              </a:rPr>
              <a:t> της </a:t>
            </a:r>
            <a:r>
              <a:rPr lang="el-GR" sz="2000" b="0" dirty="0">
                <a:solidFill>
                  <a:srgbClr val="C00000"/>
                </a:solidFill>
                <a:latin typeface="Arial" panose="020B0604020202020204" pitchFamily="34" charset="0"/>
                <a:cs typeface="Arial" panose="020B0604020202020204" pitchFamily="34" charset="0"/>
              </a:rPr>
              <a:t>κατά</a:t>
            </a:r>
            <a:r>
              <a:rPr lang="el-GR" sz="2000" b="0" dirty="0">
                <a:solidFill>
                  <a:srgbClr val="333333"/>
                </a:solidFill>
                <a:latin typeface="Arial" panose="020B0604020202020204" pitchFamily="34" charset="0"/>
                <a:cs typeface="Arial" panose="020B0604020202020204" pitchFamily="34" charset="0"/>
              </a:rPr>
              <a:t> τη </a:t>
            </a:r>
            <a:r>
              <a:rPr lang="el-GR" sz="2000" b="0" dirty="0">
                <a:solidFill>
                  <a:srgbClr val="C00000"/>
                </a:solidFill>
                <a:latin typeface="Arial" panose="020B0604020202020204" pitchFamily="34" charset="0"/>
                <a:cs typeface="Arial" panose="020B0604020202020204" pitchFamily="34" charset="0"/>
              </a:rPr>
              <a:t>διάρκεια</a:t>
            </a:r>
            <a:r>
              <a:rPr lang="el-GR" sz="2000" b="0" dirty="0">
                <a:solidFill>
                  <a:srgbClr val="333333"/>
                </a:solidFill>
                <a:latin typeface="Arial" panose="020B0604020202020204" pitchFamily="34" charset="0"/>
                <a:cs typeface="Arial" panose="020B0604020202020204" pitchFamily="34" charset="0"/>
              </a:rPr>
              <a:t> του </a:t>
            </a:r>
            <a:r>
              <a:rPr lang="el-GR" sz="2000" b="0" dirty="0">
                <a:solidFill>
                  <a:srgbClr val="C00000"/>
                </a:solidFill>
                <a:latin typeface="Arial" panose="020B0604020202020204" pitchFamily="34" charset="0"/>
                <a:cs typeface="Arial" panose="020B0604020202020204" pitchFamily="34" charset="0"/>
              </a:rPr>
              <a:t>τοκετού</a:t>
            </a:r>
            <a:r>
              <a:rPr lang="el-GR" sz="2000" b="0" dirty="0">
                <a:solidFill>
                  <a:srgbClr val="333333"/>
                </a:solidFill>
                <a:latin typeface="Arial" panose="020B0604020202020204" pitchFamily="34" charset="0"/>
                <a:cs typeface="Arial" panose="020B0604020202020204" pitchFamily="34" charset="0"/>
              </a:rPr>
              <a:t>, μπορούν </a:t>
            </a:r>
            <a:r>
              <a:rPr lang="el-GR" sz="2000" b="0" dirty="0" smtClean="0">
                <a:solidFill>
                  <a:srgbClr val="333333"/>
                </a:solidFill>
                <a:latin typeface="Arial" panose="020B0604020202020204" pitchFamily="34" charset="0"/>
                <a:cs typeface="Arial" panose="020B0604020202020204" pitchFamily="34" charset="0"/>
              </a:rPr>
              <a:t>να: </a:t>
            </a:r>
          </a:p>
          <a:p>
            <a:pPr>
              <a:buFont typeface="Wingdings" panose="05000000000000000000" pitchFamily="2" charset="2"/>
              <a:buChar char="Ø"/>
            </a:pPr>
            <a:endParaRPr lang="el-GR" sz="2000" b="0" dirty="0" smtClean="0">
              <a:solidFill>
                <a:srgbClr val="333333"/>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el-GR" sz="2000" b="0" dirty="0" smtClean="0">
                <a:solidFill>
                  <a:srgbClr val="333333"/>
                </a:solidFill>
                <a:latin typeface="Arial" panose="020B0604020202020204" pitchFamily="34" charset="0"/>
                <a:cs typeface="Arial" panose="020B0604020202020204" pitchFamily="34" charset="0"/>
              </a:rPr>
              <a:t>προλάβουν </a:t>
            </a:r>
            <a:r>
              <a:rPr lang="el-GR" sz="2000" b="0" dirty="0">
                <a:solidFill>
                  <a:srgbClr val="333333"/>
                </a:solidFill>
                <a:latin typeface="Arial" panose="020B0604020202020204" pitchFamily="34" charset="0"/>
                <a:cs typeface="Arial" panose="020B0604020202020204" pitchFamily="34" charset="0"/>
              </a:rPr>
              <a:t>της πρώιμης έναρξης </a:t>
            </a:r>
            <a:r>
              <a:rPr lang="el-GR" sz="2000" b="0" dirty="0" smtClean="0">
                <a:solidFill>
                  <a:srgbClr val="333333"/>
                </a:solidFill>
                <a:latin typeface="Arial" panose="020B0604020202020204" pitchFamily="34" charset="0"/>
                <a:cs typeface="Arial" panose="020B0604020202020204" pitchFamily="34" charset="0"/>
              </a:rPr>
              <a:t>λοίμωξης</a:t>
            </a:r>
          </a:p>
          <a:p>
            <a:pPr>
              <a:buFont typeface="Wingdings" panose="05000000000000000000" pitchFamily="2" charset="2"/>
              <a:buChar char="Ø"/>
            </a:pPr>
            <a:endParaRPr lang="el-GR" sz="2000" b="0" dirty="0" smtClean="0">
              <a:solidFill>
                <a:srgbClr val="333333"/>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el-GR" sz="2000" b="0" dirty="0" smtClean="0">
                <a:solidFill>
                  <a:srgbClr val="333333"/>
                </a:solidFill>
                <a:latin typeface="Arial" panose="020B0604020202020204" pitchFamily="34" charset="0"/>
                <a:cs typeface="Arial" panose="020B0604020202020204" pitchFamily="34" charset="0"/>
              </a:rPr>
              <a:t>δεν </a:t>
            </a:r>
            <a:r>
              <a:rPr lang="el-GR" sz="2000" b="0" dirty="0">
                <a:solidFill>
                  <a:srgbClr val="333333"/>
                </a:solidFill>
                <a:latin typeface="Arial" panose="020B0604020202020204" pitchFamily="34" charset="0"/>
                <a:cs typeface="Arial" panose="020B0604020202020204" pitchFamily="34" charset="0"/>
              </a:rPr>
              <a:t>επηρεάζουν την ανάπτυξη όψιμων </a:t>
            </a:r>
            <a:r>
              <a:rPr lang="el-GR" sz="2000" b="0" dirty="0" smtClean="0">
                <a:solidFill>
                  <a:srgbClr val="333333"/>
                </a:solidFill>
                <a:latin typeface="Arial" panose="020B0604020202020204" pitchFamily="34" charset="0"/>
                <a:cs typeface="Arial" panose="020B0604020202020204" pitchFamily="34" charset="0"/>
              </a:rPr>
              <a:t>λοιμώξεων</a:t>
            </a:r>
          </a:p>
          <a:p>
            <a:pPr>
              <a:buFont typeface="Wingdings" panose="05000000000000000000" pitchFamily="2" charset="2"/>
              <a:buChar char="Ø"/>
            </a:pPr>
            <a:endParaRPr lang="el-GR" sz="2000" b="0" dirty="0" smtClean="0">
              <a:solidFill>
                <a:srgbClr val="333333"/>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el-GR" sz="2000" b="0" dirty="0" smtClean="0">
                <a:solidFill>
                  <a:srgbClr val="333333"/>
                </a:solidFill>
                <a:latin typeface="Arial" panose="020B0604020202020204" pitchFamily="34" charset="0"/>
                <a:cs typeface="Arial" panose="020B0604020202020204" pitchFamily="34" charset="0"/>
              </a:rPr>
              <a:t>Η χορήγηση </a:t>
            </a:r>
            <a:r>
              <a:rPr lang="el-GR" sz="2000" b="0" dirty="0" smtClean="0">
                <a:solidFill>
                  <a:srgbClr val="C00000"/>
                </a:solidFill>
                <a:latin typeface="Arial" panose="020B0604020202020204" pitchFamily="34" charset="0"/>
                <a:cs typeface="Arial" panose="020B0604020202020204" pitchFamily="34" charset="0"/>
              </a:rPr>
              <a:t>αντιβίωσης</a:t>
            </a:r>
            <a:r>
              <a:rPr lang="el-GR" sz="2000" b="0" dirty="0" smtClean="0">
                <a:solidFill>
                  <a:srgbClr val="333333"/>
                </a:solidFill>
                <a:latin typeface="Arial" panose="020B0604020202020204" pitchFamily="34" charset="0"/>
                <a:cs typeface="Arial" panose="020B0604020202020204" pitchFamily="34" charset="0"/>
              </a:rPr>
              <a:t> είναι </a:t>
            </a:r>
            <a:r>
              <a:rPr lang="el-GR" sz="2000" b="0" dirty="0" smtClean="0">
                <a:solidFill>
                  <a:srgbClr val="C00000"/>
                </a:solidFill>
                <a:latin typeface="Arial" panose="020B0604020202020204" pitchFamily="34" charset="0"/>
                <a:cs typeface="Arial" panose="020B0604020202020204" pitchFamily="34" charset="0"/>
              </a:rPr>
              <a:t>αποτελεσματική</a:t>
            </a:r>
            <a:r>
              <a:rPr lang="el-GR" sz="2000" b="0" dirty="0" smtClean="0">
                <a:solidFill>
                  <a:srgbClr val="333333"/>
                </a:solidFill>
                <a:latin typeface="Arial" panose="020B0604020202020204" pitchFamily="34" charset="0"/>
                <a:cs typeface="Arial" panose="020B0604020202020204" pitchFamily="34" charset="0"/>
              </a:rPr>
              <a:t> εάν χορηγηθεί </a:t>
            </a:r>
            <a:r>
              <a:rPr lang="el-GR" sz="2000" b="0" u="sng" dirty="0" smtClean="0">
                <a:solidFill>
                  <a:srgbClr val="333333"/>
                </a:solidFill>
                <a:latin typeface="Arial" panose="020B0604020202020204" pitchFamily="34" charset="0"/>
                <a:cs typeface="Arial" panose="020B0604020202020204" pitchFamily="34" charset="0"/>
              </a:rPr>
              <a:t>μόνο κατά τη διάρκεια του τοκετού</a:t>
            </a:r>
          </a:p>
        </p:txBody>
      </p:sp>
    </p:spTree>
    <p:extLst>
      <p:ext uri="{BB962C8B-B14F-4D97-AF65-F5344CB8AC3E}">
        <p14:creationId xmlns:p14="http://schemas.microsoft.com/office/powerpoint/2010/main" val="17342596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2960" y="365760"/>
            <a:ext cx="7520940" cy="830992"/>
          </a:xfrm>
        </p:spPr>
        <p:txBody>
          <a:bodyPr/>
          <a:lstStyle/>
          <a:p>
            <a:pPr marL="342900" indent="-342900" algn="ctr">
              <a:spcBef>
                <a:spcPts val="800"/>
              </a:spcBef>
            </a:pPr>
            <a:r>
              <a:rPr lang="el-GR" b="1" dirty="0" err="1">
                <a:solidFill>
                  <a:srgbClr val="000000"/>
                </a:solidFill>
              </a:rPr>
              <a:t>Στρεπτοκοκκοσ</a:t>
            </a:r>
            <a:r>
              <a:rPr lang="el-GR" b="1" dirty="0">
                <a:solidFill>
                  <a:srgbClr val="000000"/>
                </a:solidFill>
              </a:rPr>
              <a:t> </a:t>
            </a:r>
            <a:r>
              <a:rPr lang="el-GR" b="1" dirty="0" err="1">
                <a:solidFill>
                  <a:srgbClr val="000000"/>
                </a:solidFill>
              </a:rPr>
              <a:t>ομαδασ</a:t>
            </a:r>
            <a:r>
              <a:rPr lang="el-GR" b="1" dirty="0">
                <a:solidFill>
                  <a:srgbClr val="000000"/>
                </a:solidFill>
              </a:rPr>
              <a:t> Β (GBS</a:t>
            </a:r>
            <a:r>
              <a:rPr lang="el-GR" b="1" dirty="0" smtClean="0">
                <a:solidFill>
                  <a:srgbClr val="000000"/>
                </a:solidFill>
              </a:rPr>
              <a:t>)</a:t>
            </a:r>
            <a:br>
              <a:rPr lang="el-GR" b="1" dirty="0" smtClean="0">
                <a:solidFill>
                  <a:srgbClr val="000000"/>
                </a:solidFill>
              </a:rPr>
            </a:br>
            <a:r>
              <a:rPr lang="el-GR" b="1" dirty="0" smtClean="0">
                <a:solidFill>
                  <a:srgbClr val="000000"/>
                </a:solidFill>
              </a:rPr>
              <a:t>ΘΕΡΑΠΕΙΑ</a:t>
            </a:r>
            <a:endParaRPr lang="el-GR" dirty="0"/>
          </a:p>
        </p:txBody>
      </p:sp>
      <p:sp>
        <p:nvSpPr>
          <p:cNvPr id="3" name="Θέση περιεχομένου 2"/>
          <p:cNvSpPr>
            <a:spLocks noGrp="1"/>
          </p:cNvSpPr>
          <p:nvPr>
            <p:ph idx="1"/>
          </p:nvPr>
        </p:nvSpPr>
        <p:spPr>
          <a:xfrm>
            <a:off x="899592" y="1700808"/>
            <a:ext cx="7520940" cy="4392488"/>
          </a:xfrm>
        </p:spPr>
        <p:txBody>
          <a:bodyPr>
            <a:normAutofit fontScale="92500" lnSpcReduction="10000"/>
          </a:bodyPr>
          <a:lstStyle/>
          <a:p>
            <a:pPr lvl="0">
              <a:buFont typeface="Wingdings" panose="05000000000000000000" pitchFamily="2" charset="2"/>
              <a:buChar char="Ø"/>
            </a:pPr>
            <a:r>
              <a:rPr lang="el-GR" sz="2000" dirty="0">
                <a:solidFill>
                  <a:srgbClr val="C00000"/>
                </a:solidFill>
                <a:latin typeface="Arial" panose="020B0604020202020204" pitchFamily="34" charset="0"/>
                <a:cs typeface="Arial" panose="020B0604020202020204" pitchFamily="34" charset="0"/>
              </a:rPr>
              <a:t>Πενικιλλίνη</a:t>
            </a:r>
            <a:r>
              <a:rPr lang="el-GR" sz="2000" dirty="0">
                <a:solidFill>
                  <a:srgbClr val="000000"/>
                </a:solidFill>
                <a:latin typeface="Arial" panose="020B0604020202020204" pitchFamily="34" charset="0"/>
                <a:cs typeface="Arial" panose="020B0604020202020204" pitchFamily="34" charset="0"/>
              </a:rPr>
              <a:t> &amp; παράγωγά της είναι τα πιο συχνά για την πρόληψη της λοίμωξης του νεογνού</a:t>
            </a:r>
          </a:p>
          <a:p>
            <a:pPr lvl="0">
              <a:buFont typeface="Wingdings" panose="05000000000000000000" pitchFamily="2" charset="2"/>
              <a:buChar char="Ø"/>
            </a:pPr>
            <a:endParaRPr lang="el-GR" sz="2000" dirty="0">
              <a:solidFill>
                <a:srgbClr val="000000"/>
              </a:solidFill>
              <a:latin typeface="Arial" panose="020B0604020202020204" pitchFamily="34" charset="0"/>
              <a:cs typeface="Arial" panose="020B0604020202020204" pitchFamily="34" charset="0"/>
            </a:endParaRPr>
          </a:p>
          <a:p>
            <a:pPr lvl="0">
              <a:buFont typeface="Wingdings" panose="05000000000000000000" pitchFamily="2" charset="2"/>
              <a:buChar char="Ø"/>
            </a:pPr>
            <a:r>
              <a:rPr lang="el-GR" sz="2000" dirty="0">
                <a:solidFill>
                  <a:srgbClr val="000000"/>
                </a:solidFill>
                <a:latin typeface="Arial" panose="020B0604020202020204" pitchFamily="34" charset="0"/>
                <a:cs typeface="Arial" panose="020B0604020202020204" pitchFamily="34" charset="0"/>
              </a:rPr>
              <a:t>Σε αλλεργία στην πενικιλλίνη </a:t>
            </a:r>
            <a:r>
              <a:rPr lang="el-GR" sz="2000" dirty="0">
                <a:solidFill>
                  <a:srgbClr val="000000"/>
                </a:solidFill>
                <a:latin typeface="Arial" panose="020B0604020202020204" pitchFamily="34" charset="0"/>
                <a:cs typeface="Arial" panose="020B0604020202020204" pitchFamily="34" charset="0"/>
                <a:sym typeface="Wingdings" panose="05000000000000000000" pitchFamily="2" charset="2"/>
              </a:rPr>
              <a:t> </a:t>
            </a:r>
            <a:r>
              <a:rPr lang="el-GR" sz="2000" dirty="0">
                <a:solidFill>
                  <a:srgbClr val="C00000"/>
                </a:solidFill>
                <a:latin typeface="Arial" panose="020B0604020202020204" pitchFamily="34" charset="0"/>
                <a:cs typeface="Arial" panose="020B0604020202020204" pitchFamily="34" charset="0"/>
                <a:sym typeface="Wingdings" panose="05000000000000000000" pitchFamily="2" charset="2"/>
              </a:rPr>
              <a:t>κεφαλοσπορίνες</a:t>
            </a:r>
          </a:p>
          <a:p>
            <a:pPr lvl="0">
              <a:buFont typeface="Wingdings" panose="05000000000000000000" pitchFamily="2" charset="2"/>
              <a:buChar char="Ø"/>
            </a:pPr>
            <a:r>
              <a:rPr lang="el-GR" sz="2000" dirty="0">
                <a:solidFill>
                  <a:srgbClr val="000000"/>
                </a:solidFill>
                <a:latin typeface="Arial" panose="020B0604020202020204" pitchFamily="34" charset="0"/>
                <a:cs typeface="Arial" panose="020B0604020202020204" pitchFamily="34" charset="0"/>
                <a:sym typeface="Wingdings" panose="05000000000000000000" pitchFamily="2" charset="2"/>
              </a:rPr>
              <a:t>Εάν υπάρχει ιστορικό κνίδωσης ή αναφλεκτικού </a:t>
            </a:r>
            <a:r>
              <a:rPr lang="en-US" sz="2000" dirty="0" smtClean="0">
                <a:solidFill>
                  <a:srgbClr val="000000"/>
                </a:solidFill>
                <a:latin typeface="Arial" panose="020B0604020202020204" pitchFamily="34" charset="0"/>
                <a:cs typeface="Arial" panose="020B0604020202020204" pitchFamily="34" charset="0"/>
                <a:sym typeface="Wingdings" panose="05000000000000000000" pitchFamily="2" charset="2"/>
              </a:rPr>
              <a:t>shock</a:t>
            </a:r>
            <a:r>
              <a:rPr lang="el-GR" sz="2000" dirty="0" smtClean="0">
                <a:solidFill>
                  <a:srgbClr val="000000"/>
                </a:solidFill>
                <a:latin typeface="Arial" panose="020B0604020202020204" pitchFamily="34" charset="0"/>
                <a:cs typeface="Arial" panose="020B0604020202020204" pitchFamily="34" charset="0"/>
                <a:sym typeface="Wingdings" panose="05000000000000000000" pitchFamily="2" charset="2"/>
              </a:rPr>
              <a:t> </a:t>
            </a:r>
            <a:r>
              <a:rPr lang="el-GR" sz="2000" dirty="0">
                <a:solidFill>
                  <a:srgbClr val="000000"/>
                </a:solidFill>
                <a:latin typeface="Arial" panose="020B0604020202020204" pitchFamily="34" charset="0"/>
                <a:cs typeface="Arial" panose="020B0604020202020204" pitchFamily="34" charset="0"/>
                <a:sym typeface="Wingdings" panose="05000000000000000000" pitchFamily="2" charset="2"/>
              </a:rPr>
              <a:t> </a:t>
            </a:r>
            <a:r>
              <a:rPr lang="el-GR" sz="2000" u="sng" dirty="0">
                <a:solidFill>
                  <a:srgbClr val="000000"/>
                </a:solidFill>
                <a:latin typeface="Arial" panose="020B0604020202020204" pitchFamily="34" charset="0"/>
                <a:cs typeface="Arial" panose="020B0604020202020204" pitchFamily="34" charset="0"/>
                <a:sym typeface="Wingdings" panose="05000000000000000000" pitchFamily="2" charset="2"/>
              </a:rPr>
              <a:t>δοκιμασία ευαισθησίας </a:t>
            </a:r>
            <a:r>
              <a:rPr lang="el-GR" sz="2000" dirty="0">
                <a:solidFill>
                  <a:srgbClr val="000000"/>
                </a:solidFill>
                <a:latin typeface="Arial" panose="020B0604020202020204" pitchFamily="34" charset="0"/>
                <a:cs typeface="Arial" panose="020B0604020202020204" pitchFamily="34" charset="0"/>
                <a:sym typeface="Wingdings" panose="05000000000000000000" pitchFamily="2" charset="2"/>
              </a:rPr>
              <a:t> επιλογή κατάλληλου</a:t>
            </a:r>
          </a:p>
          <a:p>
            <a:pPr lvl="0">
              <a:buFont typeface="Wingdings" panose="05000000000000000000" pitchFamily="2" charset="2"/>
              <a:buChar char="Ø"/>
            </a:pPr>
            <a:endParaRPr lang="el-GR" sz="2000" dirty="0">
              <a:solidFill>
                <a:srgbClr val="000000"/>
              </a:solidFill>
              <a:latin typeface="Arial" panose="020B0604020202020204" pitchFamily="34" charset="0"/>
              <a:cs typeface="Arial" panose="020B0604020202020204" pitchFamily="34" charset="0"/>
              <a:sym typeface="Wingdings" panose="05000000000000000000" pitchFamily="2" charset="2"/>
            </a:endParaRPr>
          </a:p>
          <a:p>
            <a:pPr lvl="0">
              <a:buFont typeface="Wingdings" panose="05000000000000000000" pitchFamily="2" charset="2"/>
              <a:buChar char="Ø"/>
            </a:pPr>
            <a:r>
              <a:rPr lang="el-GR" sz="2000" dirty="0">
                <a:solidFill>
                  <a:srgbClr val="000000"/>
                </a:solidFill>
                <a:latin typeface="Arial" panose="020B0604020202020204" pitchFamily="34" charset="0"/>
                <a:cs typeface="Arial" panose="020B0604020202020204" pitchFamily="34" charset="0"/>
                <a:sym typeface="Wingdings" panose="05000000000000000000" pitchFamily="2" charset="2"/>
              </a:rPr>
              <a:t>Σε περίπτωση </a:t>
            </a:r>
            <a:r>
              <a:rPr lang="el-GR" sz="2000" dirty="0">
                <a:solidFill>
                  <a:srgbClr val="C00000"/>
                </a:solidFill>
                <a:latin typeface="Arial" panose="020B0604020202020204" pitchFamily="34" charset="0"/>
                <a:cs typeface="Arial" panose="020B0604020202020204" pitchFamily="34" charset="0"/>
                <a:sym typeface="Wingdings" panose="05000000000000000000" pitchFamily="2" charset="2"/>
              </a:rPr>
              <a:t>προγραμματισμένης ΚΤ  δεν χρειάζεται αντιβίωση ΕΚΤΟΣ </a:t>
            </a:r>
            <a:r>
              <a:rPr lang="el-GR" sz="2000" dirty="0">
                <a:solidFill>
                  <a:srgbClr val="000000"/>
                </a:solidFill>
                <a:latin typeface="Arial" panose="020B0604020202020204" pitchFamily="34" charset="0"/>
                <a:cs typeface="Arial" panose="020B0604020202020204" pitchFamily="34" charset="0"/>
                <a:sym typeface="Wingdings" panose="05000000000000000000" pitchFamily="2" charset="2"/>
              </a:rPr>
              <a:t>εάν </a:t>
            </a:r>
            <a:r>
              <a:rPr lang="el-GR" sz="2000" u="sng" dirty="0">
                <a:solidFill>
                  <a:srgbClr val="000000"/>
                </a:solidFill>
                <a:latin typeface="Arial" panose="020B0604020202020204" pitchFamily="34" charset="0"/>
                <a:cs typeface="Arial" panose="020B0604020202020204" pitchFamily="34" charset="0"/>
                <a:sym typeface="Wingdings" panose="05000000000000000000" pitchFamily="2" charset="2"/>
              </a:rPr>
              <a:t>έχει αρχίσει </a:t>
            </a:r>
            <a:r>
              <a:rPr lang="el-GR" sz="2000" dirty="0" smtClean="0">
                <a:solidFill>
                  <a:srgbClr val="000000"/>
                </a:solidFill>
                <a:latin typeface="Arial" panose="020B0604020202020204" pitchFamily="34" charset="0"/>
                <a:cs typeface="Arial" panose="020B0604020202020204" pitchFamily="34" charset="0"/>
                <a:sym typeface="Wingdings" panose="05000000000000000000" pitchFamily="2" charset="2"/>
              </a:rPr>
              <a:t>ο </a:t>
            </a:r>
            <a:r>
              <a:rPr lang="el-GR" sz="2000" u="sng" dirty="0">
                <a:solidFill>
                  <a:srgbClr val="000000"/>
                </a:solidFill>
                <a:latin typeface="Arial" panose="020B0604020202020204" pitchFamily="34" charset="0"/>
                <a:cs typeface="Arial" panose="020B0604020202020204" pitchFamily="34" charset="0"/>
                <a:sym typeface="Wingdings" panose="05000000000000000000" pitchFamily="2" charset="2"/>
              </a:rPr>
              <a:t>τοκετός</a:t>
            </a:r>
            <a:r>
              <a:rPr lang="el-GR" sz="2000" dirty="0">
                <a:solidFill>
                  <a:srgbClr val="000000"/>
                </a:solidFill>
                <a:latin typeface="Arial" panose="020B0604020202020204" pitchFamily="34" charset="0"/>
                <a:cs typeface="Arial" panose="020B0604020202020204" pitchFamily="34" charset="0"/>
                <a:sym typeface="Wingdings" panose="05000000000000000000" pitchFamily="2" charset="2"/>
              </a:rPr>
              <a:t> ή έχει γίνει </a:t>
            </a:r>
            <a:r>
              <a:rPr lang="el-GR" sz="2000" u="sng"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Wingdings" panose="05000000000000000000" pitchFamily="2" charset="2"/>
              </a:rPr>
              <a:t>ρήξη των υμένων</a:t>
            </a:r>
            <a:r>
              <a:rPr lang="el-GR" sz="2000" dirty="0" smtClean="0">
                <a:solidFill>
                  <a:srgbClr val="000000"/>
                </a:solidFill>
                <a:latin typeface="Arial" panose="020B0604020202020204" pitchFamily="34" charset="0"/>
                <a:cs typeface="Arial" panose="020B0604020202020204" pitchFamily="34" charset="0"/>
                <a:sym typeface="Wingdings" panose="05000000000000000000" pitchFamily="2" charset="2"/>
              </a:rPr>
              <a:t>.</a:t>
            </a:r>
          </a:p>
          <a:p>
            <a:pPr lvl="0">
              <a:buFont typeface="Wingdings" panose="05000000000000000000" pitchFamily="2" charset="2"/>
              <a:buChar char="Ø"/>
            </a:pPr>
            <a:endParaRPr lang="el-GR" sz="2000" dirty="0">
              <a:solidFill>
                <a:srgbClr val="000000"/>
              </a:solidFill>
              <a:latin typeface="Arial" panose="020B0604020202020204" pitchFamily="34" charset="0"/>
              <a:cs typeface="Arial" panose="020B0604020202020204" pitchFamily="34" charset="0"/>
              <a:sym typeface="Wingdings" panose="05000000000000000000" pitchFamily="2" charset="2"/>
            </a:endParaRPr>
          </a:p>
          <a:p>
            <a:pPr lvl="0">
              <a:buFont typeface="Wingdings" panose="05000000000000000000" pitchFamily="2" charset="2"/>
              <a:buChar char="Ø"/>
            </a:pPr>
            <a:r>
              <a:rPr lang="el-GR" sz="2000" dirty="0" smtClean="0">
                <a:solidFill>
                  <a:srgbClr val="000000"/>
                </a:solidFill>
                <a:latin typeface="Arial" panose="020B0604020202020204" pitchFamily="34" charset="0"/>
                <a:cs typeface="Arial" panose="020B0604020202020204" pitchFamily="34" charset="0"/>
                <a:sym typeface="Wingdings" panose="05000000000000000000" pitchFamily="2" charset="2"/>
              </a:rPr>
              <a:t>ΘΗΛΑΣΜΟΣ: ασφαλής – δεν υπάρχουν στοιχεία ότι αυξάνει τον κίνδυνο λοίμωξης</a:t>
            </a:r>
            <a:endParaRPr lang="el-GR" sz="2000" dirty="0">
              <a:solidFill>
                <a:srgbClr val="000000"/>
              </a:solidFill>
              <a:latin typeface="Arial" panose="020B060402020202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32769809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39552" y="1100628"/>
            <a:ext cx="8280920" cy="5136684"/>
          </a:xfrm>
        </p:spPr>
        <p:txBody>
          <a:bodyPr>
            <a:noAutofit/>
          </a:bodyPr>
          <a:lstStyle/>
          <a:p>
            <a:r>
              <a:rPr lang="el-GR" sz="1400" b="0" dirty="0" smtClean="0">
                <a:latin typeface="Roboto"/>
              </a:rPr>
              <a:t>Μερικές </a:t>
            </a:r>
            <a:r>
              <a:rPr lang="el-GR" sz="1400" b="0" dirty="0">
                <a:latin typeface="Roboto"/>
              </a:rPr>
              <a:t>συστάσεις για τον τρόπο και τις συνήθειες ζωής </a:t>
            </a:r>
            <a:r>
              <a:rPr lang="el-GR" sz="1400" b="0" dirty="0" smtClean="0">
                <a:latin typeface="Roboto"/>
              </a:rPr>
              <a:t>ΓΙΑ   ΑΠΟΦΥΓΗ ΛΟΙΜΩΞΗΣ </a:t>
            </a:r>
            <a:r>
              <a:rPr lang="el-GR" sz="1400" b="0" dirty="0">
                <a:latin typeface="Roboto"/>
              </a:rPr>
              <a:t>από GBS. </a:t>
            </a:r>
          </a:p>
          <a:p>
            <a:pPr>
              <a:buFont typeface="+mj-lt"/>
              <a:buAutoNum type="arabicPeriod"/>
            </a:pPr>
            <a:r>
              <a:rPr lang="el-GR" sz="1400" b="0" dirty="0">
                <a:latin typeface="Roboto"/>
              </a:rPr>
              <a:t>Ελαχιστοποιήστε τη </a:t>
            </a:r>
            <a:r>
              <a:rPr lang="el-GR" sz="1400" b="0" u="sng" dirty="0">
                <a:latin typeface="Roboto"/>
              </a:rPr>
              <a:t>ζάχαρη</a:t>
            </a:r>
            <a:r>
              <a:rPr lang="el-GR" sz="1400" b="0" dirty="0">
                <a:latin typeface="Roboto"/>
              </a:rPr>
              <a:t> στη διατροφή σας, καθώς επίσης και τα </a:t>
            </a:r>
            <a:r>
              <a:rPr lang="el-GR" sz="1400" b="0" u="sng" dirty="0">
                <a:latin typeface="Roboto"/>
              </a:rPr>
              <a:t>πολλά φρούτα.</a:t>
            </a:r>
            <a:r>
              <a:rPr lang="el-GR" sz="1400" b="0" dirty="0">
                <a:latin typeface="Roboto"/>
              </a:rPr>
              <a:t> Κυρίως είναι σημαντικό να μην καταναλώνετε </a:t>
            </a:r>
            <a:r>
              <a:rPr lang="el-GR" sz="1400" b="0" u="sng" dirty="0">
                <a:latin typeface="Roboto"/>
              </a:rPr>
              <a:t>«</a:t>
            </a:r>
            <a:r>
              <a:rPr lang="el-GR" sz="1400" b="0" u="sng" dirty="0" err="1">
                <a:latin typeface="Roboto"/>
              </a:rPr>
              <a:t>junk</a:t>
            </a:r>
            <a:r>
              <a:rPr lang="el-GR" sz="1400" b="0" u="sng" dirty="0">
                <a:latin typeface="Roboto"/>
              </a:rPr>
              <a:t> </a:t>
            </a:r>
            <a:r>
              <a:rPr lang="el-GR" sz="1400" b="0" u="sng" dirty="0" err="1">
                <a:latin typeface="Roboto"/>
              </a:rPr>
              <a:t>foods</a:t>
            </a:r>
            <a:r>
              <a:rPr lang="el-GR" sz="1400" b="0" u="sng" dirty="0">
                <a:latin typeface="Roboto"/>
              </a:rPr>
              <a:t>» </a:t>
            </a:r>
            <a:r>
              <a:rPr lang="el-GR" sz="1400" b="0" dirty="0">
                <a:latin typeface="Roboto"/>
              </a:rPr>
              <a:t>με σκοπό να </a:t>
            </a:r>
            <a:r>
              <a:rPr lang="el-GR" sz="1400" dirty="0">
                <a:latin typeface="Roboto"/>
              </a:rPr>
              <a:t>βελτιώσετε το pH του κόλπου</a:t>
            </a:r>
            <a:r>
              <a:rPr lang="el-GR" sz="1400" b="0" dirty="0">
                <a:latin typeface="Roboto"/>
              </a:rPr>
              <a:t>. Με τον τρόπο αυτό ευνοείται η ενίσχυση της φυσικής άμυνας του οργανισμού. </a:t>
            </a:r>
          </a:p>
          <a:p>
            <a:pPr>
              <a:buFont typeface="+mj-lt"/>
              <a:buAutoNum type="arabicPeriod"/>
            </a:pPr>
            <a:r>
              <a:rPr lang="el-GR" sz="1400" b="0" dirty="0">
                <a:latin typeface="Roboto"/>
              </a:rPr>
              <a:t>Συστήνεται η πρόσληψη </a:t>
            </a:r>
            <a:r>
              <a:rPr lang="el-GR" sz="1400" b="0" u="sng" dirty="0">
                <a:latin typeface="Roboto"/>
              </a:rPr>
              <a:t>βιταμινώ</a:t>
            </a:r>
            <a:r>
              <a:rPr lang="el-GR" sz="1400" b="0" dirty="0">
                <a:latin typeface="Roboto"/>
              </a:rPr>
              <a:t>ν είτε μέσω της σωστής διατροφής είτε με στην πρόσληψη συμπληρώματος βιταμινών έτσι ώστε να ενισχύσετε την λειτουργία του ανοσοποιητικού.</a:t>
            </a:r>
          </a:p>
          <a:p>
            <a:pPr>
              <a:buFont typeface="+mj-lt"/>
              <a:buAutoNum type="arabicPeriod"/>
            </a:pPr>
            <a:r>
              <a:rPr lang="el-GR" sz="1400" b="0" dirty="0">
                <a:latin typeface="Roboto"/>
              </a:rPr>
              <a:t>Προσπαθήστε να μειώσετε το </a:t>
            </a:r>
            <a:r>
              <a:rPr lang="el-GR" sz="1400" b="0" u="sng" dirty="0">
                <a:latin typeface="Roboto"/>
              </a:rPr>
              <a:t>στρες</a:t>
            </a:r>
            <a:r>
              <a:rPr lang="el-GR" sz="1400" b="0" dirty="0">
                <a:latin typeface="Roboto"/>
              </a:rPr>
              <a:t> στην ζωή σας. Μπορείτε να υιοθετήσετε μια μέθοδο χαλάρωσης που σας ταιριάζει περισσότερο - π.χ. γιόγκα, κατανάλωση χαλαρωτικών τσαγιών, βόλτα, μασάζ, ύπνος κ.α. Τα υψηλά επίπεδα στρες μειώνουν την ικανότητα του οργανισμού να αντιμετωπίσει οποιαδήποτε λοίμωξη.</a:t>
            </a:r>
          </a:p>
          <a:p>
            <a:pPr>
              <a:buFont typeface="+mj-lt"/>
              <a:buAutoNum type="arabicPeriod"/>
            </a:pPr>
            <a:r>
              <a:rPr lang="el-GR" sz="1400" b="0" dirty="0">
                <a:latin typeface="Roboto"/>
              </a:rPr>
              <a:t>Θα πρέπει να αυξήσετε την </a:t>
            </a:r>
            <a:r>
              <a:rPr lang="el-GR" sz="1400" b="0" u="sng" dirty="0">
                <a:latin typeface="Roboto"/>
              </a:rPr>
              <a:t>καθημερινή κατανάλωση </a:t>
            </a:r>
            <a:r>
              <a:rPr lang="el-GR" sz="1400" b="0" u="sng" dirty="0" err="1">
                <a:latin typeface="Roboto"/>
              </a:rPr>
              <a:t>γαλακτομικών</a:t>
            </a:r>
            <a:r>
              <a:rPr lang="el-GR" sz="1400" b="0" dirty="0">
                <a:latin typeface="Roboto"/>
              </a:rPr>
              <a:t>, καθώς περιέχουν ζωντανούς οργανισμούς που ενισχύουν την φυσική άμυνα του ανθρώπινου σώματος.</a:t>
            </a:r>
          </a:p>
          <a:p>
            <a:pPr>
              <a:buFont typeface="+mj-lt"/>
              <a:buAutoNum type="arabicPeriod"/>
            </a:pPr>
            <a:endParaRPr lang="el-GR" sz="1400" b="0" dirty="0" smtClean="0">
              <a:latin typeface="Roboto"/>
            </a:endParaRPr>
          </a:p>
          <a:p>
            <a:pPr>
              <a:buFont typeface="+mj-lt"/>
              <a:buAutoNum type="arabicPeriod"/>
            </a:pPr>
            <a:r>
              <a:rPr lang="el-GR" sz="1400" b="0" dirty="0" smtClean="0">
                <a:latin typeface="Roboto"/>
              </a:rPr>
              <a:t>Χρησιμοποιείστε </a:t>
            </a:r>
            <a:r>
              <a:rPr lang="el-GR" sz="1400" dirty="0" smtClean="0">
                <a:solidFill>
                  <a:srgbClr val="C00000"/>
                </a:solidFill>
                <a:latin typeface="Roboto"/>
              </a:rPr>
              <a:t>προβιοτικά</a:t>
            </a:r>
            <a:r>
              <a:rPr lang="el-GR" sz="1400" b="0" dirty="0" smtClean="0">
                <a:latin typeface="Roboto"/>
              </a:rPr>
              <a:t> (συμβάλουν στο μη πολλαπλασιασμό του στρεπτόκοκκου τύπου Β) .</a:t>
            </a:r>
            <a:endParaRPr lang="el-GR" sz="1400" b="0" dirty="0">
              <a:latin typeface="Roboto"/>
            </a:endParaRPr>
          </a:p>
          <a:p>
            <a:pPr>
              <a:buFont typeface="+mj-lt"/>
              <a:buAutoNum type="arabicPeriod"/>
            </a:pPr>
            <a:endParaRPr lang="el-GR" sz="1400" b="0" dirty="0" smtClean="0">
              <a:latin typeface="Roboto"/>
            </a:endParaRPr>
          </a:p>
          <a:p>
            <a:pPr>
              <a:buFont typeface="+mj-lt"/>
              <a:buAutoNum type="arabicPeriod"/>
            </a:pPr>
            <a:endParaRPr lang="el-GR" sz="1400" b="0" dirty="0">
              <a:latin typeface="Roboto"/>
            </a:endParaRPr>
          </a:p>
          <a:p>
            <a:pPr>
              <a:buFont typeface="+mj-lt"/>
              <a:buAutoNum type="arabicPeriod"/>
            </a:pPr>
            <a:r>
              <a:rPr lang="el-GR" sz="1400" b="0" dirty="0" smtClean="0">
                <a:latin typeface="Roboto"/>
              </a:rPr>
              <a:t>«Εάν </a:t>
            </a:r>
            <a:r>
              <a:rPr lang="el-GR" sz="1400" b="0" dirty="0">
                <a:latin typeface="Roboto"/>
              </a:rPr>
              <a:t>θέλετε μπορείτε να χρησιμοποιήσετε μια σκελίδα σκόρδο ως κολπικό υπόθετο το βράδυ και να την αφαιρέσετε το επόμενο πρωί. Το σκόρδο έχει αποδειχθεί πως έχει αντιμικροβιακές </a:t>
            </a:r>
            <a:r>
              <a:rPr lang="el-GR" sz="1400" b="0" dirty="0" smtClean="0">
                <a:latin typeface="Roboto"/>
              </a:rPr>
              <a:t>ιδιότητες».</a:t>
            </a:r>
            <a:r>
              <a:rPr lang="el-GR" sz="1400" b="0" dirty="0">
                <a:latin typeface="Roboto"/>
              </a:rPr>
              <a:t> </a:t>
            </a:r>
          </a:p>
          <a:p>
            <a:endParaRPr lang="el-GR" sz="1400" dirty="0"/>
          </a:p>
        </p:txBody>
      </p:sp>
      <p:sp>
        <p:nvSpPr>
          <p:cNvPr id="2" name="Τίτλος 1"/>
          <p:cNvSpPr>
            <a:spLocks noGrp="1"/>
          </p:cNvSpPr>
          <p:nvPr>
            <p:ph type="title"/>
          </p:nvPr>
        </p:nvSpPr>
        <p:spPr/>
        <p:txBody>
          <a:bodyPr/>
          <a:lstStyle/>
          <a:p>
            <a:pPr algn="ctr"/>
            <a:r>
              <a:rPr lang="el-GR" dirty="0" smtClean="0"/>
              <a:t>ΦΥΣΙΚΗ ΠΡΟΛΗΨΗ</a:t>
            </a:r>
            <a:endParaRPr lang="el-GR" dirty="0"/>
          </a:p>
        </p:txBody>
      </p:sp>
    </p:spTree>
    <p:extLst>
      <p:ext uri="{BB962C8B-B14F-4D97-AF65-F5344CB8AC3E}">
        <p14:creationId xmlns:p14="http://schemas.microsoft.com/office/powerpoint/2010/main" val="1175729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err="1" smtClean="0"/>
              <a:t>λιστεριωση</a:t>
            </a:r>
            <a:endParaRPr lang="el-GR" dirty="0"/>
          </a:p>
        </p:txBody>
      </p:sp>
      <p:sp>
        <p:nvSpPr>
          <p:cNvPr id="3" name="Υπότιτλος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14987136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err="1" smtClean="0"/>
              <a:t>λιστεριωση</a:t>
            </a:r>
            <a:endParaRPr lang="el-GR" dirty="0"/>
          </a:p>
        </p:txBody>
      </p:sp>
      <p:sp>
        <p:nvSpPr>
          <p:cNvPr id="3" name="Θέση περιεχομένου 2"/>
          <p:cNvSpPr>
            <a:spLocks noGrp="1"/>
          </p:cNvSpPr>
          <p:nvPr>
            <p:ph idx="1"/>
          </p:nvPr>
        </p:nvSpPr>
        <p:spPr/>
        <p:txBody>
          <a:bodyPr/>
          <a:lstStyle/>
          <a:p>
            <a:pPr>
              <a:buFont typeface="Wingdings" panose="05000000000000000000" pitchFamily="2" charset="2"/>
              <a:buChar char="Ø"/>
            </a:pPr>
            <a:r>
              <a:rPr lang="el-GR" sz="2000" dirty="0" smtClean="0"/>
              <a:t>Σοβαρή λοίμωξη</a:t>
            </a:r>
            <a:endParaRPr lang="en-US" sz="2000" dirty="0" smtClean="0"/>
          </a:p>
          <a:p>
            <a:pPr>
              <a:buFont typeface="Wingdings" panose="05000000000000000000" pitchFamily="2" charset="2"/>
              <a:buChar char="Ø"/>
            </a:pPr>
            <a:endParaRPr lang="el-GR" sz="2000" dirty="0" smtClean="0"/>
          </a:p>
          <a:p>
            <a:pPr>
              <a:buFont typeface="Wingdings" panose="05000000000000000000" pitchFamily="2" charset="2"/>
              <a:buChar char="Ø"/>
            </a:pPr>
            <a:r>
              <a:rPr lang="el-GR" sz="2000" dirty="0" smtClean="0"/>
              <a:t>Προκαλείται από κατανάλωση μολυσμένων τροφίμων με το βακτήριο </a:t>
            </a:r>
            <a:r>
              <a:rPr lang="en-US" sz="2000" dirty="0" smtClean="0"/>
              <a:t>Listeria monocytogenes</a:t>
            </a:r>
          </a:p>
          <a:p>
            <a:pPr>
              <a:buFont typeface="Wingdings" panose="05000000000000000000" pitchFamily="2" charset="2"/>
              <a:buChar char="Ø"/>
            </a:pPr>
            <a:endParaRPr lang="en-US" sz="2000" dirty="0"/>
          </a:p>
          <a:p>
            <a:pPr>
              <a:buFont typeface="Wingdings" panose="05000000000000000000" pitchFamily="2" charset="2"/>
              <a:buChar char="Ø"/>
            </a:pPr>
            <a:r>
              <a:rPr lang="el-GR" sz="2000" dirty="0" smtClean="0"/>
              <a:t>Προσβάλλει έγκυες, νεογέννητα , ενήλικες &gt;65 ετών &amp; άτομα με εξασθενημένο ανοσοποιητικό σύστημα</a:t>
            </a:r>
            <a:endParaRPr lang="en-US" sz="2000" dirty="0" smtClean="0"/>
          </a:p>
          <a:p>
            <a:pPr>
              <a:buFont typeface="Wingdings" panose="05000000000000000000" pitchFamily="2" charset="2"/>
              <a:buChar char="Ø"/>
            </a:pPr>
            <a:endParaRPr lang="el-GR" sz="2000" dirty="0" smtClean="0"/>
          </a:p>
          <a:p>
            <a:endParaRPr lang="el-GR" dirty="0"/>
          </a:p>
        </p:txBody>
      </p:sp>
    </p:spTree>
    <p:extLst>
      <p:ext uri="{BB962C8B-B14F-4D97-AF65-F5344CB8AC3E}">
        <p14:creationId xmlns:p14="http://schemas.microsoft.com/office/powerpoint/2010/main" val="20156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err="1" smtClean="0"/>
              <a:t>Συγγενησ</a:t>
            </a:r>
            <a:r>
              <a:rPr lang="el-GR" dirty="0" smtClean="0"/>
              <a:t>  </a:t>
            </a:r>
            <a:r>
              <a:rPr lang="el-GR" dirty="0" err="1" smtClean="0"/>
              <a:t>φυματιωση</a:t>
            </a:r>
            <a:endParaRPr lang="el-GR" dirty="0"/>
          </a:p>
        </p:txBody>
      </p:sp>
      <p:sp>
        <p:nvSpPr>
          <p:cNvPr id="3" name="Θέση περιεχομένου 2"/>
          <p:cNvSpPr>
            <a:spLocks noGrp="1"/>
          </p:cNvSpPr>
          <p:nvPr>
            <p:ph idx="1"/>
          </p:nvPr>
        </p:nvSpPr>
        <p:spPr>
          <a:xfrm>
            <a:off x="822960" y="1100628"/>
            <a:ext cx="7520940" cy="5424716"/>
          </a:xfrm>
        </p:spPr>
        <p:txBody>
          <a:bodyPr>
            <a:noAutofit/>
          </a:bodyPr>
          <a:lstStyle/>
          <a:p>
            <a:r>
              <a:rPr lang="el-GR" sz="1800" dirty="0" smtClean="0"/>
              <a:t>Είναι σχετικά σπάνια</a:t>
            </a:r>
          </a:p>
          <a:p>
            <a:r>
              <a:rPr lang="el-GR" sz="1800" dirty="0" smtClean="0"/>
              <a:t>Η έξαρση της νόσου τα τελευταία χρόνια αυξάνει τις πιθανότητες της εμφάνισης νόσου &amp; στα νεογέννητα</a:t>
            </a:r>
          </a:p>
          <a:p>
            <a:endParaRPr lang="el-GR" sz="1800" dirty="0" smtClean="0">
              <a:solidFill>
                <a:srgbClr val="C00000"/>
              </a:solidFill>
            </a:endParaRPr>
          </a:p>
          <a:p>
            <a:r>
              <a:rPr lang="el-GR" sz="1800" dirty="0" smtClean="0">
                <a:solidFill>
                  <a:srgbClr val="C00000"/>
                </a:solidFill>
              </a:rPr>
              <a:t>ΜΕΤΑΔΙΔΕΤΑΙ:</a:t>
            </a:r>
          </a:p>
          <a:p>
            <a:pPr>
              <a:buFont typeface="Wingdings" panose="05000000000000000000" pitchFamily="2" charset="2"/>
              <a:buChar char="ü"/>
            </a:pPr>
            <a:r>
              <a:rPr lang="el-GR" sz="1800" dirty="0" smtClean="0"/>
              <a:t>Ενδομήτρια (σπάνια) </a:t>
            </a:r>
            <a:r>
              <a:rPr lang="el-GR" sz="1800" dirty="0" smtClean="0">
                <a:sym typeface="Wingdings" panose="05000000000000000000" pitchFamily="2" charset="2"/>
              </a:rPr>
              <a:t> αιματογενώς </a:t>
            </a:r>
          </a:p>
          <a:p>
            <a:pPr lvl="2">
              <a:buFont typeface="Wingdings" panose="05000000000000000000" pitchFamily="2" charset="2"/>
              <a:buChar char="ü"/>
            </a:pPr>
            <a:r>
              <a:rPr lang="el-GR" sz="1800" dirty="0" smtClean="0">
                <a:sym typeface="Wingdings" panose="05000000000000000000" pitchFamily="2" charset="2"/>
              </a:rPr>
              <a:t>Από πλακούντα ή με κατάποση μολυσμένου αμνιακού υγρού</a:t>
            </a:r>
            <a:endParaRPr lang="el-GR" sz="1800" dirty="0" smtClean="0"/>
          </a:p>
          <a:p>
            <a:pPr>
              <a:buFont typeface="Wingdings" panose="05000000000000000000" pitchFamily="2" charset="2"/>
              <a:buChar char="ü"/>
            </a:pPr>
            <a:r>
              <a:rPr lang="el-GR" sz="1800" dirty="0" smtClean="0"/>
              <a:t>Κατά τον τοκετό ή</a:t>
            </a:r>
          </a:p>
          <a:p>
            <a:pPr>
              <a:buFont typeface="Wingdings" panose="05000000000000000000" pitchFamily="2" charset="2"/>
              <a:buChar char="ü"/>
            </a:pPr>
            <a:r>
              <a:rPr lang="el-GR" sz="1800" dirty="0" smtClean="0"/>
              <a:t>Μετά τον τοκετό</a:t>
            </a:r>
          </a:p>
          <a:p>
            <a:pPr>
              <a:buFont typeface="Wingdings" panose="05000000000000000000" pitchFamily="2" charset="2"/>
              <a:buChar char="ü"/>
            </a:pPr>
            <a:endParaRPr lang="el-GR" u="sng" dirty="0" smtClean="0"/>
          </a:p>
          <a:p>
            <a:pPr>
              <a:buFont typeface="Wingdings" panose="05000000000000000000" pitchFamily="2" charset="2"/>
              <a:buChar char="ü"/>
            </a:pPr>
            <a:r>
              <a:rPr lang="el-GR" sz="1800" u="sng" dirty="0" smtClean="0"/>
              <a:t>Συνήθως</a:t>
            </a:r>
            <a:r>
              <a:rPr lang="el-GR" sz="1800" dirty="0" smtClean="0"/>
              <a:t> </a:t>
            </a:r>
            <a:r>
              <a:rPr lang="el-GR" sz="1800" dirty="0"/>
              <a:t>η </a:t>
            </a:r>
            <a:r>
              <a:rPr lang="el-GR" sz="1800" dirty="0">
                <a:solidFill>
                  <a:srgbClr val="C00000"/>
                </a:solidFill>
              </a:rPr>
              <a:t>προσβολή</a:t>
            </a:r>
            <a:r>
              <a:rPr lang="el-GR" sz="1800" dirty="0"/>
              <a:t> του εμβρύου γίνεται </a:t>
            </a:r>
            <a:r>
              <a:rPr lang="el-GR" sz="1800" dirty="0">
                <a:solidFill>
                  <a:srgbClr val="C00000"/>
                </a:solidFill>
              </a:rPr>
              <a:t>κατά τον τοκετό</a:t>
            </a:r>
            <a:r>
              <a:rPr lang="el-GR" sz="1800" dirty="0"/>
              <a:t>, </a:t>
            </a:r>
          </a:p>
          <a:p>
            <a:pPr lvl="2">
              <a:buFont typeface="Wingdings" panose="05000000000000000000" pitchFamily="2" charset="2"/>
              <a:buChar char="ü"/>
            </a:pPr>
            <a:r>
              <a:rPr lang="el-GR" sz="1800" b="1" dirty="0"/>
              <a:t>από εισρόφηση και σε αυτές τις περιπτώσεις </a:t>
            </a:r>
          </a:p>
          <a:p>
            <a:pPr lvl="2">
              <a:buFont typeface="Wingdings" panose="05000000000000000000" pitchFamily="2" charset="2"/>
              <a:buChar char="ü"/>
            </a:pPr>
            <a:r>
              <a:rPr lang="el-GR" sz="1800" b="1" dirty="0"/>
              <a:t>λόγω της αναπτυσσόμενης πνευμονίας η πρόγνωση είναι </a:t>
            </a:r>
            <a:r>
              <a:rPr lang="el-GR" sz="1800" b="1" dirty="0" smtClean="0"/>
              <a:t>βαριά</a:t>
            </a:r>
            <a:endParaRPr lang="el-GR" sz="1800" b="1" dirty="0"/>
          </a:p>
        </p:txBody>
      </p:sp>
    </p:spTree>
    <p:extLst>
      <p:ext uri="{BB962C8B-B14F-4D97-AF65-F5344CB8AC3E}">
        <p14:creationId xmlns:p14="http://schemas.microsoft.com/office/powerpoint/2010/main" val="31673092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err="1" smtClean="0"/>
              <a:t>λιστεριωση</a:t>
            </a:r>
            <a:endParaRPr lang="el-GR" dirty="0"/>
          </a:p>
        </p:txBody>
      </p:sp>
      <p:sp>
        <p:nvSpPr>
          <p:cNvPr id="3" name="Θέση περιεχομένου 2"/>
          <p:cNvSpPr>
            <a:spLocks noGrp="1"/>
          </p:cNvSpPr>
          <p:nvPr>
            <p:ph idx="1"/>
          </p:nvPr>
        </p:nvSpPr>
        <p:spPr/>
        <p:txBody>
          <a:bodyPr>
            <a:normAutofit fontScale="92500" lnSpcReduction="10000"/>
          </a:bodyPr>
          <a:lstStyle/>
          <a:p>
            <a:pPr>
              <a:buFont typeface="Wingdings" panose="05000000000000000000" pitchFamily="2" charset="2"/>
              <a:buChar char="Ø"/>
            </a:pPr>
            <a:r>
              <a:rPr lang="el-GR" sz="2000" dirty="0" smtClean="0"/>
              <a:t>Τροφές που πιθανόν προκαλούν </a:t>
            </a:r>
            <a:r>
              <a:rPr lang="el-GR" sz="2000" dirty="0" err="1" smtClean="0"/>
              <a:t>λιστερίωση</a:t>
            </a:r>
            <a:endParaRPr lang="el-GR" sz="2000" dirty="0" smtClean="0"/>
          </a:p>
          <a:p>
            <a:pPr>
              <a:buFont typeface="Wingdings" panose="05000000000000000000" pitchFamily="2" charset="2"/>
              <a:buChar char="Ø"/>
            </a:pPr>
            <a:endParaRPr lang="el-GR" sz="2000" dirty="0"/>
          </a:p>
          <a:p>
            <a:pPr>
              <a:buFont typeface="Wingdings" panose="05000000000000000000" pitchFamily="2" charset="2"/>
              <a:buChar char="Ø"/>
            </a:pPr>
            <a:r>
              <a:rPr lang="el-GR" sz="2000" dirty="0" smtClean="0"/>
              <a:t>Μη παστεριωμένο γάλα</a:t>
            </a:r>
          </a:p>
          <a:p>
            <a:pPr>
              <a:buFont typeface="Wingdings" panose="05000000000000000000" pitchFamily="2" charset="2"/>
              <a:buChar char="Ø"/>
            </a:pPr>
            <a:r>
              <a:rPr lang="el-GR" sz="2000" dirty="0" smtClean="0"/>
              <a:t>Μαλακά τυριά (προερχόμενα από μη  παστεριωμένο γάλα)</a:t>
            </a:r>
          </a:p>
          <a:p>
            <a:pPr>
              <a:buFont typeface="Wingdings" panose="05000000000000000000" pitchFamily="2" charset="2"/>
              <a:buChar char="Ø"/>
            </a:pPr>
            <a:r>
              <a:rPr lang="el-GR" sz="2000" dirty="0" smtClean="0"/>
              <a:t>Ωμές φύτρες λαχανικών  ( συνθήκες ζέστης &amp; </a:t>
            </a:r>
            <a:r>
              <a:rPr lang="el-GR" sz="2000" dirty="0" err="1" smtClean="0"/>
              <a:t>υγράσίας</a:t>
            </a:r>
            <a:r>
              <a:rPr lang="el-GR" sz="2000" dirty="0" smtClean="0"/>
              <a:t> ιδανικές για ανάπτυξη </a:t>
            </a:r>
            <a:r>
              <a:rPr lang="el-GR" sz="2000" dirty="0" err="1" smtClean="0"/>
              <a:t>λιστέριας</a:t>
            </a:r>
            <a:r>
              <a:rPr lang="el-GR" sz="2000" dirty="0" smtClean="0"/>
              <a:t>, σαλμονέλας, </a:t>
            </a:r>
            <a:r>
              <a:rPr lang="en-US" sz="2000" dirty="0" smtClean="0"/>
              <a:t>E. Coli</a:t>
            </a:r>
            <a:r>
              <a:rPr lang="el-GR" sz="2000" dirty="0" smtClean="0"/>
              <a:t>)</a:t>
            </a:r>
          </a:p>
          <a:p>
            <a:pPr>
              <a:buFont typeface="Wingdings" panose="05000000000000000000" pitchFamily="2" charset="2"/>
              <a:buChar char="Ø"/>
            </a:pPr>
            <a:r>
              <a:rPr lang="el-GR" sz="2000" dirty="0" smtClean="0"/>
              <a:t>Πεπόνι (πρέπει να καταναλώνεται το δυνατόν συντομότερα από τη στιγμή του τεμαχισμού. Διαφορετικά στο ψυγείο έως 1 εβδ. σε θερμοκρασία δωματίου, ειδικά το καλοκαίρι όχι &gt;4 ώρες απορρίπτεται)</a:t>
            </a:r>
          </a:p>
          <a:p>
            <a:pPr>
              <a:buFont typeface="Wingdings" panose="05000000000000000000" pitchFamily="2" charset="2"/>
              <a:buChar char="Ø"/>
            </a:pPr>
            <a:r>
              <a:rPr lang="el-GR" sz="2000" dirty="0" smtClean="0"/>
              <a:t>Καπνιστά ψάρια </a:t>
            </a:r>
          </a:p>
          <a:p>
            <a:endParaRPr lang="el-GR" dirty="0"/>
          </a:p>
        </p:txBody>
      </p:sp>
    </p:spTree>
    <p:extLst>
      <p:ext uri="{BB962C8B-B14F-4D97-AF65-F5344CB8AC3E}">
        <p14:creationId xmlns:p14="http://schemas.microsoft.com/office/powerpoint/2010/main" val="201569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err="1" smtClean="0"/>
              <a:t>λιστεριωση</a:t>
            </a:r>
            <a:endParaRPr lang="el-GR" dirty="0"/>
          </a:p>
        </p:txBody>
      </p:sp>
      <p:sp>
        <p:nvSpPr>
          <p:cNvPr id="3" name="Θέση περιεχομένου 2"/>
          <p:cNvSpPr>
            <a:spLocks noGrp="1"/>
          </p:cNvSpPr>
          <p:nvPr>
            <p:ph idx="1"/>
          </p:nvPr>
        </p:nvSpPr>
        <p:spPr>
          <a:xfrm>
            <a:off x="822960" y="1100628"/>
            <a:ext cx="7520940" cy="5136684"/>
          </a:xfrm>
        </p:spPr>
        <p:txBody>
          <a:bodyPr>
            <a:normAutofit fontScale="92500"/>
          </a:bodyPr>
          <a:lstStyle/>
          <a:p>
            <a:r>
              <a:rPr lang="el-GR" dirty="0" smtClean="0"/>
              <a:t>Λίγες ημέρες μετά την κατανάλωση της τροφής μέχρι 2 μήνες εμφανίζει:</a:t>
            </a:r>
          </a:p>
          <a:p>
            <a:pPr>
              <a:buFont typeface="Wingdings" panose="05000000000000000000" pitchFamily="2" charset="2"/>
              <a:buChar char="Ø"/>
            </a:pPr>
            <a:r>
              <a:rPr lang="el-GR" dirty="0" smtClean="0"/>
              <a:t>Πυρετό</a:t>
            </a:r>
          </a:p>
          <a:p>
            <a:pPr>
              <a:buFont typeface="Wingdings" panose="05000000000000000000" pitchFamily="2" charset="2"/>
              <a:buChar char="Ø"/>
            </a:pPr>
            <a:r>
              <a:rPr lang="el-GR" dirty="0" smtClean="0"/>
              <a:t>Μυϊκούς πόνους</a:t>
            </a:r>
          </a:p>
          <a:p>
            <a:pPr>
              <a:buFont typeface="Wingdings" panose="05000000000000000000" pitchFamily="2" charset="2"/>
              <a:buChar char="Ø"/>
            </a:pPr>
            <a:r>
              <a:rPr lang="el-GR" dirty="0" smtClean="0"/>
              <a:t>Ναυτία</a:t>
            </a:r>
          </a:p>
          <a:p>
            <a:pPr>
              <a:buFont typeface="Wingdings" panose="05000000000000000000" pitchFamily="2" charset="2"/>
              <a:buChar char="Ø"/>
            </a:pPr>
            <a:r>
              <a:rPr lang="el-GR" dirty="0" smtClean="0"/>
              <a:t>Διάρροια </a:t>
            </a:r>
          </a:p>
          <a:p>
            <a:pPr marL="0" indent="0"/>
            <a:endParaRPr lang="el-GR" dirty="0" smtClean="0"/>
          </a:p>
          <a:p>
            <a:pPr marL="0" indent="0"/>
            <a:r>
              <a:rPr lang="el-GR" dirty="0" smtClean="0"/>
              <a:t>Εάν η </a:t>
            </a:r>
            <a:r>
              <a:rPr lang="el-GR" dirty="0" err="1" smtClean="0"/>
              <a:t>λιστερίωση</a:t>
            </a:r>
            <a:r>
              <a:rPr lang="el-GR" dirty="0" smtClean="0"/>
              <a:t> εξαπλωθεί στο νευρικό σύστημα τα συμπτώματα μπορεί να περιλαμβάνουν:</a:t>
            </a:r>
            <a:endParaRPr lang="el-GR" dirty="0"/>
          </a:p>
          <a:p>
            <a:pPr>
              <a:buFont typeface="Wingdings" panose="05000000000000000000" pitchFamily="2" charset="2"/>
              <a:buChar char="Ø"/>
            </a:pPr>
            <a:r>
              <a:rPr lang="el-GR" dirty="0" smtClean="0"/>
              <a:t>Πονοκέφαλο</a:t>
            </a:r>
          </a:p>
          <a:p>
            <a:pPr>
              <a:buFont typeface="Wingdings" panose="05000000000000000000" pitchFamily="2" charset="2"/>
              <a:buChar char="Ø"/>
            </a:pPr>
            <a:r>
              <a:rPr lang="el-GR" dirty="0" smtClean="0"/>
              <a:t>Πόνο και δυσκολία στην κίνηση του τραχήλου (Στραβολαίμιασμα )</a:t>
            </a:r>
          </a:p>
          <a:p>
            <a:pPr>
              <a:buFont typeface="Wingdings" panose="05000000000000000000" pitchFamily="2" charset="2"/>
              <a:buChar char="Ø"/>
            </a:pPr>
            <a:r>
              <a:rPr lang="el-GR" dirty="0" smtClean="0"/>
              <a:t>Σύγχυση</a:t>
            </a:r>
          </a:p>
          <a:p>
            <a:pPr>
              <a:buFont typeface="Wingdings" panose="05000000000000000000" pitchFamily="2" charset="2"/>
              <a:buChar char="Ø"/>
            </a:pPr>
            <a:r>
              <a:rPr lang="el-GR" dirty="0" smtClean="0"/>
              <a:t>Απώλεια ισορροπίας</a:t>
            </a:r>
          </a:p>
          <a:p>
            <a:pPr>
              <a:buFont typeface="Wingdings" panose="05000000000000000000" pitchFamily="2" charset="2"/>
              <a:buChar char="Ø"/>
            </a:pPr>
            <a:r>
              <a:rPr lang="el-GR" dirty="0" smtClean="0"/>
              <a:t>Σπασμούς</a:t>
            </a:r>
          </a:p>
          <a:p>
            <a:pPr marL="0" indent="0"/>
            <a:endParaRPr lang="el-GR" dirty="0" smtClean="0"/>
          </a:p>
          <a:p>
            <a:pPr marL="0" indent="0"/>
            <a:r>
              <a:rPr lang="el-GR" dirty="0" smtClean="0"/>
              <a:t>Υψηλός πυρετός, έντονος πονοκέφαλος, δυσκαμψία του αυχένα, σύγχυση ή ευαισθησία στο φώς </a:t>
            </a:r>
            <a:r>
              <a:rPr lang="el-GR" dirty="0" smtClean="0">
                <a:sym typeface="Wingdings" panose="05000000000000000000" pitchFamily="2" charset="2"/>
              </a:rPr>
              <a:t> επείγουσα ιατρική φροντίδα  υποδηλώνουν βακτηριακή μηνιγγίτιδα (επιπλοκή </a:t>
            </a:r>
            <a:r>
              <a:rPr lang="el-GR" dirty="0" err="1" smtClean="0">
                <a:sym typeface="Wingdings" panose="05000000000000000000" pitchFamily="2" charset="2"/>
              </a:rPr>
              <a:t>λιστερίωσης</a:t>
            </a:r>
            <a:r>
              <a:rPr lang="el-GR" dirty="0" smtClean="0">
                <a:sym typeface="Wingdings" panose="05000000000000000000" pitchFamily="2" charset="2"/>
              </a:rPr>
              <a:t>, επικίνδυνη για τη ζωή)</a:t>
            </a:r>
            <a:endParaRPr lang="el-GR" dirty="0"/>
          </a:p>
        </p:txBody>
      </p:sp>
    </p:spTree>
    <p:extLst>
      <p:ext uri="{BB962C8B-B14F-4D97-AF65-F5344CB8AC3E}">
        <p14:creationId xmlns:p14="http://schemas.microsoft.com/office/powerpoint/2010/main" val="39479318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err="1" smtClean="0"/>
              <a:t>λιστεριωση</a:t>
            </a:r>
            <a:endParaRPr lang="el-GR" dirty="0"/>
          </a:p>
        </p:txBody>
      </p:sp>
      <p:sp>
        <p:nvSpPr>
          <p:cNvPr id="3" name="Θέση περιεχομένου 2"/>
          <p:cNvSpPr>
            <a:spLocks noGrp="1"/>
          </p:cNvSpPr>
          <p:nvPr>
            <p:ph idx="1"/>
          </p:nvPr>
        </p:nvSpPr>
        <p:spPr/>
        <p:txBody>
          <a:bodyPr/>
          <a:lstStyle/>
          <a:p>
            <a:pPr>
              <a:buFont typeface="Wingdings" panose="05000000000000000000" pitchFamily="2" charset="2"/>
              <a:buChar char="Ø"/>
            </a:pPr>
            <a:r>
              <a:rPr lang="el-GR" sz="2000" dirty="0" smtClean="0"/>
              <a:t>Όχι συχνή</a:t>
            </a:r>
          </a:p>
          <a:p>
            <a:pPr>
              <a:buFont typeface="Wingdings" panose="05000000000000000000" pitchFamily="2" charset="2"/>
              <a:buChar char="Ø"/>
            </a:pPr>
            <a:r>
              <a:rPr lang="el-GR" sz="2000" dirty="0" smtClean="0"/>
              <a:t>Αίτιο νεογνικής σήψης</a:t>
            </a:r>
          </a:p>
          <a:p>
            <a:pPr>
              <a:buFont typeface="Wingdings" panose="05000000000000000000" pitchFamily="2" charset="2"/>
              <a:buChar char="Ø"/>
            </a:pPr>
            <a:endParaRPr lang="el-GR" sz="2000" dirty="0" smtClean="0"/>
          </a:p>
          <a:p>
            <a:pPr>
              <a:buFont typeface="Wingdings" panose="05000000000000000000" pitchFamily="2" charset="2"/>
              <a:buChar char="Ø"/>
            </a:pPr>
            <a:r>
              <a:rPr lang="el-GR" sz="2000" dirty="0" smtClean="0"/>
              <a:t>Οι έγκυες είναι 20πλάσια πιο ευπρόσβλητες (κυρίως στο 3</a:t>
            </a:r>
            <a:r>
              <a:rPr lang="el-GR" sz="2000" baseline="30000" dirty="0" smtClean="0"/>
              <a:t>ο</a:t>
            </a:r>
            <a:r>
              <a:rPr lang="el-GR" sz="2000" dirty="0" smtClean="0"/>
              <a:t> τρίμηνο)</a:t>
            </a:r>
          </a:p>
          <a:p>
            <a:pPr>
              <a:buFont typeface="Wingdings" panose="05000000000000000000" pitchFamily="2" charset="2"/>
              <a:buChar char="Ø"/>
            </a:pPr>
            <a:endParaRPr lang="el-GR" sz="2000" dirty="0" smtClean="0"/>
          </a:p>
          <a:p>
            <a:pPr>
              <a:buFont typeface="Wingdings" panose="05000000000000000000" pitchFamily="2" charset="2"/>
              <a:buChar char="Ø"/>
            </a:pPr>
            <a:r>
              <a:rPr lang="el-GR" sz="2000" dirty="0" smtClean="0"/>
              <a:t>Κύρια πηγή  λοίμωξης: οι μολυσμένες τροφές</a:t>
            </a:r>
          </a:p>
          <a:p>
            <a:pPr>
              <a:buFont typeface="Wingdings" panose="05000000000000000000" pitchFamily="2" charset="2"/>
              <a:buChar char="Ø"/>
            </a:pPr>
            <a:endParaRPr lang="el-GR" dirty="0" smtClean="0"/>
          </a:p>
          <a:p>
            <a:endParaRPr lang="el-GR" dirty="0"/>
          </a:p>
        </p:txBody>
      </p:sp>
    </p:spTree>
    <p:extLst>
      <p:ext uri="{BB962C8B-B14F-4D97-AF65-F5344CB8AC3E}">
        <p14:creationId xmlns:p14="http://schemas.microsoft.com/office/powerpoint/2010/main" val="36303152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err="1">
                <a:solidFill>
                  <a:srgbClr val="000000"/>
                </a:solidFill>
              </a:rPr>
              <a:t>λιστεριωση</a:t>
            </a:r>
            <a:endParaRPr lang="el-GR" dirty="0"/>
          </a:p>
        </p:txBody>
      </p:sp>
      <p:sp>
        <p:nvSpPr>
          <p:cNvPr id="3" name="Θέση περιεχομένου 2"/>
          <p:cNvSpPr>
            <a:spLocks noGrp="1"/>
          </p:cNvSpPr>
          <p:nvPr>
            <p:ph idx="1"/>
          </p:nvPr>
        </p:nvSpPr>
        <p:spPr>
          <a:xfrm>
            <a:off x="822960" y="1100628"/>
            <a:ext cx="7520940" cy="4920660"/>
          </a:xfrm>
        </p:spPr>
        <p:txBody>
          <a:bodyPr>
            <a:normAutofit fontScale="92500" lnSpcReduction="20000"/>
          </a:bodyPr>
          <a:lstStyle/>
          <a:p>
            <a:r>
              <a:rPr lang="el-GR" sz="2000" dirty="0" smtClean="0"/>
              <a:t>Κύρια κλινική εκδήλωση: </a:t>
            </a:r>
            <a:r>
              <a:rPr lang="el-GR" sz="2000" dirty="0" smtClean="0">
                <a:sym typeface="Wingdings" panose="05000000000000000000" pitchFamily="2" charset="2"/>
              </a:rPr>
              <a:t> </a:t>
            </a:r>
          </a:p>
          <a:p>
            <a:pPr>
              <a:buFont typeface="Wingdings" panose="05000000000000000000" pitchFamily="2" charset="2"/>
              <a:buChar char="Ø"/>
            </a:pPr>
            <a:r>
              <a:rPr lang="el-GR" sz="2000" dirty="0" smtClean="0">
                <a:solidFill>
                  <a:srgbClr val="C00000"/>
                </a:solidFill>
                <a:sym typeface="Wingdings" panose="05000000000000000000" pitchFamily="2" charset="2"/>
              </a:rPr>
              <a:t>Βακτηριαιμία </a:t>
            </a:r>
          </a:p>
          <a:p>
            <a:pPr lvl="2">
              <a:buFont typeface="Wingdings" panose="05000000000000000000" pitchFamily="2" charset="2"/>
              <a:buChar char="Ø"/>
            </a:pPr>
            <a:r>
              <a:rPr lang="el-GR" sz="2000" dirty="0" smtClean="0">
                <a:sym typeface="Wingdings" panose="05000000000000000000" pitchFamily="2" charset="2"/>
              </a:rPr>
              <a:t>Συνήθως ασυμπτωματική (πυρετός, μυαλγίες, διάρροιες)</a:t>
            </a:r>
          </a:p>
          <a:p>
            <a:endParaRPr lang="el-GR" sz="2000" dirty="0" smtClean="0">
              <a:sym typeface="Wingdings" panose="05000000000000000000" pitchFamily="2" charset="2"/>
            </a:endParaRPr>
          </a:p>
          <a:p>
            <a:pPr>
              <a:buFont typeface="Wingdings" panose="05000000000000000000" pitchFamily="2" charset="2"/>
              <a:buChar char="Ø"/>
            </a:pPr>
            <a:r>
              <a:rPr lang="el-GR" sz="2000" dirty="0" err="1" smtClean="0">
                <a:solidFill>
                  <a:srgbClr val="C00000"/>
                </a:solidFill>
                <a:sym typeface="Wingdings" panose="05000000000000000000" pitchFamily="2" charset="2"/>
              </a:rPr>
              <a:t>Αμνιονίτιδα</a:t>
            </a:r>
            <a:r>
              <a:rPr lang="el-GR" sz="2000" dirty="0" smtClean="0">
                <a:solidFill>
                  <a:srgbClr val="C00000"/>
                </a:solidFill>
                <a:sym typeface="Wingdings" panose="05000000000000000000" pitchFamily="2" charset="2"/>
              </a:rPr>
              <a:t>:</a:t>
            </a:r>
            <a:r>
              <a:rPr lang="el-GR" sz="2000" dirty="0" smtClean="0">
                <a:sym typeface="Wingdings" panose="05000000000000000000" pitchFamily="2" charset="2"/>
              </a:rPr>
              <a:t> </a:t>
            </a:r>
          </a:p>
          <a:p>
            <a:pPr lvl="2">
              <a:buFont typeface="Wingdings" panose="05000000000000000000" pitchFamily="2" charset="2"/>
              <a:buChar char="Ø"/>
            </a:pPr>
            <a:r>
              <a:rPr lang="el-GR" sz="2000" dirty="0" smtClean="0">
                <a:sym typeface="Wingdings" panose="05000000000000000000" pitchFamily="2" charset="2"/>
              </a:rPr>
              <a:t>συνήθως άσηπτη αποβολή ή πρόωρος τοκετός , ή θνησιγενές έμβρυο, λοίμωξη του νεογνού</a:t>
            </a:r>
          </a:p>
          <a:p>
            <a:pPr>
              <a:buFont typeface="Wingdings" panose="05000000000000000000" pitchFamily="2" charset="2"/>
              <a:buChar char="Ø"/>
            </a:pPr>
            <a:endParaRPr lang="el-GR" sz="2000" dirty="0" smtClean="0">
              <a:sym typeface="Wingdings" panose="05000000000000000000" pitchFamily="2" charset="2"/>
            </a:endParaRPr>
          </a:p>
          <a:p>
            <a:pPr>
              <a:buFont typeface="Wingdings" panose="05000000000000000000" pitchFamily="2" charset="2"/>
              <a:buChar char="Ø"/>
            </a:pPr>
            <a:r>
              <a:rPr lang="el-GR" sz="2000" dirty="0" smtClean="0">
                <a:solidFill>
                  <a:srgbClr val="C00000"/>
                </a:solidFill>
                <a:sym typeface="Wingdings" panose="05000000000000000000" pitchFamily="2" charset="2"/>
              </a:rPr>
              <a:t>Λοίμωξη του εμβρύου</a:t>
            </a:r>
            <a:r>
              <a:rPr lang="el-GR" sz="2000" dirty="0" smtClean="0">
                <a:sym typeface="Wingdings" panose="05000000000000000000" pitchFamily="2" charset="2"/>
              </a:rPr>
              <a:t>:   </a:t>
            </a:r>
            <a:r>
              <a:rPr lang="el-GR" sz="2000" dirty="0" err="1" smtClean="0">
                <a:sym typeface="Wingdings" panose="05000000000000000000" pitchFamily="2" charset="2"/>
              </a:rPr>
              <a:t>μηνιγγοεγκεφαλίτιδα</a:t>
            </a:r>
            <a:r>
              <a:rPr lang="el-GR" sz="2000" dirty="0" smtClean="0">
                <a:sym typeface="Wingdings" panose="05000000000000000000" pitchFamily="2" charset="2"/>
              </a:rPr>
              <a:t>,   σήψη, 						</a:t>
            </a:r>
            <a:r>
              <a:rPr lang="el-GR" sz="2000" dirty="0" err="1" smtClean="0">
                <a:sym typeface="Wingdings" panose="05000000000000000000" pitchFamily="2" charset="2"/>
              </a:rPr>
              <a:t>μικροαποστήματα</a:t>
            </a:r>
            <a:endParaRPr lang="el-GR" sz="2000" dirty="0" smtClean="0">
              <a:sym typeface="Wingdings" panose="05000000000000000000" pitchFamily="2" charset="2"/>
            </a:endParaRPr>
          </a:p>
          <a:p>
            <a:pPr>
              <a:buFont typeface="Wingdings" panose="05000000000000000000" pitchFamily="2" charset="2"/>
              <a:buChar char="Ø"/>
            </a:pPr>
            <a:endParaRPr lang="el-GR" sz="2000" dirty="0" smtClean="0">
              <a:sym typeface="Wingdings" panose="05000000000000000000" pitchFamily="2" charset="2"/>
            </a:endParaRPr>
          </a:p>
          <a:p>
            <a:pPr>
              <a:buFont typeface="Wingdings" panose="05000000000000000000" pitchFamily="2" charset="2"/>
              <a:buChar char="Ø"/>
            </a:pPr>
            <a:r>
              <a:rPr lang="el-GR" sz="2000" dirty="0" smtClean="0">
                <a:sym typeface="Wingdings" panose="05000000000000000000" pitchFamily="2" charset="2"/>
              </a:rPr>
              <a:t>Περίπου </a:t>
            </a:r>
            <a:r>
              <a:rPr lang="el-GR" sz="2000" u="sng" dirty="0" smtClean="0">
                <a:sym typeface="Wingdings" panose="05000000000000000000" pitchFamily="2" charset="2"/>
              </a:rPr>
              <a:t>20% περιγεννητική λοίμωξη </a:t>
            </a:r>
            <a:r>
              <a:rPr lang="el-GR" sz="2000" dirty="0" smtClean="0">
                <a:sym typeface="Wingdings" panose="05000000000000000000" pitchFamily="2" charset="2"/>
              </a:rPr>
              <a:t> γέννηση νεκρού εμβρύου ή θάνατο του νεογνού</a:t>
            </a:r>
          </a:p>
          <a:p>
            <a:pPr>
              <a:buFont typeface="Wingdings" panose="05000000000000000000" pitchFamily="2" charset="2"/>
              <a:buChar char="Ø"/>
            </a:pPr>
            <a:endParaRPr lang="el-GR" sz="2000" dirty="0" smtClean="0">
              <a:sym typeface="Wingdings" panose="05000000000000000000" pitchFamily="2" charset="2"/>
            </a:endParaRPr>
          </a:p>
          <a:p>
            <a:pPr>
              <a:buFont typeface="Wingdings" panose="05000000000000000000" pitchFamily="2" charset="2"/>
              <a:buChar char="Ø"/>
            </a:pPr>
            <a:endParaRPr lang="el-GR" sz="2000" dirty="0">
              <a:sym typeface="Wingdings" panose="05000000000000000000" pitchFamily="2" charset="2"/>
            </a:endParaRPr>
          </a:p>
          <a:p>
            <a:pPr>
              <a:buFont typeface="Wingdings" panose="05000000000000000000" pitchFamily="2" charset="2"/>
              <a:buChar char="Ø"/>
            </a:pPr>
            <a:r>
              <a:rPr lang="el-GR" sz="2000" dirty="0" smtClean="0">
                <a:sym typeface="Wingdings" panose="05000000000000000000" pitchFamily="2" charset="2"/>
              </a:rPr>
              <a:t>Θνητότητα στα νεογνά: περίπου 50%</a:t>
            </a:r>
            <a:endParaRPr lang="el-GR" sz="2000" dirty="0"/>
          </a:p>
        </p:txBody>
      </p:sp>
    </p:spTree>
    <p:extLst>
      <p:ext uri="{BB962C8B-B14F-4D97-AF65-F5344CB8AC3E}">
        <p14:creationId xmlns:p14="http://schemas.microsoft.com/office/powerpoint/2010/main" val="8850240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err="1">
                <a:solidFill>
                  <a:srgbClr val="000000"/>
                </a:solidFill>
              </a:rPr>
              <a:t>λιστεριωση</a:t>
            </a:r>
            <a:endParaRPr lang="el-GR" dirty="0"/>
          </a:p>
        </p:txBody>
      </p:sp>
      <p:sp>
        <p:nvSpPr>
          <p:cNvPr id="3" name="Θέση περιεχομένου 2"/>
          <p:cNvSpPr>
            <a:spLocks noGrp="1"/>
          </p:cNvSpPr>
          <p:nvPr>
            <p:ph idx="1"/>
          </p:nvPr>
        </p:nvSpPr>
        <p:spPr>
          <a:xfrm>
            <a:off x="822960" y="1100628"/>
            <a:ext cx="7520940" cy="4920660"/>
          </a:xfrm>
        </p:spPr>
        <p:txBody>
          <a:bodyPr>
            <a:normAutofit/>
          </a:bodyPr>
          <a:lstStyle/>
          <a:p>
            <a:endParaRPr lang="el-GR" sz="2000" dirty="0" smtClean="0"/>
          </a:p>
          <a:p>
            <a:r>
              <a:rPr lang="el-GR" sz="2000" dirty="0" smtClean="0"/>
              <a:t>Όπως και στους ενήλικες, τα συμπτώματα σε ένα νεογνό είναι ήπια και περιλαμβάνουν:</a:t>
            </a:r>
          </a:p>
          <a:p>
            <a:pPr>
              <a:buFont typeface="Wingdings" panose="05000000000000000000" pitchFamily="2" charset="2"/>
              <a:buChar char="Ø"/>
            </a:pPr>
            <a:endParaRPr lang="el-GR" sz="2000" dirty="0" smtClean="0">
              <a:solidFill>
                <a:srgbClr val="C00000"/>
              </a:solidFill>
              <a:sym typeface="Wingdings" panose="05000000000000000000" pitchFamily="2" charset="2"/>
            </a:endParaRPr>
          </a:p>
          <a:p>
            <a:pPr>
              <a:buFont typeface="Wingdings" panose="05000000000000000000" pitchFamily="2" charset="2"/>
              <a:buChar char="Ø"/>
            </a:pPr>
            <a:r>
              <a:rPr lang="el-GR" sz="2000" dirty="0" smtClean="0">
                <a:solidFill>
                  <a:srgbClr val="C00000"/>
                </a:solidFill>
                <a:sym typeface="Wingdings" panose="05000000000000000000" pitchFamily="2" charset="2"/>
              </a:rPr>
              <a:t>Μειωμένη όρεξη </a:t>
            </a:r>
          </a:p>
          <a:p>
            <a:pPr>
              <a:buFont typeface="Wingdings" panose="05000000000000000000" pitchFamily="2" charset="2"/>
              <a:buChar char="Ø"/>
            </a:pPr>
            <a:endParaRPr lang="el-GR" sz="2000" dirty="0" smtClean="0">
              <a:solidFill>
                <a:srgbClr val="C00000"/>
              </a:solidFill>
              <a:sym typeface="Wingdings" panose="05000000000000000000" pitchFamily="2" charset="2"/>
            </a:endParaRPr>
          </a:p>
          <a:p>
            <a:pPr>
              <a:buFont typeface="Wingdings" panose="05000000000000000000" pitchFamily="2" charset="2"/>
              <a:buChar char="Ø"/>
            </a:pPr>
            <a:r>
              <a:rPr lang="el-GR" sz="2000" dirty="0" smtClean="0">
                <a:solidFill>
                  <a:srgbClr val="C00000"/>
                </a:solidFill>
                <a:sym typeface="Wingdings" panose="05000000000000000000" pitchFamily="2" charset="2"/>
              </a:rPr>
              <a:t>Ευερέθιστο νεογνό «εκνευρίζεται» εύκολα</a:t>
            </a:r>
          </a:p>
          <a:p>
            <a:pPr>
              <a:buFont typeface="Wingdings" panose="05000000000000000000" pitchFamily="2" charset="2"/>
              <a:buChar char="Ø"/>
            </a:pPr>
            <a:endParaRPr lang="el-GR" sz="2000" dirty="0" smtClean="0">
              <a:solidFill>
                <a:srgbClr val="C00000"/>
              </a:solidFill>
              <a:sym typeface="Wingdings" panose="05000000000000000000" pitchFamily="2" charset="2"/>
            </a:endParaRPr>
          </a:p>
          <a:p>
            <a:pPr>
              <a:buFont typeface="Wingdings" panose="05000000000000000000" pitchFamily="2" charset="2"/>
              <a:buChar char="Ø"/>
            </a:pPr>
            <a:r>
              <a:rPr lang="el-GR" sz="2000" dirty="0" smtClean="0">
                <a:solidFill>
                  <a:srgbClr val="C00000"/>
                </a:solidFill>
                <a:sym typeface="Wingdings" panose="05000000000000000000" pitchFamily="2" charset="2"/>
              </a:rPr>
              <a:t>Πυρετό </a:t>
            </a:r>
          </a:p>
          <a:p>
            <a:pPr>
              <a:buFont typeface="Wingdings" panose="05000000000000000000" pitchFamily="2" charset="2"/>
              <a:buChar char="Ø"/>
            </a:pPr>
            <a:endParaRPr lang="el-GR" sz="2000" dirty="0" smtClean="0">
              <a:solidFill>
                <a:srgbClr val="C00000"/>
              </a:solidFill>
              <a:sym typeface="Wingdings" panose="05000000000000000000" pitchFamily="2" charset="2"/>
            </a:endParaRPr>
          </a:p>
          <a:p>
            <a:pPr>
              <a:buFont typeface="Wingdings" panose="05000000000000000000" pitchFamily="2" charset="2"/>
              <a:buChar char="Ø"/>
            </a:pPr>
            <a:r>
              <a:rPr lang="el-GR" sz="2000" dirty="0" smtClean="0">
                <a:solidFill>
                  <a:srgbClr val="C00000"/>
                </a:solidFill>
                <a:sym typeface="Wingdings" panose="05000000000000000000" pitchFamily="2" charset="2"/>
              </a:rPr>
              <a:t>Έμετο </a:t>
            </a:r>
          </a:p>
        </p:txBody>
      </p:sp>
    </p:spTree>
    <p:extLst>
      <p:ext uri="{BB962C8B-B14F-4D97-AF65-F5344CB8AC3E}">
        <p14:creationId xmlns:p14="http://schemas.microsoft.com/office/powerpoint/2010/main" val="23020092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err="1">
                <a:solidFill>
                  <a:srgbClr val="000000"/>
                </a:solidFill>
              </a:rPr>
              <a:t>λιστεριωση</a:t>
            </a:r>
            <a:endParaRPr lang="el-GR" dirty="0"/>
          </a:p>
        </p:txBody>
      </p:sp>
      <p:sp>
        <p:nvSpPr>
          <p:cNvPr id="3" name="Θέση περιεχομένου 2"/>
          <p:cNvSpPr>
            <a:spLocks noGrp="1"/>
          </p:cNvSpPr>
          <p:nvPr>
            <p:ph idx="1"/>
          </p:nvPr>
        </p:nvSpPr>
        <p:spPr>
          <a:xfrm>
            <a:off x="822960" y="1100628"/>
            <a:ext cx="7520940" cy="4992668"/>
          </a:xfrm>
        </p:spPr>
        <p:txBody>
          <a:bodyPr/>
          <a:lstStyle/>
          <a:p>
            <a:pPr algn="ctr"/>
            <a:r>
              <a:rPr lang="el-GR" sz="2000" dirty="0" smtClean="0"/>
              <a:t>ΜΕΘΟΔΟΙ  ΠΡΟΛΗΨΗΣ</a:t>
            </a:r>
          </a:p>
          <a:p>
            <a:pPr algn="ctr"/>
            <a:r>
              <a:rPr lang="el-GR" sz="2000" dirty="0" smtClean="0">
                <a:solidFill>
                  <a:srgbClr val="C00000"/>
                </a:solidFill>
              </a:rPr>
              <a:t>ΚΑΛΗ ΔΙΔΑΣΚΑΛΙΑ ΤΗΣ ΕΓΚΥΟΥ ΓΙΑ ΑΠΟΦΥΓΗ ΜΗ ΑΣΦΑΛΩΝ ΤΡΟΦΩΝ</a:t>
            </a:r>
          </a:p>
          <a:p>
            <a:pPr algn="just">
              <a:buFont typeface="Wingdings" panose="05000000000000000000" pitchFamily="2" charset="2"/>
              <a:buChar char="Ø"/>
            </a:pPr>
            <a:r>
              <a:rPr lang="el-GR" sz="2000" dirty="0" smtClean="0"/>
              <a:t>Καλό ψήσιμο τροφίμων</a:t>
            </a:r>
          </a:p>
          <a:p>
            <a:pPr algn="just">
              <a:buFont typeface="Wingdings" panose="05000000000000000000" pitchFamily="2" charset="2"/>
              <a:buChar char="Ø"/>
            </a:pPr>
            <a:r>
              <a:rPr lang="el-GR" sz="2000" dirty="0" smtClean="0"/>
              <a:t>Καλό πλύσιμο λαχανικών</a:t>
            </a:r>
          </a:p>
          <a:p>
            <a:pPr algn="just">
              <a:buFont typeface="Wingdings" panose="05000000000000000000" pitchFamily="2" charset="2"/>
              <a:buChar char="Ø"/>
            </a:pPr>
            <a:r>
              <a:rPr lang="el-GR" sz="2000" dirty="0" smtClean="0"/>
              <a:t>Διατήρηση ωμών κρεάτων μακριά από λαχανικά &amp; μαγειρευμένα φαγητά</a:t>
            </a:r>
          </a:p>
          <a:p>
            <a:pPr algn="just">
              <a:buFont typeface="Wingdings" panose="05000000000000000000" pitchFamily="2" charset="2"/>
              <a:buChar char="Ø"/>
            </a:pPr>
            <a:r>
              <a:rPr lang="el-GR" sz="2000" dirty="0" smtClean="0"/>
              <a:t>Αποφυγή μη παστεριωμένου γάλακτος</a:t>
            </a:r>
          </a:p>
          <a:p>
            <a:pPr algn="just">
              <a:buFont typeface="Wingdings" panose="05000000000000000000" pitchFamily="2" charset="2"/>
              <a:buChar char="Ø"/>
            </a:pPr>
            <a:r>
              <a:rPr lang="el-GR" sz="2000" dirty="0" smtClean="0"/>
              <a:t>Καλό πλύσιμο χεριών &amp; σκευών που χρησιμοποιήθηκαν για διαχείριση ωμών τροφίμων</a:t>
            </a:r>
          </a:p>
          <a:p>
            <a:pPr algn="just">
              <a:buFont typeface="Wingdings" panose="05000000000000000000" pitchFamily="2" charset="2"/>
              <a:buChar char="Ø"/>
            </a:pPr>
            <a:r>
              <a:rPr lang="el-GR" sz="2000" dirty="0" smtClean="0"/>
              <a:t>Αποφυγή μαλακών τυριών, εκτός αν από παστεριωμένο γάλα</a:t>
            </a:r>
          </a:p>
          <a:p>
            <a:pPr algn="just">
              <a:buFont typeface="Wingdings" panose="05000000000000000000" pitchFamily="2" charset="2"/>
              <a:buChar char="Ø"/>
            </a:pPr>
            <a:r>
              <a:rPr lang="el-GR" sz="2000" dirty="0" smtClean="0"/>
              <a:t>Αποφυγή κρύων εδεσμάτων &amp; παγωμένων θαλασσινών (χρειάζονται θέρμανση)</a:t>
            </a:r>
          </a:p>
          <a:p>
            <a:pPr algn="just">
              <a:buFont typeface="Wingdings" panose="05000000000000000000" pitchFamily="2" charset="2"/>
              <a:buChar char="Ø"/>
            </a:pPr>
            <a:endParaRPr lang="el-GR" dirty="0"/>
          </a:p>
        </p:txBody>
      </p:sp>
    </p:spTree>
    <p:extLst>
      <p:ext uri="{BB962C8B-B14F-4D97-AF65-F5344CB8AC3E}">
        <p14:creationId xmlns:p14="http://schemas.microsoft.com/office/powerpoint/2010/main" val="32979449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ΛΙΣΤΕΡΙΩΣΗ</a:t>
            </a:r>
            <a:endParaRPr lang="el-GR" dirty="0"/>
          </a:p>
        </p:txBody>
      </p:sp>
      <p:sp>
        <p:nvSpPr>
          <p:cNvPr id="3" name="Θέση περιεχομένου 2"/>
          <p:cNvSpPr>
            <a:spLocks noGrp="1"/>
          </p:cNvSpPr>
          <p:nvPr>
            <p:ph idx="1"/>
          </p:nvPr>
        </p:nvSpPr>
        <p:spPr/>
        <p:txBody>
          <a:bodyPr>
            <a:noAutofit/>
          </a:bodyPr>
          <a:lstStyle/>
          <a:p>
            <a:pPr algn="ctr"/>
            <a:r>
              <a:rPr lang="el-GR" sz="2000" dirty="0" smtClean="0"/>
              <a:t>ΘΕΡΑΠΕΙΑ</a:t>
            </a:r>
          </a:p>
          <a:p>
            <a:pPr algn="ctr"/>
            <a:endParaRPr lang="el-GR" sz="2000" dirty="0"/>
          </a:p>
          <a:p>
            <a:pPr algn="ctr"/>
            <a:r>
              <a:rPr lang="el-GR" sz="2000" dirty="0" smtClean="0"/>
              <a:t>Φάρμακο εκλογής: </a:t>
            </a:r>
          </a:p>
          <a:p>
            <a:pPr algn="ctr"/>
            <a:r>
              <a:rPr lang="el-GR" sz="2000" dirty="0" smtClean="0">
                <a:solidFill>
                  <a:srgbClr val="C00000"/>
                </a:solidFill>
              </a:rPr>
              <a:t>Αμπικιλλίνη</a:t>
            </a:r>
          </a:p>
          <a:p>
            <a:pPr algn="ctr"/>
            <a:endParaRPr lang="el-GR" sz="2000" dirty="0" smtClean="0"/>
          </a:p>
          <a:p>
            <a:pPr algn="ctr"/>
            <a:r>
              <a:rPr lang="el-GR" sz="2000" dirty="0" smtClean="0"/>
              <a:t>Εναλλακτικά</a:t>
            </a:r>
          </a:p>
          <a:p>
            <a:pPr algn="ctr"/>
            <a:endParaRPr lang="el-GR" sz="2000" dirty="0" smtClean="0"/>
          </a:p>
          <a:p>
            <a:pPr algn="ctr"/>
            <a:r>
              <a:rPr lang="el-GR" sz="2000" dirty="0" err="1" smtClean="0">
                <a:solidFill>
                  <a:srgbClr val="7030A0"/>
                </a:solidFill>
              </a:rPr>
              <a:t>Τριμεθοπρίνη</a:t>
            </a:r>
            <a:r>
              <a:rPr lang="el-GR" sz="2000" dirty="0" smtClean="0">
                <a:solidFill>
                  <a:srgbClr val="7030A0"/>
                </a:solidFill>
              </a:rPr>
              <a:t>/</a:t>
            </a:r>
            <a:r>
              <a:rPr lang="el-GR" sz="2000" dirty="0" err="1" smtClean="0">
                <a:solidFill>
                  <a:srgbClr val="7030A0"/>
                </a:solidFill>
              </a:rPr>
              <a:t>σουλφαμεθοξαζόλη</a:t>
            </a:r>
            <a:r>
              <a:rPr lang="el-GR" sz="2000" dirty="0" smtClean="0">
                <a:solidFill>
                  <a:srgbClr val="7030A0"/>
                </a:solidFill>
              </a:rPr>
              <a:t> </a:t>
            </a:r>
          </a:p>
          <a:p>
            <a:pPr algn="ctr"/>
            <a:r>
              <a:rPr lang="el-GR" sz="2000" dirty="0" smtClean="0"/>
              <a:t>(αποφεύγεται στο 3</a:t>
            </a:r>
            <a:r>
              <a:rPr lang="el-GR" sz="2000" baseline="30000" dirty="0" smtClean="0"/>
              <a:t>ο</a:t>
            </a:r>
            <a:r>
              <a:rPr lang="el-GR" sz="2000" dirty="0" smtClean="0"/>
              <a:t> τρίμηνο κύησης)</a:t>
            </a:r>
            <a:endParaRPr lang="el-GR" sz="2000" dirty="0"/>
          </a:p>
        </p:txBody>
      </p:sp>
    </p:spTree>
    <p:extLst>
      <p:ext uri="{BB962C8B-B14F-4D97-AF65-F5344CB8AC3E}">
        <p14:creationId xmlns:p14="http://schemas.microsoft.com/office/powerpoint/2010/main" val="12612946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err="1" smtClean="0"/>
              <a:t>Αντιβιοτικα</a:t>
            </a:r>
            <a:r>
              <a:rPr lang="el-GR" dirty="0" smtClean="0"/>
              <a:t> και </a:t>
            </a:r>
            <a:r>
              <a:rPr lang="el-GR" dirty="0" err="1" smtClean="0"/>
              <a:t>θηλασμοσ</a:t>
            </a:r>
            <a:endParaRPr lang="el-GR" dirty="0"/>
          </a:p>
        </p:txBody>
      </p:sp>
      <p:sp>
        <p:nvSpPr>
          <p:cNvPr id="3" name="Υπότιτλος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465781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err="1" smtClean="0"/>
              <a:t>Αντιβιοτικα</a:t>
            </a:r>
            <a:r>
              <a:rPr lang="el-GR" dirty="0" smtClean="0"/>
              <a:t> και </a:t>
            </a:r>
            <a:r>
              <a:rPr lang="el-GR" dirty="0" err="1" smtClean="0"/>
              <a:t>θηλασμοσ</a:t>
            </a:r>
            <a:endParaRPr lang="el-GR" dirty="0"/>
          </a:p>
        </p:txBody>
      </p:sp>
      <p:sp>
        <p:nvSpPr>
          <p:cNvPr id="3" name="Θέση περιεχομένου 2"/>
          <p:cNvSpPr>
            <a:spLocks noGrp="1"/>
          </p:cNvSpPr>
          <p:nvPr>
            <p:ph idx="1"/>
          </p:nvPr>
        </p:nvSpPr>
        <p:spPr>
          <a:xfrm>
            <a:off x="827584" y="1268760"/>
            <a:ext cx="7520940" cy="4416604"/>
          </a:xfrm>
        </p:spPr>
        <p:txBody>
          <a:bodyPr>
            <a:normAutofit/>
          </a:bodyPr>
          <a:lstStyle/>
          <a:p>
            <a:pPr>
              <a:buFont typeface="Wingdings" panose="05000000000000000000" pitchFamily="2" charset="2"/>
              <a:buChar char="Ø"/>
            </a:pPr>
            <a:r>
              <a:rPr lang="el-GR" sz="2000" dirty="0" smtClean="0"/>
              <a:t>Αντιμικροβιακά τα συχνότερα χορηγούμενα φάρμακα μετά τον τοκετό</a:t>
            </a:r>
          </a:p>
          <a:p>
            <a:pPr>
              <a:buFont typeface="Wingdings" panose="05000000000000000000" pitchFamily="2" charset="2"/>
              <a:buChar char="Ø"/>
            </a:pPr>
            <a:endParaRPr lang="el-GR" sz="2000" dirty="0" smtClean="0"/>
          </a:p>
          <a:p>
            <a:pPr>
              <a:buFont typeface="Wingdings" panose="05000000000000000000" pitchFamily="2" charset="2"/>
              <a:buChar char="Ø"/>
            </a:pPr>
            <a:r>
              <a:rPr lang="el-GR" sz="2000" dirty="0" smtClean="0"/>
              <a:t>Φθάνουν τα φάρμακα στο νεογνό μέσω του θηλασμού???</a:t>
            </a:r>
          </a:p>
          <a:p>
            <a:pPr>
              <a:buFont typeface="Wingdings" panose="05000000000000000000" pitchFamily="2" charset="2"/>
              <a:buChar char="Ø"/>
            </a:pPr>
            <a:r>
              <a:rPr lang="el-GR" sz="2000" dirty="0" smtClean="0"/>
              <a:t>Αν ναι, προκαλούν ανεπιθύμητες ενέργειες???</a:t>
            </a:r>
          </a:p>
          <a:p>
            <a:pPr>
              <a:buFont typeface="Wingdings" panose="05000000000000000000" pitchFamily="2" charset="2"/>
              <a:buChar char="Ø"/>
            </a:pPr>
            <a:endParaRPr lang="el-GR" sz="2000" dirty="0" smtClean="0"/>
          </a:p>
          <a:p>
            <a:pPr>
              <a:buFont typeface="Wingdings" panose="05000000000000000000" pitchFamily="2" charset="2"/>
              <a:buChar char="Ø"/>
            </a:pPr>
            <a:r>
              <a:rPr lang="el-GR" sz="2000" dirty="0" smtClean="0"/>
              <a:t>Τα αντιμικροβιακά διέρχονται στο μητρικό γάλα κυρίως με παθητική διάχυση, ενεργητική μεταφορά ή </a:t>
            </a:r>
            <a:r>
              <a:rPr lang="el-GR" sz="2000" dirty="0" err="1" smtClean="0"/>
              <a:t>διακυττάρια</a:t>
            </a:r>
            <a:r>
              <a:rPr lang="el-GR" sz="2000" dirty="0" smtClean="0"/>
              <a:t> διάχυση</a:t>
            </a:r>
          </a:p>
          <a:p>
            <a:pPr>
              <a:buFont typeface="Wingdings" panose="05000000000000000000" pitchFamily="2" charset="2"/>
              <a:buChar char="Ø"/>
            </a:pPr>
            <a:r>
              <a:rPr lang="el-GR" sz="2000" dirty="0" smtClean="0"/>
              <a:t>Η δίοδος αυτή επηρεάζεται και από παραμέτρους του βρέφους και της μητέρας</a:t>
            </a:r>
            <a:endParaRPr lang="el-GR" sz="2000" dirty="0"/>
          </a:p>
        </p:txBody>
      </p:sp>
    </p:spTree>
    <p:extLst>
      <p:ext uri="{BB962C8B-B14F-4D97-AF65-F5344CB8AC3E}">
        <p14:creationId xmlns:p14="http://schemas.microsoft.com/office/powerpoint/2010/main" val="22802348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err="1">
                <a:solidFill>
                  <a:srgbClr val="000000"/>
                </a:solidFill>
              </a:rPr>
              <a:t>Αντιβιοτικα</a:t>
            </a:r>
            <a:r>
              <a:rPr lang="el-GR" dirty="0">
                <a:solidFill>
                  <a:srgbClr val="000000"/>
                </a:solidFill>
              </a:rPr>
              <a:t> και </a:t>
            </a:r>
            <a:r>
              <a:rPr lang="el-GR" dirty="0" err="1">
                <a:solidFill>
                  <a:srgbClr val="000000"/>
                </a:solidFill>
              </a:rPr>
              <a:t>θηλασμοσ</a:t>
            </a:r>
            <a:endParaRPr lang="el-GR" dirty="0"/>
          </a:p>
        </p:txBody>
      </p:sp>
      <p:sp>
        <p:nvSpPr>
          <p:cNvPr id="3" name="Θέση περιεχομένου 2"/>
          <p:cNvSpPr>
            <a:spLocks noGrp="1"/>
          </p:cNvSpPr>
          <p:nvPr>
            <p:ph idx="1"/>
          </p:nvPr>
        </p:nvSpPr>
        <p:spPr/>
        <p:txBody>
          <a:bodyPr>
            <a:normAutofit/>
          </a:bodyPr>
          <a:lstStyle/>
          <a:p>
            <a:r>
              <a:rPr lang="el-GR" sz="2000" dirty="0" smtClean="0"/>
              <a:t>Θεωρητικά όλα τα αντιμικροβιακά μπορεί να προκαλέσουν προβλήματα:</a:t>
            </a:r>
          </a:p>
          <a:p>
            <a:endParaRPr lang="el-GR" sz="2000" dirty="0" smtClean="0"/>
          </a:p>
          <a:p>
            <a:pPr>
              <a:buFont typeface="Wingdings" panose="05000000000000000000" pitchFamily="2" charset="2"/>
              <a:buChar char="Ø"/>
            </a:pPr>
            <a:r>
              <a:rPr lang="el-GR" sz="2000" dirty="0" smtClean="0"/>
              <a:t>Μεταβολή της χλωρίδας &amp; αμυντικών μηχανισμών του εντέρου</a:t>
            </a:r>
          </a:p>
          <a:p>
            <a:pPr>
              <a:buFont typeface="Wingdings" panose="05000000000000000000" pitchFamily="2" charset="2"/>
              <a:buChar char="Ø"/>
            </a:pPr>
            <a:endParaRPr lang="el-GR" sz="2000" dirty="0" smtClean="0"/>
          </a:p>
          <a:p>
            <a:pPr>
              <a:buFont typeface="Wingdings" panose="05000000000000000000" pitchFamily="2" charset="2"/>
              <a:buChar char="Ø"/>
            </a:pPr>
            <a:r>
              <a:rPr lang="el-GR" sz="2000" dirty="0" smtClean="0"/>
              <a:t>Άμεση τοξική δράση ανεξάρτητη δόσεως</a:t>
            </a:r>
          </a:p>
          <a:p>
            <a:pPr>
              <a:buFont typeface="Wingdings" panose="05000000000000000000" pitchFamily="2" charset="2"/>
              <a:buChar char="Ø"/>
            </a:pPr>
            <a:endParaRPr lang="el-GR" sz="2000" dirty="0" smtClean="0"/>
          </a:p>
          <a:p>
            <a:pPr>
              <a:buFont typeface="Wingdings" panose="05000000000000000000" pitchFamily="2" charset="2"/>
              <a:buChar char="Ø"/>
            </a:pPr>
            <a:r>
              <a:rPr lang="el-GR" sz="2000" dirty="0" smtClean="0">
                <a:solidFill>
                  <a:srgbClr val="C00000"/>
                </a:solidFill>
              </a:rPr>
              <a:t>Τροποποίηση των αποτελεσμάτων καλλιεργειών </a:t>
            </a:r>
            <a:r>
              <a:rPr lang="el-GR" sz="2000" dirty="0" smtClean="0"/>
              <a:t>αν το θηλάζον βρέφος ελέγχεται για λοίμωξη</a:t>
            </a:r>
            <a:endParaRPr lang="el-GR" sz="2000" dirty="0"/>
          </a:p>
        </p:txBody>
      </p:sp>
    </p:spTree>
    <p:extLst>
      <p:ext uri="{BB962C8B-B14F-4D97-AF65-F5344CB8AC3E}">
        <p14:creationId xmlns:p14="http://schemas.microsoft.com/office/powerpoint/2010/main" val="3177259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err="1" smtClean="0"/>
              <a:t>Συγγενησ</a:t>
            </a:r>
            <a:r>
              <a:rPr lang="el-GR" dirty="0" smtClean="0"/>
              <a:t>  </a:t>
            </a:r>
            <a:r>
              <a:rPr lang="el-GR" dirty="0" err="1" smtClean="0"/>
              <a:t>φυματιωση</a:t>
            </a:r>
            <a:endParaRPr lang="el-GR" dirty="0"/>
          </a:p>
        </p:txBody>
      </p:sp>
      <p:sp>
        <p:nvSpPr>
          <p:cNvPr id="3" name="Θέση περιεχομένου 2"/>
          <p:cNvSpPr>
            <a:spLocks noGrp="1"/>
          </p:cNvSpPr>
          <p:nvPr>
            <p:ph idx="1"/>
          </p:nvPr>
        </p:nvSpPr>
        <p:spPr>
          <a:xfrm>
            <a:off x="822960" y="1100628"/>
            <a:ext cx="7520940" cy="4632628"/>
          </a:xfrm>
        </p:spPr>
        <p:txBody>
          <a:bodyPr>
            <a:noAutofit/>
          </a:bodyPr>
          <a:lstStyle/>
          <a:p>
            <a:pPr marL="0" indent="0"/>
            <a:endParaRPr lang="el-GR" sz="1800" dirty="0" smtClean="0">
              <a:solidFill>
                <a:srgbClr val="C00000"/>
              </a:solidFill>
            </a:endParaRPr>
          </a:p>
          <a:p>
            <a:pPr marL="0" indent="0"/>
            <a:r>
              <a:rPr lang="el-GR" sz="1800" dirty="0" smtClean="0">
                <a:solidFill>
                  <a:srgbClr val="C00000"/>
                </a:solidFill>
              </a:rPr>
              <a:t>Προσβάλλονται:</a:t>
            </a:r>
          </a:p>
          <a:p>
            <a:pPr>
              <a:buFont typeface="Wingdings" panose="05000000000000000000" pitchFamily="2" charset="2"/>
              <a:buChar char="ü"/>
            </a:pPr>
            <a:r>
              <a:rPr lang="el-GR" sz="1800" dirty="0" smtClean="0"/>
              <a:t>Ήπαρ &amp; πνεύμονες  (κυρίως)</a:t>
            </a:r>
          </a:p>
          <a:p>
            <a:pPr>
              <a:buFont typeface="Wingdings" panose="05000000000000000000" pitchFamily="2" charset="2"/>
              <a:buChar char="ü"/>
            </a:pPr>
            <a:endParaRPr lang="el-GR" sz="1800" dirty="0" smtClean="0"/>
          </a:p>
          <a:p>
            <a:pPr>
              <a:buFont typeface="Wingdings" panose="05000000000000000000" pitchFamily="2" charset="2"/>
              <a:buChar char="ü"/>
            </a:pPr>
            <a:r>
              <a:rPr lang="el-GR" sz="1800" dirty="0" smtClean="0"/>
              <a:t>Μυελός των οστών, Οστά</a:t>
            </a:r>
          </a:p>
          <a:p>
            <a:pPr>
              <a:buFont typeface="Wingdings" panose="05000000000000000000" pitchFamily="2" charset="2"/>
              <a:buChar char="ü"/>
            </a:pPr>
            <a:endParaRPr lang="el-GR" sz="1800" dirty="0" smtClean="0"/>
          </a:p>
          <a:p>
            <a:pPr>
              <a:buFont typeface="Wingdings" panose="05000000000000000000" pitchFamily="2" charset="2"/>
              <a:buChar char="ü"/>
            </a:pPr>
            <a:r>
              <a:rPr lang="el-GR" sz="1800" dirty="0" smtClean="0"/>
              <a:t>Γαστρεντερικό </a:t>
            </a:r>
          </a:p>
          <a:p>
            <a:pPr>
              <a:buFont typeface="Wingdings" panose="05000000000000000000" pitchFamily="2" charset="2"/>
              <a:buChar char="ü"/>
            </a:pPr>
            <a:endParaRPr lang="el-GR" sz="1800" dirty="0" smtClean="0"/>
          </a:p>
          <a:p>
            <a:pPr>
              <a:buFont typeface="Wingdings" panose="05000000000000000000" pitchFamily="2" charset="2"/>
              <a:buChar char="ü"/>
            </a:pPr>
            <a:r>
              <a:rPr lang="el-GR" sz="1800" dirty="0" smtClean="0"/>
              <a:t>Επινεφρίδια, Σπλήνας, Νεφροί</a:t>
            </a:r>
          </a:p>
          <a:p>
            <a:pPr>
              <a:buFont typeface="Wingdings" panose="05000000000000000000" pitchFamily="2" charset="2"/>
              <a:buChar char="ü"/>
            </a:pPr>
            <a:endParaRPr lang="el-GR" sz="1800" dirty="0" smtClean="0"/>
          </a:p>
          <a:p>
            <a:pPr>
              <a:buFont typeface="Wingdings" panose="05000000000000000000" pitchFamily="2" charset="2"/>
              <a:buChar char="ü"/>
            </a:pPr>
            <a:r>
              <a:rPr lang="el-GR" sz="1800" dirty="0" err="1" smtClean="0"/>
              <a:t>Ενδοκοιλιακοί</a:t>
            </a:r>
            <a:r>
              <a:rPr lang="el-GR" sz="1800" dirty="0" smtClean="0"/>
              <a:t> λεμφαδένες &amp; Δέρμα </a:t>
            </a:r>
            <a:endParaRPr lang="el-GR" sz="1800" dirty="0"/>
          </a:p>
        </p:txBody>
      </p:sp>
    </p:spTree>
    <p:extLst>
      <p:ext uri="{BB962C8B-B14F-4D97-AF65-F5344CB8AC3E}">
        <p14:creationId xmlns:p14="http://schemas.microsoft.com/office/powerpoint/2010/main" val="67051598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err="1">
                <a:solidFill>
                  <a:srgbClr val="000000"/>
                </a:solidFill>
              </a:rPr>
              <a:t>Αντιβιοτικα</a:t>
            </a:r>
            <a:r>
              <a:rPr lang="el-GR" dirty="0">
                <a:solidFill>
                  <a:srgbClr val="000000"/>
                </a:solidFill>
              </a:rPr>
              <a:t> και </a:t>
            </a:r>
            <a:r>
              <a:rPr lang="el-GR" dirty="0" err="1">
                <a:solidFill>
                  <a:srgbClr val="000000"/>
                </a:solidFill>
              </a:rPr>
              <a:t>θηλασμοσ</a:t>
            </a:r>
            <a:endParaRPr lang="el-GR" dirty="0"/>
          </a:p>
        </p:txBody>
      </p:sp>
      <p:sp>
        <p:nvSpPr>
          <p:cNvPr id="3" name="Θέση περιεχομένου 2"/>
          <p:cNvSpPr>
            <a:spLocks noGrp="1"/>
          </p:cNvSpPr>
          <p:nvPr>
            <p:ph idx="1"/>
          </p:nvPr>
        </p:nvSpPr>
        <p:spPr/>
        <p:txBody>
          <a:bodyPr>
            <a:normAutofit/>
          </a:bodyPr>
          <a:lstStyle/>
          <a:p>
            <a:pPr>
              <a:buFont typeface="Wingdings" panose="05000000000000000000" pitchFamily="2" charset="2"/>
              <a:buChar char="Ø"/>
            </a:pPr>
            <a:endParaRPr lang="el-GR" sz="2000" dirty="0" smtClean="0"/>
          </a:p>
          <a:p>
            <a:pPr>
              <a:buFont typeface="Wingdings" panose="05000000000000000000" pitchFamily="2" charset="2"/>
              <a:buChar char="Ø"/>
            </a:pPr>
            <a:r>
              <a:rPr lang="el-GR" sz="2000" dirty="0" smtClean="0">
                <a:solidFill>
                  <a:srgbClr val="C00000"/>
                </a:solidFill>
              </a:rPr>
              <a:t>Ασφαλή </a:t>
            </a:r>
            <a:r>
              <a:rPr lang="el-GR" sz="2000" dirty="0" smtClean="0"/>
              <a:t>:  κατά τη διάρκεια του θηλασμού</a:t>
            </a:r>
          </a:p>
          <a:p>
            <a:pPr>
              <a:buFont typeface="Wingdings" panose="05000000000000000000" pitchFamily="2" charset="2"/>
              <a:buChar char="Ø"/>
            </a:pPr>
            <a:endParaRPr lang="el-GR" sz="2000" dirty="0" smtClean="0"/>
          </a:p>
          <a:p>
            <a:pPr>
              <a:buFont typeface="Wingdings" panose="05000000000000000000" pitchFamily="2" charset="2"/>
              <a:buChar char="Ø"/>
            </a:pPr>
            <a:r>
              <a:rPr lang="el-GR" sz="2000" dirty="0" smtClean="0">
                <a:solidFill>
                  <a:srgbClr val="C00000"/>
                </a:solidFill>
              </a:rPr>
              <a:t>Χωρίς γνωστή δράση : </a:t>
            </a:r>
            <a:r>
              <a:rPr lang="el-GR" sz="2000" dirty="0" smtClean="0"/>
              <a:t> πρέπει να χρησιμοποιούνται με προσοχή</a:t>
            </a:r>
          </a:p>
          <a:p>
            <a:pPr>
              <a:buFont typeface="Wingdings" panose="05000000000000000000" pitchFamily="2" charset="2"/>
              <a:buChar char="Ø"/>
            </a:pPr>
            <a:endParaRPr lang="el-GR" sz="2000" dirty="0" smtClean="0"/>
          </a:p>
          <a:p>
            <a:pPr>
              <a:buFont typeface="Wingdings" panose="05000000000000000000" pitchFamily="2" charset="2"/>
              <a:buChar char="Ø"/>
            </a:pPr>
            <a:r>
              <a:rPr lang="el-GR" sz="2000" dirty="0" smtClean="0">
                <a:solidFill>
                  <a:srgbClr val="C00000"/>
                </a:solidFill>
              </a:rPr>
              <a:t>Αντενδείκνυνται </a:t>
            </a:r>
            <a:endParaRPr lang="el-GR" sz="2000" dirty="0">
              <a:solidFill>
                <a:srgbClr val="C00000"/>
              </a:solidFill>
            </a:endParaRPr>
          </a:p>
        </p:txBody>
      </p:sp>
    </p:spTree>
    <p:extLst>
      <p:ext uri="{BB962C8B-B14F-4D97-AF65-F5344CB8AC3E}">
        <p14:creationId xmlns:p14="http://schemas.microsoft.com/office/powerpoint/2010/main" val="34273669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err="1">
                <a:solidFill>
                  <a:srgbClr val="000000"/>
                </a:solidFill>
              </a:rPr>
              <a:t>Αντιβιοτικα</a:t>
            </a:r>
            <a:r>
              <a:rPr lang="el-GR" dirty="0">
                <a:solidFill>
                  <a:srgbClr val="000000"/>
                </a:solidFill>
              </a:rPr>
              <a:t> και </a:t>
            </a:r>
            <a:r>
              <a:rPr lang="el-GR" dirty="0" err="1">
                <a:solidFill>
                  <a:srgbClr val="000000"/>
                </a:solidFill>
              </a:rPr>
              <a:t>θηλασμοσ</a:t>
            </a:r>
            <a:endParaRPr lang="el-GR" dirty="0"/>
          </a:p>
        </p:txBody>
      </p:sp>
      <p:sp>
        <p:nvSpPr>
          <p:cNvPr id="3" name="Θέση περιεχομένου 2"/>
          <p:cNvSpPr>
            <a:spLocks noGrp="1"/>
          </p:cNvSpPr>
          <p:nvPr>
            <p:ph idx="1"/>
          </p:nvPr>
        </p:nvSpPr>
        <p:spPr>
          <a:xfrm>
            <a:off x="822960" y="1100628"/>
            <a:ext cx="7520940" cy="5136684"/>
          </a:xfrm>
        </p:spPr>
        <p:txBody>
          <a:bodyPr>
            <a:normAutofit/>
          </a:bodyPr>
          <a:lstStyle/>
          <a:p>
            <a:r>
              <a:rPr lang="el-GR" sz="2000" dirty="0" smtClean="0">
                <a:solidFill>
                  <a:srgbClr val="C00000"/>
                </a:solidFill>
              </a:rPr>
              <a:t>Α. Ασφαλή</a:t>
            </a:r>
          </a:p>
          <a:p>
            <a:pPr>
              <a:buFont typeface="Wingdings" panose="05000000000000000000" pitchFamily="2" charset="2"/>
              <a:buChar char="Ø"/>
            </a:pPr>
            <a:endParaRPr lang="el-GR" sz="2000" dirty="0" smtClean="0"/>
          </a:p>
          <a:p>
            <a:pPr>
              <a:buFont typeface="Wingdings" panose="05000000000000000000" pitchFamily="2" charset="2"/>
              <a:buChar char="Ø"/>
            </a:pPr>
            <a:r>
              <a:rPr lang="el-GR" sz="2000" dirty="0" smtClean="0"/>
              <a:t>Αμινογλυκοσίδες</a:t>
            </a:r>
          </a:p>
          <a:p>
            <a:pPr>
              <a:buFont typeface="Wingdings" panose="05000000000000000000" pitchFamily="2" charset="2"/>
              <a:buChar char="Ø"/>
            </a:pPr>
            <a:r>
              <a:rPr lang="el-GR" sz="2000" dirty="0" err="1" smtClean="0"/>
              <a:t>Αμοξυκιλλίνη</a:t>
            </a:r>
            <a:r>
              <a:rPr lang="el-GR" sz="2000" dirty="0" smtClean="0"/>
              <a:t> (</a:t>
            </a:r>
            <a:r>
              <a:rPr lang="el-GR" sz="2000" dirty="0" err="1" smtClean="0"/>
              <a:t>κλαβουλανικό</a:t>
            </a:r>
            <a:r>
              <a:rPr lang="el-GR" sz="2000" dirty="0" smtClean="0"/>
              <a:t>)</a:t>
            </a:r>
          </a:p>
          <a:p>
            <a:pPr>
              <a:buFont typeface="Wingdings" panose="05000000000000000000" pitchFamily="2" charset="2"/>
              <a:buChar char="Ø"/>
            </a:pPr>
            <a:r>
              <a:rPr lang="el-GR" sz="2000" dirty="0" smtClean="0"/>
              <a:t>Αντιφυματικά (η </a:t>
            </a:r>
            <a:r>
              <a:rPr lang="el-GR" sz="2000" dirty="0" err="1" smtClean="0"/>
              <a:t>ισονιαζίδη</a:t>
            </a:r>
            <a:r>
              <a:rPr lang="el-GR" sz="2000" dirty="0" smtClean="0"/>
              <a:t> απεκκρίνεται σε μικρά ποσά, αν χορηγηθεί στη θηλάζουσα τότε τόσο η μητέρα όσο και το νεογνό πρέπει να λάβουν </a:t>
            </a:r>
            <a:r>
              <a:rPr lang="el-GR" sz="2000" dirty="0" err="1" smtClean="0"/>
              <a:t>πυριδοξίνη</a:t>
            </a:r>
            <a:r>
              <a:rPr lang="el-GR" sz="2000" dirty="0" smtClean="0"/>
              <a:t>)</a:t>
            </a:r>
          </a:p>
          <a:p>
            <a:pPr>
              <a:buFont typeface="Wingdings" panose="05000000000000000000" pitchFamily="2" charset="2"/>
              <a:buChar char="Ø"/>
            </a:pPr>
            <a:r>
              <a:rPr lang="el-GR" sz="2000" dirty="0" smtClean="0"/>
              <a:t>Κεφαλοσπορίνες</a:t>
            </a:r>
          </a:p>
          <a:p>
            <a:pPr>
              <a:buFont typeface="Wingdings" panose="05000000000000000000" pitchFamily="2" charset="2"/>
              <a:buChar char="Ø"/>
            </a:pPr>
            <a:r>
              <a:rPr lang="el-GR" sz="2000" dirty="0" smtClean="0"/>
              <a:t>Μακρολίδες</a:t>
            </a:r>
          </a:p>
          <a:p>
            <a:pPr>
              <a:buFont typeface="Wingdings" panose="05000000000000000000" pitchFamily="2" charset="2"/>
              <a:buChar char="Ø"/>
            </a:pPr>
            <a:r>
              <a:rPr lang="el-GR" sz="2000" dirty="0" err="1" smtClean="0"/>
              <a:t>Μετρονιαδαζόλη</a:t>
            </a:r>
            <a:r>
              <a:rPr lang="el-GR" sz="2000" dirty="0" smtClean="0"/>
              <a:t> (</a:t>
            </a:r>
            <a:r>
              <a:rPr lang="el-GR" sz="2000" dirty="0" err="1" smtClean="0"/>
              <a:t>συνηθεις</a:t>
            </a:r>
            <a:r>
              <a:rPr lang="el-GR" sz="2000" dirty="0" smtClean="0"/>
              <a:t> δόσεις)</a:t>
            </a:r>
          </a:p>
          <a:p>
            <a:pPr>
              <a:buFont typeface="Wingdings" panose="05000000000000000000" pitchFamily="2" charset="2"/>
              <a:buChar char="Ø"/>
            </a:pPr>
            <a:r>
              <a:rPr lang="el-GR" sz="2000" dirty="0" smtClean="0"/>
              <a:t>Πενικιλλίνες</a:t>
            </a:r>
          </a:p>
          <a:p>
            <a:pPr>
              <a:buFont typeface="Wingdings" panose="05000000000000000000" pitchFamily="2" charset="2"/>
              <a:buChar char="Ø"/>
            </a:pPr>
            <a:r>
              <a:rPr lang="el-GR" sz="2000" dirty="0" err="1" smtClean="0"/>
              <a:t>Τριμεθοπρίμη</a:t>
            </a:r>
            <a:r>
              <a:rPr lang="el-GR" sz="2000" dirty="0" smtClean="0"/>
              <a:t> . </a:t>
            </a:r>
            <a:r>
              <a:rPr lang="el-GR" sz="2000" dirty="0" err="1" smtClean="0"/>
              <a:t>σουλφαμεθοξαζόλη</a:t>
            </a:r>
            <a:endParaRPr lang="el-GR" sz="2000" dirty="0"/>
          </a:p>
        </p:txBody>
      </p:sp>
    </p:spTree>
    <p:extLst>
      <p:ext uri="{BB962C8B-B14F-4D97-AF65-F5344CB8AC3E}">
        <p14:creationId xmlns:p14="http://schemas.microsoft.com/office/powerpoint/2010/main" val="2932510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err="1">
                <a:solidFill>
                  <a:srgbClr val="000000"/>
                </a:solidFill>
              </a:rPr>
              <a:t>Αντιβιοτικα</a:t>
            </a:r>
            <a:r>
              <a:rPr lang="el-GR" dirty="0">
                <a:solidFill>
                  <a:srgbClr val="000000"/>
                </a:solidFill>
              </a:rPr>
              <a:t> και </a:t>
            </a:r>
            <a:r>
              <a:rPr lang="el-GR" dirty="0" err="1">
                <a:solidFill>
                  <a:srgbClr val="000000"/>
                </a:solidFill>
              </a:rPr>
              <a:t>θηλασμοσ</a:t>
            </a:r>
            <a:endParaRPr lang="el-GR" dirty="0"/>
          </a:p>
        </p:txBody>
      </p:sp>
      <p:sp>
        <p:nvSpPr>
          <p:cNvPr id="3" name="Θέση περιεχομένου 2"/>
          <p:cNvSpPr>
            <a:spLocks noGrp="1"/>
          </p:cNvSpPr>
          <p:nvPr>
            <p:ph idx="1"/>
          </p:nvPr>
        </p:nvSpPr>
        <p:spPr>
          <a:xfrm>
            <a:off x="822960" y="1100628"/>
            <a:ext cx="7520940" cy="5064676"/>
          </a:xfrm>
        </p:spPr>
        <p:txBody>
          <a:bodyPr>
            <a:normAutofit/>
          </a:bodyPr>
          <a:lstStyle/>
          <a:p>
            <a:r>
              <a:rPr lang="el-GR" sz="2000" dirty="0" smtClean="0">
                <a:solidFill>
                  <a:srgbClr val="C00000"/>
                </a:solidFill>
              </a:rPr>
              <a:t>Β. Μη γνωστή δράση / Χρήση με προσοχή</a:t>
            </a:r>
          </a:p>
          <a:p>
            <a:pPr>
              <a:buFont typeface="Wingdings" panose="05000000000000000000" pitchFamily="2" charset="2"/>
              <a:buChar char="Ø"/>
            </a:pPr>
            <a:endParaRPr lang="el-GR" sz="2000" dirty="0" smtClean="0"/>
          </a:p>
          <a:p>
            <a:pPr>
              <a:buFont typeface="Wingdings" panose="05000000000000000000" pitchFamily="2" charset="2"/>
              <a:buChar char="Ø"/>
            </a:pPr>
            <a:r>
              <a:rPr lang="el-GR" sz="2000" dirty="0" err="1" smtClean="0"/>
              <a:t>Κλινδαμυκίνη</a:t>
            </a:r>
            <a:endParaRPr lang="el-GR" sz="2000" dirty="0" smtClean="0"/>
          </a:p>
          <a:p>
            <a:pPr>
              <a:buFont typeface="Wingdings" panose="05000000000000000000" pitchFamily="2" charset="2"/>
              <a:buChar char="Ø"/>
            </a:pPr>
            <a:r>
              <a:rPr lang="el-GR" sz="2000" dirty="0" err="1" smtClean="0"/>
              <a:t>Νιτροφουραντοϊνη</a:t>
            </a:r>
            <a:endParaRPr lang="el-GR" sz="2000" dirty="0" smtClean="0"/>
          </a:p>
          <a:p>
            <a:pPr>
              <a:buFont typeface="Wingdings" panose="05000000000000000000" pitchFamily="2" charset="2"/>
              <a:buChar char="Ø"/>
            </a:pPr>
            <a:r>
              <a:rPr lang="el-GR" sz="2000" dirty="0" smtClean="0"/>
              <a:t>Τετρακυκλίνες</a:t>
            </a:r>
          </a:p>
          <a:p>
            <a:pPr>
              <a:buFont typeface="Wingdings" panose="05000000000000000000" pitchFamily="2" charset="2"/>
              <a:buChar char="Ø"/>
            </a:pPr>
            <a:r>
              <a:rPr lang="el-GR" sz="2000" dirty="0" err="1" smtClean="0"/>
              <a:t>Χλωραμφενικόλη</a:t>
            </a:r>
            <a:endParaRPr lang="el-GR" sz="2000" dirty="0" smtClean="0"/>
          </a:p>
          <a:p>
            <a:pPr>
              <a:buFont typeface="Wingdings" panose="05000000000000000000" pitchFamily="2" charset="2"/>
              <a:buChar char="Ø"/>
            </a:pPr>
            <a:r>
              <a:rPr lang="el-GR" sz="2000" dirty="0" smtClean="0"/>
              <a:t>Υψηλές δόσεις </a:t>
            </a:r>
            <a:r>
              <a:rPr lang="el-GR" sz="2000" dirty="0" err="1" smtClean="0"/>
              <a:t>σουλφοναμιδών</a:t>
            </a:r>
            <a:endParaRPr lang="el-GR" sz="2000" dirty="0" smtClean="0"/>
          </a:p>
          <a:p>
            <a:pPr marL="0" indent="0"/>
            <a:r>
              <a:rPr lang="el-GR" sz="2000" dirty="0"/>
              <a:t> </a:t>
            </a:r>
            <a:r>
              <a:rPr lang="el-GR" sz="2000" dirty="0" smtClean="0"/>
              <a:t>(προσοχή στις σουλφοναμίδες που απεκκρίνονται στο γάλα &amp; μπορεί να επιδεινώσουν τον ίκτερο, ή προκαλούν εξανθήματα και ενίοτε αιμόλυση)</a:t>
            </a:r>
            <a:endParaRPr lang="el-GR" sz="2000" dirty="0"/>
          </a:p>
        </p:txBody>
      </p:sp>
    </p:spTree>
    <p:extLst>
      <p:ext uri="{BB962C8B-B14F-4D97-AF65-F5344CB8AC3E}">
        <p14:creationId xmlns:p14="http://schemas.microsoft.com/office/powerpoint/2010/main" val="19132499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err="1">
                <a:solidFill>
                  <a:srgbClr val="000000"/>
                </a:solidFill>
              </a:rPr>
              <a:t>Αντιβιοτικα</a:t>
            </a:r>
            <a:r>
              <a:rPr lang="el-GR" dirty="0">
                <a:solidFill>
                  <a:srgbClr val="000000"/>
                </a:solidFill>
              </a:rPr>
              <a:t> και </a:t>
            </a:r>
            <a:r>
              <a:rPr lang="el-GR" dirty="0" err="1">
                <a:solidFill>
                  <a:srgbClr val="000000"/>
                </a:solidFill>
              </a:rPr>
              <a:t>θηλασμοσ</a:t>
            </a:r>
            <a:endParaRPr lang="el-GR" dirty="0"/>
          </a:p>
        </p:txBody>
      </p:sp>
      <p:sp>
        <p:nvSpPr>
          <p:cNvPr id="3" name="Θέση περιεχομένου 2"/>
          <p:cNvSpPr>
            <a:spLocks noGrp="1"/>
          </p:cNvSpPr>
          <p:nvPr>
            <p:ph idx="1"/>
          </p:nvPr>
        </p:nvSpPr>
        <p:spPr/>
        <p:txBody>
          <a:bodyPr>
            <a:normAutofit/>
          </a:bodyPr>
          <a:lstStyle/>
          <a:p>
            <a:endParaRPr lang="el-GR" sz="2000" dirty="0" smtClean="0">
              <a:solidFill>
                <a:srgbClr val="C00000"/>
              </a:solidFill>
            </a:endParaRPr>
          </a:p>
          <a:p>
            <a:r>
              <a:rPr lang="el-GR" sz="2000" dirty="0" smtClean="0">
                <a:solidFill>
                  <a:srgbClr val="C00000"/>
                </a:solidFill>
              </a:rPr>
              <a:t>Γ. Αντένδειξη </a:t>
            </a:r>
          </a:p>
          <a:p>
            <a:endParaRPr lang="el-GR" sz="2000" dirty="0" smtClean="0">
              <a:solidFill>
                <a:srgbClr val="C00000"/>
              </a:solidFill>
            </a:endParaRPr>
          </a:p>
          <a:p>
            <a:pPr>
              <a:buFont typeface="Wingdings" panose="05000000000000000000" pitchFamily="2" charset="2"/>
              <a:buChar char="Ø"/>
            </a:pPr>
            <a:r>
              <a:rPr lang="el-GR" sz="2000" dirty="0" err="1" smtClean="0"/>
              <a:t>Μετρονιδαζόλη</a:t>
            </a:r>
            <a:r>
              <a:rPr lang="el-GR" sz="2000" dirty="0" smtClean="0"/>
              <a:t> (εφάπαξ υψηλή δόση)</a:t>
            </a:r>
          </a:p>
          <a:p>
            <a:pPr>
              <a:buFont typeface="Wingdings" panose="05000000000000000000" pitchFamily="2" charset="2"/>
              <a:buChar char="Ø"/>
            </a:pPr>
            <a:endParaRPr lang="el-GR" sz="2000" dirty="0"/>
          </a:p>
          <a:p>
            <a:pPr>
              <a:buFont typeface="Wingdings" panose="05000000000000000000" pitchFamily="2" charset="2"/>
              <a:buChar char="Ø"/>
            </a:pPr>
            <a:r>
              <a:rPr lang="el-GR" sz="2000" dirty="0" smtClean="0"/>
              <a:t>Κινολόνες </a:t>
            </a:r>
            <a:endParaRPr lang="el-GR" sz="2000" dirty="0"/>
          </a:p>
        </p:txBody>
      </p:sp>
    </p:spTree>
    <p:extLst>
      <p:ext uri="{BB962C8B-B14F-4D97-AF65-F5344CB8AC3E}">
        <p14:creationId xmlns:p14="http://schemas.microsoft.com/office/powerpoint/2010/main" val="1207963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err="1">
                <a:solidFill>
                  <a:srgbClr val="000000"/>
                </a:solidFill>
              </a:rPr>
              <a:t>Αντιβιοτικα</a:t>
            </a:r>
            <a:r>
              <a:rPr lang="el-GR" dirty="0">
                <a:solidFill>
                  <a:srgbClr val="000000"/>
                </a:solidFill>
              </a:rPr>
              <a:t> και </a:t>
            </a:r>
            <a:r>
              <a:rPr lang="el-GR" dirty="0" err="1">
                <a:solidFill>
                  <a:srgbClr val="000000"/>
                </a:solidFill>
              </a:rPr>
              <a:t>θηλασμοσ</a:t>
            </a:r>
            <a:endParaRPr lang="el-GR" dirty="0"/>
          </a:p>
        </p:txBody>
      </p:sp>
      <p:sp>
        <p:nvSpPr>
          <p:cNvPr id="3" name="Θέση περιεχομένου 2"/>
          <p:cNvSpPr>
            <a:spLocks noGrp="1"/>
          </p:cNvSpPr>
          <p:nvPr>
            <p:ph idx="1"/>
          </p:nvPr>
        </p:nvSpPr>
        <p:spPr/>
        <p:txBody>
          <a:bodyPr>
            <a:normAutofit/>
          </a:bodyPr>
          <a:lstStyle/>
          <a:p>
            <a:pPr algn="ctr"/>
            <a:endParaRPr lang="el-GR" sz="2000" dirty="0" smtClean="0">
              <a:solidFill>
                <a:srgbClr val="C00000"/>
              </a:solidFill>
            </a:endParaRPr>
          </a:p>
          <a:p>
            <a:pPr algn="ctr"/>
            <a:endParaRPr lang="el-GR" sz="2000" dirty="0">
              <a:solidFill>
                <a:srgbClr val="C00000"/>
              </a:solidFill>
            </a:endParaRPr>
          </a:p>
          <a:p>
            <a:pPr algn="ctr"/>
            <a:r>
              <a:rPr lang="el-GR" sz="2000" dirty="0" smtClean="0">
                <a:solidFill>
                  <a:srgbClr val="C00000"/>
                </a:solidFill>
              </a:rPr>
              <a:t>Καλό είναι ο θηλασμός να γίνεται </a:t>
            </a:r>
          </a:p>
          <a:p>
            <a:pPr algn="ctr"/>
            <a:endParaRPr lang="el-GR" sz="2000" dirty="0" smtClean="0">
              <a:solidFill>
                <a:srgbClr val="C00000"/>
              </a:solidFill>
            </a:endParaRPr>
          </a:p>
          <a:p>
            <a:pPr algn="ctr"/>
            <a:r>
              <a:rPr lang="el-GR" sz="2000" dirty="0" smtClean="0">
                <a:solidFill>
                  <a:srgbClr val="C00000"/>
                </a:solidFill>
              </a:rPr>
              <a:t>λίγο πριν τη χορήγηση του</a:t>
            </a:r>
          </a:p>
          <a:p>
            <a:pPr algn="ctr"/>
            <a:endParaRPr lang="el-GR" sz="2000" dirty="0" smtClean="0">
              <a:solidFill>
                <a:srgbClr val="C00000"/>
              </a:solidFill>
            </a:endParaRPr>
          </a:p>
          <a:p>
            <a:pPr algn="ctr"/>
            <a:r>
              <a:rPr lang="el-GR" sz="2000" dirty="0" smtClean="0">
                <a:solidFill>
                  <a:srgbClr val="C00000"/>
                </a:solidFill>
              </a:rPr>
              <a:t>αντιμικροβιακού στη μητέρα</a:t>
            </a:r>
          </a:p>
        </p:txBody>
      </p:sp>
    </p:spTree>
    <p:extLst>
      <p:ext uri="{BB962C8B-B14F-4D97-AF65-F5344CB8AC3E}">
        <p14:creationId xmlns:p14="http://schemas.microsoft.com/office/powerpoint/2010/main" val="42941511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εμβολια</a:t>
            </a:r>
            <a:endParaRPr lang="el-GR" dirty="0"/>
          </a:p>
        </p:txBody>
      </p:sp>
      <p:sp>
        <p:nvSpPr>
          <p:cNvPr id="3" name="Υπότιτλος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4818053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εμβολια</a:t>
            </a:r>
            <a:endParaRPr lang="el-GR" dirty="0"/>
          </a:p>
        </p:txBody>
      </p:sp>
      <p:sp>
        <p:nvSpPr>
          <p:cNvPr id="3" name="Θέση περιεχομένου 2"/>
          <p:cNvSpPr>
            <a:spLocks noGrp="1"/>
          </p:cNvSpPr>
          <p:nvPr>
            <p:ph idx="1"/>
          </p:nvPr>
        </p:nvSpPr>
        <p:spPr>
          <a:xfrm>
            <a:off x="822960" y="1100628"/>
            <a:ext cx="7520940" cy="5136684"/>
          </a:xfrm>
        </p:spPr>
        <p:txBody>
          <a:bodyPr>
            <a:normAutofit/>
          </a:bodyPr>
          <a:lstStyle/>
          <a:p>
            <a:pPr>
              <a:buFont typeface="Wingdings" panose="05000000000000000000" pitchFamily="2" charset="2"/>
              <a:buChar char="Ø"/>
            </a:pPr>
            <a:r>
              <a:rPr lang="el-GR" sz="2000" dirty="0" smtClean="0"/>
              <a:t>Τα εν χρήσει σήμερα εμβόλια δεν έχουν ιδιαίτερο κίνδυνο για το έμβρυο</a:t>
            </a:r>
          </a:p>
          <a:p>
            <a:pPr>
              <a:buFont typeface="Wingdings" panose="05000000000000000000" pitchFamily="2" charset="2"/>
              <a:buChar char="Ø"/>
            </a:pPr>
            <a:endParaRPr lang="el-GR" sz="2000" dirty="0" smtClean="0"/>
          </a:p>
          <a:p>
            <a:pPr>
              <a:buFont typeface="Wingdings" panose="05000000000000000000" pitchFamily="2" charset="2"/>
              <a:buChar char="Ø"/>
            </a:pPr>
            <a:r>
              <a:rPr lang="el-GR" sz="2000" dirty="0" smtClean="0"/>
              <a:t>Ζώντα εμβόλια αν χορηγηθούν τυχαίως στην έγκυο, δεν δημιουργούν πρόβλημα στο έμβρυο</a:t>
            </a:r>
          </a:p>
          <a:p>
            <a:pPr>
              <a:buFont typeface="Wingdings" panose="05000000000000000000" pitchFamily="2" charset="2"/>
              <a:buChar char="Ø"/>
            </a:pPr>
            <a:endParaRPr lang="el-GR" sz="2000" dirty="0" smtClean="0"/>
          </a:p>
          <a:p>
            <a:pPr>
              <a:buFont typeface="Wingdings" panose="05000000000000000000" pitchFamily="2" charset="2"/>
              <a:buChar char="Ø"/>
            </a:pPr>
            <a:r>
              <a:rPr lang="el-GR" sz="2000" dirty="0" smtClean="0"/>
              <a:t>Παρά ταύτα, συνιστάται οι εμβολιασμοί κατά την κύηση να αποφεύγονται ή εφόσον είναι αναγκαία, να γίνονται στο 2</a:t>
            </a:r>
            <a:r>
              <a:rPr lang="el-GR" sz="2000" baseline="30000" dirty="0" smtClean="0"/>
              <a:t>ο</a:t>
            </a:r>
            <a:r>
              <a:rPr lang="el-GR" sz="2000" dirty="0" smtClean="0"/>
              <a:t> &amp; 3</a:t>
            </a:r>
            <a:r>
              <a:rPr lang="el-GR" sz="2000" baseline="30000" dirty="0" smtClean="0"/>
              <a:t>ο</a:t>
            </a:r>
            <a:r>
              <a:rPr lang="el-GR" sz="2000" dirty="0" smtClean="0"/>
              <a:t> τρίμηνο</a:t>
            </a:r>
          </a:p>
          <a:p>
            <a:pPr>
              <a:buFont typeface="Wingdings" panose="05000000000000000000" pitchFamily="2" charset="2"/>
              <a:buChar char="Ø"/>
            </a:pPr>
            <a:endParaRPr lang="el-GR" sz="2000" dirty="0" smtClean="0"/>
          </a:p>
          <a:p>
            <a:pPr>
              <a:buFont typeface="Wingdings" panose="05000000000000000000" pitchFamily="2" charset="2"/>
              <a:buChar char="Ø"/>
            </a:pPr>
            <a:r>
              <a:rPr lang="el-GR" sz="2000" dirty="0" smtClean="0"/>
              <a:t>Με δεδομένο  ότι το 3-5% των νεογνών γεννιούνται με κάποια συγγενή διαμαρτία, είναι πιθανόν ότι γυναίκες που εμβολιάσθηκαν κατά την κύηση να γεννήσουν τέτοια παιδιά. Στη μεγαλύτερη πλειονότητα δεν θα ευθύνεται το εμβόλιο για αυτό.</a:t>
            </a:r>
          </a:p>
          <a:p>
            <a:pPr>
              <a:buFont typeface="Wingdings" panose="05000000000000000000" pitchFamily="2" charset="2"/>
              <a:buChar char="Ø"/>
            </a:pPr>
            <a:endParaRPr lang="el-GR" sz="2000" dirty="0"/>
          </a:p>
        </p:txBody>
      </p:sp>
    </p:spTree>
    <p:extLst>
      <p:ext uri="{BB962C8B-B14F-4D97-AF65-F5344CB8AC3E}">
        <p14:creationId xmlns:p14="http://schemas.microsoft.com/office/powerpoint/2010/main" val="6771214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εμβολια</a:t>
            </a:r>
            <a:endParaRPr lang="el-GR" dirty="0"/>
          </a:p>
        </p:txBody>
      </p:sp>
      <p:sp>
        <p:nvSpPr>
          <p:cNvPr id="3" name="Θέση περιεχομένου 2"/>
          <p:cNvSpPr>
            <a:spLocks noGrp="1"/>
          </p:cNvSpPr>
          <p:nvPr>
            <p:ph idx="1"/>
          </p:nvPr>
        </p:nvSpPr>
        <p:spPr>
          <a:xfrm>
            <a:off x="822960" y="1100628"/>
            <a:ext cx="7520940" cy="4560620"/>
          </a:xfrm>
        </p:spPr>
        <p:txBody>
          <a:bodyPr>
            <a:normAutofit/>
          </a:bodyPr>
          <a:lstStyle/>
          <a:p>
            <a:pPr>
              <a:buFont typeface="Wingdings" panose="05000000000000000000" pitchFamily="2" charset="2"/>
              <a:buChar char="Ø"/>
            </a:pPr>
            <a:r>
              <a:rPr lang="el-GR" sz="2000" dirty="0" smtClean="0"/>
              <a:t>Κίνδυνος κατά την κύηση θεωρητικός</a:t>
            </a:r>
          </a:p>
          <a:p>
            <a:pPr>
              <a:buFont typeface="Wingdings" panose="05000000000000000000" pitchFamily="2" charset="2"/>
              <a:buChar char="Ø"/>
            </a:pPr>
            <a:endParaRPr lang="el-GR" sz="2000" dirty="0" smtClean="0"/>
          </a:p>
          <a:p>
            <a:pPr>
              <a:buFont typeface="Wingdings" panose="05000000000000000000" pitchFamily="2" charset="2"/>
              <a:buChar char="Ø"/>
            </a:pPr>
            <a:r>
              <a:rPr lang="el-GR" sz="2000" dirty="0" smtClean="0"/>
              <a:t>όφελος του εμβολίου συνήθως αντισταθμίζει τους δυνητικούς κινδύνους, ιδιαίτερα όταν ο κίνδυνος από την έκθεση στη νόσο είναι υψηλός</a:t>
            </a:r>
          </a:p>
          <a:p>
            <a:pPr>
              <a:buFont typeface="Wingdings" panose="05000000000000000000" pitchFamily="2" charset="2"/>
              <a:buChar char="Ø"/>
            </a:pPr>
            <a:endParaRPr lang="el-GR" sz="2000" dirty="0" smtClean="0"/>
          </a:p>
          <a:p>
            <a:pPr>
              <a:buFont typeface="Wingdings" panose="05000000000000000000" pitchFamily="2" charset="2"/>
              <a:buChar char="Ø"/>
            </a:pPr>
            <a:r>
              <a:rPr lang="el-GR" sz="2000" dirty="0" smtClean="0"/>
              <a:t>Τα ζώντα εμβόλια αντενδείκνυνται κατά την κύηση λόγω του θεωρητικού κινδύνου μετάδοσης του ιού στο έμβρυο</a:t>
            </a:r>
          </a:p>
          <a:p>
            <a:pPr>
              <a:buFont typeface="Wingdings" panose="05000000000000000000" pitchFamily="2" charset="2"/>
              <a:buChar char="Ø"/>
            </a:pPr>
            <a:endParaRPr lang="el-GR" sz="2000" dirty="0" smtClean="0"/>
          </a:p>
          <a:p>
            <a:pPr>
              <a:buFont typeface="Wingdings" panose="05000000000000000000" pitchFamily="2" charset="2"/>
              <a:buChar char="Ø"/>
            </a:pPr>
            <a:r>
              <a:rPr lang="el-GR" sz="2000" dirty="0" smtClean="0"/>
              <a:t>Τυχαία χορήγηση </a:t>
            </a:r>
            <a:r>
              <a:rPr lang="en-US" sz="2000" dirty="0" smtClean="0">
                <a:solidFill>
                  <a:srgbClr val="C00000"/>
                </a:solidFill>
              </a:rPr>
              <a:t>MMR</a:t>
            </a:r>
            <a:r>
              <a:rPr lang="el-GR" sz="2000" dirty="0" smtClean="0">
                <a:solidFill>
                  <a:srgbClr val="C00000"/>
                </a:solidFill>
              </a:rPr>
              <a:t> </a:t>
            </a:r>
            <a:r>
              <a:rPr lang="en-US" sz="2000" dirty="0" smtClean="0"/>
              <a:t>(</a:t>
            </a:r>
            <a:r>
              <a:rPr lang="el-GR" sz="2000" dirty="0" smtClean="0"/>
              <a:t>Ιλαράς, Ερυθράς, Παρωτίτιδας) ή </a:t>
            </a:r>
            <a:r>
              <a:rPr lang="en-US" sz="2000" dirty="0" err="1" smtClean="0">
                <a:solidFill>
                  <a:srgbClr val="C00000"/>
                </a:solidFill>
              </a:rPr>
              <a:t>Var</a:t>
            </a:r>
            <a:r>
              <a:rPr lang="el-GR" sz="2000" dirty="0" smtClean="0">
                <a:solidFill>
                  <a:srgbClr val="C00000"/>
                </a:solidFill>
              </a:rPr>
              <a:t> </a:t>
            </a:r>
            <a:r>
              <a:rPr lang="en-US" sz="2000" dirty="0" smtClean="0"/>
              <a:t>(</a:t>
            </a:r>
            <a:r>
              <a:rPr lang="el-GR" sz="2000" dirty="0" smtClean="0"/>
              <a:t>ανεμευλογιάς) κατά τον 1</a:t>
            </a:r>
            <a:r>
              <a:rPr lang="el-GR" sz="2000" baseline="30000" dirty="0" smtClean="0"/>
              <a:t>ο</a:t>
            </a:r>
            <a:r>
              <a:rPr lang="el-GR" sz="2000" dirty="0" smtClean="0"/>
              <a:t> τρίμηνο της κύησης ή στη διάρκεια της κύησης ΔΕΝ αποτελεί ένδειξη διακοπής της κύησης</a:t>
            </a:r>
            <a:endParaRPr lang="el-GR" sz="2000" dirty="0"/>
          </a:p>
        </p:txBody>
      </p:sp>
    </p:spTree>
    <p:extLst>
      <p:ext uri="{BB962C8B-B14F-4D97-AF65-F5344CB8AC3E}">
        <p14:creationId xmlns:p14="http://schemas.microsoft.com/office/powerpoint/2010/main" val="33732655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εμβολια</a:t>
            </a:r>
            <a:endParaRPr lang="el-GR" dirty="0"/>
          </a:p>
        </p:txBody>
      </p:sp>
      <p:sp>
        <p:nvSpPr>
          <p:cNvPr id="3" name="Θέση περιεχομένου 2"/>
          <p:cNvSpPr>
            <a:spLocks noGrp="1"/>
          </p:cNvSpPr>
          <p:nvPr>
            <p:ph idx="1"/>
          </p:nvPr>
        </p:nvSpPr>
        <p:spPr>
          <a:xfrm>
            <a:off x="822960" y="1100628"/>
            <a:ext cx="7520940" cy="5352708"/>
          </a:xfrm>
        </p:spPr>
        <p:txBody>
          <a:bodyPr>
            <a:normAutofit/>
          </a:bodyPr>
          <a:lstStyle/>
          <a:p>
            <a:pPr marL="0" indent="0" algn="ctr"/>
            <a:r>
              <a:rPr lang="el-GR" sz="2000" dirty="0" smtClean="0"/>
              <a:t>ΑΣΦΑΛΗ για το έμβρυο </a:t>
            </a:r>
            <a:r>
              <a:rPr lang="el-GR" sz="2000" dirty="0" smtClean="0">
                <a:sym typeface="Wingdings" panose="05000000000000000000" pitchFamily="2" charset="2"/>
              </a:rPr>
              <a:t> </a:t>
            </a:r>
          </a:p>
          <a:p>
            <a:pPr marL="0" indent="0" algn="ctr"/>
            <a:r>
              <a:rPr lang="el-GR" sz="2000" dirty="0" smtClean="0">
                <a:sym typeface="Wingdings" panose="05000000000000000000" pitchFamily="2" charset="2"/>
              </a:rPr>
              <a:t>αδρανοποιημένα εμβόλια  εμβόλια  </a:t>
            </a:r>
            <a:r>
              <a:rPr lang="el-GR" sz="2000" dirty="0" smtClean="0"/>
              <a:t>Ρουτίνα:  </a:t>
            </a:r>
            <a:r>
              <a:rPr lang="en-US" sz="2000" dirty="0" smtClean="0"/>
              <a:t>	</a:t>
            </a:r>
            <a:endParaRPr lang="el-GR" sz="2000" dirty="0" smtClean="0"/>
          </a:p>
          <a:p>
            <a:pPr lvl="2">
              <a:buFont typeface="Wingdings" panose="05000000000000000000" pitchFamily="2" charset="2"/>
              <a:buChar char="Ø"/>
            </a:pPr>
            <a:r>
              <a:rPr lang="en-US" sz="2000" b="1" dirty="0" smtClean="0">
                <a:solidFill>
                  <a:srgbClr val="C00000"/>
                </a:solidFill>
              </a:rPr>
              <a:t>Flu /H1N1</a:t>
            </a:r>
            <a:r>
              <a:rPr lang="el-GR" sz="2000" b="1" dirty="0" smtClean="0">
                <a:solidFill>
                  <a:srgbClr val="C00000"/>
                </a:solidFill>
              </a:rPr>
              <a:t> :</a:t>
            </a:r>
          </a:p>
          <a:p>
            <a:pPr lvl="3">
              <a:buFont typeface="Wingdings" panose="05000000000000000000" pitchFamily="2" charset="2"/>
              <a:buChar char="Ø"/>
            </a:pPr>
            <a:r>
              <a:rPr lang="el-GR" sz="2000" dirty="0" smtClean="0"/>
              <a:t>2</a:t>
            </a:r>
            <a:r>
              <a:rPr lang="el-GR" sz="2000" baseline="30000" dirty="0" smtClean="0"/>
              <a:t>ο</a:t>
            </a:r>
            <a:r>
              <a:rPr lang="el-GR" sz="2000" dirty="0" smtClean="0"/>
              <a:t> &amp;3</a:t>
            </a:r>
            <a:r>
              <a:rPr lang="el-GR" sz="2000" baseline="30000" dirty="0" smtClean="0"/>
              <a:t>ο</a:t>
            </a:r>
            <a:r>
              <a:rPr lang="el-GR" sz="2000" dirty="0" smtClean="0"/>
              <a:t> τρίμηνο προστασία μητέρας &amp; εμβρύου: 29% μείωση λοιμώξεων αναπνευστικού &amp; 81% μείωση νοσηλειών σε αυτά τα βρέφη για λοιμώξεις αναπνευστικού κατά τους πρώτους 6 μήνες ζωής</a:t>
            </a:r>
          </a:p>
          <a:p>
            <a:pPr lvl="3">
              <a:buFont typeface="Wingdings" panose="05000000000000000000" pitchFamily="2" charset="2"/>
              <a:buChar char="Ø"/>
            </a:pPr>
            <a:r>
              <a:rPr lang="el-GR" sz="2000" dirty="0" smtClean="0"/>
              <a:t>Εξαίρεση 1 μελέτη (σε Η1Ν1</a:t>
            </a:r>
            <a:r>
              <a:rPr lang="el-GR" sz="2000" dirty="0" smtClean="0">
                <a:sym typeface="Wingdings" panose="05000000000000000000" pitchFamily="2" charset="2"/>
              </a:rPr>
              <a:t> παρουσίασε αύξηση αυτόματων αποβολών μετά χορήγηση εμβολίου στο 1</a:t>
            </a:r>
            <a:r>
              <a:rPr lang="el-GR" sz="2000" baseline="30000" dirty="0" smtClean="0">
                <a:sym typeface="Wingdings" panose="05000000000000000000" pitchFamily="2" charset="2"/>
              </a:rPr>
              <a:t>ο</a:t>
            </a:r>
            <a:r>
              <a:rPr lang="el-GR" sz="2000" dirty="0" smtClean="0">
                <a:sym typeface="Wingdings" panose="05000000000000000000" pitchFamily="2" charset="2"/>
              </a:rPr>
              <a:t> τρίμηνο</a:t>
            </a:r>
            <a:r>
              <a:rPr lang="el-GR" sz="2000" dirty="0" smtClean="0"/>
              <a:t>)</a:t>
            </a:r>
          </a:p>
          <a:p>
            <a:pPr lvl="3">
              <a:buFont typeface="Wingdings" panose="05000000000000000000" pitchFamily="2" charset="2"/>
              <a:buChar char="Ø"/>
            </a:pPr>
            <a:r>
              <a:rPr lang="el-GR" sz="2000" dirty="0" smtClean="0"/>
              <a:t>Έγκυος: μείωση πιθανότητας νόσησης από εποχιακή </a:t>
            </a:r>
            <a:r>
              <a:rPr lang="el-GR" sz="2000" dirty="0"/>
              <a:t>γρίπη, , μειώνει τη μητρική νοσηρότητα, τις εισαγωγές των εγκύων γυναικών στο νοσοκομείο και βελτιώνει το περιγεννητικό αποτέλεσμα</a:t>
            </a:r>
            <a:r>
              <a:rPr lang="en-US" sz="2000" dirty="0"/>
              <a:t>	</a:t>
            </a:r>
            <a:r>
              <a:rPr lang="en-US" sz="2000" dirty="0" smtClean="0"/>
              <a:t>   	</a:t>
            </a:r>
            <a:endParaRPr lang="el-GR" sz="2000" dirty="0" smtClean="0"/>
          </a:p>
          <a:p>
            <a:pPr lvl="2">
              <a:buFont typeface="Wingdings" panose="05000000000000000000" pitchFamily="2" charset="2"/>
              <a:buChar char="Ø"/>
            </a:pPr>
            <a:r>
              <a:rPr lang="en-US" sz="2000" b="1" dirty="0" err="1" smtClean="0">
                <a:solidFill>
                  <a:srgbClr val="C00000"/>
                </a:solidFill>
              </a:rPr>
              <a:t>Tdap</a:t>
            </a:r>
            <a:r>
              <a:rPr lang="el-GR" sz="2000" b="1" dirty="0" smtClean="0">
                <a:solidFill>
                  <a:srgbClr val="C00000"/>
                </a:solidFill>
              </a:rPr>
              <a:t> ή </a:t>
            </a:r>
            <a:r>
              <a:rPr lang="en-US" sz="2000" b="1" dirty="0" smtClean="0">
                <a:solidFill>
                  <a:srgbClr val="C00000"/>
                </a:solidFill>
              </a:rPr>
              <a:t>DTP</a:t>
            </a:r>
            <a:r>
              <a:rPr lang="el-GR" sz="2000" b="1" dirty="0" smtClean="0">
                <a:solidFill>
                  <a:srgbClr val="C00000"/>
                </a:solidFill>
              </a:rPr>
              <a:t>  </a:t>
            </a:r>
            <a:r>
              <a:rPr lang="el-GR" sz="2000" dirty="0" smtClean="0"/>
              <a:t>(Διφθερίτιδας, Τετάνου, Κοκκύτη) : απολύτως (συστήνεται μία δόση ασφαλές μεταξύ 27-36</a:t>
            </a:r>
            <a:r>
              <a:rPr lang="el-GR" sz="2000" baseline="30000" dirty="0" smtClean="0"/>
              <a:t>ης</a:t>
            </a:r>
            <a:r>
              <a:rPr lang="el-GR" sz="2000" dirty="0" smtClean="0"/>
              <a:t> εβδ. κύησης Ή λοχεία, εάν δεν έχει εμβολιαστεί)</a:t>
            </a:r>
            <a:r>
              <a:rPr lang="en-US" sz="2000" dirty="0" smtClean="0"/>
              <a:t>	</a:t>
            </a:r>
            <a:endParaRPr lang="en-US" sz="1800" dirty="0"/>
          </a:p>
          <a:p>
            <a:pPr>
              <a:buFont typeface="Wingdings" panose="05000000000000000000" pitchFamily="2" charset="2"/>
              <a:buChar char="Ø"/>
            </a:pPr>
            <a:endParaRPr lang="en-US" sz="2000" dirty="0" smtClean="0"/>
          </a:p>
        </p:txBody>
      </p:sp>
    </p:spTree>
    <p:extLst>
      <p:ext uri="{BB962C8B-B14F-4D97-AF65-F5344CB8AC3E}">
        <p14:creationId xmlns:p14="http://schemas.microsoft.com/office/powerpoint/2010/main" val="3544409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0"/>
            <a:ext cx="7520940" cy="548640"/>
          </a:xfrm>
        </p:spPr>
        <p:txBody>
          <a:bodyPr/>
          <a:lstStyle/>
          <a:p>
            <a:pPr algn="ctr"/>
            <a:r>
              <a:rPr lang="el-GR" dirty="0" smtClean="0"/>
              <a:t>εμβολια</a:t>
            </a:r>
            <a:endParaRPr lang="el-GR" dirty="0"/>
          </a:p>
        </p:txBody>
      </p:sp>
      <p:sp>
        <p:nvSpPr>
          <p:cNvPr id="3" name="Θέση περιεχομένου 2"/>
          <p:cNvSpPr>
            <a:spLocks noGrp="1"/>
          </p:cNvSpPr>
          <p:nvPr>
            <p:ph idx="1"/>
          </p:nvPr>
        </p:nvSpPr>
        <p:spPr>
          <a:xfrm>
            <a:off x="683568" y="1340768"/>
            <a:ext cx="7560840" cy="4680520"/>
          </a:xfrm>
        </p:spPr>
        <p:txBody>
          <a:bodyPr>
            <a:normAutofit/>
          </a:bodyPr>
          <a:lstStyle/>
          <a:p>
            <a:pPr marL="0" indent="0" algn="ctr"/>
            <a:r>
              <a:rPr lang="el-GR" sz="2000" dirty="0" smtClean="0"/>
              <a:t>ΣΕ ΑΥΞΗΜΕΝΟ ΚΙΝΔΥΝΟ:</a:t>
            </a:r>
            <a:r>
              <a:rPr lang="el-GR" sz="2000" dirty="0"/>
              <a:t>	</a:t>
            </a:r>
            <a:r>
              <a:rPr lang="el-GR" sz="2000" dirty="0" smtClean="0"/>
              <a:t>	</a:t>
            </a:r>
          </a:p>
          <a:p>
            <a:pPr marL="0" indent="0"/>
            <a:r>
              <a:rPr lang="el-GR" sz="2000" dirty="0" smtClean="0"/>
              <a:t>1. </a:t>
            </a:r>
            <a:r>
              <a:rPr lang="en-US" sz="2000" dirty="0" smtClean="0">
                <a:solidFill>
                  <a:srgbClr val="C00000"/>
                </a:solidFill>
              </a:rPr>
              <a:t>HAV	</a:t>
            </a:r>
            <a:r>
              <a:rPr lang="el-GR" sz="2000" dirty="0" smtClean="0"/>
              <a:t>:</a:t>
            </a:r>
          </a:p>
          <a:p>
            <a:pPr lvl="1">
              <a:buFont typeface="Wingdings" panose="05000000000000000000" pitchFamily="2" charset="2"/>
              <a:buChar char="Ø"/>
            </a:pPr>
            <a:r>
              <a:rPr lang="el-GR" sz="2000" dirty="0"/>
              <a:t>η ασφάλεια του εμβολίου έναντι της Ηπατίτιδας Α δεν έχει αξιολογηθεί κατά τη διάρκεια της κύησης, </a:t>
            </a:r>
            <a:endParaRPr lang="el-GR" sz="2000" dirty="0" smtClean="0"/>
          </a:p>
          <a:p>
            <a:pPr lvl="1">
              <a:buFont typeface="Wingdings" panose="05000000000000000000" pitchFamily="2" charset="2"/>
              <a:buChar char="Ø"/>
            </a:pPr>
            <a:r>
              <a:rPr lang="el-GR" sz="2000" dirty="0" smtClean="0"/>
              <a:t>το </a:t>
            </a:r>
            <a:r>
              <a:rPr lang="el-GR" sz="2000" dirty="0"/>
              <a:t>εμβόλιο παράγεται από αδρανοποιημένους ιούς της Ηπατίτιδας Α με αποτέλεσμα ο θεωρητικός κίνδυνος για το έμβρυο να είναι μικρός. </a:t>
            </a:r>
            <a:endParaRPr lang="el-GR" sz="2000" dirty="0" smtClean="0"/>
          </a:p>
          <a:p>
            <a:pPr lvl="1">
              <a:buFont typeface="Wingdings" panose="05000000000000000000" pitchFamily="2" charset="2"/>
              <a:buChar char="Ø"/>
            </a:pPr>
            <a:r>
              <a:rPr lang="el-GR" sz="2000" dirty="0" smtClean="0"/>
              <a:t>Οφείλουμε να σταθμίσουμε </a:t>
            </a:r>
            <a:r>
              <a:rPr lang="el-GR" sz="2000" dirty="0"/>
              <a:t>αυτό τον κίνδυνο με τον κίνδυνο έκθεσης της εγκύου στον ιό της Ηπατίτιδας Α </a:t>
            </a:r>
            <a:r>
              <a:rPr lang="en-US" sz="2000" dirty="0" smtClean="0"/>
              <a:t>	</a:t>
            </a:r>
            <a:endParaRPr lang="el-GR" sz="2000" dirty="0" smtClean="0"/>
          </a:p>
          <a:p>
            <a:pPr>
              <a:buFont typeface="Wingdings" panose="05000000000000000000" pitchFamily="2" charset="2"/>
              <a:buChar char="Ø"/>
            </a:pPr>
            <a:endParaRPr lang="el-GR" sz="2000" dirty="0" smtClean="0"/>
          </a:p>
        </p:txBody>
      </p:sp>
    </p:spTree>
    <p:extLst>
      <p:ext uri="{BB962C8B-B14F-4D97-AF65-F5344CB8AC3E}">
        <p14:creationId xmlns:p14="http://schemas.microsoft.com/office/powerpoint/2010/main" val="3164250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2960" y="365760"/>
            <a:ext cx="7520940" cy="830992"/>
          </a:xfrm>
        </p:spPr>
        <p:txBody>
          <a:bodyPr/>
          <a:lstStyle/>
          <a:p>
            <a:pPr algn="ctr"/>
            <a:r>
              <a:rPr lang="el-GR" dirty="0" err="1">
                <a:solidFill>
                  <a:srgbClr val="000000"/>
                </a:solidFill>
              </a:rPr>
              <a:t>Συγγενησ</a:t>
            </a:r>
            <a:r>
              <a:rPr lang="el-GR" dirty="0">
                <a:solidFill>
                  <a:srgbClr val="000000"/>
                </a:solidFill>
              </a:rPr>
              <a:t>  </a:t>
            </a:r>
            <a:r>
              <a:rPr lang="el-GR" dirty="0" err="1" smtClean="0">
                <a:solidFill>
                  <a:srgbClr val="000000"/>
                </a:solidFill>
              </a:rPr>
              <a:t>φυματιωση</a:t>
            </a:r>
            <a:r>
              <a:rPr lang="el-GR" dirty="0" smtClean="0">
                <a:solidFill>
                  <a:srgbClr val="000000"/>
                </a:solidFill>
              </a:rPr>
              <a:t/>
            </a:r>
            <a:br>
              <a:rPr lang="el-GR" dirty="0" smtClean="0">
                <a:solidFill>
                  <a:srgbClr val="000000"/>
                </a:solidFill>
              </a:rPr>
            </a:br>
            <a:r>
              <a:rPr lang="el-GR" dirty="0" err="1" smtClean="0">
                <a:solidFill>
                  <a:srgbClr val="000000"/>
                </a:solidFill>
              </a:rPr>
              <a:t>κλινικη</a:t>
            </a:r>
            <a:r>
              <a:rPr lang="el-GR" dirty="0" smtClean="0">
                <a:solidFill>
                  <a:srgbClr val="000000"/>
                </a:solidFill>
              </a:rPr>
              <a:t> </a:t>
            </a:r>
            <a:r>
              <a:rPr lang="el-GR" dirty="0" err="1" smtClean="0">
                <a:solidFill>
                  <a:srgbClr val="000000"/>
                </a:solidFill>
              </a:rPr>
              <a:t>εικονα</a:t>
            </a:r>
            <a:endParaRPr lang="el-GR" dirty="0"/>
          </a:p>
        </p:txBody>
      </p:sp>
      <p:sp>
        <p:nvSpPr>
          <p:cNvPr id="3" name="Θέση περιεχομένου 2"/>
          <p:cNvSpPr>
            <a:spLocks noGrp="1"/>
          </p:cNvSpPr>
          <p:nvPr>
            <p:ph idx="1"/>
          </p:nvPr>
        </p:nvSpPr>
        <p:spPr>
          <a:xfrm>
            <a:off x="899592" y="1484784"/>
            <a:ext cx="7520940" cy="4680520"/>
          </a:xfrm>
        </p:spPr>
        <p:txBody>
          <a:bodyPr>
            <a:normAutofit/>
          </a:bodyPr>
          <a:lstStyle/>
          <a:p>
            <a:r>
              <a:rPr lang="el-GR" sz="2000" dirty="0" smtClean="0"/>
              <a:t>Η </a:t>
            </a:r>
            <a:r>
              <a:rPr lang="el-GR" sz="2000" dirty="0" smtClean="0">
                <a:solidFill>
                  <a:srgbClr val="C00000"/>
                </a:solidFill>
              </a:rPr>
              <a:t>νόσος εκδηλώνεται  </a:t>
            </a:r>
            <a:r>
              <a:rPr lang="el-GR" sz="2000" dirty="0" smtClean="0"/>
              <a:t>(συνήθως) μέχρι τη </a:t>
            </a:r>
            <a:r>
              <a:rPr lang="el-GR" sz="2000" dirty="0" smtClean="0">
                <a:solidFill>
                  <a:srgbClr val="C00000"/>
                </a:solidFill>
              </a:rPr>
              <a:t>2</a:t>
            </a:r>
            <a:r>
              <a:rPr lang="el-GR" sz="2000" baseline="30000" dirty="0" smtClean="0">
                <a:solidFill>
                  <a:srgbClr val="C00000"/>
                </a:solidFill>
              </a:rPr>
              <a:t>η</a:t>
            </a:r>
            <a:r>
              <a:rPr lang="el-GR" sz="2000" dirty="0" smtClean="0">
                <a:solidFill>
                  <a:srgbClr val="C00000"/>
                </a:solidFill>
              </a:rPr>
              <a:t> ή 3</a:t>
            </a:r>
            <a:r>
              <a:rPr lang="el-GR" sz="2000" baseline="30000" dirty="0" smtClean="0">
                <a:solidFill>
                  <a:srgbClr val="C00000"/>
                </a:solidFill>
              </a:rPr>
              <a:t>η</a:t>
            </a:r>
            <a:r>
              <a:rPr lang="el-GR" sz="2000" dirty="0" smtClean="0">
                <a:solidFill>
                  <a:srgbClr val="C00000"/>
                </a:solidFill>
              </a:rPr>
              <a:t> εβδομάδα </a:t>
            </a:r>
            <a:r>
              <a:rPr lang="el-GR" sz="2000" dirty="0" smtClean="0"/>
              <a:t>ζωής.</a:t>
            </a:r>
          </a:p>
          <a:p>
            <a:endParaRPr lang="el-GR" sz="2000" dirty="0" smtClean="0"/>
          </a:p>
          <a:p>
            <a:r>
              <a:rPr lang="el-GR" sz="2000" dirty="0" smtClean="0"/>
              <a:t>Κύρια συμπτώματα:</a:t>
            </a:r>
          </a:p>
          <a:p>
            <a:pPr>
              <a:buFont typeface="Wingdings" panose="05000000000000000000" pitchFamily="2" charset="2"/>
              <a:buChar char="ü"/>
            </a:pPr>
            <a:r>
              <a:rPr lang="el-GR" sz="2000" dirty="0" smtClean="0"/>
              <a:t>Αναπνευστική δυσχέρεια</a:t>
            </a:r>
          </a:p>
          <a:p>
            <a:pPr>
              <a:buFont typeface="Wingdings" panose="05000000000000000000" pitchFamily="2" charset="2"/>
              <a:buChar char="ü"/>
            </a:pPr>
            <a:r>
              <a:rPr lang="el-GR" sz="2000" dirty="0" smtClean="0"/>
              <a:t>Πυρετός</a:t>
            </a:r>
          </a:p>
          <a:p>
            <a:pPr>
              <a:buFont typeface="Wingdings" panose="05000000000000000000" pitchFamily="2" charset="2"/>
              <a:buChar char="ü"/>
            </a:pPr>
            <a:r>
              <a:rPr lang="el-GR" sz="2000" dirty="0" err="1" smtClean="0"/>
              <a:t>Ηπατοσπληνομεγαλία</a:t>
            </a:r>
            <a:r>
              <a:rPr lang="el-GR" sz="2000" dirty="0" smtClean="0"/>
              <a:t> &amp;</a:t>
            </a:r>
          </a:p>
          <a:p>
            <a:pPr>
              <a:buFont typeface="Wingdings" panose="05000000000000000000" pitchFamily="2" charset="2"/>
              <a:buChar char="ü"/>
            </a:pPr>
            <a:r>
              <a:rPr lang="el-GR" sz="2000" dirty="0" smtClean="0"/>
              <a:t>Περιφερική </a:t>
            </a:r>
            <a:r>
              <a:rPr lang="el-GR" sz="2000" dirty="0" err="1" smtClean="0"/>
              <a:t>λεμφαδενοπάθεια</a:t>
            </a:r>
            <a:endParaRPr lang="el-GR" sz="2000" dirty="0" smtClean="0"/>
          </a:p>
          <a:p>
            <a:pPr>
              <a:buFont typeface="Wingdings" panose="05000000000000000000" pitchFamily="2" charset="2"/>
              <a:buChar char="ü"/>
            </a:pPr>
            <a:endParaRPr lang="el-GR" sz="2000" dirty="0"/>
          </a:p>
          <a:p>
            <a:pPr marL="0" indent="0"/>
            <a:endParaRPr lang="el-GR" sz="2000" dirty="0" smtClean="0"/>
          </a:p>
          <a:p>
            <a:pPr marL="0" indent="0"/>
            <a:r>
              <a:rPr lang="el-GR" sz="2000" dirty="0" smtClean="0"/>
              <a:t>Η </a:t>
            </a:r>
            <a:r>
              <a:rPr lang="el-GR" sz="2000" dirty="0" smtClean="0">
                <a:solidFill>
                  <a:srgbClr val="FFFF00"/>
                </a:solidFill>
              </a:rPr>
              <a:t>α/α θώρακα </a:t>
            </a:r>
            <a:r>
              <a:rPr lang="el-GR" sz="2000" dirty="0" smtClean="0">
                <a:sym typeface="Wingdings" panose="05000000000000000000" pitchFamily="2" charset="2"/>
              </a:rPr>
              <a:t> </a:t>
            </a:r>
            <a:r>
              <a:rPr lang="el-GR" sz="2000" u="sng" dirty="0" err="1" smtClean="0">
                <a:sym typeface="Wingdings" panose="05000000000000000000" pitchFamily="2" charset="2"/>
              </a:rPr>
              <a:t>κεχροειδή</a:t>
            </a:r>
            <a:r>
              <a:rPr lang="el-GR" sz="2000" u="sng" dirty="0" smtClean="0">
                <a:sym typeface="Wingdings" panose="05000000000000000000" pitchFamily="2" charset="2"/>
              </a:rPr>
              <a:t> διασπορά </a:t>
            </a:r>
            <a:r>
              <a:rPr lang="el-GR" sz="2000" dirty="0" smtClean="0">
                <a:sym typeface="Wingdings" panose="05000000000000000000" pitchFamily="2" charset="2"/>
              </a:rPr>
              <a:t> μπορεί να εξελιχθεί σε πιο </a:t>
            </a:r>
            <a:r>
              <a:rPr lang="el-GR" sz="2000" u="sng" dirty="0" smtClean="0">
                <a:sym typeface="Wingdings" panose="05000000000000000000" pitchFamily="2" charset="2"/>
              </a:rPr>
              <a:t>αδρές πνευμονικές δ</a:t>
            </a:r>
            <a:r>
              <a:rPr lang="el-GR" sz="2000" dirty="0" smtClean="0">
                <a:sym typeface="Wingdings" panose="05000000000000000000" pitchFamily="2" charset="2"/>
              </a:rPr>
              <a:t>ιηθήσεις ή ακόμη σε δημιουργία </a:t>
            </a:r>
            <a:r>
              <a:rPr lang="el-GR" sz="2000" u="sng" dirty="0" smtClean="0">
                <a:sym typeface="Wingdings" panose="05000000000000000000" pitchFamily="2" charset="2"/>
              </a:rPr>
              <a:t>σπηλαίου</a:t>
            </a:r>
            <a:endParaRPr lang="el-GR" sz="2000" u="sng" dirty="0"/>
          </a:p>
        </p:txBody>
      </p:sp>
    </p:spTree>
    <p:extLst>
      <p:ext uri="{BB962C8B-B14F-4D97-AF65-F5344CB8AC3E}">
        <p14:creationId xmlns:p14="http://schemas.microsoft.com/office/powerpoint/2010/main" val="61236251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0"/>
            <a:ext cx="7520940" cy="548640"/>
          </a:xfrm>
        </p:spPr>
        <p:txBody>
          <a:bodyPr/>
          <a:lstStyle/>
          <a:p>
            <a:pPr algn="ctr"/>
            <a:r>
              <a:rPr lang="el-GR" dirty="0" smtClean="0"/>
              <a:t>εμβολια</a:t>
            </a:r>
            <a:endParaRPr lang="el-GR" dirty="0"/>
          </a:p>
        </p:txBody>
      </p:sp>
      <p:sp>
        <p:nvSpPr>
          <p:cNvPr id="3" name="Θέση περιεχομένου 2"/>
          <p:cNvSpPr>
            <a:spLocks noGrp="1"/>
          </p:cNvSpPr>
          <p:nvPr>
            <p:ph idx="1"/>
          </p:nvPr>
        </p:nvSpPr>
        <p:spPr>
          <a:xfrm>
            <a:off x="323528" y="1340768"/>
            <a:ext cx="8352928" cy="5256584"/>
          </a:xfrm>
        </p:spPr>
        <p:txBody>
          <a:bodyPr>
            <a:normAutofit lnSpcReduction="10000"/>
          </a:bodyPr>
          <a:lstStyle/>
          <a:p>
            <a:pPr marL="0" indent="0" algn="ctr"/>
            <a:r>
              <a:rPr lang="el-GR" sz="2000" dirty="0" smtClean="0"/>
              <a:t>ΣΕ ΑΥΞΗΜΕΝΟ ΚΙΝΔΥΝΟ:</a:t>
            </a:r>
            <a:r>
              <a:rPr lang="el-GR" sz="2000" dirty="0"/>
              <a:t>	</a:t>
            </a:r>
            <a:r>
              <a:rPr lang="el-GR" sz="2000" dirty="0" smtClean="0"/>
              <a:t>	</a:t>
            </a:r>
          </a:p>
          <a:p>
            <a:pPr marL="0" indent="0"/>
            <a:r>
              <a:rPr lang="el-GR" sz="2000" dirty="0" smtClean="0"/>
              <a:t>2. </a:t>
            </a:r>
            <a:r>
              <a:rPr lang="en-US" sz="2000" dirty="0" smtClean="0">
                <a:solidFill>
                  <a:srgbClr val="C00000"/>
                </a:solidFill>
              </a:rPr>
              <a:t>HBV</a:t>
            </a:r>
            <a:r>
              <a:rPr lang="en-US" sz="2000" dirty="0" smtClean="0"/>
              <a:t>	</a:t>
            </a:r>
            <a:r>
              <a:rPr lang="el-GR" sz="2000" dirty="0" smtClean="0"/>
              <a:t>:</a:t>
            </a:r>
          </a:p>
          <a:p>
            <a:pPr lvl="1">
              <a:buFont typeface="Wingdings" panose="05000000000000000000" pitchFamily="2" charset="2"/>
              <a:buChar char="Ø"/>
            </a:pPr>
            <a:r>
              <a:rPr lang="el-GR" sz="2000" dirty="0"/>
              <a:t>Η κύηση δεν αποτελεί αντένδειξη για τον εμβολιασμό έναντι της ηπατίτιδας Β. </a:t>
            </a:r>
            <a:endParaRPr lang="el-GR" sz="2000" dirty="0" smtClean="0"/>
          </a:p>
          <a:p>
            <a:pPr lvl="1">
              <a:buClr>
                <a:srgbClr val="FFFF00"/>
              </a:buClr>
              <a:buFont typeface="Wingdings" panose="05000000000000000000" pitchFamily="2" charset="2"/>
              <a:buChar char="Ø"/>
            </a:pPr>
            <a:r>
              <a:rPr lang="el-GR" sz="2000" dirty="0" smtClean="0"/>
              <a:t>Το </a:t>
            </a:r>
            <a:r>
              <a:rPr lang="el-GR" sz="2000" dirty="0"/>
              <a:t>διαθέσιμο εμβόλιο περιέχει μη λοιμογόνο </a:t>
            </a:r>
            <a:r>
              <a:rPr lang="el-GR" sz="2000" dirty="0" err="1"/>
              <a:t>HBsAg</a:t>
            </a:r>
            <a:r>
              <a:rPr lang="el-GR" sz="2000" dirty="0"/>
              <a:t> και δεν φαίνεται να αυξάνει τον κίνδυνο ανεπιθύμητων ενεργειών σχετιζόμενων με την κύηση</a:t>
            </a:r>
            <a:r>
              <a:rPr lang="en-US" sz="2000" dirty="0" smtClean="0"/>
              <a:t>	</a:t>
            </a:r>
            <a:endParaRPr lang="el-GR" sz="2000" dirty="0" smtClean="0"/>
          </a:p>
          <a:p>
            <a:pPr lvl="1">
              <a:buClr>
                <a:srgbClr val="FFFF00"/>
              </a:buClr>
              <a:buFont typeface="Wingdings" panose="05000000000000000000" pitchFamily="2" charset="2"/>
              <a:buChar char="Ø"/>
            </a:pPr>
            <a:r>
              <a:rPr lang="el-GR" sz="2000" dirty="0" smtClean="0"/>
              <a:t>χρήση </a:t>
            </a:r>
            <a:r>
              <a:rPr lang="el-GR" sz="2000" dirty="0"/>
              <a:t>του εμβολίου συστήνεται κατά τη διάρκεια της κύησης σε εγκύους υψηλού κινδύνου για λοίμωξη από τον ιό </a:t>
            </a:r>
            <a:r>
              <a:rPr lang="el-GR" sz="2000" dirty="0" smtClean="0"/>
              <a:t>της ΗΒ</a:t>
            </a:r>
            <a:r>
              <a:rPr lang="en-US" sz="2000" dirty="0" smtClean="0"/>
              <a:t>V</a:t>
            </a:r>
            <a:r>
              <a:rPr lang="el-GR" sz="2000" dirty="0" smtClean="0"/>
              <a:t> </a:t>
            </a:r>
            <a:r>
              <a:rPr lang="el-GR" sz="2000" dirty="0"/>
              <a:t>κατά </a:t>
            </a:r>
            <a:r>
              <a:rPr lang="el-GR" sz="2000" dirty="0" smtClean="0"/>
              <a:t>την κύηση</a:t>
            </a:r>
          </a:p>
          <a:p>
            <a:pPr lvl="1">
              <a:buClr>
                <a:srgbClr val="FFFF00"/>
              </a:buClr>
              <a:buFont typeface="Wingdings" panose="05000000000000000000" pitchFamily="2" charset="2"/>
              <a:buChar char="Ø"/>
            </a:pPr>
            <a:r>
              <a:rPr lang="el-GR" sz="2000" dirty="0"/>
              <a:t>Οι ομάδες υψηλού κινδύνου </a:t>
            </a:r>
            <a:r>
              <a:rPr lang="el-GR" sz="2000" dirty="0" smtClean="0"/>
              <a:t>περιλαμβάνουν:</a:t>
            </a:r>
          </a:p>
          <a:p>
            <a:pPr lvl="1">
              <a:buClr>
                <a:srgbClr val="FFFF00"/>
              </a:buClr>
              <a:buFont typeface="Wingdings" panose="05000000000000000000" pitchFamily="2" charset="2"/>
              <a:buChar char="Ø"/>
            </a:pPr>
            <a:r>
              <a:rPr lang="el-GR" sz="2000" dirty="0" smtClean="0"/>
              <a:t> </a:t>
            </a:r>
            <a:r>
              <a:rPr lang="el-GR" sz="2000" dirty="0"/>
              <a:t>την ύπαρξη περισσότερων του ενός σεξουαλικών συντρόφων τους τελευταίους 6 μήνες, </a:t>
            </a:r>
            <a:endParaRPr lang="el-GR" sz="2000" dirty="0" smtClean="0"/>
          </a:p>
          <a:p>
            <a:pPr lvl="1">
              <a:buClr>
                <a:srgbClr val="FFFF00"/>
              </a:buClr>
              <a:buFont typeface="Wingdings" panose="05000000000000000000" pitchFamily="2" charset="2"/>
              <a:buChar char="Ø"/>
            </a:pPr>
            <a:r>
              <a:rPr lang="el-GR" sz="2000" dirty="0" smtClean="0"/>
              <a:t>τον </a:t>
            </a:r>
            <a:r>
              <a:rPr lang="el-GR" sz="2000" dirty="0"/>
              <a:t>έλεγχο ή τη θεραπεία για σεξουαλικά μεταδιδόμενα νοσήματα, </a:t>
            </a:r>
            <a:endParaRPr lang="el-GR" sz="2000" dirty="0" smtClean="0"/>
          </a:p>
          <a:p>
            <a:pPr lvl="1">
              <a:buClr>
                <a:srgbClr val="FFFF00"/>
              </a:buClr>
              <a:buFont typeface="Wingdings" panose="05000000000000000000" pitchFamily="2" charset="2"/>
              <a:buChar char="Ø"/>
            </a:pPr>
            <a:r>
              <a:rPr lang="el-GR" sz="2000" dirty="0" smtClean="0"/>
              <a:t>πρόσφατη </a:t>
            </a:r>
            <a:r>
              <a:rPr lang="el-GR" sz="2000" dirty="0"/>
              <a:t>χρήση ενδοφλεβίων ναρκωτικών ουσιών καθώς και </a:t>
            </a:r>
            <a:endParaRPr lang="el-GR" sz="2000" dirty="0" smtClean="0"/>
          </a:p>
          <a:p>
            <a:pPr lvl="1">
              <a:buClr>
                <a:srgbClr val="FFFF00"/>
              </a:buClr>
              <a:buFont typeface="Wingdings" panose="05000000000000000000" pitchFamily="2" charset="2"/>
              <a:buChar char="Ø"/>
            </a:pPr>
            <a:r>
              <a:rPr lang="el-GR" sz="2000" dirty="0" smtClean="0"/>
              <a:t>την </a:t>
            </a:r>
            <a:r>
              <a:rPr lang="el-GR" sz="2000" dirty="0"/>
              <a:t>ύπαρξη οροθετικού σεξουαλικού συντρόφου για το αυστραλιανό αντιγόνο (</a:t>
            </a:r>
            <a:r>
              <a:rPr lang="el-GR" sz="2000" dirty="0" err="1"/>
              <a:t>HBsAg</a:t>
            </a:r>
            <a:r>
              <a:rPr lang="el-GR" sz="2000" dirty="0"/>
              <a:t>) </a:t>
            </a:r>
          </a:p>
        </p:txBody>
      </p:sp>
    </p:spTree>
    <p:extLst>
      <p:ext uri="{BB962C8B-B14F-4D97-AF65-F5344CB8AC3E}">
        <p14:creationId xmlns:p14="http://schemas.microsoft.com/office/powerpoint/2010/main" val="29622776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εμβολια</a:t>
            </a:r>
            <a:endParaRPr lang="el-GR" dirty="0"/>
          </a:p>
        </p:txBody>
      </p:sp>
      <p:sp>
        <p:nvSpPr>
          <p:cNvPr id="3" name="Θέση περιεχομένου 2"/>
          <p:cNvSpPr>
            <a:spLocks noGrp="1"/>
          </p:cNvSpPr>
          <p:nvPr>
            <p:ph idx="1"/>
          </p:nvPr>
        </p:nvSpPr>
        <p:spPr>
          <a:xfrm>
            <a:off x="323528" y="1052736"/>
            <a:ext cx="8424936" cy="5352708"/>
          </a:xfrm>
        </p:spPr>
        <p:txBody>
          <a:bodyPr>
            <a:normAutofit fontScale="92500" lnSpcReduction="20000"/>
          </a:bodyPr>
          <a:lstStyle/>
          <a:p>
            <a:pPr marL="0" indent="0" algn="ctr"/>
            <a:r>
              <a:rPr lang="el-GR" sz="2000" dirty="0" smtClean="0"/>
              <a:t>ΣΕ ΑΥΞΗΜΕΝΟ ΚΙΝΔΥΝΟ:</a:t>
            </a:r>
            <a:r>
              <a:rPr lang="el-GR" sz="2000" dirty="0"/>
              <a:t>	</a:t>
            </a:r>
            <a:r>
              <a:rPr lang="el-GR" sz="2000" dirty="0" smtClean="0"/>
              <a:t>	</a:t>
            </a:r>
          </a:p>
          <a:p>
            <a:pPr marL="0" indent="0"/>
            <a:r>
              <a:rPr lang="el-GR" sz="2000" dirty="0" smtClean="0"/>
              <a:t>3. </a:t>
            </a:r>
            <a:r>
              <a:rPr lang="en-US" sz="2000" dirty="0" err="1" smtClean="0">
                <a:solidFill>
                  <a:srgbClr val="C00000"/>
                </a:solidFill>
              </a:rPr>
              <a:t>Pneumo</a:t>
            </a:r>
            <a:endParaRPr lang="el-GR" sz="2000" dirty="0" smtClean="0">
              <a:solidFill>
                <a:srgbClr val="C00000"/>
              </a:solidFill>
            </a:endParaRPr>
          </a:p>
          <a:p>
            <a:pPr lvl="2">
              <a:buFont typeface="Wingdings" panose="05000000000000000000" pitchFamily="2" charset="2"/>
              <a:buChar char="Ø"/>
            </a:pPr>
            <a:r>
              <a:rPr lang="el-GR" sz="2000" dirty="0" smtClean="0"/>
              <a:t>δύο </a:t>
            </a:r>
            <a:r>
              <a:rPr lang="el-GR" sz="2000" dirty="0"/>
              <a:t>εμβόλια έναντι του </a:t>
            </a:r>
            <a:r>
              <a:rPr lang="el-GR" sz="2000" dirty="0" err="1"/>
              <a:t>πνευμονιοκόκκου</a:t>
            </a:r>
            <a:r>
              <a:rPr lang="el-GR" sz="2000" dirty="0"/>
              <a:t> το PPSV23 και το PCV13</a:t>
            </a:r>
            <a:r>
              <a:rPr lang="el-GR" sz="2000" dirty="0" smtClean="0"/>
              <a:t>.</a:t>
            </a:r>
          </a:p>
          <a:p>
            <a:pPr lvl="2">
              <a:buFont typeface="Wingdings" panose="05000000000000000000" pitchFamily="2" charset="2"/>
              <a:buChar char="Ø"/>
            </a:pPr>
            <a:r>
              <a:rPr lang="el-GR" sz="2000" dirty="0"/>
              <a:t>ομάδες υψηλού κινδύνου που χρήζουν ανοσοποίησης έναντι το </a:t>
            </a:r>
            <a:r>
              <a:rPr lang="el-GR" sz="2000" dirty="0" err="1"/>
              <a:t>πνευμονιοκόκκου</a:t>
            </a:r>
            <a:r>
              <a:rPr lang="el-GR" sz="2000" dirty="0"/>
              <a:t> (άτομα με ανοσοκαταστολή, λειτουργική ή ανατομική </a:t>
            </a:r>
            <a:r>
              <a:rPr lang="el-GR" sz="2000" dirty="0" err="1"/>
              <a:t>ασπληνία</a:t>
            </a:r>
            <a:r>
              <a:rPr lang="el-GR" sz="2000" dirty="0"/>
              <a:t>, χρόνια καρδιοπάθεια, χρόνια ηπατική νόσο, χρόνια πνευμονοπάθεια, κάπνισμα, αλκοολισμό, σακχαρώδη διαβήτη, κοχλιακό εμφύτευμα, διαφυγή εγκεφαλονωτιαίου υγρού</a:t>
            </a:r>
            <a:r>
              <a:rPr lang="el-GR" sz="2000" dirty="0" smtClean="0"/>
              <a:t>)</a:t>
            </a:r>
            <a:r>
              <a:rPr lang="en-US" sz="2000" dirty="0" smtClean="0"/>
              <a:t>	</a:t>
            </a:r>
            <a:endParaRPr lang="el-GR" sz="2000" dirty="0" smtClean="0"/>
          </a:p>
          <a:p>
            <a:pPr lvl="2">
              <a:buFont typeface="Wingdings" panose="05000000000000000000" pitchFamily="2" charset="2"/>
              <a:buChar char="Ø"/>
            </a:pPr>
            <a:r>
              <a:rPr lang="el-GR" sz="2000" dirty="0"/>
              <a:t>ο εμβολιασμός θα πρέπει ιδανικά να γίνει πριν τη σύλληψη, αν και οι ενδείξεις του εμβολιασμού δεν μεταβάλλονται από την </a:t>
            </a:r>
            <a:r>
              <a:rPr lang="el-GR" sz="2000" dirty="0" smtClean="0"/>
              <a:t>κύηση</a:t>
            </a:r>
          </a:p>
          <a:p>
            <a:pPr lvl="2">
              <a:buFont typeface="Wingdings" panose="05000000000000000000" pitchFamily="2" charset="2"/>
              <a:buChar char="Ø"/>
            </a:pPr>
            <a:r>
              <a:rPr lang="el-GR" sz="2000" dirty="0"/>
              <a:t>Σε περίπτωση που μια έγκυος γυναίκα χρήζει εμβολιασμού και δεν εμβολιάστηκε πριν τη σύλληψη, προτιμάται το PPSV23. Η χρήση του </a:t>
            </a:r>
            <a:r>
              <a:rPr lang="el-GR" sz="2000" dirty="0" smtClean="0"/>
              <a:t>φαίνεται </a:t>
            </a:r>
            <a:r>
              <a:rPr lang="el-GR" sz="2000" dirty="0"/>
              <a:t>να είναι ασφαλής στο 2ο και το 3ο τρίμηνο της κύησης </a:t>
            </a:r>
            <a:endParaRPr lang="el-GR" sz="2000" dirty="0" smtClean="0"/>
          </a:p>
          <a:p>
            <a:pPr lvl="2">
              <a:buFont typeface="Wingdings" panose="05000000000000000000" pitchFamily="2" charset="2"/>
              <a:buChar char="Ø"/>
            </a:pPr>
            <a:r>
              <a:rPr lang="el-GR" sz="2000" dirty="0"/>
              <a:t>Η χρήση του PPSV23 δεν έχει μελετηθεί εκτενώς στο 1ο τρίμηνο της κύησης, αν και γυναίκες που εμβολιάστηκαν ακούσια στο 1ο τρίμηνο της κύησης δεν παρουσίασαν ανεπιθύμητες ενέργειες σχετιζόμενες με την κύηση </a:t>
            </a:r>
            <a:endParaRPr lang="el-GR" sz="2000" dirty="0" smtClean="0"/>
          </a:p>
          <a:p>
            <a:pPr lvl="2">
              <a:buClr>
                <a:srgbClr val="FFFF00"/>
              </a:buClr>
              <a:buFont typeface="Wingdings" panose="05000000000000000000" pitchFamily="2" charset="2"/>
              <a:buChar char="Ø"/>
            </a:pPr>
            <a:r>
              <a:rPr lang="el-GR" sz="2000" dirty="0"/>
              <a:t>Η χρήση του PCV13 δεν συστήνεται κατά τη διάρκεια της κύησης καθώς δεν υπάρχουν δεδομένα σχετικά με το περιγεννητικό αποτέλεσμα μετά από εμβολιασμό με το </a:t>
            </a:r>
            <a:r>
              <a:rPr lang="el-GR" sz="2000" dirty="0" smtClean="0"/>
              <a:t>PCV13. </a:t>
            </a:r>
            <a:r>
              <a:rPr lang="el-GR" sz="2000" dirty="0"/>
              <a:t>Η μόνη διαθέσιμη μελέτη αφορά τη χρήση του PCV13 σε </a:t>
            </a:r>
            <a:r>
              <a:rPr lang="el-GR" sz="2000" dirty="0" err="1"/>
              <a:t>έγκυα</a:t>
            </a:r>
            <a:r>
              <a:rPr lang="el-GR" sz="2000" dirty="0"/>
              <a:t> κουνέλια, στα οποία δεν παρατηρήθηκαν ανεπιθύμητες ενέργειες</a:t>
            </a:r>
            <a:endParaRPr lang="el-GR" sz="2000" dirty="0" smtClean="0"/>
          </a:p>
          <a:p>
            <a:pPr>
              <a:buFont typeface="Wingdings" panose="05000000000000000000" pitchFamily="2" charset="2"/>
              <a:buChar char="Ø"/>
            </a:pPr>
            <a:endParaRPr lang="el-GR" sz="2000" dirty="0"/>
          </a:p>
          <a:p>
            <a:pPr>
              <a:buFont typeface="Wingdings" panose="05000000000000000000" pitchFamily="2" charset="2"/>
              <a:buChar char="Ø"/>
            </a:pPr>
            <a:endParaRPr lang="el-GR" sz="2000" dirty="0"/>
          </a:p>
        </p:txBody>
      </p:sp>
    </p:spTree>
    <p:extLst>
      <p:ext uri="{BB962C8B-B14F-4D97-AF65-F5344CB8AC3E}">
        <p14:creationId xmlns:p14="http://schemas.microsoft.com/office/powerpoint/2010/main" val="30816592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εμβολια</a:t>
            </a:r>
            <a:endParaRPr lang="el-GR" dirty="0"/>
          </a:p>
        </p:txBody>
      </p:sp>
      <p:sp>
        <p:nvSpPr>
          <p:cNvPr id="3" name="Θέση περιεχομένου 2"/>
          <p:cNvSpPr>
            <a:spLocks noGrp="1"/>
          </p:cNvSpPr>
          <p:nvPr>
            <p:ph idx="1"/>
          </p:nvPr>
        </p:nvSpPr>
        <p:spPr>
          <a:xfrm>
            <a:off x="755576" y="1052736"/>
            <a:ext cx="7520940" cy="5352708"/>
          </a:xfrm>
        </p:spPr>
        <p:txBody>
          <a:bodyPr>
            <a:normAutofit/>
          </a:bodyPr>
          <a:lstStyle/>
          <a:p>
            <a:pPr marL="0" indent="0" algn="ctr"/>
            <a:r>
              <a:rPr lang="el-GR" sz="2000" dirty="0" smtClean="0"/>
              <a:t>ΣΕ ΑΥΞΗΜΕΝΟ ΚΙΝΔΥΝΟ:</a:t>
            </a:r>
            <a:r>
              <a:rPr lang="el-GR" sz="2000" dirty="0"/>
              <a:t>	</a:t>
            </a:r>
            <a:r>
              <a:rPr lang="el-GR" sz="2000" dirty="0" smtClean="0"/>
              <a:t>	</a:t>
            </a:r>
          </a:p>
          <a:p>
            <a:pPr marL="0" indent="0"/>
            <a:r>
              <a:rPr lang="el-GR" sz="2000" dirty="0" smtClean="0"/>
              <a:t>4. </a:t>
            </a:r>
            <a:r>
              <a:rPr lang="en-US" sz="2000" dirty="0" err="1" smtClean="0">
                <a:solidFill>
                  <a:srgbClr val="C00000"/>
                </a:solidFill>
              </a:rPr>
              <a:t>MenC</a:t>
            </a:r>
            <a:r>
              <a:rPr lang="en-US" sz="2000" dirty="0" smtClean="0"/>
              <a:t> (</a:t>
            </a:r>
            <a:r>
              <a:rPr lang="en-US" sz="2000" dirty="0" err="1" smtClean="0"/>
              <a:t>Nimenrix</a:t>
            </a:r>
            <a:r>
              <a:rPr lang="en-US" sz="2000" dirty="0" smtClean="0"/>
              <a:t>, </a:t>
            </a:r>
            <a:r>
              <a:rPr lang="el-GR" sz="2000" dirty="0" err="1" smtClean="0"/>
              <a:t>Τετραδύναμο</a:t>
            </a:r>
            <a:r>
              <a:rPr lang="el-GR" sz="2000" dirty="0" smtClean="0"/>
              <a:t> </a:t>
            </a:r>
            <a:r>
              <a:rPr lang="el-GR" sz="2000" dirty="0" err="1" smtClean="0"/>
              <a:t>Μηνιγγιτιδόκοκκου</a:t>
            </a:r>
            <a:r>
              <a:rPr lang="el-GR" sz="2000" dirty="0" smtClean="0"/>
              <a:t> </a:t>
            </a:r>
            <a:r>
              <a:rPr lang="el-GR" sz="2000" dirty="0" err="1" smtClean="0"/>
              <a:t>ομαδας</a:t>
            </a:r>
            <a:r>
              <a:rPr lang="el-GR" sz="2000" dirty="0" smtClean="0"/>
              <a:t> Α,</a:t>
            </a:r>
            <a:r>
              <a:rPr lang="en-US" sz="2000" dirty="0" smtClean="0"/>
              <a:t>C,W-135 &amp;Y)</a:t>
            </a:r>
            <a:endParaRPr lang="el-GR" sz="2000" dirty="0" smtClean="0"/>
          </a:p>
          <a:p>
            <a:pPr lvl="1">
              <a:buFont typeface="Wingdings" panose="05000000000000000000" pitchFamily="2" charset="2"/>
              <a:buChar char="Ø"/>
            </a:pPr>
            <a:r>
              <a:rPr lang="el-GR" sz="2000" dirty="0"/>
              <a:t>Οι ενδείξεις για εμβολιασμό έναντι του </a:t>
            </a:r>
            <a:r>
              <a:rPr lang="el-GR" sz="2000" dirty="0" err="1"/>
              <a:t>Μηνιγγιτιδόκοκκου</a:t>
            </a:r>
            <a:r>
              <a:rPr lang="el-GR" sz="2000" dirty="0"/>
              <a:t> δεν αλλάζουν λόγω τις εγκυμοσύνης </a:t>
            </a:r>
            <a:endParaRPr lang="el-GR" sz="2000" dirty="0" smtClean="0"/>
          </a:p>
          <a:p>
            <a:pPr lvl="1">
              <a:buFont typeface="Wingdings" panose="05000000000000000000" pitchFamily="2" charset="2"/>
              <a:buChar char="Ø"/>
            </a:pPr>
            <a:r>
              <a:rPr lang="el-GR" sz="2000" dirty="0"/>
              <a:t>το εμβόλιο πρέπει να χρησιμοποιείται όταν η έγκυος γυναίκα ανήκει στις ομάδες υψηλού </a:t>
            </a:r>
            <a:r>
              <a:rPr lang="el-GR" sz="2000" dirty="0" smtClean="0"/>
              <a:t>κινδύνου (</a:t>
            </a:r>
            <a:r>
              <a:rPr lang="el-GR" sz="2000" dirty="0"/>
              <a:t>άτομα με λειτουργική ή ανατομική </a:t>
            </a:r>
            <a:r>
              <a:rPr lang="el-GR" sz="2000" dirty="0" err="1"/>
              <a:t>ασπληνία</a:t>
            </a:r>
            <a:r>
              <a:rPr lang="el-GR" sz="2000" dirty="0"/>
              <a:t>, ανεπάρκεια τελικών κλασμάτων του συμπληρώματος, άτομα που λαμβάνουν θεραπεία με το </a:t>
            </a:r>
            <a:r>
              <a:rPr lang="el-GR" sz="2000" dirty="0" err="1"/>
              <a:t>μονοκλωνικό</a:t>
            </a:r>
            <a:r>
              <a:rPr lang="el-GR" sz="2000" dirty="0"/>
              <a:t> αντίσωμα </a:t>
            </a:r>
            <a:r>
              <a:rPr lang="el-GR" sz="2000" dirty="0" err="1"/>
              <a:t>Eculizumab</a:t>
            </a:r>
            <a:r>
              <a:rPr lang="el-GR" sz="2000" dirty="0"/>
              <a:t>, προσωπικό μικροβιολογικών εργαστηρίων που μπορεί να εκτεθεί σε καλλιέργειες </a:t>
            </a:r>
            <a:r>
              <a:rPr lang="el-GR" sz="2000" dirty="0" err="1"/>
              <a:t>μηνιγγιτιδόκοκκου</a:t>
            </a:r>
            <a:r>
              <a:rPr lang="el-GR" sz="2000" dirty="0"/>
              <a:t>, κατά τη διάρκεια επιδημιών με βάση τις οδηγίες του ΚΕΕΛΠΝΟ και της Εθνικής Επιτροπής Εμβολιασμών) </a:t>
            </a:r>
            <a:endParaRPr lang="el-GR" sz="2000" dirty="0" smtClean="0"/>
          </a:p>
          <a:p>
            <a:pPr lvl="1">
              <a:buClr>
                <a:srgbClr val="FFFF00"/>
              </a:buClr>
              <a:buFont typeface="Wingdings" panose="05000000000000000000" pitchFamily="2" charset="2"/>
              <a:buChar char="Ø"/>
            </a:pPr>
            <a:r>
              <a:rPr lang="el-GR" sz="2000" dirty="0" smtClean="0"/>
              <a:t>Η </a:t>
            </a:r>
            <a:r>
              <a:rPr lang="el-GR" sz="2000" dirty="0"/>
              <a:t>ανασκόπηση 103 περιπτώσεων εμβολιασμού κατά τη διάρκεια της κύησης δεν ανέδειξε αυξημένη επίπτωση ανεπιθύμητων ενεργειών είτε στη μητέρα είτε στο έμβρυο</a:t>
            </a:r>
            <a:endParaRPr lang="en-US" sz="2000" dirty="0"/>
          </a:p>
          <a:p>
            <a:pPr>
              <a:buFont typeface="Wingdings" panose="05000000000000000000" pitchFamily="2" charset="2"/>
              <a:buChar char="Ø"/>
            </a:pPr>
            <a:endParaRPr lang="el-GR" sz="2000" dirty="0"/>
          </a:p>
        </p:txBody>
      </p:sp>
    </p:spTree>
    <p:extLst>
      <p:ext uri="{BB962C8B-B14F-4D97-AF65-F5344CB8AC3E}">
        <p14:creationId xmlns:p14="http://schemas.microsoft.com/office/powerpoint/2010/main" val="27565117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εμβολια</a:t>
            </a:r>
            <a:endParaRPr lang="el-GR" dirty="0"/>
          </a:p>
        </p:txBody>
      </p:sp>
      <p:sp>
        <p:nvSpPr>
          <p:cNvPr id="3" name="Θέση περιεχομένου 2"/>
          <p:cNvSpPr>
            <a:spLocks noGrp="1"/>
          </p:cNvSpPr>
          <p:nvPr>
            <p:ph idx="1"/>
          </p:nvPr>
        </p:nvSpPr>
        <p:spPr>
          <a:xfrm>
            <a:off x="822960" y="1100628"/>
            <a:ext cx="7520940" cy="5352708"/>
          </a:xfrm>
        </p:spPr>
        <p:txBody>
          <a:bodyPr>
            <a:normAutofit/>
          </a:bodyPr>
          <a:lstStyle/>
          <a:p>
            <a:pPr marL="0" indent="0" algn="ctr"/>
            <a:r>
              <a:rPr lang="el-GR" sz="2000" dirty="0" smtClean="0"/>
              <a:t>ΣΕ ΑΥΞΗΜΕΝΟ ΚΙΝΔΥΝΟ:</a:t>
            </a:r>
            <a:r>
              <a:rPr lang="el-GR" sz="2000" dirty="0"/>
              <a:t>	</a:t>
            </a:r>
            <a:r>
              <a:rPr lang="el-GR" sz="2000" dirty="0" smtClean="0"/>
              <a:t>	</a:t>
            </a:r>
          </a:p>
          <a:p>
            <a:pPr marL="0" indent="0"/>
            <a:r>
              <a:rPr lang="el-GR" sz="2000" dirty="0"/>
              <a:t>5</a:t>
            </a:r>
            <a:r>
              <a:rPr lang="el-GR" sz="2000" dirty="0" smtClean="0"/>
              <a:t>. </a:t>
            </a:r>
            <a:r>
              <a:rPr lang="el-GR" sz="2400" dirty="0" err="1" smtClean="0">
                <a:solidFill>
                  <a:srgbClr val="C00000"/>
                </a:solidFill>
              </a:rPr>
              <a:t>Πολιομυελιτιδας</a:t>
            </a:r>
            <a:endParaRPr lang="el-GR" sz="2400" dirty="0" smtClean="0">
              <a:solidFill>
                <a:srgbClr val="C00000"/>
              </a:solidFill>
            </a:endParaRPr>
          </a:p>
          <a:p>
            <a:pPr lvl="1">
              <a:buFont typeface="Wingdings" panose="05000000000000000000" pitchFamily="2" charset="2"/>
              <a:buChar char="Ø"/>
            </a:pPr>
            <a:r>
              <a:rPr lang="el-GR" sz="2400" dirty="0" smtClean="0"/>
              <a:t>Παράγεται από αδρανοποιημένους ιούς </a:t>
            </a:r>
          </a:p>
          <a:p>
            <a:pPr lvl="1">
              <a:buFont typeface="Wingdings" panose="05000000000000000000" pitchFamily="2" charset="2"/>
              <a:buChar char="Ø"/>
            </a:pPr>
            <a:endParaRPr lang="el-GR" sz="2400" dirty="0" smtClean="0"/>
          </a:p>
          <a:p>
            <a:pPr lvl="1">
              <a:buFont typeface="Wingdings" panose="05000000000000000000" pitchFamily="2" charset="2"/>
              <a:buChar char="Ø"/>
            </a:pPr>
            <a:r>
              <a:rPr lang="el-GR" sz="2400" dirty="0"/>
              <a:t>Η χορήγηση του σε εγκύους δεν έχει φανεί να προκαλεί ανεπιθύμητες ενέργειες σχετιζόμενες με την κύηση ή το </a:t>
            </a:r>
            <a:r>
              <a:rPr lang="el-GR" sz="2400" dirty="0" smtClean="0"/>
              <a:t>έμβρυο</a:t>
            </a:r>
          </a:p>
          <a:p>
            <a:pPr lvl="1">
              <a:buFont typeface="Wingdings" panose="05000000000000000000" pitchFamily="2" charset="2"/>
              <a:buChar char="Ø"/>
            </a:pPr>
            <a:endParaRPr lang="el-GR" sz="2400" dirty="0" smtClean="0"/>
          </a:p>
          <a:p>
            <a:pPr lvl="1">
              <a:buFont typeface="Wingdings" panose="05000000000000000000" pitchFamily="2" charset="2"/>
              <a:buChar char="Ø"/>
            </a:pPr>
            <a:r>
              <a:rPr lang="el-GR" sz="2400" dirty="0"/>
              <a:t>Οι έγκυες γυναίκες που έχουν αυξημένο κίνδυνο λοίμωξης από πολιομυελίτιδα μπορούν να λάβουν το κανονικό εμβολιαστικό σχήμα όπως αυτό προτείνεται για τους ενήλικες</a:t>
            </a:r>
          </a:p>
        </p:txBody>
      </p:sp>
    </p:spTree>
    <p:extLst>
      <p:ext uri="{BB962C8B-B14F-4D97-AF65-F5344CB8AC3E}">
        <p14:creationId xmlns:p14="http://schemas.microsoft.com/office/powerpoint/2010/main" val="1382162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εμβολια</a:t>
            </a:r>
            <a:endParaRPr lang="el-GR" dirty="0"/>
          </a:p>
        </p:txBody>
      </p:sp>
      <p:sp>
        <p:nvSpPr>
          <p:cNvPr id="3" name="Θέση περιεχομένου 2"/>
          <p:cNvSpPr>
            <a:spLocks noGrp="1"/>
          </p:cNvSpPr>
          <p:nvPr>
            <p:ph idx="1"/>
          </p:nvPr>
        </p:nvSpPr>
        <p:spPr>
          <a:xfrm>
            <a:off x="822960" y="1100628"/>
            <a:ext cx="7520940" cy="5352708"/>
          </a:xfrm>
        </p:spPr>
        <p:txBody>
          <a:bodyPr>
            <a:normAutofit fontScale="92500" lnSpcReduction="20000"/>
          </a:bodyPr>
          <a:lstStyle/>
          <a:p>
            <a:pPr marL="0" indent="0" algn="ctr"/>
            <a:r>
              <a:rPr lang="el-GR" sz="2000" dirty="0" smtClean="0"/>
              <a:t>ΣΕ ΑΥΞΗΜΕΝΟ ΚΙΝΔΥΝΟ:</a:t>
            </a:r>
            <a:r>
              <a:rPr lang="el-GR" sz="2000" dirty="0"/>
              <a:t>	</a:t>
            </a:r>
            <a:r>
              <a:rPr lang="el-GR" sz="2000" dirty="0" smtClean="0"/>
              <a:t>	</a:t>
            </a:r>
          </a:p>
          <a:p>
            <a:pPr marL="0" indent="0"/>
            <a:r>
              <a:rPr lang="el-GR" sz="2000" dirty="0"/>
              <a:t>6</a:t>
            </a:r>
            <a:r>
              <a:rPr lang="el-GR" sz="2000" dirty="0" smtClean="0"/>
              <a:t>. </a:t>
            </a:r>
            <a:r>
              <a:rPr lang="el-GR" sz="2400" dirty="0" smtClean="0">
                <a:solidFill>
                  <a:srgbClr val="C00000"/>
                </a:solidFill>
              </a:rPr>
              <a:t>Ευλογιά</a:t>
            </a:r>
          </a:p>
          <a:p>
            <a:pPr lvl="1">
              <a:buFont typeface="Wingdings" panose="05000000000000000000" pitchFamily="2" charset="2"/>
              <a:buChar char="Ø"/>
            </a:pPr>
            <a:r>
              <a:rPr lang="el-GR" sz="2400" dirty="0"/>
              <a:t>Ο εμβολιασμός μια εγκύου γυναίκας έναντι της ευλογιάς δεν συστήνεται εκτός αν η έγκυος έχει εκτεθεί στο λοιμογόνο παράγοντα </a:t>
            </a:r>
            <a:endParaRPr lang="el-GR" sz="2400" dirty="0" smtClean="0"/>
          </a:p>
          <a:p>
            <a:pPr lvl="1">
              <a:buFont typeface="Wingdings" panose="05000000000000000000" pitchFamily="2" charset="2"/>
              <a:buChar char="Ø"/>
            </a:pPr>
            <a:r>
              <a:rPr lang="el-GR" sz="2400" dirty="0" smtClean="0"/>
              <a:t>Ο </a:t>
            </a:r>
            <a:r>
              <a:rPr lang="el-GR" sz="2400" dirty="0"/>
              <a:t>κίνδυνος λοίμωξης μετά από τον εμβολιασμό είναι περιορισμένος όμως η πιθανή εμβρυική λοίμωξη δύναται να έχει σοβαρές </a:t>
            </a:r>
            <a:r>
              <a:rPr lang="el-GR" sz="2400" dirty="0" smtClean="0"/>
              <a:t>συνέπειες</a:t>
            </a:r>
          </a:p>
          <a:p>
            <a:pPr lvl="1">
              <a:buFont typeface="Wingdings" panose="05000000000000000000" pitchFamily="2" charset="2"/>
              <a:buChar char="Ø"/>
            </a:pPr>
            <a:r>
              <a:rPr lang="el-GR" sz="2400" dirty="0"/>
              <a:t>Η λοίμωξη της εγκύου από ευλογιά προκαλεί βαρύτερη νόσηση σε σχέση με μη έγκυες γυναίκες. Έτσι είναι εμφανές πως ο κίνδυνος στη μητέρα και το έμβρυο είναι σαφώς μεγαλύτερος από την ίδια τη νόσο σε σχέση με τον </a:t>
            </a:r>
            <a:r>
              <a:rPr lang="el-GR" sz="2400" dirty="0" smtClean="0"/>
              <a:t>εμβολιασμό</a:t>
            </a:r>
          </a:p>
          <a:p>
            <a:pPr lvl="1">
              <a:buFont typeface="Wingdings" panose="05000000000000000000" pitchFamily="2" charset="2"/>
              <a:buChar char="Ø"/>
            </a:pPr>
            <a:r>
              <a:rPr lang="el-GR" sz="2400" dirty="0"/>
              <a:t>Όταν ο βαθμός της έκθεσης της εγκύου στην ευλογιά δεν είναι σαφώς καθορισμένος, η απόφαση για εμβολιασμό λαμβάνεται μετά από ενδελεχή ενημέρωση σχετικά με τους κινδύνους τόσο της νόσου όσο και του εμβολίου</a:t>
            </a:r>
          </a:p>
        </p:txBody>
      </p:sp>
    </p:spTree>
    <p:extLst>
      <p:ext uri="{BB962C8B-B14F-4D97-AF65-F5344CB8AC3E}">
        <p14:creationId xmlns:p14="http://schemas.microsoft.com/office/powerpoint/2010/main" val="308144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εμβολια</a:t>
            </a:r>
            <a:endParaRPr lang="el-GR" dirty="0"/>
          </a:p>
        </p:txBody>
      </p:sp>
      <p:sp>
        <p:nvSpPr>
          <p:cNvPr id="3" name="Θέση περιεχομένου 2"/>
          <p:cNvSpPr>
            <a:spLocks noGrp="1"/>
          </p:cNvSpPr>
          <p:nvPr>
            <p:ph idx="1"/>
          </p:nvPr>
        </p:nvSpPr>
        <p:spPr>
          <a:xfrm>
            <a:off x="822960" y="1100628"/>
            <a:ext cx="7520940" cy="5352708"/>
          </a:xfrm>
        </p:spPr>
        <p:txBody>
          <a:bodyPr>
            <a:normAutofit lnSpcReduction="10000"/>
          </a:bodyPr>
          <a:lstStyle/>
          <a:p>
            <a:pPr marL="0" indent="0" algn="ctr"/>
            <a:r>
              <a:rPr lang="el-GR" sz="2000" dirty="0" smtClean="0"/>
              <a:t>ΣΕ ΑΥΞΗΜΕΝΟ ΚΙΝΔΥΝΟ:</a:t>
            </a:r>
            <a:r>
              <a:rPr lang="el-GR" sz="2000" dirty="0"/>
              <a:t>	</a:t>
            </a:r>
            <a:r>
              <a:rPr lang="el-GR" sz="2000" dirty="0" smtClean="0"/>
              <a:t>	</a:t>
            </a:r>
          </a:p>
          <a:p>
            <a:pPr marL="0" indent="0"/>
            <a:r>
              <a:rPr lang="el-GR" sz="2000" dirty="0" smtClean="0"/>
              <a:t>7. Τ</a:t>
            </a:r>
            <a:r>
              <a:rPr lang="el-GR" sz="2400" dirty="0" smtClean="0">
                <a:solidFill>
                  <a:srgbClr val="C00000"/>
                </a:solidFill>
              </a:rPr>
              <a:t>υφοειδούς πυρετού</a:t>
            </a:r>
          </a:p>
          <a:p>
            <a:pPr lvl="1">
              <a:buFont typeface="Wingdings" panose="05000000000000000000" pitchFamily="2" charset="2"/>
              <a:buChar char="Ø"/>
            </a:pPr>
            <a:r>
              <a:rPr lang="el-GR" sz="2400" dirty="0"/>
              <a:t>Το </a:t>
            </a:r>
            <a:r>
              <a:rPr lang="el-GR" sz="2400" dirty="0" err="1"/>
              <a:t>πολυσακχαριδικό</a:t>
            </a:r>
            <a:r>
              <a:rPr lang="el-GR" sz="2400" dirty="0"/>
              <a:t> εμβόλιο έναντι του τυφοειδούς πυρετού (</a:t>
            </a:r>
            <a:r>
              <a:rPr lang="el-GR" sz="2400" dirty="0" err="1"/>
              <a:t>Typhim</a:t>
            </a:r>
            <a:r>
              <a:rPr lang="el-GR" sz="2400" dirty="0"/>
              <a:t> Vi) συστήνεται κατά τη διάρκεια της κύησης μόνο στις περιπτώσεις που η έγκυος δεν δύναται να αποφύγει να ταξιδέψει σε περιοχές όπου ενδημεί η </a:t>
            </a:r>
            <a:r>
              <a:rPr lang="el-GR" sz="2400" dirty="0" smtClean="0"/>
              <a:t>νόσος</a:t>
            </a:r>
          </a:p>
          <a:p>
            <a:pPr lvl="1">
              <a:buFont typeface="Wingdings" panose="05000000000000000000" pitchFamily="2" charset="2"/>
              <a:buChar char="Ø"/>
            </a:pPr>
            <a:endParaRPr lang="el-GR" sz="2000" dirty="0"/>
          </a:p>
          <a:p>
            <a:pPr lvl="1">
              <a:buFont typeface="Wingdings" panose="05000000000000000000" pitchFamily="2" charset="2"/>
              <a:buChar char="Ø"/>
            </a:pPr>
            <a:r>
              <a:rPr lang="el-GR" sz="2400" dirty="0"/>
              <a:t>Αντιθέτως, η χρήση του Ty21a εμβολίου που περιέχει ζώντες εξασθενημένους μικροοργανισμούς αντενδείκνυται κατά την </a:t>
            </a:r>
            <a:r>
              <a:rPr lang="el-GR" sz="2400" dirty="0" smtClean="0"/>
              <a:t>κύηση</a:t>
            </a:r>
          </a:p>
          <a:p>
            <a:pPr lvl="1">
              <a:buFont typeface="Wingdings" panose="05000000000000000000" pitchFamily="2" charset="2"/>
              <a:buChar char="Ø"/>
            </a:pPr>
            <a:endParaRPr lang="el-GR" sz="2400" dirty="0"/>
          </a:p>
          <a:p>
            <a:pPr lvl="1">
              <a:buFont typeface="Wingdings" panose="05000000000000000000" pitchFamily="2" charset="2"/>
              <a:buChar char="Ø"/>
            </a:pPr>
            <a:r>
              <a:rPr lang="el-GR" sz="2400" dirty="0"/>
              <a:t>Γενικά τα δεδομένα σχετικά με τον εμβολιασμό εγκύων κατά τη διάρκεια της κύησης είναι πενιχρά.</a:t>
            </a:r>
            <a:endParaRPr lang="el-GR" sz="2400" dirty="0" smtClean="0"/>
          </a:p>
          <a:p>
            <a:pPr lvl="1">
              <a:buFont typeface="Wingdings" panose="05000000000000000000" pitchFamily="2" charset="2"/>
              <a:buChar char="Ø"/>
            </a:pPr>
            <a:endParaRPr lang="el-GR" sz="2400" dirty="0" smtClean="0"/>
          </a:p>
          <a:p>
            <a:pPr lvl="1">
              <a:buFont typeface="Wingdings" panose="05000000000000000000" pitchFamily="2" charset="2"/>
              <a:buChar char="Ø"/>
            </a:pPr>
            <a:endParaRPr lang="el-GR" sz="2400" dirty="0" smtClean="0"/>
          </a:p>
          <a:p>
            <a:pPr lvl="1">
              <a:buFont typeface="Wingdings" panose="05000000000000000000" pitchFamily="2" charset="2"/>
              <a:buChar char="Ø"/>
            </a:pPr>
            <a:endParaRPr lang="el-GR" sz="2400" dirty="0" smtClean="0"/>
          </a:p>
        </p:txBody>
      </p:sp>
    </p:spTree>
    <p:extLst>
      <p:ext uri="{BB962C8B-B14F-4D97-AF65-F5344CB8AC3E}">
        <p14:creationId xmlns:p14="http://schemas.microsoft.com/office/powerpoint/2010/main" val="15708346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εμβολια</a:t>
            </a:r>
            <a:endParaRPr lang="el-GR" dirty="0"/>
          </a:p>
        </p:txBody>
      </p:sp>
      <p:sp>
        <p:nvSpPr>
          <p:cNvPr id="3" name="Θέση περιεχομένου 2"/>
          <p:cNvSpPr>
            <a:spLocks noGrp="1"/>
          </p:cNvSpPr>
          <p:nvPr>
            <p:ph idx="1"/>
          </p:nvPr>
        </p:nvSpPr>
        <p:spPr>
          <a:xfrm>
            <a:off x="822960" y="1100628"/>
            <a:ext cx="7520940" cy="5352708"/>
          </a:xfrm>
        </p:spPr>
        <p:txBody>
          <a:bodyPr>
            <a:normAutofit/>
          </a:bodyPr>
          <a:lstStyle/>
          <a:p>
            <a:pPr marL="0" indent="0" algn="ctr"/>
            <a:r>
              <a:rPr lang="el-GR" sz="2000" dirty="0" smtClean="0"/>
              <a:t>ΣΕ ΑΥΞΗΜΕΝΟ ΚΙΝΔΥΝΟ:</a:t>
            </a:r>
            <a:r>
              <a:rPr lang="el-GR" sz="2000" dirty="0"/>
              <a:t>	</a:t>
            </a:r>
            <a:r>
              <a:rPr lang="el-GR" sz="2000" dirty="0" smtClean="0"/>
              <a:t>	</a:t>
            </a:r>
          </a:p>
          <a:p>
            <a:pPr marL="0" indent="0"/>
            <a:r>
              <a:rPr lang="el-GR" sz="2000" dirty="0" smtClean="0"/>
              <a:t>8. </a:t>
            </a:r>
            <a:r>
              <a:rPr lang="el-GR" sz="2400" dirty="0" smtClean="0">
                <a:solidFill>
                  <a:srgbClr val="C00000"/>
                </a:solidFill>
              </a:rPr>
              <a:t>Λύσσας</a:t>
            </a:r>
          </a:p>
          <a:p>
            <a:pPr lvl="1">
              <a:buFont typeface="Wingdings" panose="05000000000000000000" pitchFamily="2" charset="2"/>
              <a:buChar char="Ø"/>
            </a:pPr>
            <a:r>
              <a:rPr lang="el-GR" sz="2400" dirty="0"/>
              <a:t>Το εμβόλιο έναντι της λύσσας είναι αδρανοποιημένο εμβόλιο και μπορεί να χορηγηθεί στην κύηση είτε προ της έκθεσης, εάν ο κίνδυνος είναι αυξημένος, είτε σε συνδυασμό με ανοσοσφαιρίνη έναντι της λύσσας μετά από επιβεβαιωμένη έκθεση κατά τη διάρκεια της </a:t>
            </a:r>
            <a:r>
              <a:rPr lang="el-GR" sz="2400" dirty="0" smtClean="0"/>
              <a:t>κύησης</a:t>
            </a:r>
          </a:p>
          <a:p>
            <a:pPr lvl="1">
              <a:buFont typeface="Wingdings" panose="05000000000000000000" pitchFamily="2" charset="2"/>
              <a:buChar char="Ø"/>
            </a:pPr>
            <a:endParaRPr lang="el-GR" sz="2000" dirty="0"/>
          </a:p>
          <a:p>
            <a:pPr lvl="1">
              <a:buFont typeface="Wingdings" panose="05000000000000000000" pitchFamily="2" charset="2"/>
              <a:buChar char="Ø"/>
            </a:pPr>
            <a:r>
              <a:rPr lang="el-GR" sz="2400" dirty="0"/>
              <a:t>Η έκθεση της μητέρας στη λύσσα κατά τη διάρκεια της κύησης δεν αποτελεί αιτία διακοπής της εγκυμοσύνης</a:t>
            </a:r>
            <a:endParaRPr lang="el-GR" sz="2400" dirty="0" smtClean="0"/>
          </a:p>
          <a:p>
            <a:pPr lvl="1">
              <a:buFont typeface="Wingdings" panose="05000000000000000000" pitchFamily="2" charset="2"/>
              <a:buChar char="Ø"/>
            </a:pPr>
            <a:endParaRPr lang="el-GR" sz="2400" dirty="0" smtClean="0"/>
          </a:p>
          <a:p>
            <a:pPr lvl="1">
              <a:buFont typeface="Wingdings" panose="05000000000000000000" pitchFamily="2" charset="2"/>
              <a:buChar char="Ø"/>
            </a:pPr>
            <a:endParaRPr lang="el-GR" sz="2400" dirty="0" smtClean="0"/>
          </a:p>
        </p:txBody>
      </p:sp>
    </p:spTree>
    <p:extLst>
      <p:ext uri="{BB962C8B-B14F-4D97-AF65-F5344CB8AC3E}">
        <p14:creationId xmlns:p14="http://schemas.microsoft.com/office/powerpoint/2010/main" val="23436683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εμβολια</a:t>
            </a:r>
            <a:endParaRPr lang="el-GR" dirty="0"/>
          </a:p>
        </p:txBody>
      </p:sp>
      <p:sp>
        <p:nvSpPr>
          <p:cNvPr id="3" name="Θέση περιεχομένου 2"/>
          <p:cNvSpPr>
            <a:spLocks noGrp="1"/>
          </p:cNvSpPr>
          <p:nvPr>
            <p:ph idx="1"/>
          </p:nvPr>
        </p:nvSpPr>
        <p:spPr>
          <a:xfrm>
            <a:off x="822960" y="1100628"/>
            <a:ext cx="7520940" cy="5352708"/>
          </a:xfrm>
        </p:spPr>
        <p:txBody>
          <a:bodyPr>
            <a:normAutofit lnSpcReduction="10000"/>
          </a:bodyPr>
          <a:lstStyle/>
          <a:p>
            <a:pPr marL="0" indent="0" algn="ctr"/>
            <a:r>
              <a:rPr lang="el-GR" sz="2000" dirty="0" smtClean="0"/>
              <a:t>ΣΕ ΑΥΞΗΜΕΝΟ ΚΙΝΔΥΝΟ:</a:t>
            </a:r>
            <a:r>
              <a:rPr lang="el-GR" sz="2000" dirty="0"/>
              <a:t>	</a:t>
            </a:r>
            <a:r>
              <a:rPr lang="el-GR" sz="2000" dirty="0" smtClean="0"/>
              <a:t>	</a:t>
            </a:r>
          </a:p>
          <a:p>
            <a:pPr marL="0" indent="0"/>
            <a:r>
              <a:rPr lang="el-GR" sz="2000" dirty="0" smtClean="0"/>
              <a:t>9. </a:t>
            </a:r>
            <a:r>
              <a:rPr lang="el-GR" sz="2400" dirty="0" smtClean="0">
                <a:solidFill>
                  <a:srgbClr val="C00000"/>
                </a:solidFill>
              </a:rPr>
              <a:t>Έναντι  του άνθρακα</a:t>
            </a:r>
          </a:p>
          <a:p>
            <a:pPr lvl="1">
              <a:buFont typeface="Wingdings" panose="05000000000000000000" pitchFamily="2" charset="2"/>
              <a:buChar char="Ø"/>
            </a:pPr>
            <a:r>
              <a:rPr lang="el-GR" sz="2400" dirty="0"/>
              <a:t>Ο εμβολιασμός έναντι του άνθρακα κατά τη διάρκεια της κύησης συστήνεται μόνο μετά από έκθεση σε αερόλυμα (εισπνοή) σπόρων B. </a:t>
            </a:r>
            <a:r>
              <a:rPr lang="el-GR" sz="2400" dirty="0" err="1"/>
              <a:t>Anthracis</a:t>
            </a:r>
            <a:r>
              <a:rPr lang="el-GR" sz="2400" dirty="0"/>
              <a:t> </a:t>
            </a:r>
            <a:endParaRPr lang="el-GR" sz="2400" dirty="0" smtClean="0"/>
          </a:p>
          <a:p>
            <a:pPr lvl="1">
              <a:buFont typeface="Wingdings" panose="05000000000000000000" pitchFamily="2" charset="2"/>
              <a:buChar char="Ø"/>
            </a:pPr>
            <a:endParaRPr lang="el-GR" sz="2000" dirty="0"/>
          </a:p>
          <a:p>
            <a:pPr lvl="1">
              <a:buFont typeface="Wingdings" panose="05000000000000000000" pitchFamily="2" charset="2"/>
              <a:buChar char="Ø"/>
            </a:pPr>
            <a:r>
              <a:rPr lang="el-GR" sz="2400" dirty="0"/>
              <a:t>Η κύηση σε αυτή την περίπτωση δεν αποτελεί αντένδειξη για τη χρήση του </a:t>
            </a:r>
            <a:r>
              <a:rPr lang="el-GR" sz="2400" dirty="0" err="1"/>
              <a:t>Anthrax</a:t>
            </a:r>
            <a:r>
              <a:rPr lang="el-GR" sz="2400" dirty="0"/>
              <a:t> </a:t>
            </a:r>
            <a:r>
              <a:rPr lang="el-GR" sz="2400" dirty="0" err="1"/>
              <a:t>Vaccine</a:t>
            </a:r>
            <a:r>
              <a:rPr lang="el-GR" sz="2400" dirty="0"/>
              <a:t> </a:t>
            </a:r>
            <a:r>
              <a:rPr lang="el-GR" sz="2400" dirty="0" err="1"/>
              <a:t>Adsorbed</a:t>
            </a:r>
            <a:r>
              <a:rPr lang="el-GR" sz="2400" dirty="0"/>
              <a:t> (AVA) </a:t>
            </a:r>
            <a:endParaRPr lang="el-GR" sz="2400" dirty="0" smtClean="0"/>
          </a:p>
          <a:p>
            <a:pPr lvl="1">
              <a:buFont typeface="Wingdings" panose="05000000000000000000" pitchFamily="2" charset="2"/>
              <a:buChar char="Ø"/>
            </a:pPr>
            <a:endParaRPr lang="el-GR" sz="2400" dirty="0"/>
          </a:p>
          <a:p>
            <a:pPr lvl="1">
              <a:buFont typeface="Wingdings" panose="05000000000000000000" pitchFamily="2" charset="2"/>
              <a:buChar char="Ø"/>
            </a:pPr>
            <a:r>
              <a:rPr lang="el-GR" sz="2400" dirty="0" smtClean="0"/>
              <a:t>Επιπλέον </a:t>
            </a:r>
            <a:r>
              <a:rPr lang="el-GR" sz="2400" dirty="0"/>
              <a:t>η έγκυος που έχει εκτεθεί χρήζει αντιβιοτικής αγωγής για 60 </a:t>
            </a:r>
            <a:r>
              <a:rPr lang="el-GR" sz="2400" dirty="0" smtClean="0"/>
              <a:t>ημέρες</a:t>
            </a:r>
          </a:p>
          <a:p>
            <a:pPr lvl="1">
              <a:buFont typeface="Wingdings" panose="05000000000000000000" pitchFamily="2" charset="2"/>
              <a:buChar char="Ø"/>
            </a:pPr>
            <a:endParaRPr lang="el-GR" sz="2400" dirty="0"/>
          </a:p>
          <a:p>
            <a:pPr lvl="1">
              <a:buFont typeface="Wingdings" panose="05000000000000000000" pitchFamily="2" charset="2"/>
              <a:buChar char="Ø"/>
            </a:pPr>
            <a:r>
              <a:rPr lang="el-GR" sz="2400" dirty="0"/>
              <a:t>Η χρήση του εμβολίου δεν συστήνεται σε εγκύους που ο κίνδυνος έκθεσης είναι μικρός</a:t>
            </a:r>
            <a:endParaRPr lang="el-GR" sz="2400" dirty="0" smtClean="0"/>
          </a:p>
          <a:p>
            <a:pPr lvl="1">
              <a:buFont typeface="Wingdings" panose="05000000000000000000" pitchFamily="2" charset="2"/>
              <a:buChar char="Ø"/>
            </a:pPr>
            <a:endParaRPr lang="el-GR" sz="2400" dirty="0" smtClean="0"/>
          </a:p>
        </p:txBody>
      </p:sp>
    </p:spTree>
    <p:extLst>
      <p:ext uri="{BB962C8B-B14F-4D97-AF65-F5344CB8AC3E}">
        <p14:creationId xmlns:p14="http://schemas.microsoft.com/office/powerpoint/2010/main" val="23436683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188640"/>
            <a:ext cx="7520940" cy="548640"/>
          </a:xfrm>
        </p:spPr>
        <p:txBody>
          <a:bodyPr/>
          <a:lstStyle/>
          <a:p>
            <a:pPr algn="ctr"/>
            <a:r>
              <a:rPr lang="el-GR" dirty="0" smtClean="0"/>
              <a:t>εμβολια</a:t>
            </a:r>
            <a:endParaRPr lang="el-GR" dirty="0"/>
          </a:p>
        </p:txBody>
      </p:sp>
      <p:sp>
        <p:nvSpPr>
          <p:cNvPr id="3" name="Θέση περιεχομένου 2"/>
          <p:cNvSpPr>
            <a:spLocks noGrp="1"/>
          </p:cNvSpPr>
          <p:nvPr>
            <p:ph idx="1"/>
          </p:nvPr>
        </p:nvSpPr>
        <p:spPr>
          <a:xfrm>
            <a:off x="611560" y="836712"/>
            <a:ext cx="8064896" cy="5616624"/>
          </a:xfrm>
        </p:spPr>
        <p:txBody>
          <a:bodyPr>
            <a:normAutofit fontScale="85000" lnSpcReduction="10000"/>
          </a:bodyPr>
          <a:lstStyle/>
          <a:p>
            <a:pPr marL="0" indent="0" algn="ctr"/>
            <a:r>
              <a:rPr lang="el-GR" sz="2000" dirty="0" smtClean="0">
                <a:solidFill>
                  <a:srgbClr val="C00000"/>
                </a:solidFill>
              </a:rPr>
              <a:t>ΑΝΤΕΝΔΕΙΚΝΥΝΤΑΙ ΣΤΗΝ ΚΥΗΣΗ </a:t>
            </a:r>
            <a:r>
              <a:rPr lang="el-GR" sz="2000" dirty="0" smtClean="0"/>
              <a:t>: </a:t>
            </a:r>
          </a:p>
          <a:p>
            <a:pPr marL="0" indent="0"/>
            <a:r>
              <a:rPr lang="el-GR" sz="2000" dirty="0" smtClean="0"/>
              <a:t>(λόγω ανεπαρκών επιστημονικών στοιχείων ή λόγω επιστημονικών στοιχείων που υποδεικνύουν πιθανή βλαπτική επίδραση στο έμβρυο ή στη μητέρα)</a:t>
            </a:r>
            <a:r>
              <a:rPr lang="el-GR" sz="2000" dirty="0"/>
              <a:t>	</a:t>
            </a:r>
            <a:r>
              <a:rPr lang="el-GR" sz="2000" dirty="0" smtClean="0"/>
              <a:t>	</a:t>
            </a:r>
          </a:p>
          <a:p>
            <a:pPr marL="0" indent="0"/>
            <a:r>
              <a:rPr lang="el-GR" sz="2000" dirty="0" smtClean="0">
                <a:solidFill>
                  <a:srgbClr val="C00000"/>
                </a:solidFill>
              </a:rPr>
              <a:t>1. </a:t>
            </a:r>
            <a:r>
              <a:rPr lang="en-US" sz="2000" dirty="0" smtClean="0">
                <a:solidFill>
                  <a:srgbClr val="C00000"/>
                </a:solidFill>
              </a:rPr>
              <a:t>H</a:t>
            </a:r>
            <a:r>
              <a:rPr lang="el-GR" sz="2000" dirty="0" smtClean="0">
                <a:solidFill>
                  <a:srgbClr val="C00000"/>
                </a:solidFill>
              </a:rPr>
              <a:t>Ρ</a:t>
            </a:r>
            <a:r>
              <a:rPr lang="en-US" sz="2000" dirty="0" smtClean="0">
                <a:solidFill>
                  <a:srgbClr val="C00000"/>
                </a:solidFill>
              </a:rPr>
              <a:t>V</a:t>
            </a:r>
            <a:r>
              <a:rPr lang="en-US" sz="2000" dirty="0" smtClean="0"/>
              <a:t>	</a:t>
            </a:r>
            <a:r>
              <a:rPr lang="el-GR" sz="2000" dirty="0" smtClean="0"/>
              <a:t>: </a:t>
            </a:r>
            <a:r>
              <a:rPr lang="el-GR" sz="2000" b="0" dirty="0" smtClean="0"/>
              <a:t>δεν συστήνεται κατά την κύηση λόγω περιορισμένων στοιχείων. Εάν έχει ξεκινήσει ο εμβολιασμός &amp; προκύψει εγκυμοσύνη η επόμενη δόση γίνεται μετά το πέρας της κύησης </a:t>
            </a:r>
            <a:r>
              <a:rPr lang="en-US" sz="2000" dirty="0" smtClean="0"/>
              <a:t>	</a:t>
            </a:r>
            <a:endParaRPr lang="el-GR" sz="2000" dirty="0" smtClean="0"/>
          </a:p>
          <a:p>
            <a:pPr marL="0" indent="0"/>
            <a:r>
              <a:rPr lang="el-GR" sz="2000" dirty="0" smtClean="0">
                <a:solidFill>
                  <a:srgbClr val="C00000"/>
                </a:solidFill>
              </a:rPr>
              <a:t>2. </a:t>
            </a:r>
            <a:r>
              <a:rPr lang="en-US" sz="2000" dirty="0" smtClean="0">
                <a:solidFill>
                  <a:srgbClr val="C00000"/>
                </a:solidFill>
              </a:rPr>
              <a:t>MMR </a:t>
            </a:r>
            <a:r>
              <a:rPr lang="el-GR" sz="2000" dirty="0" smtClean="0"/>
              <a:t>(Ιλαρά, Ερυθρά, Παρωτίτιδα): περιέχει ζώντες εξασθενημένους μικροοργανισμούς</a:t>
            </a:r>
          </a:p>
          <a:p>
            <a:pPr lvl="2">
              <a:buFont typeface="Wingdings" panose="05000000000000000000" pitchFamily="2" charset="2"/>
              <a:buChar char="Ø"/>
            </a:pPr>
            <a:r>
              <a:rPr lang="el-GR" sz="2000" dirty="0" smtClean="0"/>
              <a:t>Αποφυγή εγκυμοσύνης για 28 ημέρες μετά τον εμβολιασμό</a:t>
            </a:r>
          </a:p>
          <a:p>
            <a:pPr lvl="2">
              <a:buFont typeface="Wingdings" panose="05000000000000000000" pitchFamily="2" charset="2"/>
              <a:buChar char="Ø"/>
            </a:pPr>
            <a:r>
              <a:rPr lang="el-GR" sz="2000" dirty="0" smtClean="0"/>
              <a:t>Έκθεση μη εμβολιασμένης εγκύου στο ιό Ιλαράς </a:t>
            </a:r>
            <a:r>
              <a:rPr lang="el-GR" sz="2000" dirty="0" smtClean="0">
                <a:sym typeface="Wingdings" panose="05000000000000000000" pitchFamily="2" charset="2"/>
              </a:rPr>
              <a:t> χορήγηση ανοσοσφαιρίνης εντός 6 ημερών από την έκθεση</a:t>
            </a:r>
          </a:p>
          <a:p>
            <a:pPr lvl="2">
              <a:buFont typeface="Wingdings" panose="05000000000000000000" pitchFamily="2" charset="2"/>
              <a:buChar char="Ø"/>
            </a:pPr>
            <a:r>
              <a:rPr lang="el-GR" sz="2000" dirty="0" smtClean="0">
                <a:sym typeface="Wingdings" panose="05000000000000000000" pitchFamily="2" charset="2"/>
              </a:rPr>
              <a:t>Σε ακούσιο εμβολιασμό κατά την κύηση ή λίγο πριν τη σύλληψη δεν συστήνεται διακοπή εγκυμοσύνης, διότι δεν έχει παρατηρηθεί σύνδρομο συγγενούς ερυθράς ή ανεπιθύμητες ενέργειες οφειλόμενες στην Ιλαρά λόγω του εμβολιασμού</a:t>
            </a:r>
          </a:p>
          <a:p>
            <a:pPr lvl="2">
              <a:buFont typeface="Wingdings" panose="05000000000000000000" pitchFamily="2" charset="2"/>
              <a:buChar char="Ø"/>
            </a:pPr>
            <a:r>
              <a:rPr lang="el-GR" sz="2000" dirty="0"/>
              <a:t>η χορήγηση του εμβολίου συστήνεται σε μη εμβολιασμένες </a:t>
            </a:r>
            <a:r>
              <a:rPr lang="el-GR" sz="2000" dirty="0" err="1"/>
              <a:t>λεχωίδες</a:t>
            </a:r>
            <a:r>
              <a:rPr lang="el-GR" sz="2000" dirty="0"/>
              <a:t>, ανεξάρτητα αν θηλάζουν ή όχι, προ της εξόδου τους από το νοσοκομείο. Ο ιός της ερυθράς έχει ανιχνευθεί στο μητρικό γάλα και δύναται να προκαλέσει </a:t>
            </a:r>
            <a:r>
              <a:rPr lang="el-GR" sz="2000" dirty="0" err="1"/>
              <a:t>ορομετατροπή</a:t>
            </a:r>
            <a:r>
              <a:rPr lang="el-GR" sz="2000" dirty="0"/>
              <a:t> σε θηλάζοντα νεογνά αλλά δεν έχει αναφερθεί σοβαρή λοίμωξη</a:t>
            </a:r>
            <a:endParaRPr lang="el-GR" sz="2000" dirty="0" smtClean="0">
              <a:sym typeface="Wingdings" panose="05000000000000000000" pitchFamily="2" charset="2"/>
            </a:endParaRPr>
          </a:p>
          <a:p>
            <a:pPr lvl="2">
              <a:buFont typeface="Wingdings" panose="05000000000000000000" pitchFamily="2" charset="2"/>
              <a:buChar char="Ø"/>
            </a:pPr>
            <a:r>
              <a:rPr lang="en-US" sz="2000" b="1" dirty="0">
                <a:solidFill>
                  <a:srgbClr val="C00000"/>
                </a:solidFill>
                <a:sym typeface="Wingdings" panose="05000000000000000000" pitchFamily="2" charset="2"/>
              </a:rPr>
              <a:t>MMRV</a:t>
            </a:r>
            <a:r>
              <a:rPr lang="el-GR" sz="2000" dirty="0">
                <a:sym typeface="Wingdings" panose="05000000000000000000" pitchFamily="2" charset="2"/>
              </a:rPr>
              <a:t>: περιέχει &amp; ζώντες εξασθενημένους ιούς ανεμευλογιάς: αντενδείκνυται στην </a:t>
            </a:r>
            <a:r>
              <a:rPr lang="el-GR" sz="2000" dirty="0" smtClean="0">
                <a:sym typeface="Wingdings" panose="05000000000000000000" pitchFamily="2" charset="2"/>
              </a:rPr>
              <a:t>κύηση</a:t>
            </a:r>
            <a:endParaRPr lang="el-GR" sz="2000" dirty="0" smtClean="0"/>
          </a:p>
          <a:p>
            <a:pPr>
              <a:buFont typeface="Wingdings" panose="05000000000000000000" pitchFamily="2" charset="2"/>
              <a:buChar char="Ø"/>
            </a:pPr>
            <a:endParaRPr lang="el-GR" sz="2000" dirty="0"/>
          </a:p>
          <a:p>
            <a:pPr>
              <a:buFont typeface="Wingdings" panose="05000000000000000000" pitchFamily="2" charset="2"/>
              <a:buChar char="Ø"/>
            </a:pPr>
            <a:endParaRPr lang="el-GR" sz="2000" dirty="0"/>
          </a:p>
        </p:txBody>
      </p:sp>
    </p:spTree>
    <p:extLst>
      <p:ext uri="{BB962C8B-B14F-4D97-AF65-F5344CB8AC3E}">
        <p14:creationId xmlns:p14="http://schemas.microsoft.com/office/powerpoint/2010/main" val="358611544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εμβολια</a:t>
            </a:r>
            <a:endParaRPr lang="el-GR" dirty="0"/>
          </a:p>
        </p:txBody>
      </p:sp>
      <p:sp>
        <p:nvSpPr>
          <p:cNvPr id="3" name="Θέση περιεχομένου 2"/>
          <p:cNvSpPr>
            <a:spLocks noGrp="1"/>
          </p:cNvSpPr>
          <p:nvPr>
            <p:ph idx="1"/>
          </p:nvPr>
        </p:nvSpPr>
        <p:spPr>
          <a:xfrm>
            <a:off x="395536" y="1100628"/>
            <a:ext cx="8280920" cy="5496724"/>
          </a:xfrm>
        </p:spPr>
        <p:txBody>
          <a:bodyPr>
            <a:normAutofit fontScale="92500" lnSpcReduction="10000"/>
          </a:bodyPr>
          <a:lstStyle/>
          <a:p>
            <a:pPr marL="0" lvl="0" indent="0" algn="ctr"/>
            <a:r>
              <a:rPr lang="el-GR" sz="1800" dirty="0">
                <a:solidFill>
                  <a:srgbClr val="C00000"/>
                </a:solidFill>
              </a:rPr>
              <a:t>ΑΝΤΕΝΔΕΙΚΝΥΝΤΑΙ ΣΤΗΝ ΚΥΗΣΗ </a:t>
            </a:r>
            <a:r>
              <a:rPr lang="el-GR" sz="1800" dirty="0">
                <a:solidFill>
                  <a:srgbClr val="000000"/>
                </a:solidFill>
              </a:rPr>
              <a:t>: </a:t>
            </a:r>
          </a:p>
          <a:p>
            <a:pPr marL="0" lvl="0" indent="0"/>
            <a:r>
              <a:rPr lang="el-GR" sz="1800" dirty="0">
                <a:solidFill>
                  <a:srgbClr val="000000"/>
                </a:solidFill>
              </a:rPr>
              <a:t>(λόγω ανεπαρκών επιστημονικών στοιχείων ή λόγω επιστημονικών στοιχείων που υποδεικνύουν πιθανή βλαπτική επίδραση στο έμβρυο ή στη μητέρα) </a:t>
            </a:r>
            <a:endParaRPr lang="el-GR" sz="1800" dirty="0" smtClean="0">
              <a:solidFill>
                <a:srgbClr val="000000"/>
              </a:solidFill>
            </a:endParaRPr>
          </a:p>
          <a:p>
            <a:pPr marL="0" lvl="0" indent="0"/>
            <a:r>
              <a:rPr lang="el-GR" sz="2000" dirty="0" smtClean="0">
                <a:solidFill>
                  <a:srgbClr val="C00000"/>
                </a:solidFill>
              </a:rPr>
              <a:t>3. Ανεμευλογιάς </a:t>
            </a:r>
            <a:r>
              <a:rPr lang="en-US" sz="2000" dirty="0" smtClean="0"/>
              <a:t>	</a:t>
            </a:r>
            <a:r>
              <a:rPr lang="el-GR" sz="2000" dirty="0" smtClean="0"/>
              <a:t>:</a:t>
            </a:r>
          </a:p>
          <a:p>
            <a:pPr lvl="1">
              <a:buFont typeface="Wingdings" panose="05000000000000000000" pitchFamily="2" charset="2"/>
              <a:buChar char="Ø"/>
            </a:pPr>
            <a:r>
              <a:rPr lang="el-GR" sz="2000" dirty="0"/>
              <a:t>περιέχει ζώντες εξασθενημένους μικροοργανισμούς </a:t>
            </a:r>
            <a:endParaRPr lang="el-GR" sz="2000" dirty="0" smtClean="0"/>
          </a:p>
          <a:p>
            <a:pPr lvl="1">
              <a:buFont typeface="Wingdings" panose="05000000000000000000" pitchFamily="2" charset="2"/>
              <a:buChar char="Ø"/>
            </a:pPr>
            <a:r>
              <a:rPr lang="el-GR" sz="2000" dirty="0" smtClean="0"/>
              <a:t>η </a:t>
            </a:r>
            <a:r>
              <a:rPr lang="el-GR" sz="2000" dirty="0"/>
              <a:t>χορήγησή του αντενδείκνυται κατά τη διάρκεια της </a:t>
            </a:r>
            <a:r>
              <a:rPr lang="el-GR" sz="2000" dirty="0" smtClean="0"/>
              <a:t>κύησης</a:t>
            </a:r>
          </a:p>
          <a:p>
            <a:pPr lvl="1">
              <a:buFont typeface="Wingdings" panose="05000000000000000000" pitchFamily="2" charset="2"/>
              <a:buChar char="Ø"/>
            </a:pPr>
            <a:r>
              <a:rPr lang="el-GR" sz="2000" dirty="0"/>
              <a:t>Ο εμβολιασμός των γυναικών αναπαραγωγικής ηλικίας είναι επιβεβλημένος λόγω της βαριάς νοσηρότητας και των πιθανών ανεπιθύμητων περιγεννητικών </a:t>
            </a:r>
            <a:r>
              <a:rPr lang="el-GR" sz="2000" dirty="0" err="1"/>
              <a:t>συμβαμάτων</a:t>
            </a:r>
            <a:r>
              <a:rPr lang="el-GR" sz="2000" dirty="0"/>
              <a:t> που σχετίζονται με τη λοίμωξη από ανεμευλογιά κατά τη διάρκεια της κύησης </a:t>
            </a:r>
            <a:endParaRPr lang="el-GR" sz="2000" dirty="0" smtClean="0"/>
          </a:p>
          <a:p>
            <a:pPr lvl="1">
              <a:buFont typeface="Wingdings" panose="05000000000000000000" pitchFamily="2" charset="2"/>
              <a:buChar char="Ø"/>
            </a:pPr>
            <a:r>
              <a:rPr lang="el-GR" sz="2000" dirty="0"/>
              <a:t>Γυναίκες που δεν έχουν εμβολιαστεί πριν την κύηση και έχουν εκτεθεί στον ιό κατά τη διάρκεια της κύησης, χρήζουν αγωγής με ανοσοσφαιρίνη </a:t>
            </a:r>
            <a:endParaRPr lang="el-GR" sz="2000" dirty="0" smtClean="0"/>
          </a:p>
          <a:p>
            <a:pPr lvl="1">
              <a:buFont typeface="Wingdings" panose="05000000000000000000" pitchFamily="2" charset="2"/>
              <a:buChar char="Ø"/>
            </a:pPr>
            <a:r>
              <a:rPr lang="el-GR" sz="2000" dirty="0"/>
              <a:t>Η χορήγηση του εμβολίου σε </a:t>
            </a:r>
            <a:r>
              <a:rPr lang="el-GR" sz="2000" dirty="0" err="1"/>
              <a:t>λεχωίδες</a:t>
            </a:r>
            <a:r>
              <a:rPr lang="el-GR" sz="2000" dirty="0"/>
              <a:t> που δεν έχουν ανοσία συστήνεται πριν την έξοδό τους από το </a:t>
            </a:r>
            <a:r>
              <a:rPr lang="el-GR" sz="2000" dirty="0" smtClean="0"/>
              <a:t>μαιευτήριο</a:t>
            </a:r>
          </a:p>
          <a:p>
            <a:pPr lvl="1">
              <a:buFont typeface="Wingdings" panose="05000000000000000000" pitchFamily="2" charset="2"/>
              <a:buChar char="Ø"/>
            </a:pPr>
            <a:r>
              <a:rPr lang="el-GR" sz="2000" dirty="0"/>
              <a:t>δεν συστήνεται διακοπή της εγκυμοσύνης σε γυναίκες που εμβολιάστηκαν ακούσια λίγο πριν τη σύλληψη ή κατά τη διάρκεια της κύησης καθώς δεν έχει αναφερθεί μέχρι σήμερα σύνδρομο συγγενούς λοίμωξης από ανεμευλογιά μετά από εμβολιασμό, παρά το θεωρητικό κίνδυνο </a:t>
            </a:r>
          </a:p>
        </p:txBody>
      </p:sp>
    </p:spTree>
    <p:extLst>
      <p:ext uri="{BB962C8B-B14F-4D97-AF65-F5344CB8AC3E}">
        <p14:creationId xmlns:p14="http://schemas.microsoft.com/office/powerpoint/2010/main" val="628944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2960" y="188640"/>
            <a:ext cx="7520940" cy="864096"/>
          </a:xfrm>
        </p:spPr>
        <p:txBody>
          <a:bodyPr/>
          <a:lstStyle/>
          <a:p>
            <a:pPr algn="ctr"/>
            <a:r>
              <a:rPr lang="el-GR" dirty="0" err="1">
                <a:solidFill>
                  <a:srgbClr val="000000"/>
                </a:solidFill>
              </a:rPr>
              <a:t>Συγγενησ</a:t>
            </a:r>
            <a:r>
              <a:rPr lang="el-GR" dirty="0">
                <a:solidFill>
                  <a:srgbClr val="000000"/>
                </a:solidFill>
              </a:rPr>
              <a:t>  </a:t>
            </a:r>
            <a:r>
              <a:rPr lang="el-GR" dirty="0" err="1">
                <a:solidFill>
                  <a:srgbClr val="000000"/>
                </a:solidFill>
              </a:rPr>
              <a:t>φυματιωση</a:t>
            </a:r>
            <a:r>
              <a:rPr lang="el-GR" dirty="0">
                <a:solidFill>
                  <a:srgbClr val="000000"/>
                </a:solidFill>
              </a:rPr>
              <a:t/>
            </a:r>
            <a:br>
              <a:rPr lang="el-GR" dirty="0">
                <a:solidFill>
                  <a:srgbClr val="000000"/>
                </a:solidFill>
              </a:rPr>
            </a:br>
            <a:r>
              <a:rPr lang="el-GR" dirty="0" err="1" smtClean="0">
                <a:solidFill>
                  <a:srgbClr val="000000"/>
                </a:solidFill>
              </a:rPr>
              <a:t>διαγνωση</a:t>
            </a:r>
            <a:r>
              <a:rPr lang="el-GR" dirty="0" smtClean="0">
                <a:solidFill>
                  <a:srgbClr val="000000"/>
                </a:solidFill>
              </a:rPr>
              <a:t>*</a:t>
            </a:r>
            <a:endParaRPr lang="el-GR" dirty="0"/>
          </a:p>
        </p:txBody>
      </p:sp>
      <p:sp>
        <p:nvSpPr>
          <p:cNvPr id="3" name="Θέση περιεχομένου 2"/>
          <p:cNvSpPr>
            <a:spLocks noGrp="1"/>
          </p:cNvSpPr>
          <p:nvPr>
            <p:ph idx="1"/>
          </p:nvPr>
        </p:nvSpPr>
        <p:spPr>
          <a:xfrm>
            <a:off x="395536" y="1196752"/>
            <a:ext cx="8280920" cy="5400600"/>
          </a:xfrm>
        </p:spPr>
        <p:txBody>
          <a:bodyPr>
            <a:normAutofit fontScale="92500" lnSpcReduction="10000"/>
          </a:bodyPr>
          <a:lstStyle/>
          <a:p>
            <a:r>
              <a:rPr lang="el-GR" sz="2000" dirty="0" smtClean="0"/>
              <a:t>Η συγγενής φυματίωση έχει </a:t>
            </a:r>
            <a:r>
              <a:rPr lang="el-GR" sz="2000" dirty="0" smtClean="0">
                <a:solidFill>
                  <a:srgbClr val="C00000"/>
                </a:solidFill>
              </a:rPr>
              <a:t>υψηλή θνησιμότητα περίπου 50% </a:t>
            </a:r>
            <a:r>
              <a:rPr lang="el-GR" sz="2000" dirty="0" smtClean="0"/>
              <a:t>(οφείλεται στο γεγονός ότι </a:t>
            </a:r>
            <a:r>
              <a:rPr lang="el-GR" sz="2000" u="sng" dirty="0" smtClean="0"/>
              <a:t>δύσκολα υποψιάζονται τη νόσο</a:t>
            </a:r>
            <a:r>
              <a:rPr lang="el-GR" sz="2000" dirty="0" smtClean="0"/>
              <a:t> οι θεράποντες)</a:t>
            </a:r>
          </a:p>
          <a:p>
            <a:endParaRPr lang="el-GR" sz="2000" dirty="0" smtClean="0"/>
          </a:p>
          <a:p>
            <a:pPr lvl="0">
              <a:buFont typeface="Wingdings" panose="05000000000000000000" pitchFamily="2" charset="2"/>
              <a:buChar char="ü"/>
            </a:pPr>
            <a:r>
              <a:rPr lang="en-US" sz="2100" dirty="0" err="1">
                <a:solidFill>
                  <a:srgbClr val="C00000"/>
                </a:solidFill>
              </a:rPr>
              <a:t>Mantoux</a:t>
            </a:r>
            <a:r>
              <a:rPr lang="el-GR" sz="2100" dirty="0">
                <a:solidFill>
                  <a:srgbClr val="C00000"/>
                </a:solidFill>
              </a:rPr>
              <a:t> </a:t>
            </a:r>
            <a:r>
              <a:rPr lang="el-GR" sz="2100" dirty="0">
                <a:solidFill>
                  <a:srgbClr val="000000"/>
                </a:solidFill>
              </a:rPr>
              <a:t>: αρχικά είναι </a:t>
            </a:r>
            <a:r>
              <a:rPr lang="el-GR" sz="2100" dirty="0" err="1">
                <a:solidFill>
                  <a:srgbClr val="C00000"/>
                </a:solidFill>
              </a:rPr>
              <a:t>άρνητική</a:t>
            </a:r>
            <a:r>
              <a:rPr lang="el-GR" sz="2100" dirty="0">
                <a:solidFill>
                  <a:srgbClr val="000000"/>
                </a:solidFill>
              </a:rPr>
              <a:t> (σχεδόν σε όλες τις περιπτώσεις)</a:t>
            </a:r>
          </a:p>
          <a:p>
            <a:pPr marL="0" lvl="0" indent="0"/>
            <a:r>
              <a:rPr lang="el-GR" sz="2100" dirty="0">
                <a:solidFill>
                  <a:srgbClr val="000000"/>
                </a:solidFill>
              </a:rPr>
              <a:t>	</a:t>
            </a:r>
            <a:r>
              <a:rPr lang="el-GR" sz="2100" dirty="0" err="1">
                <a:solidFill>
                  <a:srgbClr val="000000"/>
                </a:solidFill>
              </a:rPr>
              <a:t>θετικοποιείται</a:t>
            </a:r>
            <a:r>
              <a:rPr lang="el-GR" sz="2100" dirty="0">
                <a:solidFill>
                  <a:srgbClr val="000000"/>
                </a:solidFill>
              </a:rPr>
              <a:t> :</a:t>
            </a:r>
            <a:r>
              <a:rPr lang="el-GR" sz="2100" dirty="0">
                <a:solidFill>
                  <a:srgbClr val="000000"/>
                </a:solidFill>
                <a:sym typeface="Wingdings" panose="05000000000000000000" pitchFamily="2" charset="2"/>
              </a:rPr>
              <a:t> </a:t>
            </a:r>
            <a:r>
              <a:rPr lang="el-GR" sz="2100" dirty="0">
                <a:solidFill>
                  <a:srgbClr val="000000"/>
                </a:solidFill>
              </a:rPr>
              <a:t>6 εβδομάδες – 4 μήνες μετά τη γέννηση</a:t>
            </a:r>
          </a:p>
          <a:p>
            <a:endParaRPr lang="el-GR" sz="2000" dirty="0"/>
          </a:p>
          <a:p>
            <a:r>
              <a:rPr lang="el-GR" sz="2000" dirty="0" smtClean="0"/>
              <a:t>Τα κριτήρια για τη διάγνωση συμπεριλαμβάνουν:</a:t>
            </a:r>
          </a:p>
          <a:p>
            <a:pPr marL="457200" indent="-457200">
              <a:buFont typeface="+mj-lt"/>
              <a:buAutoNum type="arabicPeriod"/>
            </a:pPr>
            <a:r>
              <a:rPr lang="el-GR" sz="2000" dirty="0" smtClean="0">
                <a:solidFill>
                  <a:srgbClr val="C00000"/>
                </a:solidFill>
              </a:rPr>
              <a:t>Απομόνωση του </a:t>
            </a:r>
            <a:r>
              <a:rPr lang="el-GR" sz="2000" dirty="0" err="1" smtClean="0">
                <a:solidFill>
                  <a:srgbClr val="C00000"/>
                </a:solidFill>
              </a:rPr>
              <a:t>μυκοβακτηριδίου</a:t>
            </a:r>
            <a:r>
              <a:rPr lang="el-GR" sz="2000" dirty="0" smtClean="0">
                <a:solidFill>
                  <a:srgbClr val="C00000"/>
                </a:solidFill>
              </a:rPr>
              <a:t> </a:t>
            </a:r>
            <a:r>
              <a:rPr lang="el-GR" sz="2000" dirty="0" smtClean="0"/>
              <a:t>της φυματίωσης</a:t>
            </a:r>
          </a:p>
          <a:p>
            <a:pPr marL="457200" indent="-457200">
              <a:buFont typeface="+mj-lt"/>
              <a:buAutoNum type="arabicPeriod"/>
            </a:pPr>
            <a:r>
              <a:rPr lang="el-GR" sz="2000" dirty="0" smtClean="0"/>
              <a:t>Ύπαρξη </a:t>
            </a:r>
            <a:r>
              <a:rPr lang="el-GR" sz="2000" dirty="0" smtClean="0">
                <a:solidFill>
                  <a:srgbClr val="C00000"/>
                </a:solidFill>
              </a:rPr>
              <a:t>πρωτοπαθούς συμπλέγματος στο ήπαρ</a:t>
            </a:r>
          </a:p>
          <a:p>
            <a:pPr marL="457200" indent="-457200">
              <a:buFont typeface="+mj-lt"/>
              <a:buAutoNum type="arabicPeriod"/>
            </a:pPr>
            <a:r>
              <a:rPr lang="el-GR" sz="2000" dirty="0" smtClean="0">
                <a:solidFill>
                  <a:srgbClr val="C00000"/>
                </a:solidFill>
              </a:rPr>
              <a:t>Διαπίστωση των βλαβών </a:t>
            </a:r>
            <a:r>
              <a:rPr lang="el-GR" sz="2000" dirty="0" smtClean="0"/>
              <a:t>από τις πρώτες ημέρες ζωής</a:t>
            </a:r>
          </a:p>
          <a:p>
            <a:pPr marL="457200" indent="-457200">
              <a:buFont typeface="+mj-lt"/>
              <a:buAutoNum type="arabicPeriod"/>
            </a:pPr>
            <a:r>
              <a:rPr lang="el-GR" sz="2000" dirty="0" smtClean="0">
                <a:solidFill>
                  <a:srgbClr val="C00000"/>
                </a:solidFill>
              </a:rPr>
              <a:t>Αποκλεισμό επίκτητης μόλυνσης </a:t>
            </a:r>
            <a:r>
              <a:rPr lang="el-GR" sz="2000" dirty="0" smtClean="0"/>
              <a:t>(εφόσον λείπουν τα κριτήρια 2 &amp; 3)</a:t>
            </a:r>
          </a:p>
          <a:p>
            <a:pPr>
              <a:buFont typeface="Wingdings" panose="05000000000000000000" pitchFamily="2" charset="2"/>
              <a:buChar char="ü"/>
            </a:pPr>
            <a:r>
              <a:rPr lang="el-GR" sz="2000" dirty="0"/>
              <a:t>Ο βάκιλος μπορεί να αναζητηθεί </a:t>
            </a:r>
            <a:r>
              <a:rPr lang="el-GR" sz="2000" dirty="0">
                <a:solidFill>
                  <a:srgbClr val="FFFF00"/>
                </a:solidFill>
              </a:rPr>
              <a:t>με άμεση μικροσκοπική εξέταση</a:t>
            </a:r>
            <a:r>
              <a:rPr lang="el-GR" sz="2000" dirty="0"/>
              <a:t>, μετά ειδική χρώση, </a:t>
            </a:r>
            <a:r>
              <a:rPr lang="el-GR" sz="2000" dirty="0">
                <a:solidFill>
                  <a:srgbClr val="FFFF00"/>
                </a:solidFill>
              </a:rPr>
              <a:t>ή με ειδικές καλλιέργειες διαφόρων βιολογικών υγρών </a:t>
            </a:r>
            <a:r>
              <a:rPr lang="el-GR" sz="2000" dirty="0"/>
              <a:t>(γαστρικό υγρό, ούρα, τραχειοβρογχικές εκκρίσεις, υγρό μέσου </a:t>
            </a:r>
            <a:r>
              <a:rPr lang="el-GR" sz="2000" dirty="0" err="1"/>
              <a:t>ωτός</a:t>
            </a:r>
            <a:r>
              <a:rPr lang="el-GR" sz="2000" dirty="0"/>
              <a:t> κ.α.) </a:t>
            </a:r>
            <a:r>
              <a:rPr lang="el-GR" sz="2000" dirty="0">
                <a:solidFill>
                  <a:srgbClr val="FFFF00"/>
                </a:solidFill>
              </a:rPr>
              <a:t>ή ιστών του νεογνού</a:t>
            </a:r>
            <a:r>
              <a:rPr lang="el-GR" sz="2000" dirty="0">
                <a:solidFill>
                  <a:srgbClr val="C00000"/>
                </a:solidFill>
              </a:rPr>
              <a:t> </a:t>
            </a:r>
            <a:r>
              <a:rPr lang="el-GR" sz="2000" dirty="0"/>
              <a:t>(μυελός των οστών, δερματικές βλάβες, βιοψία ήπατος κ.α.)</a:t>
            </a:r>
          </a:p>
        </p:txBody>
      </p:sp>
    </p:spTree>
    <p:extLst>
      <p:ext uri="{BB962C8B-B14F-4D97-AF65-F5344CB8AC3E}">
        <p14:creationId xmlns:p14="http://schemas.microsoft.com/office/powerpoint/2010/main" val="116556602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εμβολια</a:t>
            </a:r>
            <a:endParaRPr lang="el-GR" dirty="0"/>
          </a:p>
        </p:txBody>
      </p:sp>
      <p:sp>
        <p:nvSpPr>
          <p:cNvPr id="3" name="Θέση περιεχομένου 2"/>
          <p:cNvSpPr>
            <a:spLocks noGrp="1"/>
          </p:cNvSpPr>
          <p:nvPr>
            <p:ph idx="1"/>
          </p:nvPr>
        </p:nvSpPr>
        <p:spPr>
          <a:xfrm>
            <a:off x="822960" y="1100628"/>
            <a:ext cx="7520940" cy="5352708"/>
          </a:xfrm>
        </p:spPr>
        <p:txBody>
          <a:bodyPr>
            <a:normAutofit/>
          </a:bodyPr>
          <a:lstStyle/>
          <a:p>
            <a:pPr marL="0" lvl="0" indent="0" algn="ctr"/>
            <a:r>
              <a:rPr lang="el-GR" sz="1700" dirty="0">
                <a:solidFill>
                  <a:srgbClr val="C00000"/>
                </a:solidFill>
              </a:rPr>
              <a:t>ΑΝΤΕΝΔΕΙΚΝΥΝΤΑΙ ΣΤΗΝ ΚΥΗΣΗ </a:t>
            </a:r>
            <a:r>
              <a:rPr lang="el-GR" sz="1700" dirty="0">
                <a:solidFill>
                  <a:srgbClr val="000000"/>
                </a:solidFill>
              </a:rPr>
              <a:t>: </a:t>
            </a:r>
          </a:p>
          <a:p>
            <a:pPr marL="0" lvl="0" indent="0"/>
            <a:r>
              <a:rPr lang="el-GR" sz="1700" dirty="0">
                <a:solidFill>
                  <a:srgbClr val="000000"/>
                </a:solidFill>
              </a:rPr>
              <a:t>(λόγω ανεπαρκών επιστημονικών στοιχείων ή λόγω επιστημονικών στοιχείων που υποδεικνύουν πιθανή βλαπτική επίδραση στο έμβρυο ή στη μητέρα) </a:t>
            </a:r>
            <a:r>
              <a:rPr lang="el-GR" sz="2000" dirty="0" smtClean="0"/>
              <a:t>	</a:t>
            </a:r>
          </a:p>
          <a:p>
            <a:pPr marL="0" indent="0"/>
            <a:r>
              <a:rPr lang="el-GR" sz="2000" dirty="0" smtClean="0">
                <a:solidFill>
                  <a:srgbClr val="C00000"/>
                </a:solidFill>
              </a:rPr>
              <a:t>4. </a:t>
            </a:r>
            <a:r>
              <a:rPr lang="en-US" sz="2000" dirty="0" smtClean="0">
                <a:solidFill>
                  <a:srgbClr val="C00000"/>
                </a:solidFill>
              </a:rPr>
              <a:t>BCG</a:t>
            </a:r>
            <a:r>
              <a:rPr lang="el-GR" sz="2000" dirty="0" smtClean="0">
                <a:solidFill>
                  <a:srgbClr val="C00000"/>
                </a:solidFill>
              </a:rPr>
              <a:t>: έναντι Φυματίωσης</a:t>
            </a:r>
          </a:p>
          <a:p>
            <a:pPr lvl="1">
              <a:buFont typeface="Wingdings" panose="05000000000000000000" pitchFamily="2" charset="2"/>
              <a:buChar char="Ø"/>
            </a:pPr>
            <a:r>
              <a:rPr lang="el-GR" sz="2000" dirty="0"/>
              <a:t>Η χρήση του εμβολίου BCG αντενδείκνυται κατά τη διάρκεια της κύησης παρόλο που μέχρι σήμερα δεν έχουν αναφερθεί επιβλαβείς επιδράσεις στη μητέρα ή το έμβρυο σχετιζόμενες με το εμβόλιο</a:t>
            </a:r>
            <a:endParaRPr lang="en-US" sz="2000" dirty="0" smtClean="0"/>
          </a:p>
          <a:p>
            <a:pPr>
              <a:buFont typeface="Wingdings" panose="05000000000000000000" pitchFamily="2" charset="2"/>
              <a:buChar char="Ø"/>
            </a:pPr>
            <a:endParaRPr lang="el-GR" sz="2000" dirty="0" smtClean="0"/>
          </a:p>
          <a:p>
            <a:pPr marL="0" indent="0"/>
            <a:r>
              <a:rPr lang="el-GR" sz="2000" dirty="0" smtClean="0">
                <a:solidFill>
                  <a:srgbClr val="C00000"/>
                </a:solidFill>
              </a:rPr>
              <a:t>5. Έρπη ζωστήρα</a:t>
            </a:r>
          </a:p>
          <a:p>
            <a:pPr lvl="1">
              <a:buFont typeface="Wingdings" panose="05000000000000000000" pitchFamily="2" charset="2"/>
              <a:buChar char="Ø"/>
            </a:pPr>
            <a:r>
              <a:rPr lang="el-GR" sz="2000" dirty="0"/>
              <a:t>περιέχει ζώντες εξασθενημένους μικροοργανισμούς </a:t>
            </a:r>
            <a:endParaRPr lang="el-GR" sz="2000" dirty="0" smtClean="0"/>
          </a:p>
          <a:p>
            <a:pPr lvl="1">
              <a:buFont typeface="Wingdings" panose="05000000000000000000" pitchFamily="2" charset="2"/>
              <a:buChar char="Ø"/>
            </a:pPr>
            <a:r>
              <a:rPr lang="el-GR" sz="2000" dirty="0" smtClean="0"/>
              <a:t>η </a:t>
            </a:r>
            <a:r>
              <a:rPr lang="el-GR" sz="2000" dirty="0"/>
              <a:t>χορήγησή του δεν ενδείκνυται κατά τη διάρκεια της </a:t>
            </a:r>
            <a:r>
              <a:rPr lang="el-GR" sz="2000" dirty="0" smtClean="0"/>
              <a:t>κύησης</a:t>
            </a:r>
          </a:p>
          <a:p>
            <a:pPr lvl="1">
              <a:buFont typeface="Wingdings" panose="05000000000000000000" pitchFamily="2" charset="2"/>
              <a:buChar char="Ø"/>
            </a:pPr>
            <a:r>
              <a:rPr lang="el-GR" sz="2000" dirty="0"/>
              <a:t>το εμβόλιο έχει ένδειξη μόνο για ενήλικες άνω των 60 ετών</a:t>
            </a:r>
            <a:r>
              <a:rPr lang="en-US" sz="2000" dirty="0" smtClean="0"/>
              <a:t>	</a:t>
            </a:r>
            <a:r>
              <a:rPr lang="el-GR" sz="2000" dirty="0" smtClean="0"/>
              <a:t>γεγονός που </a:t>
            </a:r>
            <a:r>
              <a:rPr lang="el-GR" sz="2000" dirty="0"/>
              <a:t>κάνει ακόμα και την ακούσια χορήγησή του στην κύηση απίθανη</a:t>
            </a:r>
            <a:r>
              <a:rPr lang="el-GR" sz="2000" dirty="0" smtClean="0"/>
              <a:t>.</a:t>
            </a:r>
          </a:p>
          <a:p>
            <a:pPr lvl="1">
              <a:buFont typeface="Wingdings" panose="05000000000000000000" pitchFamily="2" charset="2"/>
              <a:buChar char="Ø"/>
            </a:pPr>
            <a:r>
              <a:rPr lang="el-GR" sz="2000" dirty="0" smtClean="0"/>
              <a:t>Δεν υπάρχουν μελέτες σχετικά με την χορήγηση του στην κύηση</a:t>
            </a:r>
          </a:p>
        </p:txBody>
      </p:sp>
    </p:spTree>
    <p:extLst>
      <p:ext uri="{BB962C8B-B14F-4D97-AF65-F5344CB8AC3E}">
        <p14:creationId xmlns:p14="http://schemas.microsoft.com/office/powerpoint/2010/main" val="21395866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εμβολια</a:t>
            </a:r>
            <a:endParaRPr lang="el-GR" dirty="0"/>
          </a:p>
        </p:txBody>
      </p:sp>
      <p:sp>
        <p:nvSpPr>
          <p:cNvPr id="3" name="Θέση περιεχομένου 2"/>
          <p:cNvSpPr>
            <a:spLocks noGrp="1"/>
          </p:cNvSpPr>
          <p:nvPr>
            <p:ph idx="1"/>
          </p:nvPr>
        </p:nvSpPr>
        <p:spPr>
          <a:xfrm>
            <a:off x="822960" y="1100628"/>
            <a:ext cx="7520940" cy="5352708"/>
          </a:xfrm>
        </p:spPr>
        <p:txBody>
          <a:bodyPr>
            <a:normAutofit fontScale="92500"/>
          </a:bodyPr>
          <a:lstStyle/>
          <a:p>
            <a:pPr marL="0" lvl="0" indent="0" algn="ctr"/>
            <a:r>
              <a:rPr lang="el-GR" sz="2000" dirty="0" smtClean="0">
                <a:solidFill>
                  <a:srgbClr val="C00000"/>
                </a:solidFill>
              </a:rPr>
              <a:t>ΚΟΡΩΝΟΪΟΥ</a:t>
            </a:r>
          </a:p>
          <a:p>
            <a:pPr marL="0" lvl="0" indent="0" algn="ctr"/>
            <a:endParaRPr lang="el-GR" sz="2000" dirty="0">
              <a:solidFill>
                <a:srgbClr val="C00000"/>
              </a:solidFill>
            </a:endParaRPr>
          </a:p>
          <a:p>
            <a:pPr lvl="0" algn="just">
              <a:buFont typeface="Wingdings" panose="05000000000000000000" pitchFamily="2" charset="2"/>
              <a:buChar char="Ø"/>
            </a:pPr>
            <a:r>
              <a:rPr lang="el-GR" sz="2000" b="0" dirty="0"/>
              <a:t>Αν και όλες οι μελέτες αποδεικνύουν την </a:t>
            </a:r>
            <a:r>
              <a:rPr lang="el-GR" sz="2000" b="0" u="sng" dirty="0"/>
              <a:t>υψηλή αποτελεσματικότητα και ασφάλεια των εμβολίων</a:t>
            </a:r>
            <a:r>
              <a:rPr lang="el-GR" sz="2000" b="0" dirty="0"/>
              <a:t> που έχουν λάβει έγκριση κυκλοφορίας, εν τούτοις στις μελέτες αυτές δεν συμπεριλήφθηκαν ομάδες εγκύων, με αποτέλεσμα να μην υπάρχουν δεδομένα για την επίδραση του εμβολίου τόσο στη μητέρα, όσο και στο </a:t>
            </a:r>
            <a:r>
              <a:rPr lang="el-GR" sz="2000" b="0" dirty="0" smtClean="0"/>
              <a:t>έμβρυο</a:t>
            </a:r>
          </a:p>
          <a:p>
            <a:pPr marL="0" lvl="0" indent="0" algn="just"/>
            <a:r>
              <a:rPr lang="el-GR" sz="2000" b="0" dirty="0" smtClean="0"/>
              <a:t>Οι συστάσεις της </a:t>
            </a:r>
            <a:r>
              <a:rPr lang="el-GR" sz="2000" i="1" dirty="0" smtClean="0"/>
              <a:t>Ευρωπαϊκής Εταιρείας </a:t>
            </a:r>
            <a:r>
              <a:rPr lang="el-GR" sz="2000" i="1" dirty="0"/>
              <a:t>Ανθρώπινης Αναπαραγωγής και Εμβρυολογίας (ESHRE)</a:t>
            </a:r>
            <a:r>
              <a:rPr lang="el-GR" sz="2000" dirty="0"/>
              <a:t> </a:t>
            </a:r>
            <a:r>
              <a:rPr lang="el-GR" sz="2000" b="0" dirty="0" smtClean="0"/>
              <a:t>είναι οι εξής:</a:t>
            </a:r>
          </a:p>
          <a:p>
            <a:pPr lvl="2" algn="just">
              <a:buFont typeface="Wingdings" panose="05000000000000000000" pitchFamily="2" charset="2"/>
              <a:buChar char="Ø"/>
            </a:pPr>
            <a:r>
              <a:rPr lang="el-GR" sz="2000" dirty="0"/>
              <a:t>“</a:t>
            </a:r>
            <a:r>
              <a:rPr lang="el-GR" sz="2000" i="1" dirty="0"/>
              <a:t>Υπάρχει έλλειψη πληροφοριών σχετικά με την πιθανή επίδραση του εμβολιασμού για την COVID-19 στα προγράμματα υποβοηθούμενης αναπαραγωγής ή εξωσωματικής γονιμοποίησης. </a:t>
            </a:r>
            <a:endParaRPr lang="el-GR" sz="2000" i="1" dirty="0" smtClean="0"/>
          </a:p>
          <a:p>
            <a:pPr lvl="2" algn="just">
              <a:buFont typeface="Wingdings" panose="05000000000000000000" pitchFamily="2" charset="2"/>
              <a:buChar char="Ø"/>
            </a:pPr>
            <a:r>
              <a:rPr lang="el-GR" sz="2000" i="1" dirty="0" smtClean="0"/>
              <a:t>Στον </a:t>
            </a:r>
            <a:r>
              <a:rPr lang="el-GR" sz="2000" i="1" dirty="0"/>
              <a:t>φάκελο </a:t>
            </a:r>
            <a:r>
              <a:rPr lang="el-GR" sz="2000" i="1" dirty="0" err="1"/>
              <a:t>αδειοδότησης</a:t>
            </a:r>
            <a:r>
              <a:rPr lang="el-GR" sz="2000" i="1" dirty="0"/>
              <a:t> του εμβολίου κατά του </a:t>
            </a:r>
            <a:r>
              <a:rPr lang="el-GR" sz="2000" i="1" dirty="0" err="1"/>
              <a:t>κορωνοϊού</a:t>
            </a:r>
            <a:r>
              <a:rPr lang="el-GR" sz="2000" i="1" dirty="0"/>
              <a:t> της εταιρείας </a:t>
            </a:r>
            <a:r>
              <a:rPr lang="el-GR" sz="2000" i="1" dirty="0" err="1"/>
              <a:t>Moderna</a:t>
            </a:r>
            <a:r>
              <a:rPr lang="el-GR" sz="2000" i="1" dirty="0"/>
              <a:t> αναφέρεται ότι οι μελέτες σε ζώα «δεν δείχνουν επιβλαβείς επιπτώσεις στην εγκυμοσύνη», αλλά τα δεδομένα είναι πολύ περιορισμένα</a:t>
            </a:r>
            <a:r>
              <a:rPr lang="el-GR" sz="2000" dirty="0"/>
              <a:t>“.</a:t>
            </a:r>
            <a:endParaRPr lang="el-GR" sz="2000" b="0" dirty="0"/>
          </a:p>
          <a:p>
            <a:pPr lvl="0" algn="just">
              <a:buFont typeface="Wingdings" panose="05000000000000000000" pitchFamily="2" charset="2"/>
              <a:buChar char="Ø"/>
            </a:pPr>
            <a:endParaRPr lang="el-GR" sz="2000" b="0" dirty="0" smtClean="0"/>
          </a:p>
          <a:p>
            <a:pPr lvl="0" algn="just">
              <a:buFont typeface="Wingdings" panose="05000000000000000000" pitchFamily="2" charset="2"/>
              <a:buChar char="Ø"/>
            </a:pPr>
            <a:endParaRPr lang="el-GR" sz="2000" b="0" dirty="0"/>
          </a:p>
          <a:p>
            <a:pPr lvl="0" algn="just">
              <a:buFont typeface="Wingdings" panose="05000000000000000000" pitchFamily="2" charset="2"/>
              <a:buChar char="Ø"/>
            </a:pPr>
            <a:endParaRPr lang="el-GR" sz="2000" dirty="0" smtClean="0"/>
          </a:p>
        </p:txBody>
      </p:sp>
    </p:spTree>
    <p:extLst>
      <p:ext uri="{BB962C8B-B14F-4D97-AF65-F5344CB8AC3E}">
        <p14:creationId xmlns:p14="http://schemas.microsoft.com/office/powerpoint/2010/main" val="73566770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260648"/>
            <a:ext cx="7520940" cy="548640"/>
          </a:xfrm>
        </p:spPr>
        <p:txBody>
          <a:bodyPr/>
          <a:lstStyle/>
          <a:p>
            <a:pPr algn="ctr"/>
            <a:r>
              <a:rPr lang="el-GR" dirty="0" smtClean="0"/>
              <a:t>εμβολια</a:t>
            </a:r>
            <a:endParaRPr lang="el-GR" dirty="0"/>
          </a:p>
        </p:txBody>
      </p:sp>
      <p:sp>
        <p:nvSpPr>
          <p:cNvPr id="3" name="Θέση περιεχομένου 2"/>
          <p:cNvSpPr>
            <a:spLocks noGrp="1"/>
          </p:cNvSpPr>
          <p:nvPr>
            <p:ph idx="1"/>
          </p:nvPr>
        </p:nvSpPr>
        <p:spPr>
          <a:xfrm>
            <a:off x="827584" y="908720"/>
            <a:ext cx="7520940" cy="5352708"/>
          </a:xfrm>
        </p:spPr>
        <p:txBody>
          <a:bodyPr>
            <a:normAutofit fontScale="77500" lnSpcReduction="20000"/>
          </a:bodyPr>
          <a:lstStyle/>
          <a:p>
            <a:pPr marL="0" lvl="0" indent="0" algn="ctr"/>
            <a:r>
              <a:rPr lang="el-GR" sz="2000" dirty="0" smtClean="0">
                <a:solidFill>
                  <a:srgbClr val="C00000"/>
                </a:solidFill>
              </a:rPr>
              <a:t>ΚΟΡΩΝΟΪΟΥ</a:t>
            </a:r>
          </a:p>
          <a:p>
            <a:pPr marL="0" lvl="0" indent="0" algn="just"/>
            <a:r>
              <a:rPr lang="el-GR" sz="2000" b="0" dirty="0" smtClean="0"/>
              <a:t>Οι συστάσεις της</a:t>
            </a:r>
            <a:r>
              <a:rPr lang="el-GR" sz="2000" dirty="0"/>
              <a:t> Δημόσια Υπηρεσία Υγείας στη Βρετανία</a:t>
            </a:r>
            <a:r>
              <a:rPr lang="el-GR" sz="2000" b="0" dirty="0"/>
              <a:t> </a:t>
            </a:r>
            <a:r>
              <a:rPr lang="el-GR" sz="2000" b="0" dirty="0">
                <a:hlinkClick r:id="rId2"/>
              </a:rPr>
              <a:t>(</a:t>
            </a:r>
            <a:r>
              <a:rPr lang="el-GR" sz="2000" b="0" dirty="0" err="1">
                <a:hlinkClick r:id="rId2"/>
              </a:rPr>
              <a:t>Public</a:t>
            </a:r>
            <a:r>
              <a:rPr lang="el-GR" sz="2000" b="0" dirty="0">
                <a:hlinkClick r:id="rId2"/>
              </a:rPr>
              <a:t> Health </a:t>
            </a:r>
            <a:r>
              <a:rPr lang="el-GR" sz="2000" b="0" dirty="0" err="1">
                <a:hlinkClick r:id="rId2"/>
              </a:rPr>
              <a:t>England</a:t>
            </a:r>
            <a:r>
              <a:rPr lang="el-GR" sz="2000" b="0" dirty="0" smtClean="0">
                <a:hlinkClick r:id="rId2"/>
              </a:rPr>
              <a:t>)</a:t>
            </a:r>
            <a:r>
              <a:rPr lang="el-GR" sz="2000" b="0" dirty="0" smtClean="0"/>
              <a:t> είναι:</a:t>
            </a:r>
          </a:p>
          <a:p>
            <a:pPr lvl="1" algn="just">
              <a:buFont typeface="Wingdings" panose="05000000000000000000" pitchFamily="2" charset="2"/>
              <a:buChar char="Ø"/>
            </a:pPr>
            <a:r>
              <a:rPr lang="el-GR" sz="2000" dirty="0"/>
              <a:t>το εμβόλιο αντενδείκνυται για τις έγκυες και τις θηλάζουσες γυναίκες δεδομένου πως δεν έχουν διεξαχθεί συγκεκριμένες κλινικές δοκιμές εμβολίου </a:t>
            </a:r>
            <a:r>
              <a:rPr lang="el-GR" sz="2000" dirty="0">
                <a:hlinkClick r:id="rId3"/>
              </a:rPr>
              <a:t>Covid-19 σε έγκυες γυναίκες,</a:t>
            </a:r>
            <a:r>
              <a:rPr lang="el-GR" sz="2000" dirty="0"/>
              <a:t> οπότε δεν υπάρχει ούτε επιστημονική γνώση αλλά ούτε και απόδειξη κινδύνου του εμβολίου στην εγκυμοσύνη</a:t>
            </a:r>
            <a:r>
              <a:rPr lang="el-GR" sz="2000" dirty="0" smtClean="0"/>
              <a:t>.</a:t>
            </a:r>
          </a:p>
          <a:p>
            <a:pPr algn="just">
              <a:buFont typeface="Wingdings" panose="05000000000000000000" pitchFamily="2" charset="2"/>
              <a:buChar char="Ø"/>
            </a:pPr>
            <a:r>
              <a:rPr lang="el-GR" sz="2000" b="0" dirty="0"/>
              <a:t>Οι οδηγίες στο </a:t>
            </a:r>
            <a:r>
              <a:rPr lang="el-GR" sz="2000" b="0" u="sng" dirty="0"/>
              <a:t>Ηνωμένο Βασίλειο</a:t>
            </a:r>
            <a:r>
              <a:rPr lang="el-GR" sz="2000" b="0" dirty="0"/>
              <a:t>, </a:t>
            </a:r>
            <a:r>
              <a:rPr lang="el-GR" sz="2000" b="0" dirty="0" smtClean="0"/>
              <a:t>συστήνουν:</a:t>
            </a:r>
          </a:p>
          <a:p>
            <a:r>
              <a:rPr lang="el-GR" sz="2000" b="0" dirty="0" smtClean="0"/>
              <a:t>1. Να </a:t>
            </a:r>
            <a:r>
              <a:rPr lang="el-GR" sz="2000" b="0" dirty="0"/>
              <a:t>αναβληθεί ο εμβολιασμός έως και την ολοκλήρωση της εγκυμοσύνης.</a:t>
            </a:r>
          </a:p>
          <a:p>
            <a:r>
              <a:rPr lang="el-GR" sz="2000" dirty="0"/>
              <a:t>2.</a:t>
            </a:r>
            <a:r>
              <a:rPr lang="el-GR" sz="2000" b="0" dirty="0"/>
              <a:t> Εάν μια γυναίκα ανακαλύψει ότι είναι έγκυος αφού κάνει την πρώτη δόση να ολοκληρώσει την εγκυμοσύνη της πριν κάνει τη δεύτερη δόση.</a:t>
            </a:r>
          </a:p>
          <a:p>
            <a:r>
              <a:rPr lang="el-GR" sz="2000" dirty="0"/>
              <a:t>3.</a:t>
            </a:r>
            <a:r>
              <a:rPr lang="el-GR" sz="2000" b="0" dirty="0"/>
              <a:t> Οι νέες μητέρες που θηλάζουν μπορούν να εμβολιαστούν.</a:t>
            </a:r>
          </a:p>
          <a:p>
            <a:r>
              <a:rPr lang="el-GR" sz="2000" dirty="0"/>
              <a:t>4.</a:t>
            </a:r>
            <a:r>
              <a:rPr lang="el-GR" sz="2000" b="0" dirty="0"/>
              <a:t> Οι έγκυες γυναίκες που θεωρείται πως ανήκουν σε ομάδα υψηλού κινδύνου, λόγω άλλων παραγόντων υγείας, να εμβολιαστούν το συντομότερο δυνατό μετά την ολοκλήρωση της εγκυμοσύνης.</a:t>
            </a:r>
          </a:p>
          <a:p>
            <a:r>
              <a:rPr lang="el-GR" sz="2000" dirty="0"/>
              <a:t>5.</a:t>
            </a:r>
            <a:r>
              <a:rPr lang="el-GR" sz="2000" b="0" dirty="0"/>
              <a:t> Τέλος, αν κάποια γυναίκα έχει προγραμματίσει να μείνει έγκυος τους επόμενους </a:t>
            </a:r>
            <a:endParaRPr lang="el-GR" sz="2000" b="0" dirty="0" smtClean="0"/>
          </a:p>
          <a:p>
            <a:r>
              <a:rPr lang="el-GR" sz="2000" b="0" dirty="0"/>
              <a:t> </a:t>
            </a:r>
            <a:r>
              <a:rPr lang="el-GR" sz="2000" b="0" dirty="0" smtClean="0"/>
              <a:t>         </a:t>
            </a:r>
            <a:r>
              <a:rPr lang="el-GR" sz="2000" b="0" u="sng" dirty="0" smtClean="0"/>
              <a:t>3 </a:t>
            </a:r>
            <a:r>
              <a:rPr lang="el-GR" sz="2000" b="0" u="sng" dirty="0"/>
              <a:t>μήνες</a:t>
            </a:r>
            <a:r>
              <a:rPr lang="el-GR" sz="2000" b="0" dirty="0"/>
              <a:t>, θα πρέπει να καθυστερήσει τον εμβολιασμό της.</a:t>
            </a:r>
          </a:p>
          <a:p>
            <a:endParaRPr lang="el-GR" sz="2000" b="0" dirty="0" smtClean="0"/>
          </a:p>
          <a:p>
            <a:pPr algn="just"/>
            <a:r>
              <a:rPr lang="el-GR" sz="2000" b="0" dirty="0" smtClean="0"/>
              <a:t>Οι </a:t>
            </a:r>
            <a:r>
              <a:rPr lang="el-GR" sz="2000" b="0" dirty="0"/>
              <a:t>συγκεκριμένες οδηγίες είναι προληπτικές και ισχύουν μέχρι να υπάρχουν διαθέσιμα επιπλέον στοιχεία σχετικά με την ασφάλεια της χρήσης του εμβολίου κατά την εγκυμοσύνη και το θηλασμό. </a:t>
            </a:r>
          </a:p>
          <a:p>
            <a:pPr lvl="0" algn="just">
              <a:buFont typeface="Wingdings" panose="05000000000000000000" pitchFamily="2" charset="2"/>
              <a:buChar char="Ø"/>
            </a:pPr>
            <a:endParaRPr lang="el-GR" sz="2000" b="0" dirty="0"/>
          </a:p>
          <a:p>
            <a:pPr lvl="0" algn="just">
              <a:buFont typeface="Wingdings" panose="05000000000000000000" pitchFamily="2" charset="2"/>
              <a:buChar char="Ø"/>
            </a:pPr>
            <a:endParaRPr lang="el-GR" sz="2000" dirty="0" smtClean="0"/>
          </a:p>
        </p:txBody>
      </p:sp>
    </p:spTree>
    <p:extLst>
      <p:ext uri="{BB962C8B-B14F-4D97-AF65-F5344CB8AC3E}">
        <p14:creationId xmlns:p14="http://schemas.microsoft.com/office/powerpoint/2010/main" val="323654778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εμβολια</a:t>
            </a:r>
            <a:endParaRPr lang="el-GR" dirty="0"/>
          </a:p>
        </p:txBody>
      </p:sp>
      <p:sp>
        <p:nvSpPr>
          <p:cNvPr id="3" name="Θέση περιεχομένου 2"/>
          <p:cNvSpPr>
            <a:spLocks noGrp="1"/>
          </p:cNvSpPr>
          <p:nvPr>
            <p:ph idx="1"/>
          </p:nvPr>
        </p:nvSpPr>
        <p:spPr>
          <a:xfrm>
            <a:off x="822960" y="1100628"/>
            <a:ext cx="7520940" cy="5352708"/>
          </a:xfrm>
        </p:spPr>
        <p:txBody>
          <a:bodyPr>
            <a:normAutofit fontScale="92500" lnSpcReduction="10000"/>
          </a:bodyPr>
          <a:lstStyle/>
          <a:p>
            <a:pPr marL="0" lvl="0" indent="0" algn="ctr"/>
            <a:r>
              <a:rPr lang="el-GR" sz="2000" dirty="0" smtClean="0">
                <a:solidFill>
                  <a:srgbClr val="C00000"/>
                </a:solidFill>
              </a:rPr>
              <a:t>ΚΟΡΩΝΟΪΟΥ</a:t>
            </a:r>
          </a:p>
          <a:p>
            <a:pPr marL="0" lvl="0" indent="0" algn="ctr"/>
            <a:endParaRPr lang="el-GR" sz="2000" dirty="0">
              <a:solidFill>
                <a:srgbClr val="C00000"/>
              </a:solidFill>
            </a:endParaRPr>
          </a:p>
          <a:p>
            <a:pPr marL="0" lvl="0" indent="0" algn="just"/>
            <a:r>
              <a:rPr lang="el-GR" sz="2000" b="0" dirty="0" smtClean="0"/>
              <a:t>Οι συστάσεις της</a:t>
            </a:r>
            <a:r>
              <a:rPr lang="el-GR" sz="2000" b="0" dirty="0"/>
              <a:t> </a:t>
            </a:r>
            <a:r>
              <a:rPr lang="el-GR" sz="2000" dirty="0" smtClean="0">
                <a:hlinkClick r:id="rId2"/>
              </a:rPr>
              <a:t>Αμερικανικής Εταιρείας Αναπαραγωγικής Ιατρικής </a:t>
            </a:r>
            <a:r>
              <a:rPr lang="el-GR" sz="2000" b="0" dirty="0">
                <a:hlinkClick r:id="rId2"/>
              </a:rPr>
              <a:t>(ASRM)</a:t>
            </a:r>
            <a:r>
              <a:rPr lang="el-GR" sz="2000" b="0" dirty="0"/>
              <a:t>, </a:t>
            </a:r>
            <a:r>
              <a:rPr lang="el-GR" sz="2000" b="0" dirty="0" smtClean="0"/>
              <a:t>είναι</a:t>
            </a:r>
          </a:p>
          <a:p>
            <a:pPr lvl="1" algn="just">
              <a:buFont typeface="Wingdings" panose="05000000000000000000" pitchFamily="2" charset="2"/>
              <a:buChar char="Ø"/>
            </a:pPr>
            <a:r>
              <a:rPr lang="el-GR" sz="2000" b="0" dirty="0" smtClean="0"/>
              <a:t>περισσότερο ενθαρρυντικές </a:t>
            </a:r>
            <a:r>
              <a:rPr lang="el-GR" sz="2000" b="0" dirty="0"/>
              <a:t>για τον εμβολιασμό </a:t>
            </a:r>
            <a:endParaRPr lang="el-GR" sz="2000" b="0" dirty="0" smtClean="0"/>
          </a:p>
          <a:p>
            <a:pPr lvl="1" algn="just">
              <a:buFont typeface="Wingdings" panose="05000000000000000000" pitchFamily="2" charset="2"/>
              <a:buChar char="Ø"/>
            </a:pPr>
            <a:r>
              <a:rPr lang="el-GR" sz="2000" b="0" dirty="0" smtClean="0"/>
              <a:t>τονίζουν ότι </a:t>
            </a:r>
            <a:r>
              <a:rPr lang="el-GR" sz="2000" b="0" dirty="0"/>
              <a:t>τα ζευγάρια που υποβάλλονται σε θεραπεία υπογονιμότητας ή οι έγκυες γυναίκες </a:t>
            </a:r>
            <a:r>
              <a:rPr lang="el-GR" sz="2000" u="sng" dirty="0"/>
              <a:t>μπορούν να εμβολιάζονται βάσει κριτηρίων </a:t>
            </a:r>
            <a:r>
              <a:rPr lang="el-GR" sz="2000" b="0" dirty="0"/>
              <a:t>που σχετίζονται μεταξύ άλλων με την ύπαρξη υποκείμενων νοσημάτων ή επαγγελματικού κινδύνου για μόλυνση από </a:t>
            </a:r>
            <a:r>
              <a:rPr lang="el-GR" sz="2000" b="0" dirty="0" err="1"/>
              <a:t>κορωνοϊό</a:t>
            </a:r>
            <a:r>
              <a:rPr lang="el-GR" sz="2000" b="0" dirty="0" smtClean="0"/>
              <a:t>.</a:t>
            </a:r>
          </a:p>
          <a:p>
            <a:pPr lvl="1" algn="just">
              <a:buFont typeface="Wingdings" panose="05000000000000000000" pitchFamily="2" charset="2"/>
              <a:buChar char="Ø"/>
            </a:pPr>
            <a:r>
              <a:rPr lang="el-GR" sz="2000" dirty="0"/>
              <a:t>τα εμβόλια έναντι της COVID-19 που βασίζονται στη </a:t>
            </a:r>
            <a:r>
              <a:rPr lang="el-GR" sz="2000" u="sng" dirty="0"/>
              <a:t>μέθοδο </a:t>
            </a:r>
            <a:r>
              <a:rPr lang="el-GR" sz="2000" u="sng" dirty="0" err="1"/>
              <a:t>mRNA</a:t>
            </a:r>
            <a:r>
              <a:rPr lang="el-GR" sz="2000" dirty="0"/>
              <a:t>, δεν περιέχουν ζωντανό ιό, άρα </a:t>
            </a:r>
            <a:r>
              <a:rPr lang="el-GR" sz="2000" b="1" dirty="0" smtClean="0"/>
              <a:t>δεν</a:t>
            </a:r>
            <a:r>
              <a:rPr lang="el-GR" sz="2000" dirty="0"/>
              <a:t> </a:t>
            </a:r>
            <a:r>
              <a:rPr lang="el-GR" sz="2000" b="1" dirty="0"/>
              <a:t>προκαλούν αυξημένο </a:t>
            </a:r>
            <a:r>
              <a:rPr lang="el-GR" sz="2000" b="1" dirty="0" smtClean="0"/>
              <a:t>κίνδυνο:</a:t>
            </a:r>
          </a:p>
          <a:p>
            <a:pPr lvl="2" algn="just">
              <a:buFont typeface="Wingdings" panose="05000000000000000000" pitchFamily="2" charset="2"/>
              <a:buChar char="Ø"/>
            </a:pPr>
            <a:r>
              <a:rPr lang="el-GR" sz="2000" b="1" dirty="0" smtClean="0"/>
              <a:t> </a:t>
            </a:r>
            <a:r>
              <a:rPr lang="el-GR" sz="2000" dirty="0"/>
              <a:t>υπογονιμότητας, </a:t>
            </a:r>
            <a:endParaRPr lang="el-GR" sz="2000" dirty="0" smtClean="0"/>
          </a:p>
          <a:p>
            <a:pPr lvl="2" algn="just">
              <a:buFont typeface="Wingdings" panose="05000000000000000000" pitchFamily="2" charset="2"/>
              <a:buChar char="Ø"/>
            </a:pPr>
            <a:r>
              <a:rPr lang="el-GR" sz="2000" dirty="0" smtClean="0"/>
              <a:t>αποβολή </a:t>
            </a:r>
            <a:r>
              <a:rPr lang="el-GR" sz="2000" dirty="0"/>
              <a:t>στο πρώτο ή δεύτερο τρίμηνο της εγκυμοσύνης, θνησιγένεια ή συγγενείς ανωμαλίες. </a:t>
            </a:r>
            <a:endParaRPr lang="el-GR" sz="2000" dirty="0" smtClean="0"/>
          </a:p>
          <a:p>
            <a:pPr lvl="2" algn="just">
              <a:buFont typeface="Wingdings" panose="05000000000000000000" pitchFamily="2" charset="2"/>
              <a:buChar char="Ø"/>
            </a:pPr>
            <a:r>
              <a:rPr lang="el-GR" sz="2000" dirty="0" smtClean="0"/>
              <a:t>Ωστόσο</a:t>
            </a:r>
            <a:r>
              <a:rPr lang="el-GR" sz="2000" dirty="0"/>
              <a:t>, δεν υπάρχουν ακόμη διαθέσιμα συγκεκριμένα δεδομένα ασφάλειας αφού οι έγκυες και οι θηλάζουσες γυναίκες αποκλείστηκαν από τις κλινικές δοκιμές των εμβολίων κατά του </a:t>
            </a:r>
            <a:r>
              <a:rPr lang="el-GR" sz="2000" dirty="0" err="1"/>
              <a:t>κορωνοϊού</a:t>
            </a:r>
            <a:r>
              <a:rPr lang="el-GR" sz="2000" dirty="0"/>
              <a:t>.</a:t>
            </a:r>
            <a:endParaRPr lang="el-GR" sz="2000" b="0" dirty="0" smtClean="0"/>
          </a:p>
          <a:p>
            <a:pPr lvl="0" algn="just">
              <a:buFont typeface="Wingdings" panose="05000000000000000000" pitchFamily="2" charset="2"/>
              <a:buChar char="Ø"/>
            </a:pPr>
            <a:endParaRPr lang="el-GR" sz="2000" b="0" dirty="0"/>
          </a:p>
          <a:p>
            <a:pPr lvl="0" algn="just">
              <a:buFont typeface="Wingdings" panose="05000000000000000000" pitchFamily="2" charset="2"/>
              <a:buChar char="Ø"/>
            </a:pPr>
            <a:endParaRPr lang="el-GR" sz="2000" dirty="0" smtClean="0"/>
          </a:p>
        </p:txBody>
      </p:sp>
    </p:spTree>
    <p:extLst>
      <p:ext uri="{BB962C8B-B14F-4D97-AF65-F5344CB8AC3E}">
        <p14:creationId xmlns:p14="http://schemas.microsoft.com/office/powerpoint/2010/main" val="75857447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188640"/>
            <a:ext cx="7520940" cy="548640"/>
          </a:xfrm>
        </p:spPr>
        <p:txBody>
          <a:bodyPr/>
          <a:lstStyle/>
          <a:p>
            <a:pPr algn="ctr"/>
            <a:r>
              <a:rPr lang="el-GR" dirty="0" smtClean="0"/>
              <a:t>εμβολια</a:t>
            </a:r>
            <a:endParaRPr lang="el-GR" dirty="0"/>
          </a:p>
        </p:txBody>
      </p:sp>
      <p:sp>
        <p:nvSpPr>
          <p:cNvPr id="3" name="Θέση περιεχομένου 2"/>
          <p:cNvSpPr>
            <a:spLocks noGrp="1"/>
          </p:cNvSpPr>
          <p:nvPr>
            <p:ph idx="1"/>
          </p:nvPr>
        </p:nvSpPr>
        <p:spPr>
          <a:xfrm>
            <a:off x="822960" y="908720"/>
            <a:ext cx="7781488" cy="5544616"/>
          </a:xfrm>
        </p:spPr>
        <p:txBody>
          <a:bodyPr>
            <a:normAutofit lnSpcReduction="10000"/>
          </a:bodyPr>
          <a:lstStyle/>
          <a:p>
            <a:pPr marL="0" lvl="0" indent="0" algn="ctr"/>
            <a:r>
              <a:rPr lang="el-GR" sz="2000" dirty="0" smtClean="0">
                <a:solidFill>
                  <a:srgbClr val="C00000"/>
                </a:solidFill>
              </a:rPr>
              <a:t>ΚΟΡΩΝΟΪΟΥ</a:t>
            </a:r>
          </a:p>
          <a:p>
            <a:pPr marL="0" lvl="0" indent="0" algn="just"/>
            <a:r>
              <a:rPr lang="el-GR" sz="2200" dirty="0" smtClean="0"/>
              <a:t>Οι συστάσεις  της Ελληνικής Εθνικής Επιτρο</a:t>
            </a:r>
            <a:r>
              <a:rPr lang="el-GR" sz="2200" dirty="0"/>
              <a:t>π</a:t>
            </a:r>
            <a:r>
              <a:rPr lang="el-GR" sz="2200" dirty="0" smtClean="0"/>
              <a:t>ής Εμβολιασμών </a:t>
            </a:r>
            <a:endParaRPr lang="el-GR" sz="2200" dirty="0"/>
          </a:p>
          <a:p>
            <a:pPr lvl="1" algn="just">
              <a:buClrTx/>
              <a:buFont typeface="Wingdings" panose="05000000000000000000" pitchFamily="2" charset="2"/>
              <a:buChar char="Ø"/>
            </a:pPr>
            <a:r>
              <a:rPr lang="el-GR" sz="2000" dirty="0" smtClean="0"/>
              <a:t>το </a:t>
            </a:r>
            <a:r>
              <a:rPr lang="el-GR" sz="2000" dirty="0"/>
              <a:t>εμβόλιο έναντι της COVID-19 ως μόριο και ως τρόπος δράσης, φαίνεται ότι είναι απίθανο να έχει οποιαδήποτε επιβάρυνση ή στην έγκυο ή στο κύημα</a:t>
            </a:r>
            <a:r>
              <a:rPr lang="el-GR" sz="2000" dirty="0" smtClean="0"/>
              <a:t>.</a:t>
            </a:r>
          </a:p>
          <a:p>
            <a:pPr lvl="1" algn="just">
              <a:buClrTx/>
              <a:buFont typeface="Wingdings" panose="05000000000000000000" pitchFamily="2" charset="2"/>
              <a:buChar char="Ø"/>
            </a:pPr>
            <a:r>
              <a:rPr lang="el-GR" sz="2000" dirty="0" smtClean="0"/>
              <a:t>Επειδή στις </a:t>
            </a:r>
            <a:r>
              <a:rPr lang="el-GR" sz="2000" dirty="0"/>
              <a:t>κλινικές μελέτες που έγιναν για την ασφάλεια των εμβολίων δεν πήραν μέρος ομάδες εγκύων, η επίσημη σύσταση από τους υπεύθυνους φορείς, όπως το </a:t>
            </a:r>
            <a:r>
              <a:rPr lang="el-GR" sz="2000" dirty="0">
                <a:hlinkClick r:id="rId2"/>
              </a:rPr>
              <a:t>Κέντρο Ελέγχου Νοσημάτων (CDC)</a:t>
            </a:r>
            <a:r>
              <a:rPr lang="el-GR" sz="2000" dirty="0"/>
              <a:t>, είναι </a:t>
            </a:r>
            <a:r>
              <a:rPr lang="el-GR" sz="2000" i="1" u="sng" dirty="0"/>
              <a:t>κατά τη διάρκεια της κύησης να μην γίνεται το εμβόλιο κατά του </a:t>
            </a:r>
            <a:r>
              <a:rPr lang="el-GR" sz="2000" i="1" u="sng" dirty="0" err="1"/>
              <a:t>κορωνοϊού</a:t>
            </a:r>
            <a:r>
              <a:rPr lang="el-GR" sz="2000" dirty="0"/>
              <a:t>. </a:t>
            </a:r>
            <a:endParaRPr lang="el-GR" sz="2000" dirty="0" smtClean="0"/>
          </a:p>
          <a:p>
            <a:pPr lvl="1" algn="just">
              <a:buClrTx/>
              <a:buFont typeface="Wingdings" panose="05000000000000000000" pitchFamily="2" charset="2"/>
              <a:buChar char="Ø"/>
            </a:pPr>
            <a:r>
              <a:rPr lang="el-GR" sz="2000" dirty="0" smtClean="0"/>
              <a:t>στην </a:t>
            </a:r>
            <a:r>
              <a:rPr lang="el-GR" sz="2000" dirty="0"/>
              <a:t>περίπτωση που γίνει το εμβόλιο δεν συνιστάται διακοπή της κύησης</a:t>
            </a:r>
            <a:r>
              <a:rPr lang="el-GR" sz="2000" dirty="0" smtClean="0"/>
              <a:t>.</a:t>
            </a:r>
          </a:p>
          <a:p>
            <a:pPr lvl="1" algn="just">
              <a:buClrTx/>
              <a:buFont typeface="Wingdings" panose="05000000000000000000" pitchFamily="2" charset="2"/>
              <a:buChar char="Ø"/>
            </a:pPr>
            <a:r>
              <a:rPr lang="el-GR" sz="2000" dirty="0" err="1" smtClean="0"/>
              <a:t>Εαν</a:t>
            </a:r>
            <a:r>
              <a:rPr lang="el-GR" sz="2000" dirty="0" smtClean="0"/>
              <a:t> </a:t>
            </a:r>
            <a:r>
              <a:rPr lang="el-GR" sz="2000" dirty="0"/>
              <a:t>έχει γίνει η πρώτη δόση, η δεύτερη επιφυλάσσεται να γίνει μετά το τέλος της κύησης</a:t>
            </a:r>
            <a:r>
              <a:rPr lang="el-GR" sz="2000" dirty="0" smtClean="0"/>
              <a:t>”</a:t>
            </a:r>
          </a:p>
          <a:p>
            <a:pPr lvl="1" algn="just">
              <a:buClrTx/>
              <a:buFont typeface="Wingdings" panose="05000000000000000000" pitchFamily="2" charset="2"/>
              <a:buChar char="Ø"/>
            </a:pPr>
            <a:r>
              <a:rPr lang="el-GR" sz="2000" dirty="0" smtClean="0"/>
              <a:t>Για τις </a:t>
            </a:r>
            <a:r>
              <a:rPr lang="el-GR" sz="2000" dirty="0" err="1" smtClean="0"/>
              <a:t>εγκύες</a:t>
            </a:r>
            <a:r>
              <a:rPr lang="el-GR" sz="2000" dirty="0" smtClean="0"/>
              <a:t> γυναίκες </a:t>
            </a:r>
            <a:r>
              <a:rPr lang="el-GR" sz="2000" dirty="0"/>
              <a:t>που ανήκουν σε ευπαθείς ομάδες για σοβαρή νόσηση από τον </a:t>
            </a:r>
            <a:r>
              <a:rPr lang="el-GR" sz="2000" dirty="0" err="1"/>
              <a:t>κορωνοϊό</a:t>
            </a:r>
            <a:r>
              <a:rPr lang="el-GR" sz="2000" dirty="0"/>
              <a:t> ή αναγκάζονται σε συνεχή έκθεση στον κίνδυνο μόλυνσης (π.χ. υγειονομικό προσωπικό) η Εθνική Επιτροπή Εμβολιασμών κλίνει υπέρ του εμβολιασμού της εγκύου.</a:t>
            </a:r>
            <a:endParaRPr lang="el-GR" sz="2000" dirty="0" smtClean="0"/>
          </a:p>
          <a:p>
            <a:pPr lvl="1" algn="just">
              <a:buClrTx/>
              <a:buFont typeface="Wingdings" panose="05000000000000000000" pitchFamily="2" charset="2"/>
              <a:buChar char="Ø"/>
            </a:pPr>
            <a:endParaRPr lang="el-GR" sz="2000" dirty="0" smtClean="0"/>
          </a:p>
          <a:p>
            <a:pPr lvl="0" algn="just">
              <a:buFont typeface="Wingdings" panose="05000000000000000000" pitchFamily="2" charset="2"/>
              <a:buChar char="Ø"/>
            </a:pPr>
            <a:endParaRPr lang="el-GR" sz="2000" dirty="0" smtClean="0"/>
          </a:p>
        </p:txBody>
      </p:sp>
    </p:spTree>
    <p:extLst>
      <p:ext uri="{BB962C8B-B14F-4D97-AF65-F5344CB8AC3E}">
        <p14:creationId xmlns:p14="http://schemas.microsoft.com/office/powerpoint/2010/main" val="166774573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εμβολια</a:t>
            </a:r>
          </a:p>
        </p:txBody>
      </p:sp>
      <p:sp>
        <p:nvSpPr>
          <p:cNvPr id="3" name="Θέση περιεχομένου 2"/>
          <p:cNvSpPr>
            <a:spLocks noGrp="1"/>
          </p:cNvSpPr>
          <p:nvPr>
            <p:ph idx="1"/>
          </p:nvPr>
        </p:nvSpPr>
        <p:spPr>
          <a:xfrm>
            <a:off x="822960" y="1100628"/>
            <a:ext cx="7520940" cy="4920660"/>
          </a:xfrm>
        </p:spPr>
        <p:txBody>
          <a:bodyPr>
            <a:normAutofit/>
          </a:bodyPr>
          <a:lstStyle/>
          <a:p>
            <a:r>
              <a:rPr lang="el-GR" sz="1800" dirty="0"/>
              <a:t>Οι συστάσεις  της Ελληνικής Περιγεννητικής Ιατρικής (ΕΕΠΙ) σχετικά με τον εμβολιασμό έναντι του SARS-CoV-2 στην κύηση και στον </a:t>
            </a:r>
            <a:r>
              <a:rPr lang="el-GR" sz="1800" dirty="0" smtClean="0"/>
              <a:t>θηλασμό</a:t>
            </a:r>
          </a:p>
          <a:p>
            <a:pPr>
              <a:buFont typeface="Wingdings" panose="05000000000000000000" pitchFamily="2" charset="2"/>
              <a:buChar char="Ø"/>
            </a:pPr>
            <a:r>
              <a:rPr lang="el-GR" sz="1800" b="0" dirty="0"/>
              <a:t>Σε καμία από τις ιατρικές εταιρείες δεν αμφισβητείται η ασφάλεια αυτού του τύπου εμβολίου στην κύηση και στον θηλασμό (εμβόλιο </a:t>
            </a:r>
            <a:r>
              <a:rPr lang="el-GR" sz="1800" b="0" dirty="0" err="1"/>
              <a:t>mRNA</a:t>
            </a:r>
            <a:r>
              <a:rPr lang="el-GR" sz="1800" b="0" dirty="0"/>
              <a:t>). </a:t>
            </a:r>
            <a:endParaRPr lang="el-GR" sz="1800" b="0" dirty="0" smtClean="0"/>
          </a:p>
          <a:p>
            <a:pPr>
              <a:buFont typeface="Wingdings" panose="05000000000000000000" pitchFamily="2" charset="2"/>
              <a:buChar char="Ø"/>
            </a:pPr>
            <a:r>
              <a:rPr lang="el-GR" sz="1800" b="0" dirty="0" smtClean="0"/>
              <a:t>Ο </a:t>
            </a:r>
            <a:r>
              <a:rPr lang="el-GR" sz="1800" b="0" dirty="0"/>
              <a:t>δισταγμός σύστασης εμβολιασμού στη διάρκεια της κύησης και του θηλασμού από ορισμένες ιατρικές εταιρείες οφείλεται στην έλλειψη επαρκών επιστημονικών δεδομένων από μελέτες και όχι στην ύπαρξη επιπλοκών και ανεπιθύμητων επιπλοκών από το εμβόλιο. Επίσης όλες οι επιστημονικές εταιρείες εκφράζουν την πεποίθηση τους και προβλέπουν ότι σύντομα τα απαραίτητα επιστημονικά δεδομένα θα είναι διαθέσιμα και θα είναι θετικά και για την κύηση και τον θηλασμό. </a:t>
            </a:r>
            <a:endParaRPr lang="el-GR" sz="1800" b="0" dirty="0" smtClean="0"/>
          </a:p>
          <a:p>
            <a:pPr>
              <a:buFont typeface="Wingdings" panose="05000000000000000000" pitchFamily="2" charset="2"/>
              <a:buChar char="Ø"/>
            </a:pPr>
            <a:r>
              <a:rPr lang="el-GR" sz="1800" b="0" dirty="0" smtClean="0"/>
              <a:t>Οι </a:t>
            </a:r>
            <a:r>
              <a:rPr lang="el-GR" sz="1800" b="0" dirty="0"/>
              <a:t>έγκυες δεν έχουν αυξημένη πιθανότητα νόσησης από COVID-19, εφόσον όμως νοσήσουν έχουν αυξημένη πιθανότητα ιατρικών και μαιευτικών επιπλοκών.</a:t>
            </a:r>
          </a:p>
        </p:txBody>
      </p:sp>
    </p:spTree>
    <p:extLst>
      <p:ext uri="{BB962C8B-B14F-4D97-AF65-F5344CB8AC3E}">
        <p14:creationId xmlns:p14="http://schemas.microsoft.com/office/powerpoint/2010/main" val="307851876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εμβολια</a:t>
            </a:r>
          </a:p>
        </p:txBody>
      </p:sp>
      <p:sp>
        <p:nvSpPr>
          <p:cNvPr id="3" name="Θέση περιεχομένου 2"/>
          <p:cNvSpPr>
            <a:spLocks noGrp="1"/>
          </p:cNvSpPr>
          <p:nvPr>
            <p:ph idx="1"/>
          </p:nvPr>
        </p:nvSpPr>
        <p:spPr>
          <a:xfrm>
            <a:off x="395536" y="1100628"/>
            <a:ext cx="8280920" cy="5352708"/>
          </a:xfrm>
        </p:spPr>
        <p:txBody>
          <a:bodyPr>
            <a:normAutofit/>
          </a:bodyPr>
          <a:lstStyle/>
          <a:p>
            <a:r>
              <a:rPr lang="el-GR" sz="1800" dirty="0"/>
              <a:t>Οι συστάσεις  της Ελληνικής Περιγεννητικής Ιατρικής (ΕΕΠΙ) σχετικά με τον εμβολιασμό έναντι του SARS-CoV-2 στην κύηση και στον </a:t>
            </a:r>
            <a:r>
              <a:rPr lang="el-GR" sz="1800" dirty="0" smtClean="0"/>
              <a:t>θηλασμό</a:t>
            </a:r>
          </a:p>
          <a:p>
            <a:pPr>
              <a:buFont typeface="Wingdings" panose="05000000000000000000" pitchFamily="2" charset="2"/>
              <a:buChar char="Ø"/>
            </a:pPr>
            <a:r>
              <a:rPr lang="el-GR" sz="1800" b="0" dirty="0"/>
              <a:t>Σε περιπτώσεις πανδημίας η πιθανότητα εμβολιασμού εγκύων και θηλαζουσών γυναικών θα πρέπει να λαμβάνεται σοβαρά υπόψιν ακόμα και αν δεν υπάρχουν επαρκή επιστημονικά δεδομένα για την ασφάλεια του εμβολίου, προκειμένου για τη διασφάλιση της υγείας των εγκύων, αλλά και των εμβρύων/νεογνών τους. </a:t>
            </a:r>
            <a:endParaRPr lang="el-GR" sz="1800" b="0" dirty="0" smtClean="0"/>
          </a:p>
          <a:p>
            <a:pPr>
              <a:buFont typeface="Wingdings" panose="05000000000000000000" pitchFamily="2" charset="2"/>
              <a:buChar char="Ø"/>
            </a:pPr>
            <a:r>
              <a:rPr lang="el-GR" sz="1800" b="0" dirty="0" smtClean="0"/>
              <a:t>Η </a:t>
            </a:r>
            <a:r>
              <a:rPr lang="el-GR" sz="1800" b="0" dirty="0"/>
              <a:t>απόφαση για εμβολιασμό μίας εγκύου ή θηλάζουσας γυναίκας θα πρέπει να λαμβάνεται μετά από αξιολόγηση των παραγόντων κινδύνου της γυναίκας αυτής και μετά από κατάλληλη ενημέρωση και συμβουλευτική σχετικά με τα οφέλη, αλλά και τους κινδύνους του εμβολίου. Η αξιολόγηση θα πρέπει να γίνεται κατά περίπτωση, εξατομικευμένα και στην τελική απόφαση θα συμμετέχει και η ίδια η έγκυος/θηλάζουσα, μετά από πλήρη ενημέρωση. </a:t>
            </a:r>
            <a:endParaRPr lang="el-GR" sz="1800" b="0" dirty="0" smtClean="0"/>
          </a:p>
          <a:p>
            <a:pPr>
              <a:buFont typeface="Wingdings" panose="05000000000000000000" pitchFamily="2" charset="2"/>
              <a:buChar char="Ø"/>
            </a:pPr>
            <a:r>
              <a:rPr lang="el-GR" sz="1800" b="0" dirty="0" smtClean="0"/>
              <a:t>Σε </a:t>
            </a:r>
            <a:r>
              <a:rPr lang="el-GR" sz="1800" b="0" dirty="0"/>
              <a:t>γυναίκες που ενώ έχουν εμβολιαστεί πρόσφατα και προκύπτει κύηση, δεν θα πρέπει να συστήνεται η διακοπή της κύησης. Εάν εκκρεμεί η δεύτερη δόση του εμβολιαστικού σχήματος, η απόφαση για το αν θα πραγματοποιηθεί άμεσα ή μετά το πέρας της κύησης, θα πρέπει να λαμβάνεται μετά από συμβουλευτική με ιατρικό προσωπικό και εξατομικευμένα/κατά περίπτωση (π.χ. αν η έγκυος ανήκει σε ομάδα υψηλού κινδύνου, ή βρίσκεται σε υψηλή έκθεση στον ιό).</a:t>
            </a:r>
            <a:endParaRPr lang="el-GR" sz="1800" b="0" dirty="0" smtClean="0"/>
          </a:p>
        </p:txBody>
      </p:sp>
    </p:spTree>
    <p:extLst>
      <p:ext uri="{BB962C8B-B14F-4D97-AF65-F5344CB8AC3E}">
        <p14:creationId xmlns:p14="http://schemas.microsoft.com/office/powerpoint/2010/main" val="251137884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εμβολια</a:t>
            </a:r>
            <a:endParaRPr lang="el-GR" dirty="0"/>
          </a:p>
        </p:txBody>
      </p:sp>
      <p:sp>
        <p:nvSpPr>
          <p:cNvPr id="3" name="Θέση περιεχομένου 2"/>
          <p:cNvSpPr>
            <a:spLocks noGrp="1"/>
          </p:cNvSpPr>
          <p:nvPr>
            <p:ph idx="1"/>
          </p:nvPr>
        </p:nvSpPr>
        <p:spPr>
          <a:xfrm>
            <a:off x="822960" y="1100628"/>
            <a:ext cx="7520940" cy="5352708"/>
          </a:xfrm>
        </p:spPr>
        <p:txBody>
          <a:bodyPr>
            <a:normAutofit/>
          </a:bodyPr>
          <a:lstStyle/>
          <a:p>
            <a:pPr marL="0" lvl="0" indent="0" algn="ctr"/>
            <a:r>
              <a:rPr lang="el-GR" sz="2000" dirty="0" smtClean="0">
                <a:solidFill>
                  <a:srgbClr val="C00000"/>
                </a:solidFill>
              </a:rPr>
              <a:t>ΚΟΡΩΝΟΪΟΥ</a:t>
            </a:r>
          </a:p>
          <a:p>
            <a:pPr marL="0" lvl="0" indent="0" algn="ctr"/>
            <a:endParaRPr lang="el-GR" sz="2000" dirty="0">
              <a:solidFill>
                <a:srgbClr val="C00000"/>
              </a:solidFill>
            </a:endParaRPr>
          </a:p>
          <a:p>
            <a:pPr lvl="0" algn="just">
              <a:buFont typeface="Wingdings" panose="05000000000000000000" pitchFamily="2" charset="2"/>
              <a:buChar char="Ø"/>
            </a:pPr>
            <a:r>
              <a:rPr lang="el-GR" sz="2000" b="0" dirty="0"/>
              <a:t>Οι γυναίκες με υποκείμενα νοσήματα που διατρέχουν υψηλότερο κίνδυνο σοβαρής νόσου COVID-19 ή/και επιπλοκών εγκυμοσύνης, ή οι γυναίκες που λόγω επαγγέλματος εκτίθενται συχνά στον κίνδυνο μόλυνσης από τον </a:t>
            </a:r>
            <a:r>
              <a:rPr lang="el-GR" sz="2000" b="0" dirty="0" err="1"/>
              <a:t>κορωνοϊό</a:t>
            </a:r>
            <a:r>
              <a:rPr lang="el-GR" sz="2000" b="0" dirty="0"/>
              <a:t>, </a:t>
            </a:r>
            <a:r>
              <a:rPr lang="el-GR" sz="2000" dirty="0"/>
              <a:t>θα ήταν πιο συνετό να εμβολιαστούν 2 μήνες πριν την προσπάθεια τεκνοποίησης</a:t>
            </a:r>
            <a:r>
              <a:rPr lang="el-GR" sz="2000" b="0" dirty="0" smtClean="0"/>
              <a:t>.</a:t>
            </a:r>
          </a:p>
          <a:p>
            <a:pPr lvl="0" algn="just">
              <a:buFont typeface="Wingdings" panose="05000000000000000000" pitchFamily="2" charset="2"/>
              <a:buChar char="Ø"/>
            </a:pPr>
            <a:endParaRPr lang="el-GR" sz="2000" b="0" dirty="0" smtClean="0"/>
          </a:p>
          <a:p>
            <a:pPr lvl="0" algn="just">
              <a:buFont typeface="Wingdings" panose="05000000000000000000" pitchFamily="2" charset="2"/>
              <a:buChar char="Ø"/>
            </a:pPr>
            <a:endParaRPr lang="el-GR" sz="2000" b="0" dirty="0"/>
          </a:p>
          <a:p>
            <a:pPr lvl="0" algn="just">
              <a:buFont typeface="Wingdings" panose="05000000000000000000" pitchFamily="2" charset="2"/>
              <a:buChar char="Ø"/>
            </a:pPr>
            <a:endParaRPr lang="el-GR" sz="2000" dirty="0" smtClean="0"/>
          </a:p>
        </p:txBody>
      </p:sp>
    </p:spTree>
    <p:extLst>
      <p:ext uri="{BB962C8B-B14F-4D97-AF65-F5344CB8AC3E}">
        <p14:creationId xmlns:p14="http://schemas.microsoft.com/office/powerpoint/2010/main" val="74830545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εμβολια</a:t>
            </a:r>
            <a:endParaRPr lang="el-GR" dirty="0"/>
          </a:p>
        </p:txBody>
      </p:sp>
      <p:sp>
        <p:nvSpPr>
          <p:cNvPr id="3" name="Θέση περιεχομένου 2"/>
          <p:cNvSpPr>
            <a:spLocks noGrp="1"/>
          </p:cNvSpPr>
          <p:nvPr>
            <p:ph idx="1"/>
          </p:nvPr>
        </p:nvSpPr>
        <p:spPr>
          <a:xfrm>
            <a:off x="395536" y="1100628"/>
            <a:ext cx="8136904" cy="5352708"/>
          </a:xfrm>
        </p:spPr>
        <p:txBody>
          <a:bodyPr>
            <a:normAutofit fontScale="85000" lnSpcReduction="10000"/>
          </a:bodyPr>
          <a:lstStyle/>
          <a:p>
            <a:pPr marL="0" lvl="0" indent="0" algn="ctr"/>
            <a:r>
              <a:rPr lang="el-GR" sz="2000" dirty="0" smtClean="0">
                <a:solidFill>
                  <a:srgbClr val="C00000"/>
                </a:solidFill>
              </a:rPr>
              <a:t>ΚΟΡΩΝΟΪΟΥ </a:t>
            </a:r>
            <a:r>
              <a:rPr lang="en-US" sz="2000" dirty="0" smtClean="0">
                <a:solidFill>
                  <a:srgbClr val="C00000"/>
                </a:solidFill>
              </a:rPr>
              <a:t>(Covid019)</a:t>
            </a:r>
          </a:p>
          <a:p>
            <a:pPr marL="0" indent="0" algn="ctr"/>
            <a:r>
              <a:rPr lang="el-GR" sz="2000" dirty="0"/>
              <a:t>Τα δεδομένα της εφαρμογής V-</a:t>
            </a:r>
            <a:r>
              <a:rPr lang="el-GR" sz="2000" dirty="0" err="1"/>
              <a:t>Safe</a:t>
            </a:r>
            <a:endParaRPr lang="el-GR" sz="2000" dirty="0"/>
          </a:p>
          <a:p>
            <a:pPr marL="0" lvl="0" indent="0" algn="just"/>
            <a:r>
              <a:rPr lang="en-US" sz="2000" dirty="0" smtClean="0">
                <a:solidFill>
                  <a:srgbClr val="C00000"/>
                </a:solidFill>
              </a:rPr>
              <a:t>H</a:t>
            </a:r>
            <a:r>
              <a:rPr lang="el-GR" sz="2000" dirty="0" smtClean="0">
                <a:solidFill>
                  <a:srgbClr val="C00000"/>
                </a:solidFill>
              </a:rPr>
              <a:t>Π</a:t>
            </a:r>
            <a:r>
              <a:rPr lang="en-US" sz="2000" dirty="0" smtClean="0">
                <a:solidFill>
                  <a:srgbClr val="C00000"/>
                </a:solidFill>
              </a:rPr>
              <a:t>A</a:t>
            </a:r>
            <a:r>
              <a:rPr lang="el-GR" sz="2000" dirty="0" smtClean="0">
                <a:solidFill>
                  <a:srgbClr val="C00000"/>
                </a:solidFill>
              </a:rPr>
              <a:t>: </a:t>
            </a:r>
            <a:r>
              <a:rPr lang="el-GR" sz="2000" b="0" dirty="0" smtClean="0"/>
              <a:t>η εφαρμογή χρησιμοποιήθηκε (όπως &amp; για τη χρήση των κινητών τηλεφώνων) από το </a:t>
            </a:r>
            <a:r>
              <a:rPr lang="en-US" sz="2000" b="0" dirty="0" smtClean="0"/>
              <a:t>CDC</a:t>
            </a:r>
            <a:r>
              <a:rPr lang="el-GR" sz="2000" b="0" dirty="0" smtClean="0"/>
              <a:t>. Οι έγκυες που εμβολιάστηκαν μπορούσαν να αναφέρουν με ένα μήνυμα κειμένου τα συμπτώματα που βίωσαν από τον εμβολιασμό </a:t>
            </a:r>
            <a:r>
              <a:rPr lang="el-GR" sz="2000" b="0" dirty="0" smtClean="0"/>
              <a:t>τους. </a:t>
            </a:r>
            <a:r>
              <a:rPr lang="el-GR" sz="2000" b="0" dirty="0" smtClean="0"/>
              <a:t>Συνήθως επικοινωνούσαν  μία φορά ανά τρίμηνο, μετά τον τοκετό &amp; όταν το νεογέννητο είναι τριών μηνών.</a:t>
            </a:r>
          </a:p>
          <a:p>
            <a:pPr lvl="0" algn="just">
              <a:buFont typeface="Wingdings" panose="05000000000000000000" pitchFamily="2" charset="2"/>
              <a:buChar char="Ø"/>
            </a:pPr>
            <a:r>
              <a:rPr lang="el-GR" sz="2000" b="0" dirty="0" smtClean="0"/>
              <a:t>Το πιο συνηθισμένο σύμπτωμα ήταν ο πόνος στο σημείο εμβολιασμού</a:t>
            </a:r>
          </a:p>
          <a:p>
            <a:pPr marL="0" lvl="0" indent="0" algn="just"/>
            <a:r>
              <a:rPr lang="el-GR" sz="2000" dirty="0" smtClean="0"/>
              <a:t>Δεν υπάρχουν διαφορές </a:t>
            </a:r>
            <a:r>
              <a:rPr lang="el-GR" sz="2000" b="0" dirty="0" smtClean="0"/>
              <a:t>:</a:t>
            </a:r>
          </a:p>
          <a:p>
            <a:pPr lvl="0" algn="just">
              <a:buFont typeface="Wingdings" panose="05000000000000000000" pitchFamily="2" charset="2"/>
              <a:buChar char="Ø"/>
            </a:pPr>
            <a:r>
              <a:rPr lang="el-GR" sz="2000" dirty="0" smtClean="0"/>
              <a:t>Στην </a:t>
            </a:r>
            <a:r>
              <a:rPr lang="el-GR" sz="2000" dirty="0"/>
              <a:t>έκβαση της εγκυμοσύνης</a:t>
            </a:r>
            <a:r>
              <a:rPr lang="el-GR" sz="2000" b="0" dirty="0"/>
              <a:t>: Δεν αυξήθηκαν τα ποσοστά αποβολών (νωρίτερα από την 20η εβδομάδα κύησης) ή θνησιγένειας (μετά την 20η εβδομάδα της κύησης</a:t>
            </a:r>
            <a:r>
              <a:rPr lang="el-GR" sz="2000" b="0" dirty="0" smtClean="0"/>
              <a:t>),</a:t>
            </a:r>
          </a:p>
          <a:p>
            <a:pPr lvl="0" algn="just">
              <a:buFont typeface="Wingdings" panose="05000000000000000000" pitchFamily="2" charset="2"/>
              <a:buChar char="Ø"/>
            </a:pPr>
            <a:r>
              <a:rPr lang="el-GR" sz="2000" dirty="0" smtClean="0"/>
              <a:t>Στις </a:t>
            </a:r>
            <a:r>
              <a:rPr lang="el-GR" sz="2000" dirty="0"/>
              <a:t>επιπλοκές</a:t>
            </a:r>
            <a:r>
              <a:rPr lang="el-GR" sz="2000" b="0" dirty="0"/>
              <a:t>: Δεν καταγράφηκαν διαφορές στην εμφάνιση διαβήτη κύησης, προεκλαμψίας ή υπέρτασης κύησης, εκλαμψίας ή ενδομήτριας καθυστέρησης της </a:t>
            </a:r>
            <a:r>
              <a:rPr lang="el-GR" sz="2000" b="0" dirty="0" smtClean="0"/>
              <a:t>ανάπτυξης.</a:t>
            </a:r>
          </a:p>
          <a:p>
            <a:pPr lvl="0" algn="just">
              <a:buFont typeface="Wingdings" panose="05000000000000000000" pitchFamily="2" charset="2"/>
              <a:buChar char="Ø"/>
            </a:pPr>
            <a:r>
              <a:rPr lang="el-GR" sz="2000" b="0" dirty="0" smtClean="0"/>
              <a:t>Αντίστοιχα</a:t>
            </a:r>
            <a:r>
              <a:rPr lang="el-GR" sz="2000" b="0" dirty="0"/>
              <a:t>, όσον αφορά τα νεογέννητα των εμβολιασμένων για Covid-19 μητέρων, δεν καταγράφηκαν διαφορές σε πρόωρες γεννήσεις, συγγενείς ανωμαλίες, ανεπαρκή ανάπτυξη για την ηλικία κύησης ή νεογνικούς θανάτους. Επί του παρόντος, περίπου 2.000 εγκυμοσύνες παρακολουθούνται από το V-SAFE.</a:t>
            </a:r>
          </a:p>
          <a:p>
            <a:pPr lvl="0" algn="just">
              <a:buFont typeface="Wingdings" panose="05000000000000000000" pitchFamily="2" charset="2"/>
              <a:buChar char="Ø"/>
            </a:pPr>
            <a:endParaRPr lang="el-GR" sz="2000" b="0" dirty="0" smtClean="0"/>
          </a:p>
          <a:p>
            <a:pPr marL="0" lvl="0" indent="0" algn="just"/>
            <a:endParaRPr lang="el-GR" sz="2000" b="0" dirty="0">
              <a:solidFill>
                <a:srgbClr val="C00000"/>
              </a:solidFill>
            </a:endParaRPr>
          </a:p>
          <a:p>
            <a:pPr lvl="0" algn="just">
              <a:buFont typeface="Wingdings" panose="05000000000000000000" pitchFamily="2" charset="2"/>
              <a:buChar char="Ø"/>
            </a:pPr>
            <a:endParaRPr lang="el-GR" sz="2000" b="0" dirty="0"/>
          </a:p>
          <a:p>
            <a:pPr lvl="0" algn="just">
              <a:buFont typeface="Wingdings" panose="05000000000000000000" pitchFamily="2" charset="2"/>
              <a:buChar char="Ø"/>
            </a:pPr>
            <a:endParaRPr lang="el-GR" sz="2000" dirty="0" smtClean="0"/>
          </a:p>
        </p:txBody>
      </p:sp>
    </p:spTree>
    <p:extLst>
      <p:ext uri="{BB962C8B-B14F-4D97-AF65-F5344CB8AC3E}">
        <p14:creationId xmlns:p14="http://schemas.microsoft.com/office/powerpoint/2010/main" val="17480638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2960" y="365760"/>
            <a:ext cx="7520940" cy="975008"/>
          </a:xfrm>
        </p:spPr>
        <p:txBody>
          <a:bodyPr/>
          <a:lstStyle/>
          <a:p>
            <a:pPr algn="ctr"/>
            <a:r>
              <a:rPr lang="el-GR" dirty="0" smtClean="0"/>
              <a:t/>
            </a:r>
            <a:br>
              <a:rPr lang="el-GR" dirty="0" smtClean="0"/>
            </a:br>
            <a:r>
              <a:rPr lang="el-GR" dirty="0" smtClean="0"/>
              <a:t>Εμβόλια </a:t>
            </a:r>
            <a:r>
              <a:rPr lang="el-GR" dirty="0"/>
              <a:t>στην </a:t>
            </a:r>
            <a:r>
              <a:rPr lang="el-GR" dirty="0" smtClean="0"/>
              <a:t>εγκυμοσύνη</a:t>
            </a:r>
            <a:br>
              <a:rPr lang="el-GR" dirty="0" smtClean="0"/>
            </a:br>
            <a:endParaRPr lang="el-GR" dirty="0"/>
          </a:p>
        </p:txBody>
      </p:sp>
      <p:sp>
        <p:nvSpPr>
          <p:cNvPr id="3" name="Θέση περιεχομένου 2"/>
          <p:cNvSpPr>
            <a:spLocks noGrp="1"/>
          </p:cNvSpPr>
          <p:nvPr>
            <p:ph idx="1"/>
          </p:nvPr>
        </p:nvSpPr>
        <p:spPr>
          <a:xfrm>
            <a:off x="827584" y="1844824"/>
            <a:ext cx="7520940" cy="3579849"/>
          </a:xfrm>
        </p:spPr>
        <p:txBody>
          <a:bodyPr>
            <a:normAutofit/>
          </a:bodyPr>
          <a:lstStyle/>
          <a:p>
            <a:pPr algn="ctr"/>
            <a:endParaRPr lang="el-GR" sz="2000" dirty="0" smtClean="0"/>
          </a:p>
          <a:p>
            <a:pPr algn="ctr"/>
            <a:r>
              <a:rPr lang="el-GR" sz="2000" dirty="0" smtClean="0"/>
              <a:t>ΚΕΝΤΡΟ </a:t>
            </a:r>
            <a:r>
              <a:rPr lang="el-GR" sz="2000" dirty="0"/>
              <a:t>ΕΛΕΓΧΟΥ &amp; ΠΡΟΛΗΨΗΣ ΝΟΣΗΜΑΤΩΝ (ΚΕ.ΕΛ.Π.ΝΟ.)</a:t>
            </a:r>
          </a:p>
        </p:txBody>
      </p:sp>
    </p:spTree>
    <p:extLst>
      <p:ext uri="{BB962C8B-B14F-4D97-AF65-F5344CB8AC3E}">
        <p14:creationId xmlns:p14="http://schemas.microsoft.com/office/powerpoint/2010/main" val="477810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2960" y="188640"/>
            <a:ext cx="7520940" cy="864096"/>
          </a:xfrm>
        </p:spPr>
        <p:txBody>
          <a:bodyPr/>
          <a:lstStyle/>
          <a:p>
            <a:pPr algn="ctr"/>
            <a:r>
              <a:rPr lang="el-GR" dirty="0" err="1">
                <a:solidFill>
                  <a:srgbClr val="000000"/>
                </a:solidFill>
              </a:rPr>
              <a:t>Συγγενησ</a:t>
            </a:r>
            <a:r>
              <a:rPr lang="el-GR" dirty="0">
                <a:solidFill>
                  <a:srgbClr val="000000"/>
                </a:solidFill>
              </a:rPr>
              <a:t>  </a:t>
            </a:r>
            <a:r>
              <a:rPr lang="el-GR" dirty="0" err="1">
                <a:solidFill>
                  <a:srgbClr val="000000"/>
                </a:solidFill>
              </a:rPr>
              <a:t>φυματιωση</a:t>
            </a:r>
            <a:r>
              <a:rPr lang="el-GR" dirty="0">
                <a:solidFill>
                  <a:srgbClr val="000000"/>
                </a:solidFill>
              </a:rPr>
              <a:t/>
            </a:r>
            <a:br>
              <a:rPr lang="el-GR" dirty="0">
                <a:solidFill>
                  <a:srgbClr val="000000"/>
                </a:solidFill>
              </a:rPr>
            </a:br>
            <a:r>
              <a:rPr lang="el-GR" dirty="0" err="1" smtClean="0">
                <a:solidFill>
                  <a:srgbClr val="000000"/>
                </a:solidFill>
              </a:rPr>
              <a:t>διαγνωση</a:t>
            </a:r>
            <a:r>
              <a:rPr lang="el-GR" dirty="0" smtClean="0">
                <a:solidFill>
                  <a:srgbClr val="000000"/>
                </a:solidFill>
              </a:rPr>
              <a:t>*</a:t>
            </a:r>
            <a:endParaRPr lang="el-GR" dirty="0"/>
          </a:p>
        </p:txBody>
      </p:sp>
      <p:sp>
        <p:nvSpPr>
          <p:cNvPr id="3" name="Θέση περιεχομένου 2"/>
          <p:cNvSpPr>
            <a:spLocks noGrp="1"/>
          </p:cNvSpPr>
          <p:nvPr>
            <p:ph idx="1"/>
          </p:nvPr>
        </p:nvSpPr>
        <p:spPr>
          <a:xfrm>
            <a:off x="395536" y="1196752"/>
            <a:ext cx="8280920" cy="5400600"/>
          </a:xfrm>
        </p:spPr>
        <p:txBody>
          <a:bodyPr>
            <a:normAutofit/>
          </a:bodyPr>
          <a:lstStyle/>
          <a:p>
            <a:pPr marL="0" indent="0"/>
            <a:r>
              <a:rPr lang="el-GR" sz="2000" dirty="0"/>
              <a:t>Η </a:t>
            </a:r>
            <a:r>
              <a:rPr lang="el-GR" sz="2000" dirty="0">
                <a:solidFill>
                  <a:srgbClr val="C00000"/>
                </a:solidFill>
              </a:rPr>
              <a:t>διάγνωση </a:t>
            </a:r>
            <a:r>
              <a:rPr lang="el-GR" sz="2000" dirty="0"/>
              <a:t>της νόσου γίνεται </a:t>
            </a:r>
            <a:r>
              <a:rPr lang="el-GR" sz="2000" dirty="0" smtClean="0"/>
              <a:t>με:</a:t>
            </a:r>
          </a:p>
          <a:p>
            <a:pPr>
              <a:buFont typeface="Wingdings" panose="05000000000000000000" pitchFamily="2" charset="2"/>
              <a:buChar char="ü"/>
            </a:pPr>
            <a:r>
              <a:rPr lang="el-GR" sz="2000" dirty="0" smtClean="0"/>
              <a:t> </a:t>
            </a:r>
            <a:r>
              <a:rPr lang="el-GR" sz="2000" u="sng" dirty="0">
                <a:solidFill>
                  <a:srgbClr val="00B050"/>
                </a:solidFill>
              </a:rPr>
              <a:t>απομόνωση του </a:t>
            </a:r>
            <a:r>
              <a:rPr lang="el-GR" sz="2000" u="sng" dirty="0" err="1">
                <a:solidFill>
                  <a:srgbClr val="00B050"/>
                </a:solidFill>
              </a:rPr>
              <a:t>μυκοβακτηρίου</a:t>
            </a:r>
            <a:r>
              <a:rPr lang="el-GR" sz="2000" u="sng" dirty="0">
                <a:solidFill>
                  <a:srgbClr val="00B050"/>
                </a:solidFill>
              </a:rPr>
              <a:t> </a:t>
            </a:r>
            <a:r>
              <a:rPr lang="el-GR" sz="2000" dirty="0"/>
              <a:t>από </a:t>
            </a:r>
            <a:r>
              <a:rPr lang="el-GR" sz="2000" dirty="0" smtClean="0">
                <a:solidFill>
                  <a:srgbClr val="C00000"/>
                </a:solidFill>
              </a:rPr>
              <a:t>καλλιέργειες</a:t>
            </a:r>
            <a:r>
              <a:rPr lang="el-GR" sz="2000" dirty="0" smtClean="0"/>
              <a:t>: </a:t>
            </a:r>
          </a:p>
          <a:p>
            <a:pPr lvl="2">
              <a:buFont typeface="Wingdings" panose="05000000000000000000" pitchFamily="2" charset="2"/>
              <a:buChar char="ü"/>
            </a:pPr>
            <a:r>
              <a:rPr lang="el-GR" sz="2000" dirty="0" smtClean="0"/>
              <a:t>γαστρικού </a:t>
            </a:r>
            <a:r>
              <a:rPr lang="el-GR" sz="2000" dirty="0"/>
              <a:t>υγρού, </a:t>
            </a:r>
            <a:endParaRPr lang="el-GR" sz="2000" dirty="0" smtClean="0"/>
          </a:p>
          <a:p>
            <a:pPr lvl="2">
              <a:buFont typeface="Wingdings" panose="05000000000000000000" pitchFamily="2" charset="2"/>
              <a:buChar char="ü"/>
            </a:pPr>
            <a:r>
              <a:rPr lang="el-GR" sz="2000" dirty="0" smtClean="0"/>
              <a:t>ούρων </a:t>
            </a:r>
            <a:r>
              <a:rPr lang="el-GR" sz="2000" dirty="0"/>
              <a:t>και </a:t>
            </a:r>
            <a:endParaRPr lang="el-GR" sz="2000" dirty="0" smtClean="0"/>
          </a:p>
          <a:p>
            <a:pPr lvl="2">
              <a:buFont typeface="Wingdings" panose="05000000000000000000" pitchFamily="2" charset="2"/>
              <a:buChar char="ü"/>
            </a:pPr>
            <a:r>
              <a:rPr lang="el-GR" sz="2000" dirty="0" smtClean="0"/>
              <a:t>εγκεφαλονωτιαίου </a:t>
            </a:r>
            <a:r>
              <a:rPr lang="el-GR" sz="2000" dirty="0"/>
              <a:t>υγρού, </a:t>
            </a:r>
            <a:endParaRPr lang="el-GR" sz="2000" dirty="0" smtClean="0"/>
          </a:p>
          <a:p>
            <a:pPr lvl="2">
              <a:buFont typeface="Wingdings" panose="05000000000000000000" pitchFamily="2" charset="2"/>
              <a:buChar char="ü"/>
            </a:pPr>
            <a:r>
              <a:rPr lang="el-GR" sz="2000" dirty="0" smtClean="0"/>
              <a:t>αλλά </a:t>
            </a:r>
            <a:r>
              <a:rPr lang="el-GR" sz="2000" dirty="0"/>
              <a:t>συνήθως απαιτείται πολύς χρόνος για την καλλιέργειά του. </a:t>
            </a:r>
            <a:endParaRPr lang="el-GR" sz="2000" dirty="0" smtClean="0"/>
          </a:p>
          <a:p>
            <a:pPr>
              <a:buFont typeface="Wingdings" panose="05000000000000000000" pitchFamily="2" charset="2"/>
              <a:buChar char="ü"/>
            </a:pPr>
            <a:endParaRPr lang="el-GR" sz="2000" dirty="0"/>
          </a:p>
          <a:p>
            <a:pPr>
              <a:buFont typeface="Wingdings" panose="05000000000000000000" pitchFamily="2" charset="2"/>
              <a:buChar char="ü"/>
            </a:pPr>
            <a:r>
              <a:rPr lang="el-GR" sz="2000" dirty="0" smtClean="0">
                <a:solidFill>
                  <a:srgbClr val="00B050"/>
                </a:solidFill>
              </a:rPr>
              <a:t>Σημαντικό </a:t>
            </a:r>
            <a:r>
              <a:rPr lang="el-GR" sz="2000" dirty="0">
                <a:solidFill>
                  <a:srgbClr val="00B050"/>
                </a:solidFill>
              </a:rPr>
              <a:t>βοήθημα </a:t>
            </a:r>
            <a:r>
              <a:rPr lang="el-GR" sz="2000" dirty="0"/>
              <a:t>μπορεί να αποτελέσει και η </a:t>
            </a:r>
            <a:r>
              <a:rPr lang="el-GR" sz="2000" dirty="0">
                <a:solidFill>
                  <a:srgbClr val="C00000"/>
                </a:solidFill>
              </a:rPr>
              <a:t>ακτινογραφία θώρακος</a:t>
            </a:r>
            <a:r>
              <a:rPr lang="el-GR" sz="2000" dirty="0"/>
              <a:t>, ιδιαίτερα εάν υπάρχει και προηγούμενη για σύγκριση. </a:t>
            </a:r>
            <a:endParaRPr lang="el-GR" sz="2000" dirty="0" smtClean="0"/>
          </a:p>
          <a:p>
            <a:pPr>
              <a:buFont typeface="Wingdings" panose="05000000000000000000" pitchFamily="2" charset="2"/>
              <a:buChar char="ü"/>
            </a:pPr>
            <a:endParaRPr lang="el-GR" sz="2000" dirty="0" smtClean="0"/>
          </a:p>
          <a:p>
            <a:pPr>
              <a:buFont typeface="Wingdings" panose="05000000000000000000" pitchFamily="2" charset="2"/>
              <a:buChar char="ü"/>
            </a:pPr>
            <a:endParaRPr lang="el-GR" sz="2000" dirty="0" smtClean="0"/>
          </a:p>
          <a:p>
            <a:pPr>
              <a:buFont typeface="Wingdings" panose="05000000000000000000" pitchFamily="2" charset="2"/>
              <a:buChar char="ü"/>
            </a:pPr>
            <a:r>
              <a:rPr lang="el-GR" sz="2000" dirty="0" smtClean="0"/>
              <a:t>Η </a:t>
            </a:r>
            <a:r>
              <a:rPr lang="el-GR" sz="2000" dirty="0" smtClean="0">
                <a:solidFill>
                  <a:srgbClr val="FFFF00"/>
                </a:solidFill>
              </a:rPr>
              <a:t>συγγενής </a:t>
            </a:r>
            <a:r>
              <a:rPr lang="el-GR" sz="2000" dirty="0">
                <a:solidFill>
                  <a:srgbClr val="FFFF00"/>
                </a:solidFill>
              </a:rPr>
              <a:t>φυματίωση </a:t>
            </a:r>
            <a:r>
              <a:rPr lang="el-GR" sz="2000" dirty="0"/>
              <a:t>είναι </a:t>
            </a:r>
            <a:r>
              <a:rPr lang="el-GR" sz="2000" dirty="0">
                <a:solidFill>
                  <a:srgbClr val="FFFF00"/>
                </a:solidFill>
              </a:rPr>
              <a:t>πολύ σπάνια </a:t>
            </a:r>
            <a:r>
              <a:rPr lang="el-GR" sz="2000" dirty="0"/>
              <a:t>και εκδηλώνεται με </a:t>
            </a:r>
            <a:r>
              <a:rPr lang="el-GR" sz="2000" dirty="0">
                <a:solidFill>
                  <a:srgbClr val="FFFF00"/>
                </a:solidFill>
              </a:rPr>
              <a:t>πρωτοπαθές σύμπλεγμα στο ήπαρ</a:t>
            </a:r>
            <a:r>
              <a:rPr lang="el-GR" sz="2000" dirty="0"/>
              <a:t>.</a:t>
            </a:r>
          </a:p>
        </p:txBody>
      </p:sp>
    </p:spTree>
    <p:extLst>
      <p:ext uri="{BB962C8B-B14F-4D97-AF65-F5344CB8AC3E}">
        <p14:creationId xmlns:p14="http://schemas.microsoft.com/office/powerpoint/2010/main" val="32332637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068497537"/>
              </p:ext>
            </p:extLst>
          </p:nvPr>
        </p:nvGraphicFramePr>
        <p:xfrm>
          <a:off x="395536" y="507489"/>
          <a:ext cx="8208912" cy="6098976"/>
        </p:xfrm>
        <a:graphic>
          <a:graphicData uri="http://schemas.openxmlformats.org/drawingml/2006/table">
            <a:tbl>
              <a:tblPr firstRow="1" bandRow="1">
                <a:tableStyleId>{5C22544A-7EE6-4342-B048-85BDC9FD1C3A}</a:tableStyleId>
              </a:tblPr>
              <a:tblGrid>
                <a:gridCol w="2206210"/>
                <a:gridCol w="6002702"/>
              </a:tblGrid>
              <a:tr h="370840">
                <a:tc>
                  <a:txBody>
                    <a:bodyPr/>
                    <a:lstStyle/>
                    <a:p>
                      <a:r>
                        <a:rPr lang="el-GR" dirty="0" smtClean="0"/>
                        <a:t>Διφθερίτιδας-τετάνου-κοκκύτη</a:t>
                      </a:r>
                    </a:p>
                  </a:txBody>
                  <a:tcPr/>
                </a:tc>
                <a:tc>
                  <a:txBody>
                    <a:bodyPr/>
                    <a:lstStyle/>
                    <a:p>
                      <a:r>
                        <a:rPr lang="el-GR" dirty="0" smtClean="0"/>
                        <a:t>Δεν αντενδείκνυται, δεν υπάρχουν διαθέσιμα δεδομένα για την ασφάλεια του στην εγκυμοσύνη. Προτιμάται το 2ο ή το 3</a:t>
                      </a:r>
                      <a:r>
                        <a:rPr lang="el-GR" baseline="30000" dirty="0" smtClean="0"/>
                        <a:t>ο</a:t>
                      </a:r>
                      <a:r>
                        <a:rPr lang="el-GR" dirty="0" smtClean="0"/>
                        <a:t> τρίμηνο.</a:t>
                      </a:r>
                      <a:endParaRPr lang="el-G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Διφθερίτιδας-τετάνου</a:t>
                      </a:r>
                    </a:p>
                    <a:p>
                      <a:endParaRPr lang="el-GR" dirty="0"/>
                    </a:p>
                  </a:txBody>
                  <a:tcPr/>
                </a:tc>
                <a:tc>
                  <a:txBody>
                    <a:bodyPr/>
                    <a:lstStyle/>
                    <a:p>
                      <a:r>
                        <a:rPr lang="el-GR" dirty="0" smtClean="0"/>
                        <a:t>Αν ενδείκνυται, όπως αν δεν έχει ολοκληρωθεί το σχήμα ή δεν έχει χορηγηθεί αναμνηστική δόση την τελευταία δεκαετία.</a:t>
                      </a:r>
                      <a:endParaRPr lang="el-GR" dirty="0"/>
                    </a:p>
                  </a:txBody>
                  <a:tcPr/>
                </a:tc>
              </a:tr>
              <a:tr h="1771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MMR</a:t>
                      </a:r>
                      <a:endParaRPr lang="el-GR" dirty="0"/>
                    </a:p>
                  </a:txBody>
                  <a:tcPr/>
                </a:tc>
                <a:tc>
                  <a:txBody>
                    <a:bodyPr/>
                    <a:lstStyle/>
                    <a:p>
                      <a:r>
                        <a:rPr lang="el-GR" dirty="0" smtClean="0"/>
                        <a:t>Αντενδείκνυται. Αν χορηγηθεί το εμβόλιο συστήνεται καθυστέρηση της εγκυμοσύνης για 3 μήνες. </a:t>
                      </a:r>
                      <a:r>
                        <a:rPr lang="el-GR" dirty="0" err="1" smtClean="0"/>
                        <a:t>Ανεμβολίαστες</a:t>
                      </a:r>
                      <a:r>
                        <a:rPr lang="el-GR" dirty="0" smtClean="0"/>
                        <a:t> γυναίκες συστήνεται να ταξιδέψουν μετά τη γέννα. Έγκυοι που δεν έχουν εμβολιαστεί, σε περίπτωση έκθεσης συστήνεται να λάβουν  ανοσοσφαιρίνη τις επόμενες 6 ημέρες.</a:t>
                      </a:r>
                      <a:endParaRPr lang="el-GR" dirty="0"/>
                    </a:p>
                  </a:txBody>
                  <a:tcPr/>
                </a:tc>
              </a:tr>
              <a:tr h="370840">
                <a:tc>
                  <a:txBody>
                    <a:bodyPr/>
                    <a:lstStyle/>
                    <a:p>
                      <a:r>
                        <a:rPr lang="el-GR" dirty="0" smtClean="0"/>
                        <a:t>Πολιομυελίτιδα</a:t>
                      </a:r>
                      <a:endParaRPr lang="el-GR" dirty="0"/>
                    </a:p>
                  </a:txBody>
                  <a:tcPr/>
                </a:tc>
                <a:tc>
                  <a:txBody>
                    <a:bodyPr/>
                    <a:lstStyle/>
                    <a:p>
                      <a:r>
                        <a:rPr lang="el-GR" dirty="0" err="1" smtClean="0"/>
                        <a:t>Αδρανοποημένο</a:t>
                      </a:r>
                      <a:r>
                        <a:rPr lang="el-GR" dirty="0" smtClean="0"/>
                        <a:t>.</a:t>
                      </a:r>
                      <a:r>
                        <a:rPr lang="el-GR" baseline="0" dirty="0" smtClean="0"/>
                        <a:t> Ενδείκνυται σε ενδημικές περιοχές ή αν ο κίνδυνος έκθεσης είναι υψηλός</a:t>
                      </a:r>
                      <a:endParaRPr lang="el-GR" dirty="0"/>
                    </a:p>
                  </a:txBody>
                  <a:tcPr/>
                </a:tc>
              </a:tr>
              <a:tr h="9440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Γρίπη</a:t>
                      </a:r>
                    </a:p>
                    <a:p>
                      <a:endParaRPr lang="el-GR" dirty="0"/>
                    </a:p>
                  </a:txBody>
                  <a:tcPr/>
                </a:tc>
                <a:tc>
                  <a:txBody>
                    <a:bodyPr/>
                    <a:lstStyle/>
                    <a:p>
                      <a:r>
                        <a:rPr lang="el-GR" dirty="0" smtClean="0"/>
                        <a:t>Σε όλες τις εγκύους στο 2</a:t>
                      </a:r>
                      <a:r>
                        <a:rPr lang="el-GR" baseline="30000" dirty="0" smtClean="0"/>
                        <a:t>ο</a:t>
                      </a:r>
                      <a:r>
                        <a:rPr lang="el-GR" dirty="0" smtClean="0"/>
                        <a:t> και 3</a:t>
                      </a:r>
                      <a:r>
                        <a:rPr lang="el-GR" baseline="30000" dirty="0" smtClean="0"/>
                        <a:t>ο</a:t>
                      </a:r>
                      <a:r>
                        <a:rPr lang="el-GR" dirty="0" smtClean="0"/>
                        <a:t> τρίμηνο και σε εκείνες που διατρέχουν υψηλό κίνδυνο πνευμονικών επιπλοκών ανεξάρτητα τριμήνου.</a:t>
                      </a:r>
                      <a:endParaRPr lang="el-GR" dirty="0"/>
                    </a:p>
                  </a:txBody>
                  <a:tcPr/>
                </a:tc>
              </a:tr>
              <a:tr h="370840">
                <a:tc>
                  <a:txBody>
                    <a:bodyPr/>
                    <a:lstStyle/>
                    <a:p>
                      <a:r>
                        <a:rPr lang="el-GR" dirty="0" smtClean="0"/>
                        <a:t>Πνευμονιόκοκκος</a:t>
                      </a:r>
                    </a:p>
                  </a:txBody>
                  <a:tcPr/>
                </a:tc>
                <a:tc>
                  <a:txBody>
                    <a:bodyPr/>
                    <a:lstStyle/>
                    <a:p>
                      <a:r>
                        <a:rPr lang="el-GR" dirty="0" smtClean="0"/>
                        <a:t>Δεν υπάρχουν διαθέσιμα δεδομένα για την ασφάλεια του εμβολίου κατά το 1</a:t>
                      </a:r>
                      <a:r>
                        <a:rPr lang="el-GR" baseline="30000" dirty="0" smtClean="0"/>
                        <a:t>ο</a:t>
                      </a:r>
                      <a:r>
                        <a:rPr lang="el-GR" dirty="0" smtClean="0"/>
                        <a:t> τρίμηνο. Συστήνεται σε γυναίκες με χρόνια νοσήματα, καπνίστριες και </a:t>
                      </a:r>
                      <a:r>
                        <a:rPr lang="el-GR" dirty="0" err="1" smtClean="0"/>
                        <a:t>ανοσοκατεσταλμένες</a:t>
                      </a:r>
                      <a:r>
                        <a:rPr lang="el-GR" dirty="0" smtClean="0"/>
                        <a:t>.</a:t>
                      </a:r>
                      <a:endParaRPr lang="el-GR" dirty="0"/>
                    </a:p>
                  </a:txBody>
                  <a:tcPr/>
                </a:tc>
              </a:tr>
            </a:tbl>
          </a:graphicData>
        </a:graphic>
      </p:graphicFrame>
    </p:spTree>
    <p:extLst>
      <p:ext uri="{BB962C8B-B14F-4D97-AF65-F5344CB8AC3E}">
        <p14:creationId xmlns:p14="http://schemas.microsoft.com/office/powerpoint/2010/main" val="36283346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1727036382"/>
              </p:ext>
            </p:extLst>
          </p:nvPr>
        </p:nvGraphicFramePr>
        <p:xfrm>
          <a:off x="467544" y="476672"/>
          <a:ext cx="8136904" cy="3937000"/>
        </p:xfrm>
        <a:graphic>
          <a:graphicData uri="http://schemas.openxmlformats.org/drawingml/2006/table">
            <a:tbl>
              <a:tblPr firstRow="1" bandRow="1">
                <a:tableStyleId>{5C22544A-7EE6-4342-B048-85BDC9FD1C3A}</a:tableStyleId>
              </a:tblPr>
              <a:tblGrid>
                <a:gridCol w="1944216"/>
                <a:gridCol w="6192688"/>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Ανεμευλογιά</a:t>
                      </a:r>
                    </a:p>
                  </a:txBody>
                  <a:tcPr/>
                </a:tc>
                <a:tc>
                  <a:txBody>
                    <a:bodyPr/>
                    <a:lstStyle/>
                    <a:p>
                      <a:r>
                        <a:rPr lang="el-GR" dirty="0" smtClean="0"/>
                        <a:t>Αντενδείκνυται. Ο εμβολιασμός συστήνεται μετά τη γέννα. </a:t>
                      </a:r>
                      <a:r>
                        <a:rPr lang="el-GR" dirty="0" err="1" smtClean="0"/>
                        <a:t>Ανεμβολίαστες</a:t>
                      </a:r>
                      <a:r>
                        <a:rPr lang="el-GR" dirty="0" smtClean="0"/>
                        <a:t> γυναίκες συστήνεται να ταξιδέψουν μετά τη γέννα.</a:t>
                      </a:r>
                      <a:endParaRPr lang="el-G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Ηπατίτιδα A</a:t>
                      </a:r>
                    </a:p>
                  </a:txBody>
                  <a:tcPr/>
                </a:tc>
                <a:tc>
                  <a:txBody>
                    <a:bodyPr/>
                    <a:lstStyle/>
                    <a:p>
                      <a:r>
                        <a:rPr lang="el-GR" dirty="0" smtClean="0"/>
                        <a:t>Δεν υπάρχουν διαθέσιμα δεδομένα για την ασφάλεια του στην εγκυμοσύνη. Οι έγκυες που πρέπει να ταξιδέψουν σε περιοχή υψηλού κινδύνου συνιστάται να εμβολιάζονται αν ο κίνδυνος για τη νόσο είναι μεγαλύτερος από εκείνον του εμβολίου. Προτιμάται η ανοσοσφαιρίνη από τον εμβολιασμό.</a:t>
                      </a:r>
                      <a:endParaRPr lang="el-G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Ηπατίτιδα B.</a:t>
                      </a:r>
                      <a:endParaRPr lang="el-GR" dirty="0"/>
                    </a:p>
                  </a:txBody>
                  <a:tcPr/>
                </a:tc>
                <a:tc>
                  <a:txBody>
                    <a:bodyPr/>
                    <a:lstStyle/>
                    <a:p>
                      <a:r>
                        <a:rPr lang="el-GR" dirty="0" smtClean="0"/>
                        <a:t>Συνιστάται εφόσον υπάρχει κίνδυνος</a:t>
                      </a:r>
                      <a:endParaRPr lang="el-G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err="1" smtClean="0"/>
                        <a:t>Μηνιγγιτιδόκοκκος</a:t>
                      </a:r>
                      <a:endParaRPr lang="el-GR" dirty="0" smtClean="0"/>
                    </a:p>
                  </a:txBody>
                  <a:tcPr/>
                </a:tc>
                <a:tc>
                  <a:txBody>
                    <a:bodyPr/>
                    <a:lstStyle/>
                    <a:p>
                      <a:r>
                        <a:rPr lang="el-GR" dirty="0" smtClean="0"/>
                        <a:t>Δεν υπάρχουν διαθέσιμα δεδομένα για την ασφάλεια του συζευγμένου εμβολίου (</a:t>
                      </a:r>
                      <a:r>
                        <a:rPr lang="el-GR" dirty="0" err="1" smtClean="0"/>
                        <a:t>MenACWY</a:t>
                      </a:r>
                      <a:r>
                        <a:rPr lang="el-GR" dirty="0" smtClean="0"/>
                        <a:t>) στην εγκυμοσύνη. Το </a:t>
                      </a:r>
                      <a:r>
                        <a:rPr lang="el-GR" dirty="0" err="1" smtClean="0"/>
                        <a:t>πολυσακχαριδικό</a:t>
                      </a:r>
                      <a:r>
                        <a:rPr lang="el-GR" dirty="0" smtClean="0"/>
                        <a:t> (MPSV4) μπορεί να χορηγηθεί αν επισκεφθεί περιοχή με επιδημία ή ο κίνδυνος έκθεσης είναι υψηλός.</a:t>
                      </a:r>
                      <a:endParaRPr lang="el-GR" dirty="0"/>
                    </a:p>
                  </a:txBody>
                  <a:tcPr/>
                </a:tc>
              </a:tr>
            </a:tbl>
          </a:graphicData>
        </a:graphic>
      </p:graphicFrame>
    </p:spTree>
    <p:extLst>
      <p:ext uri="{BB962C8B-B14F-4D97-AF65-F5344CB8AC3E}">
        <p14:creationId xmlns:p14="http://schemas.microsoft.com/office/powerpoint/2010/main" val="153610110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860099796"/>
              </p:ext>
            </p:extLst>
          </p:nvPr>
        </p:nvGraphicFramePr>
        <p:xfrm>
          <a:off x="539552" y="764704"/>
          <a:ext cx="8136904" cy="4463946"/>
        </p:xfrm>
        <a:graphic>
          <a:graphicData uri="http://schemas.openxmlformats.org/drawingml/2006/table">
            <a:tbl>
              <a:tblPr firstRow="1" bandRow="1">
                <a:tableStyleId>{5C22544A-7EE6-4342-B048-85BDC9FD1C3A}</a:tableStyleId>
              </a:tblPr>
              <a:tblGrid>
                <a:gridCol w="2808312"/>
                <a:gridCol w="5328592"/>
              </a:tblGrid>
              <a:tr h="1263546">
                <a:tc>
                  <a:txBody>
                    <a:bodyPr/>
                    <a:lstStyle/>
                    <a:p>
                      <a:r>
                        <a:rPr lang="el-GR" dirty="0" smtClean="0"/>
                        <a:t>Τυφοειδής</a:t>
                      </a:r>
                    </a:p>
                    <a:p>
                      <a:r>
                        <a:rPr lang="el-GR" dirty="0" smtClean="0"/>
                        <a:t>πυρετός (</a:t>
                      </a:r>
                      <a:r>
                        <a:rPr lang="el-GR" dirty="0" err="1" smtClean="0"/>
                        <a:t>ViCPS</a:t>
                      </a:r>
                      <a:r>
                        <a:rPr lang="el-GR" dirty="0" smtClean="0"/>
                        <a:t>)</a:t>
                      </a:r>
                    </a:p>
                  </a:txBody>
                  <a:tcPr/>
                </a:tc>
                <a:tc>
                  <a:txBody>
                    <a:bodyPr/>
                    <a:lstStyle/>
                    <a:p>
                      <a:r>
                        <a:rPr lang="el-GR" dirty="0" smtClean="0"/>
                        <a:t>Συστήνεται σε ενδημικές περιοχές.</a:t>
                      </a:r>
                      <a:endParaRPr lang="el-GR" dirty="0"/>
                    </a:p>
                  </a:txBody>
                  <a:tcPr/>
                </a:tc>
              </a:tr>
              <a:tr h="370840">
                <a:tc>
                  <a:txBody>
                    <a:bodyPr/>
                    <a:lstStyle/>
                    <a:p>
                      <a:r>
                        <a:rPr lang="el-GR" dirty="0" smtClean="0"/>
                        <a:t>Τυφοειδής</a:t>
                      </a:r>
                    </a:p>
                    <a:p>
                      <a:r>
                        <a:rPr lang="el-GR" dirty="0" smtClean="0"/>
                        <a:t>πυρετός (Ty21a)</a:t>
                      </a:r>
                    </a:p>
                  </a:txBody>
                  <a:tcPr/>
                </a:tc>
                <a:tc>
                  <a:txBody>
                    <a:bodyPr/>
                    <a:lstStyle/>
                    <a:p>
                      <a:r>
                        <a:rPr lang="el-GR" dirty="0" smtClean="0"/>
                        <a:t>Δεν υπάρχουν διαθέσιμα δεδομένα για την ασφάλεια του εμβολίου στην εγκυμοσύνη. Θεωρητικά υπάρχει κίνδυνος επειδή περιέχει ζώντες ιούς.</a:t>
                      </a:r>
                      <a:endParaRPr lang="el-G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Κίτρινος πυρετός</a:t>
                      </a:r>
                    </a:p>
                  </a:txBody>
                  <a:tcPr/>
                </a:tc>
                <a:tc>
                  <a:txBody>
                    <a:bodyPr/>
                    <a:lstStyle/>
                    <a:p>
                      <a:r>
                        <a:rPr lang="el-GR" dirty="0" smtClean="0"/>
                        <a:t>Αντενδείκνυται. Δεν υπάρχουν διαθέσιμα δεδομένα για την ασφάλεια του εμβολίου στην εγκυμοσύνη. Αν ο κίνδυνος έκθεσης υπερέχει εκείνον των ανεπιθύμητων ενεργειών, συστήνεται εμβολιασμός της εγκύου. Αν ο</a:t>
                      </a:r>
                    </a:p>
                    <a:p>
                      <a:r>
                        <a:rPr lang="el-GR" dirty="0" smtClean="0"/>
                        <a:t>κίνδυνος των ανεπιθύμητων ενεργειών από το εμβόλιο υπερέχει εκείνον της έκθεσης στη νόσο, συστήνεται η αποφυγή του εμβολιασμού και η χορήγηση ιατρικού πιστοποιητικού.</a:t>
                      </a:r>
                      <a:endParaRPr lang="el-GR" dirty="0"/>
                    </a:p>
                  </a:txBody>
                  <a:tcPr/>
                </a:tc>
              </a:tr>
            </a:tbl>
          </a:graphicData>
        </a:graphic>
      </p:graphicFrame>
    </p:spTree>
    <p:extLst>
      <p:ext uri="{BB962C8B-B14F-4D97-AF65-F5344CB8AC3E}">
        <p14:creationId xmlns:p14="http://schemas.microsoft.com/office/powerpoint/2010/main" val="88648395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Πίνακας 1"/>
          <p:cNvGraphicFramePr>
            <a:graphicFrameLocks noGrp="1"/>
          </p:cNvGraphicFramePr>
          <p:nvPr>
            <p:extLst>
              <p:ext uri="{D42A27DB-BD31-4B8C-83A1-F6EECF244321}">
                <p14:modId xmlns:p14="http://schemas.microsoft.com/office/powerpoint/2010/main" val="2491022861"/>
              </p:ext>
            </p:extLst>
          </p:nvPr>
        </p:nvGraphicFramePr>
        <p:xfrm>
          <a:off x="822325" y="1100138"/>
          <a:ext cx="8136904" cy="3022600"/>
        </p:xfrm>
        <a:graphic>
          <a:graphicData uri="http://schemas.openxmlformats.org/drawingml/2006/table">
            <a:tbl>
              <a:tblPr firstRow="1" bandRow="1">
                <a:tableStyleId>{5C22544A-7EE6-4342-B048-85BDC9FD1C3A}</a:tableStyleId>
              </a:tblPr>
              <a:tblGrid>
                <a:gridCol w="3245619"/>
                <a:gridCol w="4891285"/>
              </a:tblGrid>
              <a:tr h="370840">
                <a:tc>
                  <a:txBody>
                    <a:bodyPr/>
                    <a:lstStyle/>
                    <a:p>
                      <a:r>
                        <a:rPr lang="el-GR" dirty="0" smtClean="0"/>
                        <a:t>Ιαπωνική</a:t>
                      </a:r>
                    </a:p>
                    <a:p>
                      <a:r>
                        <a:rPr lang="el-GR" dirty="0" smtClean="0"/>
                        <a:t>εγκεφαλίτιδα</a:t>
                      </a:r>
                    </a:p>
                  </a:txBody>
                  <a:tcPr/>
                </a:tc>
                <a:tc>
                  <a:txBody>
                    <a:bodyPr/>
                    <a:lstStyle/>
                    <a:p>
                      <a:r>
                        <a:rPr lang="el-GR" dirty="0" smtClean="0"/>
                        <a:t>Δεν υπάρχουν διαθέσιμα δεδομένα για την ασφάλεια του στην εγκυμοσύνη. Οι έγκυες που πρέπει να ταξιδέψουν σε περιοχή υψηλού κινδύνου συνιστάται να εμβολιάζονται αν ο κίνδυνος για τη νόσο είναι μεγαλύτερος από εκείνον του εμβολίου.</a:t>
                      </a:r>
                      <a:endParaRPr lang="el-GR" dirty="0"/>
                    </a:p>
                  </a:txBody>
                  <a:tcPr/>
                </a:tc>
              </a:tr>
              <a:tr h="370840">
                <a:tc>
                  <a:txBody>
                    <a:bodyPr/>
                    <a:lstStyle/>
                    <a:p>
                      <a:r>
                        <a:rPr lang="el-GR" dirty="0" smtClean="0"/>
                        <a:t>Λύσσα </a:t>
                      </a:r>
                      <a:endParaRPr lang="el-GR" dirty="0"/>
                    </a:p>
                  </a:txBody>
                  <a:tcPr/>
                </a:tc>
                <a:tc>
                  <a:txBody>
                    <a:bodyPr/>
                    <a:lstStyle/>
                    <a:p>
                      <a:r>
                        <a:rPr lang="el-GR" dirty="0" smtClean="0"/>
                        <a:t>Συστήνεται η προφύλαξη μετά την έκθεση. Αν ο  κίνδυνος έκθεσης είναι υψηλός συστήνεται η προφύλαξη πριν την έκθεση.</a:t>
                      </a:r>
                      <a:endParaRPr lang="el-GR" dirty="0"/>
                    </a:p>
                  </a:txBody>
                  <a:tcPr/>
                </a:tc>
              </a:tr>
              <a:tr h="370840">
                <a:tc gridSpan="2">
                  <a:txBody>
                    <a:bodyPr/>
                    <a:lstStyle/>
                    <a:p>
                      <a:pPr algn="r"/>
                      <a:r>
                        <a:rPr lang="el-GR" sz="1200" dirty="0" smtClean="0"/>
                        <a:t>ΚΕΕΛΠΝΟ,</a:t>
                      </a:r>
                      <a:r>
                        <a:rPr lang="en-US" sz="1200" baseline="0" dirty="0" smtClean="0"/>
                        <a:t> </a:t>
                      </a:r>
                      <a:r>
                        <a:rPr lang="en-US" sz="1200" baseline="0" dirty="0" smtClean="0">
                          <a:hlinkClick r:id="rId2"/>
                        </a:rPr>
                        <a:t>https://eody.gov.gr/wp-content/uploads/2019/01/egkymosyni_kai_taksidi.pdf</a:t>
                      </a:r>
                      <a:r>
                        <a:rPr lang="en-US" sz="1200" baseline="0" dirty="0" smtClean="0"/>
                        <a:t>, available </a:t>
                      </a:r>
                      <a:r>
                        <a:rPr lang="en-US" sz="1200" baseline="0" smtClean="0"/>
                        <a:t>at </a:t>
                      </a:r>
                      <a:r>
                        <a:rPr lang="en-US" sz="1200" baseline="0" smtClean="0"/>
                        <a:t>14/6/2022</a:t>
                      </a:r>
                      <a:endParaRPr lang="el-GR" sz="1200" dirty="0"/>
                    </a:p>
                  </a:txBody>
                  <a:tcPr/>
                </a:tc>
                <a:tc hMerge="1">
                  <a:txBody>
                    <a:bodyPr/>
                    <a:lstStyle/>
                    <a:p>
                      <a:endParaRPr lang="el-GR" dirty="0"/>
                    </a:p>
                  </a:txBody>
                  <a:tcPr/>
                </a:tc>
              </a:tr>
            </a:tbl>
          </a:graphicData>
        </a:graphic>
      </p:graphicFrame>
    </p:spTree>
    <p:extLst>
      <p:ext uri="{BB962C8B-B14F-4D97-AF65-F5344CB8AC3E}">
        <p14:creationId xmlns:p14="http://schemas.microsoft.com/office/powerpoint/2010/main" val="341176867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rot="19632848">
            <a:off x="-550265" y="741725"/>
            <a:ext cx="5648623" cy="1204306"/>
          </a:xfrm>
        </p:spPr>
        <p:txBody>
          <a:bodyPr/>
          <a:lstStyle/>
          <a:p>
            <a:pPr algn="ctr"/>
            <a:r>
              <a:rPr lang="el-GR" sz="4400" b="1" spc="50" dirty="0">
                <a:ln w="11430"/>
                <a:gradFill>
                  <a:gsLst>
                    <a:gs pos="25000">
                      <a:srgbClr val="F96A1B">
                        <a:satMod val="155000"/>
                      </a:srgbClr>
                    </a:gs>
                    <a:gs pos="100000">
                      <a:srgbClr val="F96A1B">
                        <a:shade val="45000"/>
                        <a:satMod val="165000"/>
                      </a:srgbClr>
                    </a:gs>
                  </a:gsLst>
                  <a:lin ang="5400000"/>
                </a:gradFill>
                <a:effectLst>
                  <a:outerShdw blurRad="76200" dist="50800" dir="5400000" algn="tl" rotWithShape="0">
                    <a:srgbClr val="000000">
                      <a:alpha val="65000"/>
                    </a:srgbClr>
                  </a:outerShdw>
                </a:effectLst>
              </a:rPr>
              <a:t>ΕΥΧΑΡΙΣΤΩ </a:t>
            </a:r>
            <a:endParaRPr lang="el-GR" dirty="0"/>
          </a:p>
        </p:txBody>
      </p:sp>
      <p:pic>
        <p:nvPicPr>
          <p:cNvPr id="4" name="5 - Θέση εικόνας" descr="προφύλαξη πρόωρων νεογνων.jpg"/>
          <p:cNvPicPr>
            <a:picLocks noChangeAspect="1"/>
          </p:cNvPicPr>
          <p:nvPr/>
        </p:nvPicPr>
        <p:blipFill>
          <a:blip r:embed="rId2"/>
          <a:srcRect t="396" b="396"/>
          <a:stretch>
            <a:fillRect/>
          </a:stretch>
        </p:blipFill>
        <p:spPr>
          <a:xfrm>
            <a:off x="1979712" y="1844824"/>
            <a:ext cx="5058966" cy="465192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063562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err="1">
                <a:solidFill>
                  <a:srgbClr val="000000"/>
                </a:solidFill>
              </a:rPr>
              <a:t>Συγγενησ</a:t>
            </a:r>
            <a:r>
              <a:rPr lang="el-GR" dirty="0">
                <a:solidFill>
                  <a:srgbClr val="000000"/>
                </a:solidFill>
              </a:rPr>
              <a:t>  </a:t>
            </a:r>
            <a:r>
              <a:rPr lang="el-GR" dirty="0" err="1">
                <a:solidFill>
                  <a:srgbClr val="000000"/>
                </a:solidFill>
              </a:rPr>
              <a:t>φυματιωση</a:t>
            </a:r>
            <a:r>
              <a:rPr lang="el-GR" dirty="0">
                <a:solidFill>
                  <a:srgbClr val="000000"/>
                </a:solidFill>
              </a:rPr>
              <a:t/>
            </a:r>
            <a:br>
              <a:rPr lang="el-GR" dirty="0">
                <a:solidFill>
                  <a:srgbClr val="000000"/>
                </a:solidFill>
              </a:rPr>
            </a:br>
            <a:r>
              <a:rPr lang="el-GR" dirty="0" err="1">
                <a:solidFill>
                  <a:srgbClr val="000000"/>
                </a:solidFill>
              </a:rPr>
              <a:t>διαγνωση</a:t>
            </a:r>
            <a:r>
              <a:rPr lang="el-GR" dirty="0">
                <a:solidFill>
                  <a:srgbClr val="000000"/>
                </a:solidFill>
              </a:rPr>
              <a:t>*</a:t>
            </a:r>
            <a:endParaRPr lang="el-GR" dirty="0"/>
          </a:p>
        </p:txBody>
      </p:sp>
      <p:sp>
        <p:nvSpPr>
          <p:cNvPr id="3" name="Θέση περιεχομένου 2"/>
          <p:cNvSpPr>
            <a:spLocks noGrp="1"/>
          </p:cNvSpPr>
          <p:nvPr>
            <p:ph idx="1"/>
          </p:nvPr>
        </p:nvSpPr>
        <p:spPr>
          <a:xfrm>
            <a:off x="827584" y="1772816"/>
            <a:ext cx="7520940" cy="3579849"/>
          </a:xfrm>
        </p:spPr>
        <p:txBody>
          <a:bodyPr>
            <a:normAutofit/>
          </a:bodyPr>
          <a:lstStyle/>
          <a:p>
            <a:pPr>
              <a:buFont typeface="Wingdings" panose="05000000000000000000" pitchFamily="2" charset="2"/>
              <a:buChar char="ü"/>
            </a:pPr>
            <a:r>
              <a:rPr lang="el-GR" sz="2000" dirty="0"/>
              <a:t>Η </a:t>
            </a:r>
            <a:r>
              <a:rPr lang="el-GR" sz="2000" dirty="0">
                <a:solidFill>
                  <a:srgbClr val="C00000"/>
                </a:solidFill>
              </a:rPr>
              <a:t>διάγνωση</a:t>
            </a:r>
            <a:r>
              <a:rPr lang="el-GR" sz="2000" dirty="0"/>
              <a:t> στις περιπτώσεις που</a:t>
            </a:r>
            <a:r>
              <a:rPr lang="el-GR" sz="2000" dirty="0" smtClean="0"/>
              <a:t>:</a:t>
            </a:r>
          </a:p>
          <a:p>
            <a:pPr>
              <a:buFont typeface="Wingdings" panose="05000000000000000000" pitchFamily="2" charset="2"/>
              <a:buChar char="ü"/>
            </a:pPr>
            <a:endParaRPr lang="el-GR" sz="2000" dirty="0"/>
          </a:p>
          <a:p>
            <a:pPr lvl="2">
              <a:buFont typeface="Wingdings" panose="05000000000000000000" pitchFamily="2" charset="2"/>
              <a:buChar char="ü"/>
            </a:pPr>
            <a:r>
              <a:rPr lang="el-GR" sz="2000" dirty="0"/>
              <a:t>η </a:t>
            </a:r>
            <a:r>
              <a:rPr lang="el-GR" sz="2000" dirty="0">
                <a:solidFill>
                  <a:srgbClr val="0070C0"/>
                </a:solidFill>
              </a:rPr>
              <a:t>προσβολή</a:t>
            </a:r>
            <a:r>
              <a:rPr lang="el-GR" sz="2000" dirty="0"/>
              <a:t> του νεογέννητου είναι </a:t>
            </a:r>
            <a:r>
              <a:rPr lang="el-GR" sz="2000" dirty="0">
                <a:solidFill>
                  <a:srgbClr val="0070C0"/>
                </a:solidFill>
              </a:rPr>
              <a:t>ασυμπτωματική</a:t>
            </a:r>
            <a:r>
              <a:rPr lang="el-GR" sz="2000" dirty="0"/>
              <a:t>, </a:t>
            </a:r>
            <a:r>
              <a:rPr lang="el-GR" sz="2000" dirty="0">
                <a:sym typeface="Wingdings" panose="05000000000000000000" pitchFamily="2" charset="2"/>
              </a:rPr>
              <a:t> </a:t>
            </a:r>
            <a:r>
              <a:rPr lang="el-GR" sz="2000" dirty="0"/>
              <a:t>είναι </a:t>
            </a:r>
            <a:r>
              <a:rPr lang="el-GR" sz="2000" dirty="0">
                <a:solidFill>
                  <a:srgbClr val="C00000"/>
                </a:solidFill>
              </a:rPr>
              <a:t>δύσκολη</a:t>
            </a:r>
            <a:r>
              <a:rPr lang="el-GR" sz="2000" dirty="0"/>
              <a:t> γιατί</a:t>
            </a:r>
            <a:r>
              <a:rPr lang="el-GR" sz="2000" dirty="0" smtClean="0"/>
              <a:t>:</a:t>
            </a:r>
          </a:p>
          <a:p>
            <a:pPr lvl="2">
              <a:buFont typeface="Wingdings" panose="05000000000000000000" pitchFamily="2" charset="2"/>
              <a:buChar char="ü"/>
            </a:pPr>
            <a:endParaRPr lang="el-GR" sz="2000" dirty="0"/>
          </a:p>
          <a:p>
            <a:pPr lvl="2">
              <a:buFont typeface="Wingdings" panose="05000000000000000000" pitchFamily="2" charset="2"/>
              <a:buChar char="ü"/>
            </a:pPr>
            <a:r>
              <a:rPr lang="el-GR" sz="2000" dirty="0"/>
              <a:t>η </a:t>
            </a:r>
            <a:r>
              <a:rPr lang="el-GR" sz="2000" u="sng" dirty="0" err="1"/>
              <a:t>δερματοαντίδραση</a:t>
            </a:r>
            <a:r>
              <a:rPr lang="el-GR" sz="2000" u="sng" dirty="0"/>
              <a:t> </a:t>
            </a:r>
            <a:r>
              <a:rPr lang="el-GR" sz="2000" u="sng" dirty="0" err="1"/>
              <a:t>θετικοποιείται</a:t>
            </a:r>
            <a:r>
              <a:rPr lang="el-GR" sz="2000" u="sng" dirty="0"/>
              <a:t> μετά</a:t>
            </a:r>
            <a:r>
              <a:rPr lang="el-GR" sz="2000" dirty="0"/>
              <a:t> τη </a:t>
            </a:r>
            <a:r>
              <a:rPr lang="el-GR" sz="2000" dirty="0" err="1"/>
              <a:t>παρεύλευση</a:t>
            </a:r>
            <a:r>
              <a:rPr lang="el-GR" sz="2000" dirty="0"/>
              <a:t> </a:t>
            </a:r>
            <a:r>
              <a:rPr lang="el-GR" sz="2000" u="sng" dirty="0"/>
              <a:t>3-5 </a:t>
            </a:r>
            <a:r>
              <a:rPr lang="el-GR" sz="2000" u="sng" dirty="0" smtClean="0"/>
              <a:t>εβδομάδων ( συνήθως 6 εβδ – 4 μήνες μετά)</a:t>
            </a:r>
            <a:r>
              <a:rPr lang="el-GR" sz="2000" dirty="0" smtClean="0"/>
              <a:t>. </a:t>
            </a:r>
            <a:endParaRPr lang="en-US" sz="2000" dirty="0"/>
          </a:p>
          <a:p>
            <a:endParaRPr lang="el-GR" sz="2000" dirty="0"/>
          </a:p>
        </p:txBody>
      </p:sp>
    </p:spTree>
    <p:extLst>
      <p:ext uri="{BB962C8B-B14F-4D97-AF65-F5344CB8AC3E}">
        <p14:creationId xmlns:p14="http://schemas.microsoft.com/office/powerpoint/2010/main" val="362762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2960" y="188640"/>
            <a:ext cx="7520940" cy="792088"/>
          </a:xfrm>
        </p:spPr>
        <p:txBody>
          <a:bodyPr/>
          <a:lstStyle/>
          <a:p>
            <a:pPr algn="ctr"/>
            <a:r>
              <a:rPr lang="el-GR" dirty="0">
                <a:solidFill>
                  <a:srgbClr val="000000"/>
                </a:solidFill>
              </a:rPr>
              <a:t>Συγγενησ  </a:t>
            </a:r>
            <a:r>
              <a:rPr lang="el-GR" dirty="0" err="1">
                <a:solidFill>
                  <a:srgbClr val="000000"/>
                </a:solidFill>
              </a:rPr>
              <a:t>φυματιωση</a:t>
            </a:r>
            <a:r>
              <a:rPr lang="el-GR" dirty="0">
                <a:solidFill>
                  <a:srgbClr val="000000"/>
                </a:solidFill>
              </a:rPr>
              <a:t/>
            </a:r>
            <a:br>
              <a:rPr lang="el-GR" dirty="0">
                <a:solidFill>
                  <a:srgbClr val="000000"/>
                </a:solidFill>
              </a:rPr>
            </a:br>
            <a:r>
              <a:rPr lang="el-GR" b="1" dirty="0" err="1" smtClean="0">
                <a:solidFill>
                  <a:srgbClr val="0070C0"/>
                </a:solidFill>
                <a:effectLst>
                  <a:outerShdw blurRad="38100" dist="38100" dir="2700000" algn="tl">
                    <a:srgbClr val="000000">
                      <a:alpha val="43137"/>
                    </a:srgbClr>
                  </a:outerShdw>
                </a:effectLst>
              </a:rPr>
              <a:t>θεραπεια</a:t>
            </a:r>
            <a:r>
              <a:rPr lang="el-GR" b="1" dirty="0" smtClean="0">
                <a:solidFill>
                  <a:srgbClr val="0070C0"/>
                </a:solidFill>
                <a:effectLst>
                  <a:outerShdw blurRad="38100" dist="38100" dir="2700000" algn="tl">
                    <a:srgbClr val="000000">
                      <a:alpha val="43137"/>
                    </a:srgbClr>
                  </a:outerShdw>
                </a:effectLst>
              </a:rPr>
              <a:t>  ΝΕΟΓΝΟΥ*</a:t>
            </a:r>
            <a:endParaRPr lang="el-GR" b="1" dirty="0">
              <a:solidFill>
                <a:srgbClr val="0070C0"/>
              </a:solidFill>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a:xfrm>
            <a:off x="822960" y="1100628"/>
            <a:ext cx="7520940" cy="5064676"/>
          </a:xfrm>
        </p:spPr>
        <p:txBody>
          <a:bodyPr>
            <a:normAutofit/>
          </a:bodyPr>
          <a:lstStyle/>
          <a:p>
            <a:endParaRPr lang="el-GR" sz="2000" dirty="0" smtClean="0"/>
          </a:p>
          <a:p>
            <a:r>
              <a:rPr lang="el-GR" sz="2000" dirty="0" smtClean="0"/>
              <a:t>Αντιμετώπιση φυματίωσης στα </a:t>
            </a:r>
            <a:r>
              <a:rPr lang="el-GR" sz="2000" dirty="0" smtClean="0">
                <a:solidFill>
                  <a:srgbClr val="0070C0"/>
                </a:solidFill>
                <a:effectLst>
                  <a:outerShdw blurRad="38100" dist="38100" dir="2700000" algn="tl">
                    <a:srgbClr val="000000">
                      <a:alpha val="43137"/>
                    </a:srgbClr>
                  </a:outerShdw>
                </a:effectLst>
              </a:rPr>
              <a:t>νεογνά</a:t>
            </a:r>
            <a:r>
              <a:rPr lang="el-GR" sz="2000" dirty="0" smtClean="0">
                <a:effectLst>
                  <a:outerShdw blurRad="38100" dist="38100" dir="2700000" algn="tl">
                    <a:srgbClr val="000000">
                      <a:alpha val="43137"/>
                    </a:srgbClr>
                  </a:outerShdw>
                </a:effectLst>
              </a:rPr>
              <a:t> </a:t>
            </a:r>
            <a:r>
              <a:rPr lang="el-GR" sz="2000" dirty="0" smtClean="0">
                <a:sym typeface="Wingdings" panose="05000000000000000000" pitchFamily="2" charset="2"/>
              </a:rPr>
              <a:t> ίδια με αυτή σε μεγαλύτερα παιδιά  </a:t>
            </a:r>
          </a:p>
          <a:p>
            <a:pPr>
              <a:buFont typeface="Wingdings" panose="05000000000000000000" pitchFamily="2" charset="2"/>
              <a:buChar char="Ø"/>
            </a:pPr>
            <a:r>
              <a:rPr lang="el-GR" sz="2000" dirty="0" err="1" smtClean="0">
                <a:solidFill>
                  <a:srgbClr val="C00000"/>
                </a:solidFill>
                <a:sym typeface="Wingdings" panose="05000000000000000000" pitchFamily="2" charset="2"/>
              </a:rPr>
              <a:t>ισονιαζίδη</a:t>
            </a:r>
            <a:r>
              <a:rPr lang="el-GR" sz="2000" dirty="0" smtClean="0">
                <a:solidFill>
                  <a:srgbClr val="C00000"/>
                </a:solidFill>
                <a:sym typeface="Wingdings" panose="05000000000000000000" pitchFamily="2" charset="2"/>
              </a:rPr>
              <a:t> &amp; </a:t>
            </a:r>
          </a:p>
          <a:p>
            <a:pPr>
              <a:buFont typeface="Wingdings" panose="05000000000000000000" pitchFamily="2" charset="2"/>
              <a:buChar char="Ø"/>
            </a:pPr>
            <a:r>
              <a:rPr lang="el-GR" sz="2000" dirty="0" err="1" smtClean="0">
                <a:solidFill>
                  <a:srgbClr val="C00000"/>
                </a:solidFill>
                <a:sym typeface="Wingdings" panose="05000000000000000000" pitchFamily="2" charset="2"/>
              </a:rPr>
              <a:t>ριφαμπυκίνη</a:t>
            </a:r>
            <a:endParaRPr lang="el-GR" sz="2000" dirty="0" smtClean="0">
              <a:solidFill>
                <a:srgbClr val="C00000"/>
              </a:solidFill>
              <a:sym typeface="Wingdings" panose="05000000000000000000" pitchFamily="2" charset="2"/>
            </a:endParaRPr>
          </a:p>
          <a:p>
            <a:endParaRPr lang="el-GR" sz="2000" dirty="0">
              <a:sym typeface="Wingdings" panose="05000000000000000000" pitchFamily="2" charset="2"/>
            </a:endParaRPr>
          </a:p>
          <a:p>
            <a:r>
              <a:rPr lang="el-GR" sz="2000" dirty="0" smtClean="0">
                <a:sym typeface="Wingdings" panose="05000000000000000000" pitchFamily="2" charset="2"/>
              </a:rPr>
              <a:t>Αν </a:t>
            </a:r>
            <a:r>
              <a:rPr lang="el-GR" sz="2000" dirty="0" err="1" smtClean="0">
                <a:sym typeface="Wingdings" panose="05000000000000000000" pitchFamily="2" charset="2"/>
              </a:rPr>
              <a:t>μυκοβακτηρίδιο</a:t>
            </a:r>
            <a:r>
              <a:rPr lang="el-GR" sz="2000" dirty="0" smtClean="0">
                <a:sym typeface="Wingdings" panose="05000000000000000000" pitchFamily="2" charset="2"/>
              </a:rPr>
              <a:t> ανθεκτικό στα αντιμικροβιακά αυτά χορηγείται κάποιο άλλο αντιφυματικό όπως :</a:t>
            </a:r>
          </a:p>
          <a:p>
            <a:pPr>
              <a:buFont typeface="Wingdings" panose="05000000000000000000" pitchFamily="2" charset="2"/>
              <a:buChar char="ü"/>
            </a:pPr>
            <a:r>
              <a:rPr lang="el-GR" sz="2000" dirty="0" smtClean="0">
                <a:sym typeface="Wingdings" panose="05000000000000000000" pitchFamily="2" charset="2"/>
              </a:rPr>
              <a:t>στρεπτομυκίνη, </a:t>
            </a:r>
          </a:p>
          <a:p>
            <a:pPr>
              <a:buFont typeface="Wingdings" panose="05000000000000000000" pitchFamily="2" charset="2"/>
              <a:buChar char="ü"/>
            </a:pPr>
            <a:r>
              <a:rPr lang="el-GR" sz="2000" dirty="0" err="1" smtClean="0">
                <a:sym typeface="Wingdings" panose="05000000000000000000" pitchFamily="2" charset="2"/>
              </a:rPr>
              <a:t>πυριζιναμίδη</a:t>
            </a:r>
            <a:r>
              <a:rPr lang="el-GR" sz="2000" dirty="0" smtClean="0">
                <a:sym typeface="Wingdings" panose="05000000000000000000" pitchFamily="2" charset="2"/>
              </a:rPr>
              <a:t> &amp; </a:t>
            </a:r>
          </a:p>
          <a:p>
            <a:pPr>
              <a:buFont typeface="Wingdings" panose="05000000000000000000" pitchFamily="2" charset="2"/>
              <a:buChar char="ü"/>
            </a:pPr>
            <a:r>
              <a:rPr lang="el-GR" sz="2000" dirty="0" err="1" smtClean="0">
                <a:sym typeface="Wingdings" panose="05000000000000000000" pitchFamily="2" charset="2"/>
              </a:rPr>
              <a:t>εθαμπουτόλη</a:t>
            </a:r>
            <a:endParaRPr lang="el-GR" sz="2000" dirty="0" smtClean="0">
              <a:sym typeface="Wingdings" panose="05000000000000000000" pitchFamily="2" charset="2"/>
            </a:endParaRPr>
          </a:p>
        </p:txBody>
      </p:sp>
    </p:spTree>
    <p:extLst>
      <p:ext uri="{BB962C8B-B14F-4D97-AF65-F5344CB8AC3E}">
        <p14:creationId xmlns:p14="http://schemas.microsoft.com/office/powerpoint/2010/main" val="1614094083"/>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Γωνίες">
  <a:themeElements>
    <a:clrScheme name="Γωνίες">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Γωνίες">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Γωνίες">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3743</TotalTime>
  <Words>3272</Words>
  <Application>Microsoft Office PowerPoint</Application>
  <PresentationFormat>Προβολή στην οθόνη (4:3)</PresentationFormat>
  <Paragraphs>684</Paragraphs>
  <Slides>74</Slides>
  <Notes>0</Notes>
  <HiddenSlides>0</HiddenSlides>
  <MMClips>0</MMClips>
  <ScaleCrop>false</ScaleCrop>
  <HeadingPairs>
    <vt:vector size="4" baseType="variant">
      <vt:variant>
        <vt:lpstr>Θέμα</vt:lpstr>
      </vt:variant>
      <vt:variant>
        <vt:i4>2</vt:i4>
      </vt:variant>
      <vt:variant>
        <vt:lpstr>Τίτλοι διαφανειών</vt:lpstr>
      </vt:variant>
      <vt:variant>
        <vt:i4>74</vt:i4>
      </vt:variant>
    </vt:vector>
  </HeadingPairs>
  <TitlesOfParts>
    <vt:vector size="76" baseType="lpstr">
      <vt:lpstr>Θέμα του Office</vt:lpstr>
      <vt:lpstr>Γωνίες</vt:lpstr>
      <vt:lpstr>       ΣΥΓΓΕΝΕΙΣ &amp;  ΠΕΡΙΓΕΝΝΗΤΙΚΕΣ  ΛΟΙΜΩΞΕΙΣ</vt:lpstr>
      <vt:lpstr>11. φυματιωση</vt:lpstr>
      <vt:lpstr>Συγγενησ  φυματιωση</vt:lpstr>
      <vt:lpstr>Συγγενησ  φυματιωση</vt:lpstr>
      <vt:lpstr>Συγγενησ  φυματιωση κλινικη εικονα</vt:lpstr>
      <vt:lpstr>Συγγενησ  φυματιωση διαγνωση*</vt:lpstr>
      <vt:lpstr>Συγγενησ  φυματιωση διαγνωση*</vt:lpstr>
      <vt:lpstr>Συγγενησ  φυματιωση διαγνωση*</vt:lpstr>
      <vt:lpstr>Συγγενησ  φυματιωση θεραπεια  ΝΕΟΓΝΟΥ*</vt:lpstr>
      <vt:lpstr>Συγγενησ  φυματιωση θεραπεια*</vt:lpstr>
      <vt:lpstr>Συγγενησ  φυματιωση θεραπεια</vt:lpstr>
      <vt:lpstr>Συγγενησ  φυματιωση προληψη*</vt:lpstr>
      <vt:lpstr>ΑΝΤΙΜΕΤΩΠΙΣΗ  ΤΗΣ  ΠΝΕΥΜΟΝΙΚΗΣ  ΦΥΜΑΤΙΩΣΗΣ    ΚΑΤΑ ΤΗΝ ΚΥΗΣΗ ΚΑΙ ΤΗ ΓΑΛΟΥΧΙΑ </vt:lpstr>
      <vt:lpstr>  Κατηγοριοποίηση των φαρμάκων  στην   εγκυμοσύνη σύμφωνα με το United States Food   and Drug  Administration (FDA) </vt:lpstr>
      <vt:lpstr>κυριΟτερα αντιφυματικΑ φΑρμακα - βαθμονΟμησή τουΣ για χρΗση στην εγκυμοσΥνη</vt:lpstr>
      <vt:lpstr>Στρεπτοκοκκοσ ομαδασ β / β αιμολυτικοσ στρεπτοκοκκοσ</vt:lpstr>
      <vt:lpstr>Στρεπτοκοκκοσ ομαδασ Β (GBS)  και εγκυμοσυνη </vt:lpstr>
      <vt:lpstr>Στρεπτοκοκκοσ ομαδασ Β (GBS)</vt:lpstr>
      <vt:lpstr>Στρεπτοκοκκοσ ομαδασ Β (GBS)</vt:lpstr>
      <vt:lpstr>Στρεπτοκοκκοσ ομαδασ Β (GBS)</vt:lpstr>
      <vt:lpstr>Στρεπτοκοκκοσ ομαδασ Β (GBS)</vt:lpstr>
      <vt:lpstr> Στρεπτοκοκκοσ ομαδασ Β (GBS) 2  ΤΥΠΟΙ   ΣΤΑ   ΝΕΟΓΝΑ   </vt:lpstr>
      <vt:lpstr>Στρεπτοκοκκοσ ομαδασ Β (GBS) ΚΛΙΝΙΚΗ ΕΙΚΟΝΑ </vt:lpstr>
      <vt:lpstr>Στρεπτοκοκκοσ ομαδασ Β (GBS)  και εγκυμοσυνη </vt:lpstr>
      <vt:lpstr>Στρεπτοκοκκοσ ομαδασ Β (GBS)</vt:lpstr>
      <vt:lpstr>Στρεπτοκοκκοσ ομαδασ Β (GBS) ΘΕΡΑΠΕΙΑ</vt:lpstr>
      <vt:lpstr>ΦΥΣΙΚΗ ΠΡΟΛΗΨΗ</vt:lpstr>
      <vt:lpstr>λιστεριωση</vt:lpstr>
      <vt:lpstr>λιστεριωση</vt:lpstr>
      <vt:lpstr>λιστεριωση</vt:lpstr>
      <vt:lpstr>λιστεριωση</vt:lpstr>
      <vt:lpstr>λιστεριωση</vt:lpstr>
      <vt:lpstr>λιστεριωση</vt:lpstr>
      <vt:lpstr>λιστεριωση</vt:lpstr>
      <vt:lpstr>λιστεριωση</vt:lpstr>
      <vt:lpstr>ΛΙΣΤΕΡΙΩΣΗ</vt:lpstr>
      <vt:lpstr>Αντιβιοτικα και θηλασμοσ</vt:lpstr>
      <vt:lpstr>Αντιβιοτικα και θηλασμοσ</vt:lpstr>
      <vt:lpstr>Αντιβιοτικα και θηλασμοσ</vt:lpstr>
      <vt:lpstr>Αντιβιοτικα και θηλασμοσ</vt:lpstr>
      <vt:lpstr>Αντιβιοτικα και θηλασμοσ</vt:lpstr>
      <vt:lpstr>Αντιβιοτικα και θηλασμοσ</vt:lpstr>
      <vt:lpstr>Αντιβιοτικα και θηλασμοσ</vt:lpstr>
      <vt:lpstr>Αντιβιοτικα και θηλασμοσ</vt:lpstr>
      <vt:lpstr>εμβολια</vt:lpstr>
      <vt:lpstr>εμβολια</vt:lpstr>
      <vt:lpstr>εμβολια</vt:lpstr>
      <vt:lpstr>εμβολια</vt:lpstr>
      <vt:lpstr>εμβολια</vt:lpstr>
      <vt:lpstr>εμβολια</vt:lpstr>
      <vt:lpstr>εμβολια</vt:lpstr>
      <vt:lpstr>εμβολια</vt:lpstr>
      <vt:lpstr>εμβολια</vt:lpstr>
      <vt:lpstr>εμβολια</vt:lpstr>
      <vt:lpstr>εμβολια</vt:lpstr>
      <vt:lpstr>εμβολια</vt:lpstr>
      <vt:lpstr>εμβολια</vt:lpstr>
      <vt:lpstr>εμβολια</vt:lpstr>
      <vt:lpstr>εμβολια</vt:lpstr>
      <vt:lpstr>εμβολια</vt:lpstr>
      <vt:lpstr>εμβολια</vt:lpstr>
      <vt:lpstr>εμβολια</vt:lpstr>
      <vt:lpstr>εμβολια</vt:lpstr>
      <vt:lpstr>εμβολια</vt:lpstr>
      <vt:lpstr>εμβολια</vt:lpstr>
      <vt:lpstr>εμβολια</vt:lpstr>
      <vt:lpstr>εμβολια</vt:lpstr>
      <vt:lpstr>εμβολια</vt:lpstr>
      <vt:lpstr> Εμβόλια στην εγκυμοσύνη </vt:lpstr>
      <vt:lpstr>Παρουσίαση του PowerPoint</vt:lpstr>
      <vt:lpstr>Παρουσίαση του PowerPoint</vt:lpstr>
      <vt:lpstr>Παρουσίαση του PowerPoint</vt:lpstr>
      <vt:lpstr>Παρουσίαση του PowerPoint</vt:lpstr>
      <vt:lpstr>ΕΥΧΑΡΙΣΤΩ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ΕΥΧΑΡΙΣΤΩ</dc:title>
  <dc:creator>Christina</dc:creator>
  <cp:lastModifiedBy>user</cp:lastModifiedBy>
  <cp:revision>74</cp:revision>
  <dcterms:created xsi:type="dcterms:W3CDTF">2019-03-24T14:02:25Z</dcterms:created>
  <dcterms:modified xsi:type="dcterms:W3CDTF">2022-06-14T19:25:34Z</dcterms:modified>
</cp:coreProperties>
</file>