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1"/>
  </p:notesMasterIdLst>
  <p:sldIdLst>
    <p:sldId id="827" r:id="rId5"/>
    <p:sldId id="860" r:id="rId6"/>
    <p:sldId id="861" r:id="rId7"/>
    <p:sldId id="779" r:id="rId8"/>
    <p:sldId id="862" r:id="rId9"/>
    <p:sldId id="780" r:id="rId10"/>
    <p:sldId id="870" r:id="rId11"/>
    <p:sldId id="871" r:id="rId12"/>
    <p:sldId id="872" r:id="rId13"/>
    <p:sldId id="863" r:id="rId14"/>
    <p:sldId id="832" r:id="rId15"/>
    <p:sldId id="864" r:id="rId16"/>
    <p:sldId id="784" r:id="rId17"/>
    <p:sldId id="785" r:id="rId18"/>
    <p:sldId id="786" r:id="rId19"/>
    <p:sldId id="873" r:id="rId20"/>
    <p:sldId id="874" r:id="rId21"/>
    <p:sldId id="788" r:id="rId22"/>
    <p:sldId id="787" r:id="rId23"/>
    <p:sldId id="875" r:id="rId24"/>
    <p:sldId id="865" r:id="rId25"/>
    <p:sldId id="789" r:id="rId26"/>
    <p:sldId id="790" r:id="rId27"/>
    <p:sldId id="791" r:id="rId28"/>
    <p:sldId id="792" r:id="rId29"/>
    <p:sldId id="876" r:id="rId30"/>
    <p:sldId id="797" r:id="rId31"/>
    <p:sldId id="794" r:id="rId32"/>
    <p:sldId id="877" r:id="rId33"/>
    <p:sldId id="878" r:id="rId34"/>
    <p:sldId id="796" r:id="rId35"/>
    <p:sldId id="882" r:id="rId36"/>
    <p:sldId id="834" r:id="rId37"/>
    <p:sldId id="836" r:id="rId38"/>
    <p:sldId id="837" r:id="rId39"/>
    <p:sldId id="841" r:id="rId40"/>
    <p:sldId id="844" r:id="rId41"/>
    <p:sldId id="879" r:id="rId42"/>
    <p:sldId id="880" r:id="rId43"/>
    <p:sldId id="868" r:id="rId44"/>
    <p:sldId id="869" r:id="rId45"/>
    <p:sldId id="881" r:id="rId46"/>
    <p:sldId id="866" r:id="rId47"/>
    <p:sldId id="867" r:id="rId48"/>
    <p:sldId id="845" r:id="rId49"/>
    <p:sldId id="883"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1D02BD-18C9-42AF-9239-1F392DB25A8E}" v="3" dt="2022-10-17T13:28:24.090"/>
    <p1510:client id="{BD45D39F-8D06-42EA-AE10-BEA32BAD294D}" v="2" dt="2022-10-16T18:01:29.1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9" autoAdjust="0"/>
    <p:restoredTop sz="94660"/>
  </p:normalViewPr>
  <p:slideViewPr>
    <p:cSldViewPr snapToGrid="0">
      <p:cViewPr varScale="1">
        <p:scale>
          <a:sx n="45" d="100"/>
          <a:sy n="45" d="100"/>
        </p:scale>
        <p:origin x="78" y="6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rafeim Poulos" userId="5bdc9d18-aab9-49c9-a0ee-bdd76949a37a" providerId="ADAL" clId="{0E1D02BD-18C9-42AF-9239-1F392DB25A8E}"/>
    <pc:docChg chg="custSel addSld modSld modMainMaster">
      <pc:chgData name="Serafeim Poulos" userId="5bdc9d18-aab9-49c9-a0ee-bdd76949a37a" providerId="ADAL" clId="{0E1D02BD-18C9-42AF-9239-1F392DB25A8E}" dt="2022-10-17T13:28:24.090" v="105"/>
      <pc:docMkLst>
        <pc:docMk/>
      </pc:docMkLst>
      <pc:sldChg chg="addSp modSp mod">
        <pc:chgData name="Serafeim Poulos" userId="5bdc9d18-aab9-49c9-a0ee-bdd76949a37a" providerId="ADAL" clId="{0E1D02BD-18C9-42AF-9239-1F392DB25A8E}" dt="2022-10-17T13:27:58.382" v="102" actId="1076"/>
        <pc:sldMkLst>
          <pc:docMk/>
          <pc:sldMk cId="2766169910" sldId="827"/>
        </pc:sldMkLst>
        <pc:spChg chg="add mod">
          <ac:chgData name="Serafeim Poulos" userId="5bdc9d18-aab9-49c9-a0ee-bdd76949a37a" providerId="ADAL" clId="{0E1D02BD-18C9-42AF-9239-1F392DB25A8E}" dt="2022-10-17T13:27:58.382" v="102" actId="1076"/>
          <ac:spMkLst>
            <pc:docMk/>
            <pc:sldMk cId="2766169910" sldId="827"/>
            <ac:spMk id="3" creationId="{A3E109F2-9E3F-6F95-FE22-86CF03B14DC4}"/>
          </ac:spMkLst>
        </pc:spChg>
        <pc:spChg chg="mod">
          <ac:chgData name="Serafeim Poulos" userId="5bdc9d18-aab9-49c9-a0ee-bdd76949a37a" providerId="ADAL" clId="{0E1D02BD-18C9-42AF-9239-1F392DB25A8E}" dt="2022-10-17T13:26:37.031" v="17" actId="1076"/>
          <ac:spMkLst>
            <pc:docMk/>
            <pc:sldMk cId="2766169910" sldId="827"/>
            <ac:spMk id="4" creationId="{70F462EB-8D3C-41B6-BF27-689925B300A0}"/>
          </ac:spMkLst>
        </pc:spChg>
        <pc:spChg chg="mod">
          <ac:chgData name="Serafeim Poulos" userId="5bdc9d18-aab9-49c9-a0ee-bdd76949a37a" providerId="ADAL" clId="{0E1D02BD-18C9-42AF-9239-1F392DB25A8E}" dt="2022-10-17T13:25:43.798" v="11" actId="1076"/>
          <ac:spMkLst>
            <pc:docMk/>
            <pc:sldMk cId="2766169910" sldId="827"/>
            <ac:spMk id="5" creationId="{C124DF33-B928-440D-AEDB-F7583A63C9B7}"/>
          </ac:spMkLst>
        </pc:spChg>
      </pc:sldChg>
      <pc:sldChg chg="addSp delSp modSp new mod setBg">
        <pc:chgData name="Serafeim Poulos" userId="5bdc9d18-aab9-49c9-a0ee-bdd76949a37a" providerId="ADAL" clId="{0E1D02BD-18C9-42AF-9239-1F392DB25A8E}" dt="2022-10-17T13:28:24.090" v="105"/>
        <pc:sldMkLst>
          <pc:docMk/>
          <pc:sldMk cId="4128747008" sldId="883"/>
        </pc:sldMkLst>
        <pc:spChg chg="del">
          <ac:chgData name="Serafeim Poulos" userId="5bdc9d18-aab9-49c9-a0ee-bdd76949a37a" providerId="ADAL" clId="{0E1D02BD-18C9-42AF-9239-1F392DB25A8E}" dt="2022-10-17T13:25:12.897" v="2" actId="21"/>
          <ac:spMkLst>
            <pc:docMk/>
            <pc:sldMk cId="4128747008" sldId="883"/>
            <ac:spMk id="2" creationId="{20233A50-9649-60E8-6B93-F4040832B208}"/>
          </ac:spMkLst>
        </pc:spChg>
        <pc:spChg chg="del">
          <ac:chgData name="Serafeim Poulos" userId="5bdc9d18-aab9-49c9-a0ee-bdd76949a37a" providerId="ADAL" clId="{0E1D02BD-18C9-42AF-9239-1F392DB25A8E}" dt="2022-10-17T13:25:15.125" v="3" actId="21"/>
          <ac:spMkLst>
            <pc:docMk/>
            <pc:sldMk cId="4128747008" sldId="883"/>
            <ac:spMk id="3" creationId="{31DA8AAE-9E77-57FF-431C-DD7BC0420FE7}"/>
          </ac:spMkLst>
        </pc:spChg>
        <pc:spChg chg="del">
          <ac:chgData name="Serafeim Poulos" userId="5bdc9d18-aab9-49c9-a0ee-bdd76949a37a" providerId="ADAL" clId="{0E1D02BD-18C9-42AF-9239-1F392DB25A8E}" dt="2022-10-17T13:25:23.185" v="5" actId="21"/>
          <ac:spMkLst>
            <pc:docMk/>
            <pc:sldMk cId="4128747008" sldId="883"/>
            <ac:spMk id="4" creationId="{423743A3-A7A3-FC1B-590D-6C6B7E495390}"/>
          </ac:spMkLst>
        </pc:spChg>
        <pc:spChg chg="del">
          <ac:chgData name="Serafeim Poulos" userId="5bdc9d18-aab9-49c9-a0ee-bdd76949a37a" providerId="ADAL" clId="{0E1D02BD-18C9-42AF-9239-1F392DB25A8E}" dt="2022-10-17T13:25:17.613" v="4" actId="21"/>
          <ac:spMkLst>
            <pc:docMk/>
            <pc:sldMk cId="4128747008" sldId="883"/>
            <ac:spMk id="5" creationId="{581942EC-50E8-4060-08AB-4CC5D17696CB}"/>
          </ac:spMkLst>
        </pc:spChg>
        <pc:spChg chg="del">
          <ac:chgData name="Serafeim Poulos" userId="5bdc9d18-aab9-49c9-a0ee-bdd76949a37a" providerId="ADAL" clId="{0E1D02BD-18C9-42AF-9239-1F392DB25A8E}" dt="2022-10-17T13:25:26.223" v="6" actId="21"/>
          <ac:spMkLst>
            <pc:docMk/>
            <pc:sldMk cId="4128747008" sldId="883"/>
            <ac:spMk id="6" creationId="{65C0C4D5-ED62-6FE5-367E-54C615556B8D}"/>
          </ac:spMkLst>
        </pc:spChg>
        <pc:spChg chg="add mod">
          <ac:chgData name="Serafeim Poulos" userId="5bdc9d18-aab9-49c9-a0ee-bdd76949a37a" providerId="ADAL" clId="{0E1D02BD-18C9-42AF-9239-1F392DB25A8E}" dt="2022-10-17T13:28:10.505" v="103" actId="1076"/>
          <ac:spMkLst>
            <pc:docMk/>
            <pc:sldMk cId="4128747008" sldId="883"/>
            <ac:spMk id="7" creationId="{9B68C04F-B208-CFB0-C39E-67DE148709CC}"/>
          </ac:spMkLst>
        </pc:spChg>
      </pc:sldChg>
      <pc:sldMasterChg chg="setBg modSldLayout">
        <pc:chgData name="Serafeim Poulos" userId="5bdc9d18-aab9-49c9-a0ee-bdd76949a37a" providerId="ADAL" clId="{0E1D02BD-18C9-42AF-9239-1F392DB25A8E}" dt="2022-10-17T13:28:24.090" v="105"/>
        <pc:sldMasterMkLst>
          <pc:docMk/>
          <pc:sldMasterMk cId="580567541" sldId="2147483648"/>
        </pc:sldMasterMkLst>
        <pc:sldLayoutChg chg="setBg">
          <pc:chgData name="Serafeim Poulos" userId="5bdc9d18-aab9-49c9-a0ee-bdd76949a37a" providerId="ADAL" clId="{0E1D02BD-18C9-42AF-9239-1F392DB25A8E}" dt="2022-10-17T13:28:24.090" v="105"/>
          <pc:sldLayoutMkLst>
            <pc:docMk/>
            <pc:sldMasterMk cId="580567541" sldId="2147483648"/>
            <pc:sldLayoutMk cId="1624768778" sldId="2147483649"/>
          </pc:sldLayoutMkLst>
        </pc:sldLayoutChg>
        <pc:sldLayoutChg chg="setBg">
          <pc:chgData name="Serafeim Poulos" userId="5bdc9d18-aab9-49c9-a0ee-bdd76949a37a" providerId="ADAL" clId="{0E1D02BD-18C9-42AF-9239-1F392DB25A8E}" dt="2022-10-17T13:28:24.090" v="105"/>
          <pc:sldLayoutMkLst>
            <pc:docMk/>
            <pc:sldMasterMk cId="580567541" sldId="2147483648"/>
            <pc:sldLayoutMk cId="1631426390" sldId="2147483650"/>
          </pc:sldLayoutMkLst>
        </pc:sldLayoutChg>
        <pc:sldLayoutChg chg="setBg">
          <pc:chgData name="Serafeim Poulos" userId="5bdc9d18-aab9-49c9-a0ee-bdd76949a37a" providerId="ADAL" clId="{0E1D02BD-18C9-42AF-9239-1F392DB25A8E}" dt="2022-10-17T13:28:24.090" v="105"/>
          <pc:sldLayoutMkLst>
            <pc:docMk/>
            <pc:sldMasterMk cId="580567541" sldId="2147483648"/>
            <pc:sldLayoutMk cId="2355299582" sldId="2147483651"/>
          </pc:sldLayoutMkLst>
        </pc:sldLayoutChg>
        <pc:sldLayoutChg chg="setBg">
          <pc:chgData name="Serafeim Poulos" userId="5bdc9d18-aab9-49c9-a0ee-bdd76949a37a" providerId="ADAL" clId="{0E1D02BD-18C9-42AF-9239-1F392DB25A8E}" dt="2022-10-17T13:28:24.090" v="105"/>
          <pc:sldLayoutMkLst>
            <pc:docMk/>
            <pc:sldMasterMk cId="580567541" sldId="2147483648"/>
            <pc:sldLayoutMk cId="3215316089" sldId="2147483652"/>
          </pc:sldLayoutMkLst>
        </pc:sldLayoutChg>
        <pc:sldLayoutChg chg="setBg">
          <pc:chgData name="Serafeim Poulos" userId="5bdc9d18-aab9-49c9-a0ee-bdd76949a37a" providerId="ADAL" clId="{0E1D02BD-18C9-42AF-9239-1F392DB25A8E}" dt="2022-10-17T13:28:24.090" v="105"/>
          <pc:sldLayoutMkLst>
            <pc:docMk/>
            <pc:sldMasterMk cId="580567541" sldId="2147483648"/>
            <pc:sldLayoutMk cId="4161990222" sldId="2147483653"/>
          </pc:sldLayoutMkLst>
        </pc:sldLayoutChg>
        <pc:sldLayoutChg chg="setBg">
          <pc:chgData name="Serafeim Poulos" userId="5bdc9d18-aab9-49c9-a0ee-bdd76949a37a" providerId="ADAL" clId="{0E1D02BD-18C9-42AF-9239-1F392DB25A8E}" dt="2022-10-17T13:28:24.090" v="105"/>
          <pc:sldLayoutMkLst>
            <pc:docMk/>
            <pc:sldMasterMk cId="580567541" sldId="2147483648"/>
            <pc:sldLayoutMk cId="3517492580" sldId="2147483654"/>
          </pc:sldLayoutMkLst>
        </pc:sldLayoutChg>
        <pc:sldLayoutChg chg="setBg">
          <pc:chgData name="Serafeim Poulos" userId="5bdc9d18-aab9-49c9-a0ee-bdd76949a37a" providerId="ADAL" clId="{0E1D02BD-18C9-42AF-9239-1F392DB25A8E}" dt="2022-10-17T13:28:24.090" v="105"/>
          <pc:sldLayoutMkLst>
            <pc:docMk/>
            <pc:sldMasterMk cId="580567541" sldId="2147483648"/>
            <pc:sldLayoutMk cId="2365757305" sldId="2147483655"/>
          </pc:sldLayoutMkLst>
        </pc:sldLayoutChg>
        <pc:sldLayoutChg chg="setBg">
          <pc:chgData name="Serafeim Poulos" userId="5bdc9d18-aab9-49c9-a0ee-bdd76949a37a" providerId="ADAL" clId="{0E1D02BD-18C9-42AF-9239-1F392DB25A8E}" dt="2022-10-17T13:28:24.090" v="105"/>
          <pc:sldLayoutMkLst>
            <pc:docMk/>
            <pc:sldMasterMk cId="580567541" sldId="2147483648"/>
            <pc:sldLayoutMk cId="1314610835" sldId="2147483656"/>
          </pc:sldLayoutMkLst>
        </pc:sldLayoutChg>
        <pc:sldLayoutChg chg="setBg">
          <pc:chgData name="Serafeim Poulos" userId="5bdc9d18-aab9-49c9-a0ee-bdd76949a37a" providerId="ADAL" clId="{0E1D02BD-18C9-42AF-9239-1F392DB25A8E}" dt="2022-10-17T13:28:24.090" v="105"/>
          <pc:sldLayoutMkLst>
            <pc:docMk/>
            <pc:sldMasterMk cId="580567541" sldId="2147483648"/>
            <pc:sldLayoutMk cId="1544968619" sldId="2147483657"/>
          </pc:sldLayoutMkLst>
        </pc:sldLayoutChg>
        <pc:sldLayoutChg chg="setBg">
          <pc:chgData name="Serafeim Poulos" userId="5bdc9d18-aab9-49c9-a0ee-bdd76949a37a" providerId="ADAL" clId="{0E1D02BD-18C9-42AF-9239-1F392DB25A8E}" dt="2022-10-17T13:28:24.090" v="105"/>
          <pc:sldLayoutMkLst>
            <pc:docMk/>
            <pc:sldMasterMk cId="580567541" sldId="2147483648"/>
            <pc:sldLayoutMk cId="1022415494" sldId="2147483658"/>
          </pc:sldLayoutMkLst>
        </pc:sldLayoutChg>
        <pc:sldLayoutChg chg="setBg">
          <pc:chgData name="Serafeim Poulos" userId="5bdc9d18-aab9-49c9-a0ee-bdd76949a37a" providerId="ADAL" clId="{0E1D02BD-18C9-42AF-9239-1F392DB25A8E}" dt="2022-10-17T13:28:24.090" v="105"/>
          <pc:sldLayoutMkLst>
            <pc:docMk/>
            <pc:sldMasterMk cId="580567541" sldId="2147483648"/>
            <pc:sldLayoutMk cId="322835787" sldId="214748365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F1AA6A-55D3-4831-A1C4-99392EE975B3}" type="datetimeFigureOut">
              <a:rPr lang="en-US" smtClean="0"/>
              <a:t>10/17/2022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B4321B-168B-41A3-87BA-4C3F4D3B37D4}" type="slidenum">
              <a:rPr lang="en-US" smtClean="0"/>
              <a:t>‹#›</a:t>
            </a:fld>
            <a:endParaRPr lang="en-US"/>
          </a:p>
        </p:txBody>
      </p:sp>
    </p:spTree>
    <p:extLst>
      <p:ext uri="{BB962C8B-B14F-4D97-AF65-F5344CB8AC3E}">
        <p14:creationId xmlns:p14="http://schemas.microsoft.com/office/powerpoint/2010/main" val="942686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F1E3CE-D2CD-46EC-B477-CC1FA2415B37}" type="slidenum">
              <a:rPr lang="el-GR" smtClean="0"/>
              <a:pPr/>
              <a:t>1</a:t>
            </a:fld>
            <a:endParaRPr lang="el-GR"/>
          </a:p>
        </p:txBody>
      </p:sp>
    </p:spTree>
    <p:extLst>
      <p:ext uri="{BB962C8B-B14F-4D97-AF65-F5344CB8AC3E}">
        <p14:creationId xmlns:p14="http://schemas.microsoft.com/office/powerpoint/2010/main" val="790004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32804-2335-4F00-B829-EF988B75A7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E7B5DA-F4A2-40B0-8A5B-5B9B6FFADC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F6D5EF-BD0F-4B18-A9F2-028D158257AB}"/>
              </a:ext>
            </a:extLst>
          </p:cNvPr>
          <p:cNvSpPr>
            <a:spLocks noGrp="1"/>
          </p:cNvSpPr>
          <p:nvPr>
            <p:ph type="dt" sz="half" idx="10"/>
          </p:nvPr>
        </p:nvSpPr>
        <p:spPr/>
        <p:txBody>
          <a:bodyPr/>
          <a:lstStyle/>
          <a:p>
            <a:fld id="{62D01ED0-B8ED-4404-978A-9E75DD1E971B}" type="datetimeFigureOut">
              <a:rPr lang="en-US" smtClean="0"/>
              <a:t>10/17/2022</a:t>
            </a:fld>
            <a:endParaRPr lang="en-US"/>
          </a:p>
        </p:txBody>
      </p:sp>
      <p:sp>
        <p:nvSpPr>
          <p:cNvPr id="5" name="Footer Placeholder 4">
            <a:extLst>
              <a:ext uri="{FF2B5EF4-FFF2-40B4-BE49-F238E27FC236}">
                <a16:creationId xmlns:a16="http://schemas.microsoft.com/office/drawing/2014/main" id="{E7069D0D-A612-4A74-9952-5A7011A91F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72FDC6-6FE5-4E36-920A-0B2CA7E016AC}"/>
              </a:ext>
            </a:extLst>
          </p:cNvPr>
          <p:cNvSpPr>
            <a:spLocks noGrp="1"/>
          </p:cNvSpPr>
          <p:nvPr>
            <p:ph type="sldNum" sz="quarter" idx="12"/>
          </p:nvPr>
        </p:nvSpPr>
        <p:spPr/>
        <p:txBody>
          <a:bodyPr/>
          <a:lstStyle/>
          <a:p>
            <a:fld id="{FB2C5D63-A782-4964-8123-0E3D5E55E495}" type="slidenum">
              <a:rPr lang="en-US" smtClean="0"/>
              <a:t>‹#›</a:t>
            </a:fld>
            <a:endParaRPr lang="en-US"/>
          </a:p>
        </p:txBody>
      </p:sp>
    </p:spTree>
    <p:extLst>
      <p:ext uri="{BB962C8B-B14F-4D97-AF65-F5344CB8AC3E}">
        <p14:creationId xmlns:p14="http://schemas.microsoft.com/office/powerpoint/2010/main" val="1624768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172E8-CE6D-41CA-A054-A2D25D7D7C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4459CD-C1FE-45DB-AD1D-D8B2CDFCCE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918BFC-819F-4F78-A37A-FDD43C5C9961}"/>
              </a:ext>
            </a:extLst>
          </p:cNvPr>
          <p:cNvSpPr>
            <a:spLocks noGrp="1"/>
          </p:cNvSpPr>
          <p:nvPr>
            <p:ph type="dt" sz="half" idx="10"/>
          </p:nvPr>
        </p:nvSpPr>
        <p:spPr/>
        <p:txBody>
          <a:bodyPr/>
          <a:lstStyle/>
          <a:p>
            <a:fld id="{62D01ED0-B8ED-4404-978A-9E75DD1E971B}" type="datetimeFigureOut">
              <a:rPr lang="en-US" smtClean="0"/>
              <a:t>10/17/2022</a:t>
            </a:fld>
            <a:endParaRPr lang="en-US"/>
          </a:p>
        </p:txBody>
      </p:sp>
      <p:sp>
        <p:nvSpPr>
          <p:cNvPr id="5" name="Footer Placeholder 4">
            <a:extLst>
              <a:ext uri="{FF2B5EF4-FFF2-40B4-BE49-F238E27FC236}">
                <a16:creationId xmlns:a16="http://schemas.microsoft.com/office/drawing/2014/main" id="{D1EC6972-E875-41F7-AEC2-52B0A67B7E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F5B729-6B14-4DE7-88E4-881EDBBAFC37}"/>
              </a:ext>
            </a:extLst>
          </p:cNvPr>
          <p:cNvSpPr>
            <a:spLocks noGrp="1"/>
          </p:cNvSpPr>
          <p:nvPr>
            <p:ph type="sldNum" sz="quarter" idx="12"/>
          </p:nvPr>
        </p:nvSpPr>
        <p:spPr/>
        <p:txBody>
          <a:bodyPr/>
          <a:lstStyle/>
          <a:p>
            <a:fld id="{FB2C5D63-A782-4964-8123-0E3D5E55E495}" type="slidenum">
              <a:rPr lang="en-US" smtClean="0"/>
              <a:t>‹#›</a:t>
            </a:fld>
            <a:endParaRPr lang="en-US"/>
          </a:p>
        </p:txBody>
      </p:sp>
    </p:spTree>
    <p:extLst>
      <p:ext uri="{BB962C8B-B14F-4D97-AF65-F5344CB8AC3E}">
        <p14:creationId xmlns:p14="http://schemas.microsoft.com/office/powerpoint/2010/main" val="1022415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F01A2C-7349-4C4F-923A-15C97E7D95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C298D3-C49D-4FAC-9CD4-9B797440B7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FBBD80-90FA-4966-9584-B697C98AD175}"/>
              </a:ext>
            </a:extLst>
          </p:cNvPr>
          <p:cNvSpPr>
            <a:spLocks noGrp="1"/>
          </p:cNvSpPr>
          <p:nvPr>
            <p:ph type="dt" sz="half" idx="10"/>
          </p:nvPr>
        </p:nvSpPr>
        <p:spPr/>
        <p:txBody>
          <a:bodyPr/>
          <a:lstStyle/>
          <a:p>
            <a:fld id="{62D01ED0-B8ED-4404-978A-9E75DD1E971B}" type="datetimeFigureOut">
              <a:rPr lang="en-US" smtClean="0"/>
              <a:t>10/17/2022</a:t>
            </a:fld>
            <a:endParaRPr lang="en-US"/>
          </a:p>
        </p:txBody>
      </p:sp>
      <p:sp>
        <p:nvSpPr>
          <p:cNvPr id="5" name="Footer Placeholder 4">
            <a:extLst>
              <a:ext uri="{FF2B5EF4-FFF2-40B4-BE49-F238E27FC236}">
                <a16:creationId xmlns:a16="http://schemas.microsoft.com/office/drawing/2014/main" id="{33E60C98-E7A1-4AA2-AF34-EF9FA2CBB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2AD325-8D1A-4D86-86BE-73A0E811DF83}"/>
              </a:ext>
            </a:extLst>
          </p:cNvPr>
          <p:cNvSpPr>
            <a:spLocks noGrp="1"/>
          </p:cNvSpPr>
          <p:nvPr>
            <p:ph type="sldNum" sz="quarter" idx="12"/>
          </p:nvPr>
        </p:nvSpPr>
        <p:spPr/>
        <p:txBody>
          <a:bodyPr/>
          <a:lstStyle/>
          <a:p>
            <a:fld id="{FB2C5D63-A782-4964-8123-0E3D5E55E495}" type="slidenum">
              <a:rPr lang="en-US" smtClean="0"/>
              <a:t>‹#›</a:t>
            </a:fld>
            <a:endParaRPr lang="en-US"/>
          </a:p>
        </p:txBody>
      </p:sp>
    </p:spTree>
    <p:extLst>
      <p:ext uri="{BB962C8B-B14F-4D97-AF65-F5344CB8AC3E}">
        <p14:creationId xmlns:p14="http://schemas.microsoft.com/office/powerpoint/2010/main" val="322835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4A2AE-74DC-4BA8-A56B-29804D9A8B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DBE3AD-43CE-4CB2-B5F5-9852E416D4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F22A8C-C0AB-41D2-9049-42BD0B700F6E}"/>
              </a:ext>
            </a:extLst>
          </p:cNvPr>
          <p:cNvSpPr>
            <a:spLocks noGrp="1"/>
          </p:cNvSpPr>
          <p:nvPr>
            <p:ph type="dt" sz="half" idx="10"/>
          </p:nvPr>
        </p:nvSpPr>
        <p:spPr/>
        <p:txBody>
          <a:bodyPr/>
          <a:lstStyle/>
          <a:p>
            <a:fld id="{62D01ED0-B8ED-4404-978A-9E75DD1E971B}" type="datetimeFigureOut">
              <a:rPr lang="en-US" smtClean="0"/>
              <a:t>10/17/2022</a:t>
            </a:fld>
            <a:endParaRPr lang="en-US"/>
          </a:p>
        </p:txBody>
      </p:sp>
      <p:sp>
        <p:nvSpPr>
          <p:cNvPr id="5" name="Footer Placeholder 4">
            <a:extLst>
              <a:ext uri="{FF2B5EF4-FFF2-40B4-BE49-F238E27FC236}">
                <a16:creationId xmlns:a16="http://schemas.microsoft.com/office/drawing/2014/main" id="{887BA196-6837-48F6-AA64-678B73C08E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2B2136-6E0B-47D0-8D7F-520B6F083678}"/>
              </a:ext>
            </a:extLst>
          </p:cNvPr>
          <p:cNvSpPr>
            <a:spLocks noGrp="1"/>
          </p:cNvSpPr>
          <p:nvPr>
            <p:ph type="sldNum" sz="quarter" idx="12"/>
          </p:nvPr>
        </p:nvSpPr>
        <p:spPr/>
        <p:txBody>
          <a:bodyPr/>
          <a:lstStyle/>
          <a:p>
            <a:fld id="{FB2C5D63-A782-4964-8123-0E3D5E55E495}" type="slidenum">
              <a:rPr lang="en-US" smtClean="0"/>
              <a:t>‹#›</a:t>
            </a:fld>
            <a:endParaRPr lang="en-US"/>
          </a:p>
        </p:txBody>
      </p:sp>
    </p:spTree>
    <p:extLst>
      <p:ext uri="{BB962C8B-B14F-4D97-AF65-F5344CB8AC3E}">
        <p14:creationId xmlns:p14="http://schemas.microsoft.com/office/powerpoint/2010/main" val="1631426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0126E-309F-4307-AABA-A947584CEF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64FE99-DA4C-4010-9F9A-D0DEAE5C56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3BEF9E-433B-4A72-AA32-01D0F49537E1}"/>
              </a:ext>
            </a:extLst>
          </p:cNvPr>
          <p:cNvSpPr>
            <a:spLocks noGrp="1"/>
          </p:cNvSpPr>
          <p:nvPr>
            <p:ph type="dt" sz="half" idx="10"/>
          </p:nvPr>
        </p:nvSpPr>
        <p:spPr/>
        <p:txBody>
          <a:bodyPr/>
          <a:lstStyle/>
          <a:p>
            <a:fld id="{62D01ED0-B8ED-4404-978A-9E75DD1E971B}" type="datetimeFigureOut">
              <a:rPr lang="en-US" smtClean="0"/>
              <a:t>10/17/2022</a:t>
            </a:fld>
            <a:endParaRPr lang="en-US"/>
          </a:p>
        </p:txBody>
      </p:sp>
      <p:sp>
        <p:nvSpPr>
          <p:cNvPr id="5" name="Footer Placeholder 4">
            <a:extLst>
              <a:ext uri="{FF2B5EF4-FFF2-40B4-BE49-F238E27FC236}">
                <a16:creationId xmlns:a16="http://schemas.microsoft.com/office/drawing/2014/main" id="{ED084888-C65F-4E35-B7E3-B8EA2C20F3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D0E829-2A4A-451B-80FC-9EDF43F27A4D}"/>
              </a:ext>
            </a:extLst>
          </p:cNvPr>
          <p:cNvSpPr>
            <a:spLocks noGrp="1"/>
          </p:cNvSpPr>
          <p:nvPr>
            <p:ph type="sldNum" sz="quarter" idx="12"/>
          </p:nvPr>
        </p:nvSpPr>
        <p:spPr/>
        <p:txBody>
          <a:bodyPr/>
          <a:lstStyle/>
          <a:p>
            <a:fld id="{FB2C5D63-A782-4964-8123-0E3D5E55E495}" type="slidenum">
              <a:rPr lang="en-US" smtClean="0"/>
              <a:t>‹#›</a:t>
            </a:fld>
            <a:endParaRPr lang="en-US"/>
          </a:p>
        </p:txBody>
      </p:sp>
    </p:spTree>
    <p:extLst>
      <p:ext uri="{BB962C8B-B14F-4D97-AF65-F5344CB8AC3E}">
        <p14:creationId xmlns:p14="http://schemas.microsoft.com/office/powerpoint/2010/main" val="2355299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D64C0-230E-4A81-A445-CE158E8ADE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BC7E01-58C7-4B27-B607-CD34513826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DB3B24-2D64-4CE3-8D7B-95D34E6387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3F6D22-6123-431A-9477-7C8BD1D2B456}"/>
              </a:ext>
            </a:extLst>
          </p:cNvPr>
          <p:cNvSpPr>
            <a:spLocks noGrp="1"/>
          </p:cNvSpPr>
          <p:nvPr>
            <p:ph type="dt" sz="half" idx="10"/>
          </p:nvPr>
        </p:nvSpPr>
        <p:spPr/>
        <p:txBody>
          <a:bodyPr/>
          <a:lstStyle/>
          <a:p>
            <a:fld id="{62D01ED0-B8ED-4404-978A-9E75DD1E971B}" type="datetimeFigureOut">
              <a:rPr lang="en-US" smtClean="0"/>
              <a:t>10/17/2022</a:t>
            </a:fld>
            <a:endParaRPr lang="en-US"/>
          </a:p>
        </p:txBody>
      </p:sp>
      <p:sp>
        <p:nvSpPr>
          <p:cNvPr id="6" name="Footer Placeholder 5">
            <a:extLst>
              <a:ext uri="{FF2B5EF4-FFF2-40B4-BE49-F238E27FC236}">
                <a16:creationId xmlns:a16="http://schemas.microsoft.com/office/drawing/2014/main" id="{0071D144-88CF-4F2A-8011-D0F80C8E97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8E2323-B923-4D5E-B833-D74854FBC7B9}"/>
              </a:ext>
            </a:extLst>
          </p:cNvPr>
          <p:cNvSpPr>
            <a:spLocks noGrp="1"/>
          </p:cNvSpPr>
          <p:nvPr>
            <p:ph type="sldNum" sz="quarter" idx="12"/>
          </p:nvPr>
        </p:nvSpPr>
        <p:spPr/>
        <p:txBody>
          <a:bodyPr/>
          <a:lstStyle/>
          <a:p>
            <a:fld id="{FB2C5D63-A782-4964-8123-0E3D5E55E495}" type="slidenum">
              <a:rPr lang="en-US" smtClean="0"/>
              <a:t>‹#›</a:t>
            </a:fld>
            <a:endParaRPr lang="en-US"/>
          </a:p>
        </p:txBody>
      </p:sp>
    </p:spTree>
    <p:extLst>
      <p:ext uri="{BB962C8B-B14F-4D97-AF65-F5344CB8AC3E}">
        <p14:creationId xmlns:p14="http://schemas.microsoft.com/office/powerpoint/2010/main" val="3215316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1568E-D523-4CBF-914E-5B90879D73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5CC34F-003A-42D5-A00A-8F4722E635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7B8DEB-00C5-4A89-A04D-E9A1C38609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B8F212-B974-4873-B6F8-25778C1431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134F91-BADA-4C01-829D-4F051809A2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24D8FE-BA4A-4CC7-8B71-C030797B3536}"/>
              </a:ext>
            </a:extLst>
          </p:cNvPr>
          <p:cNvSpPr>
            <a:spLocks noGrp="1"/>
          </p:cNvSpPr>
          <p:nvPr>
            <p:ph type="dt" sz="half" idx="10"/>
          </p:nvPr>
        </p:nvSpPr>
        <p:spPr/>
        <p:txBody>
          <a:bodyPr/>
          <a:lstStyle/>
          <a:p>
            <a:fld id="{62D01ED0-B8ED-4404-978A-9E75DD1E971B}" type="datetimeFigureOut">
              <a:rPr lang="en-US" smtClean="0"/>
              <a:t>10/17/2022</a:t>
            </a:fld>
            <a:endParaRPr lang="en-US"/>
          </a:p>
        </p:txBody>
      </p:sp>
      <p:sp>
        <p:nvSpPr>
          <p:cNvPr id="8" name="Footer Placeholder 7">
            <a:extLst>
              <a:ext uri="{FF2B5EF4-FFF2-40B4-BE49-F238E27FC236}">
                <a16:creationId xmlns:a16="http://schemas.microsoft.com/office/drawing/2014/main" id="{B3B81BC0-D0A0-475C-8030-847134745A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5C4E1E-2472-4AA1-9A8A-4747B92D5C38}"/>
              </a:ext>
            </a:extLst>
          </p:cNvPr>
          <p:cNvSpPr>
            <a:spLocks noGrp="1"/>
          </p:cNvSpPr>
          <p:nvPr>
            <p:ph type="sldNum" sz="quarter" idx="12"/>
          </p:nvPr>
        </p:nvSpPr>
        <p:spPr/>
        <p:txBody>
          <a:bodyPr/>
          <a:lstStyle/>
          <a:p>
            <a:fld id="{FB2C5D63-A782-4964-8123-0E3D5E55E495}" type="slidenum">
              <a:rPr lang="en-US" smtClean="0"/>
              <a:t>‹#›</a:t>
            </a:fld>
            <a:endParaRPr lang="en-US"/>
          </a:p>
        </p:txBody>
      </p:sp>
    </p:spTree>
    <p:extLst>
      <p:ext uri="{BB962C8B-B14F-4D97-AF65-F5344CB8AC3E}">
        <p14:creationId xmlns:p14="http://schemas.microsoft.com/office/powerpoint/2010/main" val="4161990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A9979-AB67-4C23-900B-CD41D5DB85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949D84-0427-464D-B7D7-A8F9D19B2D18}"/>
              </a:ext>
            </a:extLst>
          </p:cNvPr>
          <p:cNvSpPr>
            <a:spLocks noGrp="1"/>
          </p:cNvSpPr>
          <p:nvPr>
            <p:ph type="dt" sz="half" idx="10"/>
          </p:nvPr>
        </p:nvSpPr>
        <p:spPr/>
        <p:txBody>
          <a:bodyPr/>
          <a:lstStyle/>
          <a:p>
            <a:fld id="{62D01ED0-B8ED-4404-978A-9E75DD1E971B}" type="datetimeFigureOut">
              <a:rPr lang="en-US" smtClean="0"/>
              <a:t>10/17/2022</a:t>
            </a:fld>
            <a:endParaRPr lang="en-US"/>
          </a:p>
        </p:txBody>
      </p:sp>
      <p:sp>
        <p:nvSpPr>
          <p:cNvPr id="4" name="Footer Placeholder 3">
            <a:extLst>
              <a:ext uri="{FF2B5EF4-FFF2-40B4-BE49-F238E27FC236}">
                <a16:creationId xmlns:a16="http://schemas.microsoft.com/office/drawing/2014/main" id="{97560A45-74E4-437B-82FF-D01A250D28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2FDC0B-4FFB-4F31-BFB9-38C4BA0E1757}"/>
              </a:ext>
            </a:extLst>
          </p:cNvPr>
          <p:cNvSpPr>
            <a:spLocks noGrp="1"/>
          </p:cNvSpPr>
          <p:nvPr>
            <p:ph type="sldNum" sz="quarter" idx="12"/>
          </p:nvPr>
        </p:nvSpPr>
        <p:spPr/>
        <p:txBody>
          <a:bodyPr/>
          <a:lstStyle/>
          <a:p>
            <a:fld id="{FB2C5D63-A782-4964-8123-0E3D5E55E495}" type="slidenum">
              <a:rPr lang="en-US" smtClean="0"/>
              <a:t>‹#›</a:t>
            </a:fld>
            <a:endParaRPr lang="en-US"/>
          </a:p>
        </p:txBody>
      </p:sp>
    </p:spTree>
    <p:extLst>
      <p:ext uri="{BB962C8B-B14F-4D97-AF65-F5344CB8AC3E}">
        <p14:creationId xmlns:p14="http://schemas.microsoft.com/office/powerpoint/2010/main" val="3517492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8C65A3-97B1-44CD-93E1-2F73CC5DBC7A}"/>
              </a:ext>
            </a:extLst>
          </p:cNvPr>
          <p:cNvSpPr>
            <a:spLocks noGrp="1"/>
          </p:cNvSpPr>
          <p:nvPr>
            <p:ph type="dt" sz="half" idx="10"/>
          </p:nvPr>
        </p:nvSpPr>
        <p:spPr/>
        <p:txBody>
          <a:bodyPr/>
          <a:lstStyle/>
          <a:p>
            <a:fld id="{62D01ED0-B8ED-4404-978A-9E75DD1E971B}" type="datetimeFigureOut">
              <a:rPr lang="en-US" smtClean="0"/>
              <a:t>10/17/2022</a:t>
            </a:fld>
            <a:endParaRPr lang="en-US"/>
          </a:p>
        </p:txBody>
      </p:sp>
      <p:sp>
        <p:nvSpPr>
          <p:cNvPr id="3" name="Footer Placeholder 2">
            <a:extLst>
              <a:ext uri="{FF2B5EF4-FFF2-40B4-BE49-F238E27FC236}">
                <a16:creationId xmlns:a16="http://schemas.microsoft.com/office/drawing/2014/main" id="{CD1710DC-A42A-461C-A59D-FA00F84342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EE02A1-899B-41B3-AEEE-D759999168FE}"/>
              </a:ext>
            </a:extLst>
          </p:cNvPr>
          <p:cNvSpPr>
            <a:spLocks noGrp="1"/>
          </p:cNvSpPr>
          <p:nvPr>
            <p:ph type="sldNum" sz="quarter" idx="12"/>
          </p:nvPr>
        </p:nvSpPr>
        <p:spPr/>
        <p:txBody>
          <a:bodyPr/>
          <a:lstStyle/>
          <a:p>
            <a:fld id="{FB2C5D63-A782-4964-8123-0E3D5E55E495}" type="slidenum">
              <a:rPr lang="en-US" smtClean="0"/>
              <a:t>‹#›</a:t>
            </a:fld>
            <a:endParaRPr lang="en-US"/>
          </a:p>
        </p:txBody>
      </p:sp>
    </p:spTree>
    <p:extLst>
      <p:ext uri="{BB962C8B-B14F-4D97-AF65-F5344CB8AC3E}">
        <p14:creationId xmlns:p14="http://schemas.microsoft.com/office/powerpoint/2010/main" val="2365757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E5BC7-7D50-40AB-B9B1-02A7705619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9581DC-D5EC-4100-97E9-52C8E813EE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7D5522-6799-4AE7-AAC7-2ED832A77D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274419-9853-4E78-A793-2325E33443EA}"/>
              </a:ext>
            </a:extLst>
          </p:cNvPr>
          <p:cNvSpPr>
            <a:spLocks noGrp="1"/>
          </p:cNvSpPr>
          <p:nvPr>
            <p:ph type="dt" sz="half" idx="10"/>
          </p:nvPr>
        </p:nvSpPr>
        <p:spPr/>
        <p:txBody>
          <a:bodyPr/>
          <a:lstStyle/>
          <a:p>
            <a:fld id="{62D01ED0-B8ED-4404-978A-9E75DD1E971B}" type="datetimeFigureOut">
              <a:rPr lang="en-US" smtClean="0"/>
              <a:t>10/17/2022</a:t>
            </a:fld>
            <a:endParaRPr lang="en-US"/>
          </a:p>
        </p:txBody>
      </p:sp>
      <p:sp>
        <p:nvSpPr>
          <p:cNvPr id="6" name="Footer Placeholder 5">
            <a:extLst>
              <a:ext uri="{FF2B5EF4-FFF2-40B4-BE49-F238E27FC236}">
                <a16:creationId xmlns:a16="http://schemas.microsoft.com/office/drawing/2014/main" id="{FFC9CF85-1B35-4D3A-BB50-CCA15942F5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97FD9E-5A47-4B2C-B907-BE8AD633BBAD}"/>
              </a:ext>
            </a:extLst>
          </p:cNvPr>
          <p:cNvSpPr>
            <a:spLocks noGrp="1"/>
          </p:cNvSpPr>
          <p:nvPr>
            <p:ph type="sldNum" sz="quarter" idx="12"/>
          </p:nvPr>
        </p:nvSpPr>
        <p:spPr/>
        <p:txBody>
          <a:bodyPr/>
          <a:lstStyle/>
          <a:p>
            <a:fld id="{FB2C5D63-A782-4964-8123-0E3D5E55E495}" type="slidenum">
              <a:rPr lang="en-US" smtClean="0"/>
              <a:t>‹#›</a:t>
            </a:fld>
            <a:endParaRPr lang="en-US"/>
          </a:p>
        </p:txBody>
      </p:sp>
    </p:spTree>
    <p:extLst>
      <p:ext uri="{BB962C8B-B14F-4D97-AF65-F5344CB8AC3E}">
        <p14:creationId xmlns:p14="http://schemas.microsoft.com/office/powerpoint/2010/main" val="1314610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DBB46-BA10-44AC-9C33-CD76DBA870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768C1B-8A2F-44A9-BB33-4365BD1DDE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2F3FFB-5A04-455E-9310-72DE48823B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5F6E83-9E9A-49EF-B50A-7409DE4DE33D}"/>
              </a:ext>
            </a:extLst>
          </p:cNvPr>
          <p:cNvSpPr>
            <a:spLocks noGrp="1"/>
          </p:cNvSpPr>
          <p:nvPr>
            <p:ph type="dt" sz="half" idx="10"/>
          </p:nvPr>
        </p:nvSpPr>
        <p:spPr/>
        <p:txBody>
          <a:bodyPr/>
          <a:lstStyle/>
          <a:p>
            <a:fld id="{62D01ED0-B8ED-4404-978A-9E75DD1E971B}" type="datetimeFigureOut">
              <a:rPr lang="en-US" smtClean="0"/>
              <a:t>10/17/2022</a:t>
            </a:fld>
            <a:endParaRPr lang="en-US"/>
          </a:p>
        </p:txBody>
      </p:sp>
      <p:sp>
        <p:nvSpPr>
          <p:cNvPr id="6" name="Footer Placeholder 5">
            <a:extLst>
              <a:ext uri="{FF2B5EF4-FFF2-40B4-BE49-F238E27FC236}">
                <a16:creationId xmlns:a16="http://schemas.microsoft.com/office/drawing/2014/main" id="{EF554E57-53C8-422D-82AA-082843C971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8FF893-9ACC-4506-B666-E6B8745F96F7}"/>
              </a:ext>
            </a:extLst>
          </p:cNvPr>
          <p:cNvSpPr>
            <a:spLocks noGrp="1"/>
          </p:cNvSpPr>
          <p:nvPr>
            <p:ph type="sldNum" sz="quarter" idx="12"/>
          </p:nvPr>
        </p:nvSpPr>
        <p:spPr/>
        <p:txBody>
          <a:bodyPr/>
          <a:lstStyle/>
          <a:p>
            <a:fld id="{FB2C5D63-A782-4964-8123-0E3D5E55E495}" type="slidenum">
              <a:rPr lang="en-US" smtClean="0"/>
              <a:t>‹#›</a:t>
            </a:fld>
            <a:endParaRPr lang="en-US"/>
          </a:p>
        </p:txBody>
      </p:sp>
    </p:spTree>
    <p:extLst>
      <p:ext uri="{BB962C8B-B14F-4D97-AF65-F5344CB8AC3E}">
        <p14:creationId xmlns:p14="http://schemas.microsoft.com/office/powerpoint/2010/main" val="1544968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3D7779-A59C-42B9-882A-80FA0CAA63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8BFF4B-9E13-4E30-99C7-58A8174652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590DF-8345-471A-9C63-5A5B01EE4F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01ED0-B8ED-4404-978A-9E75DD1E971B}" type="datetimeFigureOut">
              <a:rPr lang="en-US" smtClean="0"/>
              <a:t>10/17/2022</a:t>
            </a:fld>
            <a:endParaRPr lang="en-US"/>
          </a:p>
        </p:txBody>
      </p:sp>
      <p:sp>
        <p:nvSpPr>
          <p:cNvPr id="5" name="Footer Placeholder 4">
            <a:extLst>
              <a:ext uri="{FF2B5EF4-FFF2-40B4-BE49-F238E27FC236}">
                <a16:creationId xmlns:a16="http://schemas.microsoft.com/office/drawing/2014/main" id="{F3F2F825-3A62-453F-8295-4C00350237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80E3933-FA37-4210-AB7A-4F1335F08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2C5D63-A782-4964-8123-0E3D5E55E495}" type="slidenum">
              <a:rPr lang="en-US" smtClean="0"/>
              <a:t>‹#›</a:t>
            </a:fld>
            <a:endParaRPr lang="en-US"/>
          </a:p>
        </p:txBody>
      </p:sp>
    </p:spTree>
    <p:extLst>
      <p:ext uri="{BB962C8B-B14F-4D97-AF65-F5344CB8AC3E}">
        <p14:creationId xmlns:p14="http://schemas.microsoft.com/office/powerpoint/2010/main" val="5805675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hyperlink" Target="https://el.wikipedia.org/wiki/%CE%96%CF%8E%CE%B1" TargetMode="External"/><Relationship Id="rId2" Type="http://schemas.openxmlformats.org/officeDocument/2006/relationships/hyperlink" Target="https://el.wikipedia.org/wiki/%CE%A6%CF%85%CF%84%CE%AC" TargetMode="External"/><Relationship Id="rId1" Type="http://schemas.openxmlformats.org/officeDocument/2006/relationships/slideLayout" Target="../slideLayouts/slideLayout5.xml"/><Relationship Id="rId4" Type="http://schemas.openxmlformats.org/officeDocument/2006/relationships/hyperlink" Target="https://el.wikipedia.org/wiki/%CE%9C%CF%8D%CE%BA%CE%B7%CF%84%CE%B5%CF%82"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el.wiktionary.org/wiki/%CF%80%CE%B5%CF%81%CE%B9%CE%B2%CE%AC%CE%BB%CE%BB%CE%BF%CE%BD" TargetMode="External"/><Relationship Id="rId2" Type="http://schemas.openxmlformats.org/officeDocument/2006/relationships/hyperlink" Target="https://el.wiktionary.org/wiki/%CF%86%CF%85%CF%83%CE%B9%CE%BA%CF%8C" TargetMode="Externa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hyperlink" Target="https://www.encyclopedia.com/science/dictionaries-thesauruses-pictures-and-press-releases/neuston-1" TargetMode="Externa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5.xml"/><Relationship Id="rId6" Type="http://schemas.openxmlformats.org/officeDocument/2006/relationships/image" Target="../media/image20.jpeg"/><Relationship Id="rId5" Type="http://schemas.openxmlformats.org/officeDocument/2006/relationships/image" Target="../media/image19.emf"/><Relationship Id="rId4" Type="http://schemas.openxmlformats.org/officeDocument/2006/relationships/image" Target="../media/image18.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www.amazon.com/Harold-V-Thurman/e/B001IOBKJW/ref=dp_byline_cont_book_2" TargetMode="External"/><Relationship Id="rId2" Type="http://schemas.openxmlformats.org/officeDocument/2006/relationships/hyperlink" Target="https://www.amazon.com/Alan-P-Trujillo/e/B001IO9RH4/ref=dp_byline_cont_book_1"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0F462EB-8D3C-41B6-BF27-689925B300A0}"/>
              </a:ext>
            </a:extLst>
          </p:cNvPr>
          <p:cNvSpPr txBox="1"/>
          <p:nvPr/>
        </p:nvSpPr>
        <p:spPr>
          <a:xfrm>
            <a:off x="7706535" y="5506353"/>
            <a:ext cx="4119705" cy="1045223"/>
          </a:xfrm>
          <a:prstGeom prst="rect">
            <a:avLst/>
          </a:prstGeom>
          <a:noFill/>
        </p:spPr>
        <p:txBody>
          <a:bodyPr wrap="square">
            <a:spAutoFit/>
          </a:bodyPr>
          <a:lstStyle/>
          <a:p>
            <a:pPr marL="228600" algn="r">
              <a:lnSpc>
                <a:spcPct val="107000"/>
              </a:lnSpc>
              <a:spcAft>
                <a:spcPts val="600"/>
              </a:spcAft>
            </a:pPr>
            <a:r>
              <a:rPr lang="el-GR" sz="1800" spc="30" dirty="0">
                <a:solidFill>
                  <a:srgbClr val="5F1919"/>
                </a:solidFill>
                <a:effectLst/>
                <a:latin typeface="Calibri" panose="020F0502020204030204" pitchFamily="34" charset="0"/>
                <a:ea typeface="Calibri" panose="020F0502020204030204" pitchFamily="34" charset="0"/>
                <a:cs typeface="Arial" panose="020B0604020202020204" pitchFamily="34" charset="0"/>
              </a:rPr>
              <a:t>Τα φυτά των ζώων </a:t>
            </a:r>
            <a:r>
              <a:rPr lang="el-GR" sz="1800" spc="30" dirty="0" err="1">
                <a:solidFill>
                  <a:srgbClr val="5F1919"/>
                </a:solidFill>
                <a:effectLst/>
                <a:latin typeface="Calibri" panose="020F0502020204030204" pitchFamily="34" charset="0"/>
                <a:ea typeface="Calibri" panose="020F0502020204030204" pitchFamily="34" charset="0"/>
                <a:cs typeface="Arial" panose="020B0604020202020204" pitchFamily="34" charset="0"/>
              </a:rPr>
              <a:t>ένεκέν</a:t>
            </a:r>
            <a:r>
              <a:rPr lang="el-GR" sz="1800" spc="30" dirty="0">
                <a:solidFill>
                  <a:srgbClr val="5F1919"/>
                </a:solidFill>
                <a:effectLst/>
                <a:latin typeface="Calibri" panose="020F0502020204030204" pitchFamily="34" charset="0"/>
                <a:ea typeface="Calibri" panose="020F0502020204030204" pitchFamily="34" charset="0"/>
                <a:cs typeface="Arial" panose="020B0604020202020204" pitchFamily="34" charset="0"/>
              </a:rPr>
              <a:t> εστί και τα ζώα των ανθρώπων χάριν.</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228600" algn="r">
              <a:lnSpc>
                <a:spcPct val="107000"/>
              </a:lnSpc>
              <a:spcAft>
                <a:spcPts val="600"/>
              </a:spcAft>
            </a:pPr>
            <a:r>
              <a:rPr lang="el-GR" sz="1600" dirty="0">
                <a:effectLst/>
                <a:latin typeface="Calibri" panose="020F0502020204030204" pitchFamily="34" charset="0"/>
                <a:ea typeface="Calibri" panose="020F0502020204030204" pitchFamily="34" charset="0"/>
                <a:cs typeface="Calibri" panose="020F0502020204030204" pitchFamily="34" charset="0"/>
              </a:rPr>
              <a:t>Αριστοτέλης (</a:t>
            </a:r>
            <a:r>
              <a:rPr lang="el-GR" sz="1800" dirty="0">
                <a:solidFill>
                  <a:srgbClr val="191919"/>
                </a:solidFill>
                <a:effectLst/>
                <a:latin typeface="Calibri" panose="020F0502020204030204" pitchFamily="34" charset="0"/>
                <a:ea typeface="Calibri" panose="020F0502020204030204" pitchFamily="34" charset="0"/>
                <a:cs typeface="Times New Roman" panose="02020603050405020304" pitchFamily="18" charset="0"/>
              </a:rPr>
              <a:t>384-322 π.Χ.</a:t>
            </a:r>
            <a:r>
              <a:rPr lang="el-GR" sz="1600" dirty="0">
                <a:effectLst/>
                <a:latin typeface="Calibri" panose="020F0502020204030204" pitchFamily="34" charset="0"/>
                <a:ea typeface="Calibri" panose="020F0502020204030204" pitchFamily="34" charset="0"/>
                <a:cs typeface="Calibri" panose="020F0502020204030204" pitchFamily="34"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C124DF33-B928-440D-AEDB-F7583A63C9B7}"/>
              </a:ext>
            </a:extLst>
          </p:cNvPr>
          <p:cNvSpPr txBox="1"/>
          <p:nvPr/>
        </p:nvSpPr>
        <p:spPr>
          <a:xfrm>
            <a:off x="5481087" y="511348"/>
            <a:ext cx="6094602" cy="1318181"/>
          </a:xfrm>
          <a:prstGeom prst="rect">
            <a:avLst/>
          </a:prstGeom>
          <a:noFill/>
        </p:spPr>
        <p:txBody>
          <a:bodyPr wrap="square">
            <a:spAutoFit/>
          </a:bodyPr>
          <a:lstStyle/>
          <a:p>
            <a:pPr algn="r" eaLnBrk="1" hangingPunct="1">
              <a:lnSpc>
                <a:spcPct val="150000"/>
              </a:lnSpc>
            </a:pPr>
            <a:r>
              <a:rPr lang="el-GR" sz="2800" b="1" dirty="0">
                <a:solidFill>
                  <a:srgbClr val="002060"/>
                </a:solidFill>
                <a:latin typeface="Calibri" pitchFamily="34" charset="0"/>
              </a:rPr>
              <a:t>Κεφάλαιο 4</a:t>
            </a:r>
          </a:p>
          <a:p>
            <a:pPr algn="r" eaLnBrk="1" hangingPunct="1">
              <a:lnSpc>
                <a:spcPct val="150000"/>
              </a:lnSpc>
            </a:pPr>
            <a:r>
              <a:rPr lang="el-GR" sz="2800" b="1" dirty="0">
                <a:solidFill>
                  <a:srgbClr val="002060"/>
                </a:solidFill>
                <a:latin typeface="Calibri" pitchFamily="34" charset="0"/>
              </a:rPr>
              <a:t>Η Ζωή στη Θάλασσα</a:t>
            </a:r>
          </a:p>
        </p:txBody>
      </p:sp>
      <p:sp>
        <p:nvSpPr>
          <p:cNvPr id="3" name="TextBox 2">
            <a:extLst>
              <a:ext uri="{FF2B5EF4-FFF2-40B4-BE49-F238E27FC236}">
                <a16:creationId xmlns:a16="http://schemas.microsoft.com/office/drawing/2014/main" id="{A3E109F2-9E3F-6F95-FE22-86CF03B14DC4}"/>
              </a:ext>
            </a:extLst>
          </p:cNvPr>
          <p:cNvSpPr txBox="1"/>
          <p:nvPr/>
        </p:nvSpPr>
        <p:spPr>
          <a:xfrm>
            <a:off x="137160" y="148173"/>
            <a:ext cx="7406640" cy="6740307"/>
          </a:xfrm>
          <a:prstGeom prst="rect">
            <a:avLst/>
          </a:prstGeom>
          <a:noFill/>
        </p:spPr>
        <p:txBody>
          <a:bodyPr wrap="square">
            <a:spAutoFit/>
          </a:bodyPr>
          <a:lstStyle/>
          <a:p>
            <a:pPr marR="1000" algn="just"/>
            <a:r>
              <a:rPr lang="el-GR" sz="1800" b="1" i="0" u="none" strike="noStrike" baseline="0" dirty="0">
                <a:solidFill>
                  <a:srgbClr val="211D1E"/>
                </a:solidFill>
                <a:latin typeface="Calibri" panose="020F0502020204030204" pitchFamily="34" charset="0"/>
              </a:rPr>
              <a:t>ΠΕΡΙΕΧΌΜΕΝΑ</a:t>
            </a:r>
            <a:endParaRPr lang="el-GR" sz="1800" b="0" i="0" u="none" strike="noStrike" baseline="0" dirty="0">
              <a:solidFill>
                <a:srgbClr val="211D1E"/>
              </a:solidFill>
              <a:latin typeface="Calibri" panose="020F0502020204030204" pitchFamily="34" charset="0"/>
            </a:endParaRPr>
          </a:p>
          <a:p>
            <a:pPr marR="1000" algn="just"/>
            <a:r>
              <a:rPr lang="el-GR" sz="1800" b="1" i="0" u="none" strike="noStrike" baseline="0" dirty="0">
                <a:solidFill>
                  <a:srgbClr val="211D1E"/>
                </a:solidFill>
                <a:latin typeface="Calibri" panose="020F0502020204030204" pitchFamily="34" charset="0"/>
              </a:rPr>
              <a:t>4.1. </a:t>
            </a:r>
            <a:r>
              <a:rPr lang="el-GR" sz="1800" b="0" i="0" u="none" strike="noStrike" baseline="0" dirty="0">
                <a:solidFill>
                  <a:srgbClr val="211D1E"/>
                </a:solidFill>
                <a:latin typeface="Calibri" panose="020F0502020204030204" pitchFamily="34" charset="0"/>
              </a:rPr>
              <a:t>ΧΡΗΣΙΜΟΙ ΟΡΟΙ </a:t>
            </a:r>
          </a:p>
          <a:p>
            <a:pPr marR="1000" algn="just"/>
            <a:r>
              <a:rPr lang="el-GR" sz="1800" b="1" i="0" u="none" strike="noStrike" baseline="0" dirty="0">
                <a:solidFill>
                  <a:srgbClr val="211D1E"/>
                </a:solidFill>
                <a:latin typeface="Calibri" panose="020F0502020204030204" pitchFamily="34" charset="0"/>
              </a:rPr>
              <a:t>4.2. </a:t>
            </a:r>
            <a:r>
              <a:rPr lang="el-GR" sz="1800" b="0" i="0" u="none" strike="noStrike" baseline="0" dirty="0">
                <a:solidFill>
                  <a:srgbClr val="211D1E"/>
                </a:solidFill>
                <a:latin typeface="Calibri" panose="020F0502020204030204" pitchFamily="34" charset="0"/>
              </a:rPr>
              <a:t>ΒΙ</a:t>
            </a:r>
            <a:r>
              <a:rPr lang="el-GR" sz="1800" b="0" i="0" u="none" strike="noStrike" baseline="0" dirty="0">
                <a:solidFill>
                  <a:srgbClr val="000000"/>
                </a:solidFill>
                <a:latin typeface="Calibri" panose="020F0502020204030204" pitchFamily="34" charset="0"/>
              </a:rPr>
              <a:t>Ο</a:t>
            </a:r>
            <a:r>
              <a:rPr lang="el-GR" sz="1800" b="0" i="0" u="none" strike="noStrike" baseline="0" dirty="0">
                <a:solidFill>
                  <a:srgbClr val="211D1E"/>
                </a:solidFill>
                <a:latin typeface="Calibri" panose="020F0502020204030204" pitchFamily="34" charset="0"/>
              </a:rPr>
              <a:t>ΖΩΝΕΣ Τ</a:t>
            </a:r>
            <a:r>
              <a:rPr lang="el-GR" sz="1800" b="0" i="0" u="none" strike="noStrike" baseline="0" dirty="0">
                <a:solidFill>
                  <a:srgbClr val="000000"/>
                </a:solidFill>
                <a:latin typeface="Calibri" panose="020F0502020204030204" pitchFamily="34" charset="0"/>
              </a:rPr>
              <a:t>Ο</a:t>
            </a:r>
            <a:r>
              <a:rPr lang="el-GR" sz="1800" b="0" i="0" u="none" strike="noStrike" baseline="0" dirty="0">
                <a:solidFill>
                  <a:srgbClr val="211D1E"/>
                </a:solidFill>
                <a:latin typeface="Calibri" panose="020F0502020204030204" pitchFamily="34" charset="0"/>
              </a:rPr>
              <a:t>Υ ΠΕΛΑΓΙΚ</a:t>
            </a:r>
            <a:r>
              <a:rPr lang="el-GR" sz="1800" b="0" i="0" u="none" strike="noStrike" baseline="0" dirty="0">
                <a:solidFill>
                  <a:srgbClr val="000000"/>
                </a:solidFill>
                <a:latin typeface="Calibri" panose="020F0502020204030204" pitchFamily="34" charset="0"/>
              </a:rPr>
              <a:t>Ο</a:t>
            </a:r>
            <a:r>
              <a:rPr lang="el-GR" sz="1800" b="0" i="0" u="none" strike="noStrike" baseline="0" dirty="0">
                <a:solidFill>
                  <a:srgbClr val="211D1E"/>
                </a:solidFill>
                <a:latin typeface="Calibri" panose="020F0502020204030204" pitchFamily="34" charset="0"/>
              </a:rPr>
              <a:t>Υ ΚΑΙ ΒΕΝΘΙΚ</a:t>
            </a:r>
            <a:r>
              <a:rPr lang="el-GR" sz="1800" b="0" i="0" u="none" strike="noStrike" baseline="0" dirty="0">
                <a:solidFill>
                  <a:srgbClr val="000000"/>
                </a:solidFill>
                <a:latin typeface="Calibri" panose="020F0502020204030204" pitchFamily="34" charset="0"/>
              </a:rPr>
              <a:t>Ο</a:t>
            </a:r>
            <a:r>
              <a:rPr lang="el-GR" sz="1800" b="0" i="0" u="none" strike="noStrike" baseline="0" dirty="0">
                <a:solidFill>
                  <a:srgbClr val="211D1E"/>
                </a:solidFill>
                <a:latin typeface="Calibri" panose="020F0502020204030204" pitchFamily="34" charset="0"/>
              </a:rPr>
              <a:t>Υ ΠΕΡΙΒΑΛΛ</a:t>
            </a:r>
            <a:r>
              <a:rPr lang="el-GR" sz="1800" b="0" i="0" u="none" strike="noStrike" baseline="0" dirty="0">
                <a:solidFill>
                  <a:srgbClr val="000000"/>
                </a:solidFill>
                <a:latin typeface="Calibri" panose="020F0502020204030204" pitchFamily="34" charset="0"/>
              </a:rPr>
              <a:t>Ο</a:t>
            </a:r>
            <a:r>
              <a:rPr lang="el-GR" sz="1800" b="0" i="0" u="none" strike="noStrike" baseline="0" dirty="0">
                <a:solidFill>
                  <a:srgbClr val="211D1E"/>
                </a:solidFill>
                <a:latin typeface="Calibri" panose="020F0502020204030204" pitchFamily="34" charset="0"/>
              </a:rPr>
              <a:t>ΝΤ</a:t>
            </a:r>
            <a:r>
              <a:rPr lang="el-GR" sz="1800" b="0" i="0" u="none" strike="noStrike" baseline="0" dirty="0">
                <a:solidFill>
                  <a:srgbClr val="000000"/>
                </a:solidFill>
                <a:latin typeface="Calibri" panose="020F0502020204030204" pitchFamily="34" charset="0"/>
              </a:rPr>
              <a:t>Ο</a:t>
            </a:r>
            <a:r>
              <a:rPr lang="el-GR" sz="1800" b="0" i="0" u="none" strike="noStrike" baseline="0" dirty="0">
                <a:solidFill>
                  <a:srgbClr val="211D1E"/>
                </a:solidFill>
                <a:latin typeface="Calibri" panose="020F0502020204030204" pitchFamily="34" charset="0"/>
              </a:rPr>
              <a:t>Σ </a:t>
            </a:r>
          </a:p>
          <a:p>
            <a:pPr marR="1000" algn="just"/>
            <a:r>
              <a:rPr lang="el-GR" sz="1800" b="1" i="0" u="none" strike="noStrike" baseline="0" dirty="0">
                <a:solidFill>
                  <a:srgbClr val="211D1E"/>
                </a:solidFill>
                <a:latin typeface="Calibri" panose="020F0502020204030204" pitchFamily="34" charset="0"/>
              </a:rPr>
              <a:t>4.3. </a:t>
            </a:r>
            <a:r>
              <a:rPr lang="el-GR" sz="1800" b="0" i="0" u="none" strike="noStrike" baseline="0" dirty="0">
                <a:solidFill>
                  <a:srgbClr val="211D1E"/>
                </a:solidFill>
                <a:latin typeface="Calibri" panose="020F0502020204030204" pitchFamily="34" charset="0"/>
              </a:rPr>
              <a:t>ΠΡΩΤ</a:t>
            </a:r>
            <a:r>
              <a:rPr lang="el-GR" sz="1800" b="0" i="0" u="none" strike="noStrike" baseline="0" dirty="0">
                <a:solidFill>
                  <a:srgbClr val="000000"/>
                </a:solidFill>
                <a:latin typeface="Calibri" panose="020F0502020204030204" pitchFamily="34" charset="0"/>
              </a:rPr>
              <a:t>Ο</a:t>
            </a:r>
            <a:r>
              <a:rPr lang="el-GR" sz="1800" b="0" i="0" u="none" strike="noStrike" baseline="0" dirty="0">
                <a:solidFill>
                  <a:srgbClr val="211D1E"/>
                </a:solidFill>
                <a:latin typeface="Calibri" panose="020F0502020204030204" pitchFamily="34" charset="0"/>
              </a:rPr>
              <a:t>ΓΕΝΗΣ ΠΑΡΑΓΩΓΗ ΚΑΙ ΠΑΡΑΓΩΓΙΚ</a:t>
            </a:r>
            <a:r>
              <a:rPr lang="el-GR" sz="1800" b="0" i="0" u="none" strike="noStrike" baseline="0" dirty="0">
                <a:solidFill>
                  <a:srgbClr val="000000"/>
                </a:solidFill>
                <a:latin typeface="Calibri" panose="020F0502020204030204" pitchFamily="34" charset="0"/>
              </a:rPr>
              <a:t>Ο</a:t>
            </a:r>
            <a:r>
              <a:rPr lang="el-GR" sz="1800" b="0" i="0" u="none" strike="noStrike" baseline="0" dirty="0">
                <a:solidFill>
                  <a:srgbClr val="211D1E"/>
                </a:solidFill>
                <a:latin typeface="Calibri" panose="020F0502020204030204" pitchFamily="34" charset="0"/>
              </a:rPr>
              <a:t>ΤΗΤΑ </a:t>
            </a:r>
          </a:p>
          <a:p>
            <a:pPr marR="1000" algn="just"/>
            <a:r>
              <a:rPr lang="el-GR" sz="1800" b="1" i="0" u="none" strike="noStrike" baseline="0" dirty="0">
                <a:solidFill>
                  <a:srgbClr val="211D1E"/>
                </a:solidFill>
                <a:latin typeface="Calibri" panose="020F0502020204030204" pitchFamily="34" charset="0"/>
              </a:rPr>
              <a:t>      4.3.1. </a:t>
            </a:r>
            <a:r>
              <a:rPr lang="el-GR" sz="1800" b="0" i="0" u="none" strike="noStrike" baseline="0" dirty="0">
                <a:solidFill>
                  <a:srgbClr val="211D1E"/>
                </a:solidFill>
                <a:latin typeface="Calibri" panose="020F0502020204030204" pitchFamily="34" charset="0"/>
              </a:rPr>
              <a:t>Παράγοντες που επηρεάζουν την πρωτογενή παραγωγικότητα </a:t>
            </a:r>
          </a:p>
          <a:p>
            <a:pPr marR="1000" algn="just"/>
            <a:r>
              <a:rPr lang="el-GR" sz="1800" b="1" i="0" u="none" strike="noStrike" baseline="0" dirty="0">
                <a:solidFill>
                  <a:srgbClr val="211D1E"/>
                </a:solidFill>
                <a:latin typeface="Calibri" panose="020F0502020204030204" pitchFamily="34" charset="0"/>
              </a:rPr>
              <a:t>      4.3.2. </a:t>
            </a:r>
            <a:r>
              <a:rPr lang="el-GR" sz="1800" b="0" i="0" u="none" strike="noStrike" baseline="0" dirty="0">
                <a:solidFill>
                  <a:srgbClr val="211D1E"/>
                </a:solidFill>
                <a:latin typeface="Calibri" panose="020F0502020204030204" pitchFamily="34" charset="0"/>
              </a:rPr>
              <a:t>Γεωγραφική και εποχιακή διαφοροποίηση </a:t>
            </a:r>
          </a:p>
          <a:p>
            <a:pPr marR="1000" algn="just"/>
            <a:r>
              <a:rPr lang="el-GR" sz="1800" b="1" i="0" u="none" strike="noStrike" baseline="0" dirty="0">
                <a:solidFill>
                  <a:srgbClr val="211D1E"/>
                </a:solidFill>
                <a:latin typeface="Calibri" panose="020F0502020204030204" pitchFamily="34" charset="0"/>
              </a:rPr>
              <a:t>      4.3.3. </a:t>
            </a:r>
            <a:r>
              <a:rPr lang="el-GR" sz="1800" b="0" i="0" u="none" strike="noStrike" baseline="0" dirty="0">
                <a:solidFill>
                  <a:srgbClr val="211D1E"/>
                </a:solidFill>
                <a:latin typeface="Calibri" panose="020F0502020204030204" pitchFamily="34" charset="0"/>
              </a:rPr>
              <a:t>Φωτοσυνθετικοί οργανισμοί </a:t>
            </a:r>
          </a:p>
          <a:p>
            <a:pPr marR="1000" algn="just"/>
            <a:r>
              <a:rPr lang="el-GR" sz="1800" b="1" i="0" u="none" strike="noStrike" baseline="0" dirty="0">
                <a:solidFill>
                  <a:srgbClr val="211D1E"/>
                </a:solidFill>
                <a:latin typeface="Calibri" panose="020F0502020204030204" pitchFamily="34" charset="0"/>
              </a:rPr>
              <a:t>4.4. </a:t>
            </a:r>
            <a:r>
              <a:rPr lang="el-GR" sz="1800" b="0" i="0" u="none" strike="noStrike" baseline="0" dirty="0">
                <a:solidFill>
                  <a:srgbClr val="211D1E"/>
                </a:solidFill>
                <a:latin typeface="Calibri" panose="020F0502020204030204" pitchFamily="34" charset="0"/>
              </a:rPr>
              <a:t>ΡΟΗ ΕΝΕΡΓΕΙΑΣ ΚΑΙ ΥΛΗΣ - ΤΡΟΦΙΚΕΣ ΣΧΕΣΕΙΣ </a:t>
            </a:r>
          </a:p>
          <a:p>
            <a:pPr marR="1000" algn="just"/>
            <a:r>
              <a:rPr lang="el-GR" sz="1800" b="1" i="0" u="none" strike="noStrike" baseline="0" dirty="0">
                <a:solidFill>
                  <a:srgbClr val="211D1E"/>
                </a:solidFill>
                <a:latin typeface="Calibri" panose="020F0502020204030204" pitchFamily="34" charset="0"/>
              </a:rPr>
              <a:t>      4.4.1. </a:t>
            </a:r>
            <a:r>
              <a:rPr lang="el-GR" sz="1800" b="0" i="0" u="none" strike="noStrike" baseline="0" dirty="0">
                <a:solidFill>
                  <a:srgbClr val="211D1E"/>
                </a:solidFill>
                <a:latin typeface="Calibri" panose="020F0502020204030204" pitchFamily="34" charset="0"/>
              </a:rPr>
              <a:t>Ροή ενέργειας </a:t>
            </a:r>
          </a:p>
          <a:p>
            <a:pPr marR="1000" algn="just"/>
            <a:r>
              <a:rPr lang="el-GR" sz="1800" b="1" i="0" u="none" strike="noStrike" baseline="0" dirty="0">
                <a:solidFill>
                  <a:srgbClr val="211D1E"/>
                </a:solidFill>
                <a:latin typeface="Calibri" panose="020F0502020204030204" pitchFamily="34" charset="0"/>
              </a:rPr>
              <a:t>      4.4.2. </a:t>
            </a:r>
            <a:r>
              <a:rPr lang="el-GR" sz="1800" b="0" i="0" u="none" strike="noStrike" baseline="0" dirty="0">
                <a:solidFill>
                  <a:srgbClr val="211D1E"/>
                </a:solidFill>
                <a:latin typeface="Calibri" panose="020F0502020204030204" pitchFamily="34" charset="0"/>
              </a:rPr>
              <a:t>Ροή θρεπτικών συστατικών στο θαλάσσιο οικοσύστημα </a:t>
            </a:r>
          </a:p>
          <a:p>
            <a:pPr marR="1000" algn="just"/>
            <a:r>
              <a:rPr lang="el-GR" sz="1800" b="1" i="0" u="none" strike="noStrike" baseline="0" dirty="0">
                <a:solidFill>
                  <a:srgbClr val="211D1E"/>
                </a:solidFill>
                <a:latin typeface="Calibri" panose="020F0502020204030204" pitchFamily="34" charset="0"/>
              </a:rPr>
              <a:t>      4.4.3. </a:t>
            </a:r>
            <a:r>
              <a:rPr lang="el-GR" sz="1800" b="0" i="0" u="none" strike="noStrike" baseline="0" dirty="0">
                <a:solidFill>
                  <a:srgbClr val="211D1E"/>
                </a:solidFill>
                <a:latin typeface="Calibri" panose="020F0502020204030204" pitchFamily="34" charset="0"/>
              </a:rPr>
              <a:t>Τροφικές αλυσίδες, τροφικά πλέγματα και πυραμίδα βιομάζας </a:t>
            </a:r>
          </a:p>
          <a:p>
            <a:pPr marR="1000" algn="just"/>
            <a:r>
              <a:rPr lang="el-GR" sz="1800" b="1" i="0" u="none" strike="noStrike" baseline="0" dirty="0">
                <a:solidFill>
                  <a:srgbClr val="211D1E"/>
                </a:solidFill>
                <a:latin typeface="Calibri" panose="020F0502020204030204" pitchFamily="34" charset="0"/>
              </a:rPr>
              <a:t>4.5. </a:t>
            </a:r>
            <a:r>
              <a:rPr lang="el-GR" sz="1800" b="0" i="0" u="none" strike="noStrike" baseline="0" dirty="0">
                <a:solidFill>
                  <a:srgbClr val="211D1E"/>
                </a:solidFill>
                <a:latin typeface="Calibri" panose="020F0502020204030204" pitchFamily="34" charset="0"/>
              </a:rPr>
              <a:t>ΠΕΛΑΓΙΚ</a:t>
            </a:r>
            <a:r>
              <a:rPr lang="el-GR" sz="1800" b="0" i="0" u="none" strike="noStrike" baseline="0" dirty="0">
                <a:solidFill>
                  <a:srgbClr val="000000"/>
                </a:solidFill>
                <a:latin typeface="Calibri" panose="020F0502020204030204" pitchFamily="34" charset="0"/>
              </a:rPr>
              <a:t>Ο</a:t>
            </a:r>
            <a:r>
              <a:rPr lang="el-GR" sz="1800" b="0" i="0" u="none" strike="noStrike" baseline="0" dirty="0">
                <a:solidFill>
                  <a:srgbClr val="211D1E"/>
                </a:solidFill>
                <a:latin typeface="Calibri" panose="020F0502020204030204" pitchFamily="34" charset="0"/>
              </a:rPr>
              <a:t>Ι ΡΓΑΝΙΣΜ</a:t>
            </a:r>
            <a:r>
              <a:rPr lang="el-GR" sz="1800" b="0" i="0" u="none" strike="noStrike" baseline="0" dirty="0">
                <a:solidFill>
                  <a:srgbClr val="000000"/>
                </a:solidFill>
                <a:latin typeface="Calibri" panose="020F0502020204030204" pitchFamily="34" charset="0"/>
              </a:rPr>
              <a:t>Ο</a:t>
            </a:r>
            <a:r>
              <a:rPr lang="el-GR" sz="1800" b="0" i="0" u="none" strike="noStrike" baseline="0" dirty="0">
                <a:solidFill>
                  <a:srgbClr val="211D1E"/>
                </a:solidFill>
                <a:latin typeface="Calibri" panose="020F0502020204030204" pitchFamily="34" charset="0"/>
              </a:rPr>
              <a:t>Ι </a:t>
            </a:r>
          </a:p>
          <a:p>
            <a:pPr marR="1000" algn="just"/>
            <a:r>
              <a:rPr lang="el-GR" sz="1800" b="1" i="0" u="none" strike="noStrike" baseline="0" dirty="0">
                <a:solidFill>
                  <a:srgbClr val="211D1E"/>
                </a:solidFill>
                <a:latin typeface="Calibri" panose="020F0502020204030204" pitchFamily="34" charset="0"/>
              </a:rPr>
              <a:t>     4.5.1. </a:t>
            </a:r>
            <a:r>
              <a:rPr lang="el-GR" sz="1800" b="0" i="0" u="none" strike="noStrike" baseline="0" dirty="0">
                <a:solidFill>
                  <a:srgbClr val="211D1E"/>
                </a:solidFill>
                <a:latin typeface="Calibri" panose="020F0502020204030204" pitchFamily="34" charset="0"/>
              </a:rPr>
              <a:t>Πλαγκτόν </a:t>
            </a:r>
          </a:p>
          <a:p>
            <a:pPr marR="1000" algn="just"/>
            <a:r>
              <a:rPr lang="el-GR" sz="1800" b="1" i="0" u="none" strike="noStrike" baseline="0" dirty="0">
                <a:solidFill>
                  <a:srgbClr val="211D1E"/>
                </a:solidFill>
                <a:latin typeface="Calibri" panose="020F0502020204030204" pitchFamily="34" charset="0"/>
              </a:rPr>
              <a:t>     4.5.2. </a:t>
            </a:r>
            <a:r>
              <a:rPr lang="el-GR" sz="1800" b="0" i="0" u="none" strike="noStrike" baseline="0" dirty="0" err="1">
                <a:solidFill>
                  <a:srgbClr val="211D1E"/>
                </a:solidFill>
                <a:latin typeface="Calibri" panose="020F0502020204030204" pitchFamily="34" charset="0"/>
              </a:rPr>
              <a:t>Νηκτόν</a:t>
            </a:r>
            <a:r>
              <a:rPr lang="el-GR" sz="1800" b="0" i="0" u="none" strike="noStrike" baseline="0" dirty="0">
                <a:solidFill>
                  <a:srgbClr val="211D1E"/>
                </a:solidFill>
                <a:latin typeface="Calibri" panose="020F0502020204030204" pitchFamily="34" charset="0"/>
              </a:rPr>
              <a:t> </a:t>
            </a:r>
          </a:p>
          <a:p>
            <a:pPr marR="1000" algn="just"/>
            <a:r>
              <a:rPr lang="el-GR" sz="1800" b="1" i="0" u="none" strike="noStrike" baseline="0" dirty="0">
                <a:solidFill>
                  <a:srgbClr val="211D1E"/>
                </a:solidFill>
                <a:latin typeface="Calibri" panose="020F0502020204030204" pitchFamily="34" charset="0"/>
              </a:rPr>
              <a:t>4.6. </a:t>
            </a:r>
            <a:r>
              <a:rPr lang="el-GR" sz="1800" b="0" i="0" u="none" strike="noStrike" baseline="0" dirty="0">
                <a:solidFill>
                  <a:srgbClr val="211D1E"/>
                </a:solidFill>
                <a:latin typeface="Calibri" panose="020F0502020204030204" pitchFamily="34" charset="0"/>
              </a:rPr>
              <a:t>ΒΕΝΘΙΚΟ ΠΕΡΙΒΑΛΛΟΝ &amp; ΡΓΑΝΙΣΜΟΙ </a:t>
            </a:r>
          </a:p>
          <a:p>
            <a:pPr marR="1000" algn="just"/>
            <a:r>
              <a:rPr lang="el-GR" sz="1800" b="1" i="0" u="none" strike="noStrike" baseline="0" dirty="0">
                <a:solidFill>
                  <a:srgbClr val="211D1E"/>
                </a:solidFill>
                <a:latin typeface="Calibri" panose="020F0502020204030204" pitchFamily="34" charset="0"/>
              </a:rPr>
              <a:t>     4.6.1 </a:t>
            </a:r>
            <a:r>
              <a:rPr lang="el-GR" sz="1800" b="0" i="0" u="none" strike="noStrike" baseline="0" dirty="0">
                <a:solidFill>
                  <a:srgbClr val="211D1E"/>
                </a:solidFill>
                <a:latin typeface="Calibri" panose="020F0502020204030204" pitchFamily="34" charset="0"/>
              </a:rPr>
              <a:t>Κατηγορίες βενθικών οργανισμών </a:t>
            </a:r>
          </a:p>
          <a:p>
            <a:pPr marR="1000" algn="just"/>
            <a:r>
              <a:rPr lang="el-GR" sz="1800" b="1" i="0" u="none" strike="noStrike" baseline="0" dirty="0">
                <a:solidFill>
                  <a:srgbClr val="211D1E"/>
                </a:solidFill>
                <a:latin typeface="Calibri" panose="020F0502020204030204" pitchFamily="34" charset="0"/>
              </a:rPr>
              <a:t>     4.6.2. </a:t>
            </a:r>
            <a:r>
              <a:rPr lang="el-GR" sz="1800" b="0" i="0" u="none" strike="noStrike" baseline="0" dirty="0" err="1">
                <a:solidFill>
                  <a:srgbClr val="211D1E"/>
                </a:solidFill>
                <a:latin typeface="Calibri" panose="020F0502020204030204" pitchFamily="34" charset="0"/>
              </a:rPr>
              <a:t>Βενθικοί</a:t>
            </a:r>
            <a:r>
              <a:rPr lang="el-GR" sz="1800" b="0" i="0" u="none" strike="noStrike" baseline="0" dirty="0">
                <a:solidFill>
                  <a:srgbClr val="211D1E"/>
                </a:solidFill>
                <a:latin typeface="Calibri" panose="020F0502020204030204" pitchFamily="34" charset="0"/>
              </a:rPr>
              <a:t> </a:t>
            </a:r>
            <a:r>
              <a:rPr lang="el-GR" sz="1800" b="0" i="0" u="none" strike="noStrike" baseline="0" dirty="0" err="1">
                <a:solidFill>
                  <a:srgbClr val="211D1E"/>
                </a:solidFill>
                <a:latin typeface="Calibri" panose="020F0502020204030204" pitchFamily="34" charset="0"/>
              </a:rPr>
              <a:t>οικότοποι</a:t>
            </a:r>
            <a:r>
              <a:rPr lang="el-GR" sz="1800" b="0" i="0" u="none" strike="noStrike" baseline="0" dirty="0">
                <a:solidFill>
                  <a:srgbClr val="211D1E"/>
                </a:solidFill>
                <a:latin typeface="Calibri" panose="020F0502020204030204" pitchFamily="34" charset="0"/>
              </a:rPr>
              <a:t> </a:t>
            </a:r>
          </a:p>
          <a:p>
            <a:pPr marR="1000" algn="just"/>
            <a:r>
              <a:rPr lang="el-GR" sz="1800" b="1" i="0" u="none" strike="noStrike" baseline="0" dirty="0">
                <a:solidFill>
                  <a:srgbClr val="211D1E"/>
                </a:solidFill>
                <a:latin typeface="Calibri" panose="020F0502020204030204" pitchFamily="34" charset="0"/>
              </a:rPr>
              <a:t>     4.6.3. </a:t>
            </a:r>
            <a:r>
              <a:rPr lang="el-GR" sz="1800" b="0" i="0" u="none" strike="noStrike" baseline="0" dirty="0">
                <a:solidFill>
                  <a:srgbClr val="211D1E"/>
                </a:solidFill>
                <a:latin typeface="Calibri" panose="020F0502020204030204" pitchFamily="34" charset="0"/>
              </a:rPr>
              <a:t>Είδη βενθικών οργανισμών </a:t>
            </a:r>
          </a:p>
          <a:p>
            <a:pPr marR="1000" algn="just"/>
            <a:r>
              <a:rPr lang="el-GR" sz="1800" b="1" i="0" u="none" strike="noStrike" baseline="0" dirty="0">
                <a:solidFill>
                  <a:srgbClr val="211D1E"/>
                </a:solidFill>
                <a:latin typeface="Calibri" panose="020F0502020204030204" pitchFamily="34" charset="0"/>
              </a:rPr>
              <a:t>     4.6.4. </a:t>
            </a:r>
            <a:r>
              <a:rPr lang="el-GR" sz="1800" b="0" i="0" u="none" strike="noStrike" baseline="0" dirty="0">
                <a:solidFill>
                  <a:srgbClr val="211D1E"/>
                </a:solidFill>
                <a:latin typeface="Calibri" panose="020F0502020204030204" pitchFamily="34" charset="0"/>
              </a:rPr>
              <a:t>Υποστρώματα βενθικών </a:t>
            </a:r>
            <a:r>
              <a:rPr lang="el-GR" sz="1800" b="0" i="0" u="none" strike="noStrike" baseline="0" dirty="0" err="1">
                <a:solidFill>
                  <a:srgbClr val="211D1E"/>
                </a:solidFill>
                <a:latin typeface="Calibri" panose="020F0502020204030204" pitchFamily="34" charset="0"/>
              </a:rPr>
              <a:t>βιοκοινωνιών</a:t>
            </a:r>
            <a:r>
              <a:rPr lang="el-GR" sz="1800" b="0" i="0" u="none" strike="noStrike" baseline="0" dirty="0">
                <a:solidFill>
                  <a:srgbClr val="211D1E"/>
                </a:solidFill>
                <a:latin typeface="Calibri" panose="020F0502020204030204" pitchFamily="34" charset="0"/>
              </a:rPr>
              <a:t> </a:t>
            </a:r>
          </a:p>
          <a:p>
            <a:pPr marR="1000" algn="just"/>
            <a:r>
              <a:rPr lang="el-GR" sz="1800" b="1" i="0" u="none" strike="noStrike" baseline="0" dirty="0">
                <a:solidFill>
                  <a:srgbClr val="211D1E"/>
                </a:solidFill>
                <a:latin typeface="Calibri" panose="020F0502020204030204" pitchFamily="34" charset="0"/>
              </a:rPr>
              <a:t>4.7. </a:t>
            </a:r>
            <a:r>
              <a:rPr lang="el-GR" sz="1800" b="0" i="0" u="none" strike="noStrike" baseline="0" dirty="0">
                <a:solidFill>
                  <a:srgbClr val="211D1E"/>
                </a:solidFill>
                <a:latin typeface="Calibri" panose="020F0502020204030204" pitchFamily="34" charset="0"/>
              </a:rPr>
              <a:t>ΜΕΣ</a:t>
            </a:r>
            <a:r>
              <a:rPr lang="el-GR" sz="1800" b="0" i="0" u="none" strike="noStrike" baseline="0" dirty="0">
                <a:solidFill>
                  <a:srgbClr val="000000"/>
                </a:solidFill>
                <a:latin typeface="Calibri" panose="020F0502020204030204" pitchFamily="34" charset="0"/>
              </a:rPr>
              <a:t>Ο</a:t>
            </a:r>
            <a:r>
              <a:rPr lang="el-GR" sz="1800" b="0" i="0" u="none" strike="noStrike" baseline="0" dirty="0">
                <a:solidFill>
                  <a:srgbClr val="211D1E"/>
                </a:solidFill>
                <a:latin typeface="Calibri" panose="020F0502020204030204" pitchFamily="34" charset="0"/>
              </a:rPr>
              <a:t>ΓΕΙ</a:t>
            </a:r>
            <a:r>
              <a:rPr lang="el-GR" sz="1800" b="0" i="0" u="none" strike="noStrike" baseline="0" dirty="0">
                <a:solidFill>
                  <a:srgbClr val="000000"/>
                </a:solidFill>
                <a:latin typeface="Calibri" panose="020F0502020204030204" pitchFamily="34" charset="0"/>
              </a:rPr>
              <a:t>Ο</a:t>
            </a:r>
            <a:r>
              <a:rPr lang="el-GR" sz="1800" b="0" i="0" u="none" strike="noStrike" baseline="0" dirty="0">
                <a:solidFill>
                  <a:srgbClr val="211D1E"/>
                </a:solidFill>
                <a:latin typeface="Calibri" panose="020F0502020204030204" pitchFamily="34" charset="0"/>
              </a:rPr>
              <a:t>Σ ΘΑΛΑΣΣΑ </a:t>
            </a:r>
          </a:p>
          <a:p>
            <a:pPr marR="1000" algn="just"/>
            <a:r>
              <a:rPr lang="el-GR" sz="1800" b="1" i="0" u="none" strike="noStrike" baseline="0" dirty="0">
                <a:solidFill>
                  <a:srgbClr val="211D1E"/>
                </a:solidFill>
                <a:latin typeface="Calibri" panose="020F0502020204030204" pitchFamily="34" charset="0"/>
              </a:rPr>
              <a:t>4.8. </a:t>
            </a:r>
            <a:r>
              <a:rPr lang="el-GR" sz="1800" b="0" i="0" u="none" strike="noStrike" baseline="0" dirty="0">
                <a:solidFill>
                  <a:srgbClr val="211D1E"/>
                </a:solidFill>
                <a:latin typeface="Calibri" panose="020F0502020204030204" pitchFamily="34" charset="0"/>
              </a:rPr>
              <a:t>ΕΛΛΗΝΙΚΈΣ ΘΆΛΑΣΣΕΣ </a:t>
            </a:r>
          </a:p>
          <a:p>
            <a:pPr marR="1000" algn="just"/>
            <a:r>
              <a:rPr lang="el-GR" sz="1800" b="1" i="0" u="none" strike="noStrike" baseline="0" dirty="0">
                <a:solidFill>
                  <a:srgbClr val="211D1E"/>
                </a:solidFill>
                <a:latin typeface="Calibri" panose="020F0502020204030204" pitchFamily="34" charset="0"/>
              </a:rPr>
              <a:t>     4.8.1. </a:t>
            </a:r>
            <a:r>
              <a:rPr lang="el-GR" sz="1800" b="0" i="0" u="none" strike="noStrike" baseline="0" dirty="0">
                <a:solidFill>
                  <a:srgbClr val="211D1E"/>
                </a:solidFill>
                <a:latin typeface="Calibri" panose="020F0502020204030204" pitchFamily="34" charset="0"/>
              </a:rPr>
              <a:t>Προστατευόμενα είδη </a:t>
            </a:r>
          </a:p>
          <a:p>
            <a:pPr marR="1000" algn="just"/>
            <a:r>
              <a:rPr lang="el-GR" sz="1800" b="1" i="0" u="none" strike="noStrike" baseline="0" dirty="0">
                <a:solidFill>
                  <a:srgbClr val="211D1E"/>
                </a:solidFill>
                <a:latin typeface="Calibri" panose="020F0502020204030204" pitchFamily="34" charset="0"/>
              </a:rPr>
              <a:t>     4.8.2. </a:t>
            </a:r>
            <a:r>
              <a:rPr lang="el-GR" sz="1800" b="0" i="0" u="none" strike="noStrike" baseline="0" dirty="0">
                <a:solidFill>
                  <a:srgbClr val="211D1E"/>
                </a:solidFill>
                <a:latin typeface="Calibri" panose="020F0502020204030204" pitchFamily="34" charset="0"/>
              </a:rPr>
              <a:t>Θαλάσσιοι </a:t>
            </a:r>
            <a:r>
              <a:rPr lang="el-GR" sz="1800" b="0" i="0" u="none" strike="noStrike" baseline="0" dirty="0" err="1">
                <a:solidFill>
                  <a:srgbClr val="211D1E"/>
                </a:solidFill>
                <a:latin typeface="Calibri" panose="020F0502020204030204" pitchFamily="34" charset="0"/>
              </a:rPr>
              <a:t>οικότοποι</a:t>
            </a:r>
            <a:r>
              <a:rPr lang="el-GR" sz="1800" b="0" i="0" u="none" strike="noStrike" baseline="0" dirty="0">
                <a:solidFill>
                  <a:srgbClr val="211D1E"/>
                </a:solidFill>
                <a:latin typeface="Calibri" panose="020F0502020204030204" pitchFamily="34" charset="0"/>
              </a:rPr>
              <a:t> </a:t>
            </a:r>
          </a:p>
          <a:p>
            <a:pPr marR="1000" algn="just"/>
            <a:r>
              <a:rPr lang="el-GR" sz="1800" b="0" i="0" u="none" strike="noStrike" baseline="0" dirty="0">
                <a:solidFill>
                  <a:srgbClr val="211D1E"/>
                </a:solidFill>
                <a:latin typeface="Calibri" panose="020F0502020204030204" pitchFamily="34" charset="0"/>
              </a:rPr>
              <a:t>ΒΙΒΛΙ</a:t>
            </a:r>
            <a:r>
              <a:rPr lang="el-GR" sz="1800" b="0" i="0" u="none" strike="noStrike" baseline="0" dirty="0">
                <a:solidFill>
                  <a:srgbClr val="000000"/>
                </a:solidFill>
                <a:latin typeface="Calibri" panose="020F0502020204030204" pitchFamily="34" charset="0"/>
              </a:rPr>
              <a:t>Ο</a:t>
            </a:r>
            <a:r>
              <a:rPr lang="el-GR" sz="1800" b="0" i="0" u="none" strike="noStrike" baseline="0" dirty="0">
                <a:solidFill>
                  <a:srgbClr val="211D1E"/>
                </a:solidFill>
                <a:latin typeface="Calibri" panose="020F0502020204030204" pitchFamily="34" charset="0"/>
              </a:rPr>
              <a:t>ΓΡΑΦΙΑ , ΠΑΡΑΡΤΗΜΑΤΑ  </a:t>
            </a:r>
            <a:endParaRPr lang="en-US" dirty="0"/>
          </a:p>
        </p:txBody>
      </p:sp>
    </p:spTree>
    <p:extLst>
      <p:ext uri="{BB962C8B-B14F-4D97-AF65-F5344CB8AC3E}">
        <p14:creationId xmlns:p14="http://schemas.microsoft.com/office/powerpoint/2010/main" val="2766169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7044C50-D638-4AE7-BD5D-4E9CF2DF551A}"/>
                  </a:ext>
                </a:extLst>
              </p:cNvPr>
              <p:cNvSpPr txBox="1"/>
              <p:nvPr/>
            </p:nvSpPr>
            <p:spPr>
              <a:xfrm>
                <a:off x="527357" y="287829"/>
                <a:ext cx="11180549" cy="3853491"/>
              </a:xfrm>
              <a:prstGeom prst="rect">
                <a:avLst/>
              </a:prstGeom>
              <a:noFill/>
            </p:spPr>
            <p:txBody>
              <a:bodyPr wrap="square">
                <a:spAutoFit/>
              </a:bodyPr>
              <a:lstStyle/>
              <a:p>
                <a:pPr algn="just"/>
                <a:r>
                  <a:rPr lang="el-GR" sz="2000" b="1" i="0" u="none" strike="noStrike" baseline="0" dirty="0">
                    <a:solidFill>
                      <a:srgbClr val="211D1E"/>
                    </a:solidFill>
                    <a:latin typeface="Calibri" panose="020F0502020204030204" pitchFamily="34" charset="0"/>
                  </a:rPr>
                  <a:t>Η φωτοσύνθεση </a:t>
                </a:r>
                <a:r>
                  <a:rPr lang="el-GR" sz="2000" b="0" i="0" u="none" strike="noStrike" baseline="0" dirty="0">
                    <a:solidFill>
                      <a:srgbClr val="211D1E"/>
                    </a:solidFill>
                    <a:latin typeface="Calibri" panose="020F0502020204030204" pitchFamily="34" charset="0"/>
                  </a:rPr>
                  <a:t>είναι μια αντίδραση στην οποία ενέργεια από τον Ήλιο αποθηκεύεται σε οργανικά μόρια. Στη φωτοσύνθεση, τα φυτικά κύτταρα απορροφούν ενέργεια και την αποθηκεύουν ως σάκχαρα. Ως χημική αντίδραση, η φωτοσυνθετική εξίσωση είναι αναστρέψιμη και η διαδικασία αυτή ονομάζεται </a:t>
                </a:r>
                <a:r>
                  <a:rPr lang="el-GR" sz="2000" b="1" i="0" u="none" strike="noStrike" baseline="0" dirty="0">
                    <a:solidFill>
                      <a:srgbClr val="211D1E"/>
                    </a:solidFill>
                    <a:latin typeface="Calibri" panose="020F0502020204030204" pitchFamily="34" charset="0"/>
                  </a:rPr>
                  <a:t>αναπνοή</a:t>
                </a:r>
                <a:r>
                  <a:rPr lang="el-GR" sz="2000" b="0" i="0" u="none" strike="noStrike" baseline="0" dirty="0">
                    <a:solidFill>
                      <a:srgbClr val="211D1E"/>
                    </a:solidFill>
                    <a:latin typeface="Calibri" panose="020F0502020204030204" pitchFamily="34" charset="0"/>
                  </a:rPr>
                  <a:t>. </a:t>
                </a:r>
                <a:endParaRPr lang="el-GR" sz="2000" dirty="0">
                  <a:latin typeface="Calibri" panose="020F0502020204030204" pitchFamily="34" charset="0"/>
                </a:endParaRPr>
              </a:p>
              <a:p>
                <a:pPr>
                  <a:lnSpc>
                    <a:spcPct val="107000"/>
                  </a:lnSpc>
                  <a:spcAft>
                    <a:spcPts val="800"/>
                  </a:spcAft>
                </a:pPr>
                <a:endParaRPr lang="el-GR" sz="1000" dirty="0">
                  <a:solidFill>
                    <a:srgbClr val="231F20"/>
                  </a:solidFill>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Η διεργασία της φωτοσύνθεσης, η οποία επιτυγχάνεται από τα φυτά, περιγράφεται από τη σχέση (1), </a:t>
                </a:r>
              </a:p>
              <a:p>
                <a:pPr>
                  <a:lnSpc>
                    <a:spcPct val="107000"/>
                  </a:lnSpc>
                  <a:spcAft>
                    <a:spcPts val="800"/>
                  </a:spcAft>
                </a:pP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ενώ η διεργασία της αναπνοής από την εξίσωση (2).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14:m>
                  <m:oMath xmlns:m="http://schemas.openxmlformats.org/officeDocument/2006/math">
                    <m:r>
                      <a:rPr lang="el-GR" sz="2000" b="1" i="1">
                        <a:solidFill>
                          <a:srgbClr val="231F20"/>
                        </a:solidFill>
                        <a:effectLst/>
                        <a:latin typeface="Cambria Math" panose="02040503050406030204" pitchFamily="18" charset="0"/>
                        <a:ea typeface="Calibri" panose="020F0502020204030204" pitchFamily="34" charset="0"/>
                        <a:cs typeface="TimesTen-Roman-37-0"/>
                      </a:rPr>
                      <m:t>𝟔</m:t>
                    </m:r>
                    <m:r>
                      <a:rPr lang="el-GR" sz="2000" b="1" i="1">
                        <a:solidFill>
                          <a:srgbClr val="231F20"/>
                        </a:solidFill>
                        <a:effectLst/>
                        <a:latin typeface="Cambria Math" panose="02040503050406030204" pitchFamily="18" charset="0"/>
                        <a:ea typeface="Calibri" panose="020F0502020204030204" pitchFamily="34" charset="0"/>
                        <a:cs typeface="TimesTen-Roman-37-0"/>
                      </a:rPr>
                      <m:t> </m:t>
                    </m:r>
                    <m:sSub>
                      <m:sSubPr>
                        <m:ctrlPr>
                          <a:rPr lang="en-US" sz="2000" b="1" i="1">
                            <a:solidFill>
                              <a:srgbClr val="231F20"/>
                            </a:solidFill>
                            <a:effectLst/>
                            <a:latin typeface="Cambria Math" panose="02040503050406030204" pitchFamily="18" charset="0"/>
                            <a:ea typeface="Calibri" panose="020F0502020204030204" pitchFamily="34" charset="0"/>
                            <a:cs typeface="TimesTen-Roman-37-0"/>
                          </a:rPr>
                        </m:ctrlPr>
                      </m:sSubPr>
                      <m:e>
                        <m:r>
                          <a:rPr lang="el-GR" sz="2000" b="1" i="1">
                            <a:solidFill>
                              <a:srgbClr val="231F20"/>
                            </a:solidFill>
                            <a:effectLst/>
                            <a:latin typeface="Cambria Math" panose="02040503050406030204" pitchFamily="18" charset="0"/>
                            <a:ea typeface="Calibri" panose="020F0502020204030204" pitchFamily="34" charset="0"/>
                            <a:cs typeface="TimesTen-Roman-37-0"/>
                          </a:rPr>
                          <m:t>𝜢</m:t>
                        </m:r>
                      </m:e>
                      <m:sub>
                        <m:r>
                          <a:rPr lang="el-GR" sz="2000" b="1" i="1">
                            <a:solidFill>
                              <a:srgbClr val="231F20"/>
                            </a:solidFill>
                            <a:effectLst/>
                            <a:latin typeface="Cambria Math" panose="02040503050406030204" pitchFamily="18" charset="0"/>
                            <a:ea typeface="Calibri" panose="020F0502020204030204" pitchFamily="34" charset="0"/>
                            <a:cs typeface="TimesTen-Roman-37-0"/>
                          </a:rPr>
                          <m:t>𝟐</m:t>
                        </m:r>
                      </m:sub>
                    </m:sSub>
                    <m:r>
                      <a:rPr lang="el-GR" sz="2000" b="1" i="1">
                        <a:solidFill>
                          <a:srgbClr val="231F20"/>
                        </a:solidFill>
                        <a:effectLst/>
                        <a:latin typeface="Cambria Math" panose="02040503050406030204" pitchFamily="18" charset="0"/>
                        <a:ea typeface="Calibri" panose="020F0502020204030204" pitchFamily="34" charset="0"/>
                        <a:cs typeface="TimesTen-Roman-37-0"/>
                      </a:rPr>
                      <m:t>𝜪</m:t>
                    </m:r>
                    <m:r>
                      <a:rPr lang="el-GR" sz="2000" b="1" i="1">
                        <a:solidFill>
                          <a:srgbClr val="231F20"/>
                        </a:solidFill>
                        <a:effectLst/>
                        <a:latin typeface="Cambria Math" panose="02040503050406030204" pitchFamily="18" charset="0"/>
                        <a:ea typeface="Calibri" panose="020F0502020204030204" pitchFamily="34" charset="0"/>
                        <a:cs typeface="TimesTen-Roman-37-0"/>
                      </a:rPr>
                      <m:t>+</m:t>
                    </m:r>
                    <m:r>
                      <a:rPr lang="el-GR" sz="2000" b="1" i="1">
                        <a:solidFill>
                          <a:srgbClr val="231F20"/>
                        </a:solidFill>
                        <a:effectLst/>
                        <a:latin typeface="Cambria Math" panose="02040503050406030204" pitchFamily="18" charset="0"/>
                        <a:ea typeface="Calibri" panose="020F0502020204030204" pitchFamily="34" charset="0"/>
                        <a:cs typeface="TimesTen-Roman-37-0"/>
                      </a:rPr>
                      <m:t>𝟔</m:t>
                    </m:r>
                    <m:r>
                      <a:rPr lang="el-GR" sz="2000" b="1" i="1">
                        <a:solidFill>
                          <a:srgbClr val="231F20"/>
                        </a:solidFill>
                        <a:effectLst/>
                        <a:latin typeface="Cambria Math" panose="02040503050406030204" pitchFamily="18" charset="0"/>
                        <a:ea typeface="Calibri" panose="020F0502020204030204" pitchFamily="34" charset="0"/>
                        <a:cs typeface="TimesTen-Roman-37-0"/>
                      </a:rPr>
                      <m:t> </m:t>
                    </m:r>
                    <m:r>
                      <a:rPr lang="en-US" sz="2000" b="1" i="1">
                        <a:solidFill>
                          <a:srgbClr val="231F20"/>
                        </a:solidFill>
                        <a:effectLst/>
                        <a:latin typeface="Cambria Math" panose="02040503050406030204" pitchFamily="18" charset="0"/>
                        <a:ea typeface="Calibri" panose="020F0502020204030204" pitchFamily="34" charset="0"/>
                        <a:cs typeface="TimesTen-Roman-37-0"/>
                      </a:rPr>
                      <m:t>𝑪</m:t>
                    </m:r>
                    <m:sSub>
                      <m:sSubPr>
                        <m:ctrlPr>
                          <a:rPr lang="en-US" sz="2000" b="1" i="1">
                            <a:solidFill>
                              <a:srgbClr val="231F20"/>
                            </a:solidFill>
                            <a:effectLst/>
                            <a:latin typeface="Cambria Math" panose="02040503050406030204" pitchFamily="18" charset="0"/>
                            <a:ea typeface="Calibri" panose="020F0502020204030204" pitchFamily="34" charset="0"/>
                            <a:cs typeface="TimesTen-Roman-37-0"/>
                          </a:rPr>
                        </m:ctrlPr>
                      </m:sSubPr>
                      <m:e>
                        <m:r>
                          <a:rPr lang="en-US" sz="2000" b="1" i="1">
                            <a:solidFill>
                              <a:srgbClr val="231F20"/>
                            </a:solidFill>
                            <a:effectLst/>
                            <a:latin typeface="Cambria Math" panose="02040503050406030204" pitchFamily="18" charset="0"/>
                            <a:ea typeface="Calibri" panose="020F0502020204030204" pitchFamily="34" charset="0"/>
                            <a:cs typeface="TimesTen-Roman-37-0"/>
                          </a:rPr>
                          <m:t>𝑶</m:t>
                        </m:r>
                      </m:e>
                      <m:sub>
                        <m:r>
                          <a:rPr lang="el-GR" sz="2000" b="1" i="1">
                            <a:solidFill>
                              <a:srgbClr val="231F20"/>
                            </a:solidFill>
                            <a:effectLst/>
                            <a:latin typeface="Cambria Math" panose="02040503050406030204" pitchFamily="18" charset="0"/>
                            <a:ea typeface="Calibri" panose="020F0502020204030204" pitchFamily="34" charset="0"/>
                            <a:cs typeface="TimesTen-Roman-37-0"/>
                          </a:rPr>
                          <m:t>𝟐</m:t>
                        </m:r>
                      </m:sub>
                    </m:sSub>
                    <m:r>
                      <a:rPr lang="el-GR" sz="2000" b="1" i="1">
                        <a:solidFill>
                          <a:srgbClr val="231F20"/>
                        </a:solidFill>
                        <a:effectLst/>
                        <a:latin typeface="Cambria Math" panose="02040503050406030204" pitchFamily="18" charset="0"/>
                        <a:ea typeface="Calibri" panose="020F0502020204030204" pitchFamily="34" charset="0"/>
                        <a:cs typeface="TimesTen-Roman-37-0"/>
                      </a:rPr>
                      <m:t>+</m:t>
                    </m:r>
                    <m:d>
                      <m:dPr>
                        <m:ctrlPr>
                          <a:rPr lang="en-US" sz="2000" b="1" i="1">
                            <a:solidFill>
                              <a:srgbClr val="231F20"/>
                            </a:solidFill>
                            <a:effectLst/>
                            <a:latin typeface="Cambria Math" panose="02040503050406030204" pitchFamily="18" charset="0"/>
                            <a:ea typeface="Calibri" panose="020F0502020204030204" pitchFamily="34" charset="0"/>
                            <a:cs typeface="TimesTen-Roman-37-0"/>
                          </a:rPr>
                        </m:ctrlPr>
                      </m:dPr>
                      <m:e>
                        <m:r>
                          <a:rPr lang="en-US" sz="2000" b="1" i="1">
                            <a:solidFill>
                              <a:srgbClr val="231F20"/>
                            </a:solidFill>
                            <a:effectLst/>
                            <a:latin typeface="Cambria Math" panose="02040503050406030204" pitchFamily="18" charset="0"/>
                            <a:ea typeface="Calibri" panose="020F0502020204030204" pitchFamily="34" charset="0"/>
                            <a:cs typeface="TimesTen-Roman-37-0"/>
                          </a:rPr>
                          <m:t>𝜼𝝀𝜾𝜶𝜿</m:t>
                        </m:r>
                        <m:r>
                          <a:rPr lang="el-GR" sz="2000" b="1" i="1" smtClean="0">
                            <a:solidFill>
                              <a:srgbClr val="231F20"/>
                            </a:solidFill>
                            <a:effectLst/>
                            <a:latin typeface="Cambria Math" panose="02040503050406030204" pitchFamily="18" charset="0"/>
                            <a:ea typeface="Calibri" panose="020F0502020204030204" pitchFamily="34" charset="0"/>
                            <a:cs typeface="TimesTen-Roman-37-0"/>
                          </a:rPr>
                          <m:t>𝜼</m:t>
                        </m:r>
                        <m:r>
                          <a:rPr lang="el-GR" sz="2000" b="1" i="1">
                            <a:solidFill>
                              <a:srgbClr val="231F20"/>
                            </a:solidFill>
                            <a:effectLst/>
                            <a:latin typeface="Cambria Math" panose="02040503050406030204" pitchFamily="18" charset="0"/>
                            <a:ea typeface="Calibri" panose="020F0502020204030204" pitchFamily="34" charset="0"/>
                            <a:cs typeface="TimesTen-Roman-37-0"/>
                          </a:rPr>
                          <m:t> </m:t>
                        </m:r>
                        <m:r>
                          <a:rPr lang="en-US" sz="2000" b="1" i="1">
                            <a:solidFill>
                              <a:srgbClr val="231F20"/>
                            </a:solidFill>
                            <a:effectLst/>
                            <a:latin typeface="Cambria Math" panose="02040503050406030204" pitchFamily="18" charset="0"/>
                            <a:ea typeface="Calibri" panose="020F0502020204030204" pitchFamily="34" charset="0"/>
                            <a:cs typeface="TimesTen-Roman-37-0"/>
                          </a:rPr>
                          <m:t>𝜺𝝂</m:t>
                        </m:r>
                        <m:r>
                          <a:rPr lang="el-GR" sz="2000" b="1" i="1" smtClean="0">
                            <a:solidFill>
                              <a:srgbClr val="231F20"/>
                            </a:solidFill>
                            <a:effectLst/>
                            <a:latin typeface="Cambria Math" panose="02040503050406030204" pitchFamily="18" charset="0"/>
                            <a:ea typeface="Calibri" panose="020F0502020204030204" pitchFamily="34" charset="0"/>
                            <a:cs typeface="TimesTen-Roman-37-0"/>
                          </a:rPr>
                          <m:t>𝜺</m:t>
                        </m:r>
                        <m:r>
                          <a:rPr lang="en-US" sz="2000" b="1" i="1">
                            <a:solidFill>
                              <a:srgbClr val="231F20"/>
                            </a:solidFill>
                            <a:effectLst/>
                            <a:latin typeface="Cambria Math" panose="02040503050406030204" pitchFamily="18" charset="0"/>
                            <a:ea typeface="Calibri" panose="020F0502020204030204" pitchFamily="34" charset="0"/>
                            <a:cs typeface="TimesTen-Roman-37-0"/>
                          </a:rPr>
                          <m:t>𝝆𝜸𝜺𝜾𝜶</m:t>
                        </m:r>
                      </m:e>
                    </m:d>
                    <m:box>
                      <m:boxPr>
                        <m:ctrlPr>
                          <a:rPr lang="en-US" sz="2000" b="1" i="1">
                            <a:solidFill>
                              <a:srgbClr val="231F20"/>
                            </a:solidFill>
                            <a:effectLst/>
                            <a:latin typeface="Cambria Math" panose="02040503050406030204" pitchFamily="18" charset="0"/>
                            <a:ea typeface="Calibri" panose="020F0502020204030204" pitchFamily="34" charset="0"/>
                            <a:cs typeface="TimesTen-Roman-37-0"/>
                          </a:rPr>
                        </m:ctrlPr>
                      </m:boxPr>
                      <m:e>
                        <m:groupChr>
                          <m:groupChrPr>
                            <m:chr m:val="⇒"/>
                            <m:vertJc m:val="bot"/>
                            <m:ctrlPr>
                              <a:rPr lang="en-US" sz="2000" b="1" i="1">
                                <a:solidFill>
                                  <a:srgbClr val="231F20"/>
                                </a:solidFill>
                                <a:effectLst/>
                                <a:latin typeface="Cambria Math" panose="02040503050406030204" pitchFamily="18" charset="0"/>
                                <a:ea typeface="Calibri" panose="020F0502020204030204" pitchFamily="34" charset="0"/>
                                <a:cs typeface="TimesTen-Roman-37-0"/>
                              </a:rPr>
                            </m:ctrlPr>
                          </m:groupChrPr>
                          <m:e>
                            <m:r>
                              <a:rPr lang="en-US" sz="2000" b="1" i="1">
                                <a:solidFill>
                                  <a:srgbClr val="231F20"/>
                                </a:solidFill>
                                <a:effectLst/>
                                <a:latin typeface="Cambria Math" panose="02040503050406030204" pitchFamily="18" charset="0"/>
                                <a:ea typeface="Calibri" panose="020F0502020204030204" pitchFamily="34" charset="0"/>
                                <a:cs typeface="TimesTen-Roman-37-0"/>
                              </a:rPr>
                              <m:t>𝜱𝝎𝝉𝝄𝝈</m:t>
                            </m:r>
                            <m:r>
                              <m:rPr>
                                <m:sty m:val="p"/>
                              </m:rPr>
                              <a:rPr lang="el-GR" sz="2000" b="1">
                                <a:solidFill>
                                  <a:srgbClr val="231F20"/>
                                </a:solidFill>
                                <a:effectLst/>
                                <a:latin typeface="Cambria Math" panose="02040503050406030204" pitchFamily="18" charset="0"/>
                                <a:ea typeface="Calibri" panose="020F0502020204030204" pitchFamily="34" charset="0"/>
                                <a:cs typeface="TimesTen-Roman-37-0"/>
                              </a:rPr>
                              <m:t>ύ</m:t>
                            </m:r>
                            <m:r>
                              <a:rPr lang="en-US" sz="2000" b="1" i="1">
                                <a:solidFill>
                                  <a:srgbClr val="231F20"/>
                                </a:solidFill>
                                <a:effectLst/>
                                <a:latin typeface="Cambria Math" panose="02040503050406030204" pitchFamily="18" charset="0"/>
                                <a:ea typeface="Calibri" panose="020F0502020204030204" pitchFamily="34" charset="0"/>
                                <a:cs typeface="TimesTen-Roman-37-0"/>
                              </a:rPr>
                              <m:t>𝝂𝜽𝜺𝝈𝜼</m:t>
                            </m:r>
                          </m:e>
                        </m:groupChr>
                        <m:r>
                          <a:rPr lang="en-US" sz="2000" b="1" i="1">
                            <a:solidFill>
                              <a:srgbClr val="231F20"/>
                            </a:solidFill>
                            <a:effectLst/>
                            <a:latin typeface="Cambria Math" panose="02040503050406030204" pitchFamily="18" charset="0"/>
                            <a:ea typeface="Calibri" panose="020F0502020204030204" pitchFamily="34" charset="0"/>
                            <a:cs typeface="TimesTen-Roman-37-0"/>
                          </a:rPr>
                          <m:t> </m:t>
                        </m:r>
                      </m:e>
                    </m:box>
                    <m:sSub>
                      <m:sSubPr>
                        <m:ctrlPr>
                          <a:rPr lang="en-US" sz="2000" b="1" i="1">
                            <a:solidFill>
                              <a:srgbClr val="231F20"/>
                            </a:solidFill>
                            <a:effectLst/>
                            <a:latin typeface="Cambria Math" panose="02040503050406030204" pitchFamily="18" charset="0"/>
                            <a:ea typeface="Times New Roman" panose="02020603050405020304" pitchFamily="18" charset="0"/>
                            <a:cs typeface="TimesTen-Roman-37-0"/>
                          </a:rPr>
                        </m:ctrlPr>
                      </m:sSubPr>
                      <m:e>
                        <m:r>
                          <a:rPr lang="en-US" sz="2000" b="1" i="1">
                            <a:solidFill>
                              <a:srgbClr val="231F20"/>
                            </a:solidFill>
                            <a:effectLst/>
                            <a:latin typeface="Cambria Math" panose="02040503050406030204" pitchFamily="18" charset="0"/>
                            <a:ea typeface="Times New Roman" panose="02020603050405020304" pitchFamily="18" charset="0"/>
                            <a:cs typeface="TimesTen-Roman-37-0"/>
                          </a:rPr>
                          <m:t>𝑪</m:t>
                        </m:r>
                      </m:e>
                      <m:sub>
                        <m:r>
                          <a:rPr lang="el-GR" sz="2000" b="1" i="1">
                            <a:solidFill>
                              <a:srgbClr val="231F20"/>
                            </a:solidFill>
                            <a:effectLst/>
                            <a:latin typeface="Cambria Math" panose="02040503050406030204" pitchFamily="18" charset="0"/>
                            <a:ea typeface="Times New Roman" panose="02020603050405020304" pitchFamily="18" charset="0"/>
                            <a:cs typeface="TimesTen-Roman-37-0"/>
                          </a:rPr>
                          <m:t>𝟔</m:t>
                        </m:r>
                      </m:sub>
                    </m:sSub>
                    <m:sSub>
                      <m:sSubPr>
                        <m:ctrlPr>
                          <a:rPr lang="en-US" sz="2000" b="1" i="1">
                            <a:solidFill>
                              <a:srgbClr val="231F20"/>
                            </a:solidFill>
                            <a:effectLst/>
                            <a:latin typeface="Cambria Math" panose="02040503050406030204" pitchFamily="18" charset="0"/>
                            <a:ea typeface="Times New Roman" panose="02020603050405020304" pitchFamily="18" charset="0"/>
                            <a:cs typeface="TimesTen-Roman-37-0"/>
                          </a:rPr>
                        </m:ctrlPr>
                      </m:sSubPr>
                      <m:e>
                        <m:r>
                          <a:rPr lang="en-US" sz="2000" b="1" i="1">
                            <a:solidFill>
                              <a:srgbClr val="231F20"/>
                            </a:solidFill>
                            <a:effectLst/>
                            <a:latin typeface="Cambria Math" panose="02040503050406030204" pitchFamily="18" charset="0"/>
                            <a:ea typeface="Times New Roman" panose="02020603050405020304" pitchFamily="18" charset="0"/>
                            <a:cs typeface="TimesTen-Roman-37-0"/>
                          </a:rPr>
                          <m:t>𝑯</m:t>
                        </m:r>
                      </m:e>
                      <m:sub>
                        <m:r>
                          <a:rPr lang="el-GR" sz="2000" b="1" i="1">
                            <a:solidFill>
                              <a:srgbClr val="231F20"/>
                            </a:solidFill>
                            <a:effectLst/>
                            <a:latin typeface="Cambria Math" panose="02040503050406030204" pitchFamily="18" charset="0"/>
                            <a:ea typeface="Times New Roman" panose="02020603050405020304" pitchFamily="18" charset="0"/>
                            <a:cs typeface="TimesTen-Roman-37-0"/>
                          </a:rPr>
                          <m:t>𝟏𝟐</m:t>
                        </m:r>
                      </m:sub>
                    </m:sSub>
                    <m:sSub>
                      <m:sSubPr>
                        <m:ctrlPr>
                          <a:rPr lang="en-US" sz="2000" b="1" i="1">
                            <a:solidFill>
                              <a:srgbClr val="231F20"/>
                            </a:solidFill>
                            <a:effectLst/>
                            <a:latin typeface="Cambria Math" panose="02040503050406030204" pitchFamily="18" charset="0"/>
                            <a:ea typeface="Times New Roman" panose="02020603050405020304" pitchFamily="18" charset="0"/>
                            <a:cs typeface="TimesTen-Roman-37-0"/>
                          </a:rPr>
                        </m:ctrlPr>
                      </m:sSubPr>
                      <m:e>
                        <m:r>
                          <a:rPr lang="en-US" sz="2000" b="1" i="1">
                            <a:solidFill>
                              <a:srgbClr val="231F20"/>
                            </a:solidFill>
                            <a:effectLst/>
                            <a:latin typeface="Cambria Math" panose="02040503050406030204" pitchFamily="18" charset="0"/>
                            <a:ea typeface="Times New Roman" panose="02020603050405020304" pitchFamily="18" charset="0"/>
                            <a:cs typeface="TimesTen-Roman-37-0"/>
                          </a:rPr>
                          <m:t>𝑶</m:t>
                        </m:r>
                      </m:e>
                      <m:sub>
                        <m:r>
                          <a:rPr lang="el-GR" sz="2000" b="1" i="1">
                            <a:solidFill>
                              <a:srgbClr val="231F20"/>
                            </a:solidFill>
                            <a:effectLst/>
                            <a:latin typeface="Cambria Math" panose="02040503050406030204" pitchFamily="18" charset="0"/>
                            <a:ea typeface="Times New Roman" panose="02020603050405020304" pitchFamily="18" charset="0"/>
                            <a:cs typeface="TimesTen-Roman-37-0"/>
                          </a:rPr>
                          <m:t>𝟔</m:t>
                        </m:r>
                      </m:sub>
                    </m:sSub>
                    <m:r>
                      <a:rPr lang="el-GR" sz="2000" b="1" i="1">
                        <a:solidFill>
                          <a:srgbClr val="231F20"/>
                        </a:solidFill>
                        <a:effectLst/>
                        <a:latin typeface="Cambria Math" panose="02040503050406030204" pitchFamily="18" charset="0"/>
                        <a:ea typeface="Times New Roman" panose="02020603050405020304" pitchFamily="18" charset="0"/>
                        <a:cs typeface="TimesTen-Roman-37-0"/>
                      </a:rPr>
                      <m:t>+</m:t>
                    </m:r>
                    <m:r>
                      <a:rPr lang="el-GR" sz="2000" b="1" i="1">
                        <a:solidFill>
                          <a:srgbClr val="231F20"/>
                        </a:solidFill>
                        <a:effectLst/>
                        <a:latin typeface="Cambria Math" panose="02040503050406030204" pitchFamily="18" charset="0"/>
                        <a:ea typeface="Times New Roman" panose="02020603050405020304" pitchFamily="18" charset="0"/>
                        <a:cs typeface="TimesTen-Roman-37-0"/>
                      </a:rPr>
                      <m:t>𝟔</m:t>
                    </m:r>
                    <m:sSub>
                      <m:sSubPr>
                        <m:ctrlPr>
                          <a:rPr lang="en-US" sz="2000" b="1" i="1">
                            <a:solidFill>
                              <a:srgbClr val="231F20"/>
                            </a:solidFill>
                            <a:effectLst/>
                            <a:latin typeface="Cambria Math" panose="02040503050406030204" pitchFamily="18" charset="0"/>
                            <a:ea typeface="Times New Roman" panose="02020603050405020304" pitchFamily="18" charset="0"/>
                            <a:cs typeface="TimesTen-Roman-37-0"/>
                          </a:rPr>
                        </m:ctrlPr>
                      </m:sSubPr>
                      <m:e>
                        <m:r>
                          <a:rPr lang="en-US" sz="2000" b="1" i="1">
                            <a:solidFill>
                              <a:srgbClr val="231F20"/>
                            </a:solidFill>
                            <a:effectLst/>
                            <a:latin typeface="Cambria Math" panose="02040503050406030204" pitchFamily="18" charset="0"/>
                            <a:ea typeface="Times New Roman" panose="02020603050405020304" pitchFamily="18" charset="0"/>
                            <a:cs typeface="TimesTen-Roman-37-0"/>
                          </a:rPr>
                          <m:t>𝑶</m:t>
                        </m:r>
                      </m:e>
                      <m:sub>
                        <m:r>
                          <a:rPr lang="el-GR" sz="2000" b="1" i="1">
                            <a:solidFill>
                              <a:srgbClr val="231F20"/>
                            </a:solidFill>
                            <a:effectLst/>
                            <a:latin typeface="Cambria Math" panose="02040503050406030204" pitchFamily="18" charset="0"/>
                            <a:ea typeface="Times New Roman" panose="02020603050405020304" pitchFamily="18" charset="0"/>
                            <a:cs typeface="TimesTen-Roman-37-0"/>
                          </a:rPr>
                          <m:t>𝟐</m:t>
                        </m:r>
                      </m:sub>
                    </m:sSub>
                  </m:oMath>
                </a14:m>
                <a:r>
                  <a:rPr lang="el-GR" sz="2000" b="1" i="1" dirty="0">
                    <a:solidFill>
                      <a:srgbClr val="231F20"/>
                    </a:solidFill>
                    <a:effectLst/>
                    <a:latin typeface="Calibri" panose="020F0502020204030204" pitchFamily="34" charset="0"/>
                    <a:ea typeface="Times New Roman" panose="02020603050405020304" pitchFamily="18" charset="0"/>
                    <a:cs typeface="TimesTen-Roman-37-0"/>
                  </a:rPr>
                  <a:t>  	(1)</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2000" b="1" dirty="0">
                    <a:solidFill>
                      <a:srgbClr val="231F20"/>
                    </a:solidFill>
                    <a:effectLst/>
                    <a:latin typeface="Calibri" panose="020F0502020204030204" pitchFamily="34" charset="0"/>
                    <a:ea typeface="Calibri" panose="020F0502020204030204" pitchFamily="34" charset="0"/>
                    <a:cs typeface="TimesTen-Roman-37-0"/>
                  </a:rPr>
                  <a:t> </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14:m>
                  <m:oMath xmlns:m="http://schemas.openxmlformats.org/officeDocument/2006/math">
                    <m:r>
                      <a:rPr lang="el-GR" sz="2000" b="1" i="1">
                        <a:solidFill>
                          <a:srgbClr val="231F20"/>
                        </a:solidFill>
                        <a:effectLst/>
                        <a:latin typeface="Cambria Math" panose="02040503050406030204" pitchFamily="18" charset="0"/>
                        <a:ea typeface="Calibri" panose="020F0502020204030204" pitchFamily="34" charset="0"/>
                        <a:cs typeface="TimesTen-Roman-37-0"/>
                      </a:rPr>
                      <m:t>𝟔</m:t>
                    </m:r>
                    <m:r>
                      <a:rPr lang="el-GR" sz="2000" b="1" i="1">
                        <a:solidFill>
                          <a:srgbClr val="231F20"/>
                        </a:solidFill>
                        <a:effectLst/>
                        <a:latin typeface="Cambria Math" panose="02040503050406030204" pitchFamily="18" charset="0"/>
                        <a:ea typeface="Calibri" panose="020F0502020204030204" pitchFamily="34" charset="0"/>
                        <a:cs typeface="TimesTen-Roman-37-0"/>
                      </a:rPr>
                      <m:t> </m:t>
                    </m:r>
                    <m:sSub>
                      <m:sSubPr>
                        <m:ctrlPr>
                          <a:rPr lang="en-US" sz="2000" b="1" i="1">
                            <a:solidFill>
                              <a:srgbClr val="231F20"/>
                            </a:solidFill>
                            <a:effectLst/>
                            <a:latin typeface="Cambria Math" panose="02040503050406030204" pitchFamily="18" charset="0"/>
                            <a:ea typeface="Calibri" panose="020F0502020204030204" pitchFamily="34" charset="0"/>
                            <a:cs typeface="TimesTen-Roman-37-0"/>
                          </a:rPr>
                        </m:ctrlPr>
                      </m:sSubPr>
                      <m:e>
                        <m:r>
                          <a:rPr lang="el-GR" sz="2000" b="1" i="1">
                            <a:solidFill>
                              <a:srgbClr val="231F20"/>
                            </a:solidFill>
                            <a:effectLst/>
                            <a:latin typeface="Cambria Math" panose="02040503050406030204" pitchFamily="18" charset="0"/>
                            <a:ea typeface="Calibri" panose="020F0502020204030204" pitchFamily="34" charset="0"/>
                            <a:cs typeface="TimesTen-Roman-37-0"/>
                          </a:rPr>
                          <m:t>𝜢</m:t>
                        </m:r>
                      </m:e>
                      <m:sub>
                        <m:r>
                          <a:rPr lang="el-GR" sz="2000" b="1" i="1">
                            <a:solidFill>
                              <a:srgbClr val="231F20"/>
                            </a:solidFill>
                            <a:effectLst/>
                            <a:latin typeface="Cambria Math" panose="02040503050406030204" pitchFamily="18" charset="0"/>
                            <a:ea typeface="Calibri" panose="020F0502020204030204" pitchFamily="34" charset="0"/>
                            <a:cs typeface="TimesTen-Roman-37-0"/>
                          </a:rPr>
                          <m:t>𝟐</m:t>
                        </m:r>
                      </m:sub>
                    </m:sSub>
                    <m:r>
                      <a:rPr lang="el-GR" sz="2000" b="1" i="1">
                        <a:solidFill>
                          <a:srgbClr val="231F20"/>
                        </a:solidFill>
                        <a:effectLst/>
                        <a:latin typeface="Cambria Math" panose="02040503050406030204" pitchFamily="18" charset="0"/>
                        <a:ea typeface="Calibri" panose="020F0502020204030204" pitchFamily="34" charset="0"/>
                        <a:cs typeface="TimesTen-Roman-37-0"/>
                      </a:rPr>
                      <m:t>𝜪</m:t>
                    </m:r>
                    <m:r>
                      <a:rPr lang="el-GR" sz="2000" b="1" i="1">
                        <a:solidFill>
                          <a:srgbClr val="231F20"/>
                        </a:solidFill>
                        <a:effectLst/>
                        <a:latin typeface="Cambria Math" panose="02040503050406030204" pitchFamily="18" charset="0"/>
                        <a:ea typeface="Calibri" panose="020F0502020204030204" pitchFamily="34" charset="0"/>
                        <a:cs typeface="TimesTen-Roman-37-0"/>
                      </a:rPr>
                      <m:t>+</m:t>
                    </m:r>
                    <m:r>
                      <a:rPr lang="el-GR" sz="2000" b="1" i="1">
                        <a:solidFill>
                          <a:srgbClr val="231F20"/>
                        </a:solidFill>
                        <a:effectLst/>
                        <a:latin typeface="Cambria Math" panose="02040503050406030204" pitchFamily="18" charset="0"/>
                        <a:ea typeface="Calibri" panose="020F0502020204030204" pitchFamily="34" charset="0"/>
                        <a:cs typeface="TimesTen-Roman-37-0"/>
                      </a:rPr>
                      <m:t>𝟔</m:t>
                    </m:r>
                    <m:r>
                      <a:rPr lang="el-GR" sz="2000" b="1" i="1">
                        <a:solidFill>
                          <a:srgbClr val="231F20"/>
                        </a:solidFill>
                        <a:effectLst/>
                        <a:latin typeface="Cambria Math" panose="02040503050406030204" pitchFamily="18" charset="0"/>
                        <a:ea typeface="Calibri" panose="020F0502020204030204" pitchFamily="34" charset="0"/>
                        <a:cs typeface="TimesTen-Roman-37-0"/>
                      </a:rPr>
                      <m:t> </m:t>
                    </m:r>
                    <m:r>
                      <a:rPr lang="en-US" sz="2000" b="1" i="1">
                        <a:solidFill>
                          <a:srgbClr val="231F20"/>
                        </a:solidFill>
                        <a:effectLst/>
                        <a:latin typeface="Cambria Math" panose="02040503050406030204" pitchFamily="18" charset="0"/>
                        <a:ea typeface="Calibri" panose="020F0502020204030204" pitchFamily="34" charset="0"/>
                        <a:cs typeface="TimesTen-Roman-37-0"/>
                      </a:rPr>
                      <m:t>𝑪</m:t>
                    </m:r>
                    <m:sSub>
                      <m:sSubPr>
                        <m:ctrlPr>
                          <a:rPr lang="en-US" sz="2000" b="1" i="1">
                            <a:solidFill>
                              <a:srgbClr val="231F20"/>
                            </a:solidFill>
                            <a:effectLst/>
                            <a:latin typeface="Cambria Math" panose="02040503050406030204" pitchFamily="18" charset="0"/>
                            <a:ea typeface="Calibri" panose="020F0502020204030204" pitchFamily="34" charset="0"/>
                            <a:cs typeface="TimesTen-Roman-37-0"/>
                          </a:rPr>
                        </m:ctrlPr>
                      </m:sSubPr>
                      <m:e>
                        <m:r>
                          <a:rPr lang="en-US" sz="2000" b="1" i="1">
                            <a:solidFill>
                              <a:srgbClr val="231F20"/>
                            </a:solidFill>
                            <a:effectLst/>
                            <a:latin typeface="Cambria Math" panose="02040503050406030204" pitchFamily="18" charset="0"/>
                            <a:ea typeface="Calibri" panose="020F0502020204030204" pitchFamily="34" charset="0"/>
                            <a:cs typeface="TimesTen-Roman-37-0"/>
                          </a:rPr>
                          <m:t>𝑶</m:t>
                        </m:r>
                      </m:e>
                      <m:sub>
                        <m:r>
                          <a:rPr lang="el-GR" sz="2000" b="1" i="1">
                            <a:solidFill>
                              <a:srgbClr val="231F20"/>
                            </a:solidFill>
                            <a:effectLst/>
                            <a:latin typeface="Cambria Math" panose="02040503050406030204" pitchFamily="18" charset="0"/>
                            <a:ea typeface="Calibri" panose="020F0502020204030204" pitchFamily="34" charset="0"/>
                            <a:cs typeface="TimesTen-Roman-37-0"/>
                          </a:rPr>
                          <m:t>𝟐</m:t>
                        </m:r>
                      </m:sub>
                    </m:sSub>
                    <m:r>
                      <a:rPr lang="el-GR" sz="2000" b="1" i="1">
                        <a:solidFill>
                          <a:srgbClr val="231F20"/>
                        </a:solidFill>
                        <a:effectLst/>
                        <a:latin typeface="Cambria Math" panose="02040503050406030204" pitchFamily="18" charset="0"/>
                        <a:ea typeface="Calibri" panose="020F0502020204030204" pitchFamily="34" charset="0"/>
                        <a:cs typeface="TimesTen-Roman-37-0"/>
                      </a:rPr>
                      <m:t>+</m:t>
                    </m:r>
                    <m:d>
                      <m:dPr>
                        <m:ctrlPr>
                          <a:rPr lang="en-US" sz="2000" b="1" i="1">
                            <a:solidFill>
                              <a:srgbClr val="231F20"/>
                            </a:solidFill>
                            <a:effectLst/>
                            <a:latin typeface="Cambria Math" panose="02040503050406030204" pitchFamily="18" charset="0"/>
                            <a:ea typeface="Calibri" panose="020F0502020204030204" pitchFamily="34" charset="0"/>
                            <a:cs typeface="TimesTen-Roman-37-0"/>
                          </a:rPr>
                        </m:ctrlPr>
                      </m:dPr>
                      <m:e>
                        <m:r>
                          <a:rPr lang="el-GR" sz="2000" b="1" i="1">
                            <a:solidFill>
                              <a:srgbClr val="231F20"/>
                            </a:solidFill>
                            <a:effectLst/>
                            <a:latin typeface="Cambria Math" panose="02040503050406030204" pitchFamily="18" charset="0"/>
                            <a:ea typeface="Calibri" panose="020F0502020204030204" pitchFamily="34" charset="0"/>
                            <a:cs typeface="TimesTen-Roman-37-0"/>
                          </a:rPr>
                          <m:t>𝜽𝜺𝝆𝝁</m:t>
                        </m:r>
                        <m:r>
                          <m:rPr>
                            <m:sty m:val="p"/>
                          </m:rPr>
                          <a:rPr lang="el-GR" sz="2000" b="1" i="1">
                            <a:solidFill>
                              <a:srgbClr val="231F20"/>
                            </a:solidFill>
                            <a:effectLst/>
                            <a:latin typeface="Cambria Math" panose="02040503050406030204" pitchFamily="18" charset="0"/>
                            <a:ea typeface="Calibri" panose="020F0502020204030204" pitchFamily="34" charset="0"/>
                            <a:cs typeface="TimesTen-Roman-37-0"/>
                          </a:rPr>
                          <m:t>ό</m:t>
                        </m:r>
                        <m:r>
                          <a:rPr lang="el-GR" sz="2000" b="1" i="1">
                            <a:solidFill>
                              <a:srgbClr val="231F20"/>
                            </a:solidFill>
                            <a:effectLst/>
                            <a:latin typeface="Cambria Math" panose="02040503050406030204" pitchFamily="18" charset="0"/>
                            <a:ea typeface="Calibri" panose="020F0502020204030204" pitchFamily="34" charset="0"/>
                            <a:cs typeface="TimesTen-Roman-37-0"/>
                          </a:rPr>
                          <m:t>𝝉𝜼𝝉𝜶</m:t>
                        </m:r>
                      </m:e>
                    </m:d>
                    <m:box>
                      <m:boxPr>
                        <m:ctrlPr>
                          <a:rPr lang="en-US" sz="2000" b="1" i="1">
                            <a:solidFill>
                              <a:srgbClr val="231F20"/>
                            </a:solidFill>
                            <a:effectLst/>
                            <a:latin typeface="Cambria Math" panose="02040503050406030204" pitchFamily="18" charset="0"/>
                            <a:ea typeface="Calibri" panose="020F0502020204030204" pitchFamily="34" charset="0"/>
                            <a:cs typeface="TimesTen-Roman-37-0"/>
                          </a:rPr>
                        </m:ctrlPr>
                      </m:boxPr>
                      <m:e>
                        <m:box>
                          <m:boxPr>
                            <m:ctrlPr>
                              <a:rPr lang="en-US" sz="2000" b="1" i="1">
                                <a:solidFill>
                                  <a:srgbClr val="231F20"/>
                                </a:solidFill>
                                <a:effectLst/>
                                <a:latin typeface="Cambria Math" panose="02040503050406030204" pitchFamily="18" charset="0"/>
                                <a:ea typeface="Calibri" panose="020F0502020204030204" pitchFamily="34" charset="0"/>
                                <a:cs typeface="TimesTen-Roman-37-0"/>
                              </a:rPr>
                            </m:ctrlPr>
                          </m:boxPr>
                          <m:e>
                            <m:groupChr>
                              <m:groupChrPr>
                                <m:chr m:val="⇐"/>
                                <m:vertJc m:val="bot"/>
                                <m:ctrlPr>
                                  <a:rPr lang="en-US" sz="2000" b="1" i="1">
                                    <a:solidFill>
                                      <a:srgbClr val="231F20"/>
                                    </a:solidFill>
                                    <a:effectLst/>
                                    <a:latin typeface="Cambria Math" panose="02040503050406030204" pitchFamily="18" charset="0"/>
                                    <a:ea typeface="Calibri" panose="020F0502020204030204" pitchFamily="34" charset="0"/>
                                    <a:cs typeface="TimesTen-Roman-37-0"/>
                                  </a:rPr>
                                </m:ctrlPr>
                              </m:groupChrPr>
                              <m:e>
                                <m:r>
                                  <a:rPr lang="en-US" sz="2000" b="1" i="1">
                                    <a:solidFill>
                                      <a:srgbClr val="231F20"/>
                                    </a:solidFill>
                                    <a:effectLst/>
                                    <a:latin typeface="Cambria Math" panose="02040503050406030204" pitchFamily="18" charset="0"/>
                                    <a:ea typeface="Calibri" panose="020F0502020204030204" pitchFamily="34" charset="0"/>
                                    <a:cs typeface="TimesTen-Roman-37-0"/>
                                  </a:rPr>
                                  <m:t>𝜜𝝂𝜶𝝅𝝂𝝄</m:t>
                                </m:r>
                                <m:r>
                                  <a:rPr lang="el-GR" sz="2000" b="1" i="1">
                                    <a:solidFill>
                                      <a:srgbClr val="231F20"/>
                                    </a:solidFill>
                                    <a:effectLst/>
                                    <a:latin typeface="Cambria Math" panose="02040503050406030204" pitchFamily="18" charset="0"/>
                                    <a:ea typeface="Calibri" panose="020F0502020204030204" pitchFamily="34" charset="0"/>
                                    <a:cs typeface="TimesTen-Roman-37-0"/>
                                  </a:rPr>
                                  <m:t>𝜳</m:t>
                                </m:r>
                              </m:e>
                            </m:groupChr>
                          </m:e>
                        </m:box>
                        <m:r>
                          <a:rPr lang="en-US" sz="2000" b="1" i="1">
                            <a:solidFill>
                              <a:srgbClr val="231F20"/>
                            </a:solidFill>
                            <a:effectLst/>
                            <a:latin typeface="Cambria Math" panose="02040503050406030204" pitchFamily="18" charset="0"/>
                            <a:ea typeface="Calibri" panose="020F0502020204030204" pitchFamily="34" charset="0"/>
                            <a:cs typeface="TimesTen-Roman-37-0"/>
                          </a:rPr>
                          <m:t> </m:t>
                        </m:r>
                      </m:e>
                    </m:box>
                    <m:sSub>
                      <m:sSubPr>
                        <m:ctrlPr>
                          <a:rPr lang="en-US" sz="2000" b="1" i="1">
                            <a:solidFill>
                              <a:srgbClr val="231F20"/>
                            </a:solidFill>
                            <a:effectLst/>
                            <a:latin typeface="Cambria Math" panose="02040503050406030204" pitchFamily="18" charset="0"/>
                            <a:ea typeface="Times New Roman" panose="02020603050405020304" pitchFamily="18" charset="0"/>
                            <a:cs typeface="TimesTen-Roman-37-0"/>
                          </a:rPr>
                        </m:ctrlPr>
                      </m:sSubPr>
                      <m:e>
                        <m:r>
                          <a:rPr lang="en-US" sz="2000" b="1" i="1">
                            <a:solidFill>
                              <a:srgbClr val="231F20"/>
                            </a:solidFill>
                            <a:effectLst/>
                            <a:latin typeface="Cambria Math" panose="02040503050406030204" pitchFamily="18" charset="0"/>
                            <a:ea typeface="Times New Roman" panose="02020603050405020304" pitchFamily="18" charset="0"/>
                            <a:cs typeface="TimesTen-Roman-37-0"/>
                          </a:rPr>
                          <m:t>𝑪</m:t>
                        </m:r>
                      </m:e>
                      <m:sub>
                        <m:r>
                          <a:rPr lang="el-GR" sz="2000" b="1" i="1">
                            <a:solidFill>
                              <a:srgbClr val="231F20"/>
                            </a:solidFill>
                            <a:effectLst/>
                            <a:latin typeface="Cambria Math" panose="02040503050406030204" pitchFamily="18" charset="0"/>
                            <a:ea typeface="Times New Roman" panose="02020603050405020304" pitchFamily="18" charset="0"/>
                            <a:cs typeface="TimesTen-Roman-37-0"/>
                          </a:rPr>
                          <m:t>𝟔</m:t>
                        </m:r>
                      </m:sub>
                    </m:sSub>
                    <m:sSub>
                      <m:sSubPr>
                        <m:ctrlPr>
                          <a:rPr lang="en-US" sz="2000" b="1" i="1">
                            <a:solidFill>
                              <a:srgbClr val="231F20"/>
                            </a:solidFill>
                            <a:effectLst/>
                            <a:latin typeface="Cambria Math" panose="02040503050406030204" pitchFamily="18" charset="0"/>
                            <a:ea typeface="Times New Roman" panose="02020603050405020304" pitchFamily="18" charset="0"/>
                            <a:cs typeface="TimesTen-Roman-37-0"/>
                          </a:rPr>
                        </m:ctrlPr>
                      </m:sSubPr>
                      <m:e>
                        <m:r>
                          <a:rPr lang="en-US" sz="2000" b="1" i="1">
                            <a:solidFill>
                              <a:srgbClr val="231F20"/>
                            </a:solidFill>
                            <a:effectLst/>
                            <a:latin typeface="Cambria Math" panose="02040503050406030204" pitchFamily="18" charset="0"/>
                            <a:ea typeface="Times New Roman" panose="02020603050405020304" pitchFamily="18" charset="0"/>
                            <a:cs typeface="TimesTen-Roman-37-0"/>
                          </a:rPr>
                          <m:t>𝑯</m:t>
                        </m:r>
                      </m:e>
                      <m:sub>
                        <m:r>
                          <a:rPr lang="el-GR" sz="2000" b="1" i="1">
                            <a:solidFill>
                              <a:srgbClr val="231F20"/>
                            </a:solidFill>
                            <a:effectLst/>
                            <a:latin typeface="Cambria Math" panose="02040503050406030204" pitchFamily="18" charset="0"/>
                            <a:ea typeface="Times New Roman" panose="02020603050405020304" pitchFamily="18" charset="0"/>
                            <a:cs typeface="TimesTen-Roman-37-0"/>
                          </a:rPr>
                          <m:t>𝟏𝟐</m:t>
                        </m:r>
                      </m:sub>
                    </m:sSub>
                    <m:sSub>
                      <m:sSubPr>
                        <m:ctrlPr>
                          <a:rPr lang="en-US" sz="2000" b="1" i="1">
                            <a:solidFill>
                              <a:srgbClr val="231F20"/>
                            </a:solidFill>
                            <a:effectLst/>
                            <a:latin typeface="Cambria Math" panose="02040503050406030204" pitchFamily="18" charset="0"/>
                            <a:ea typeface="Times New Roman" panose="02020603050405020304" pitchFamily="18" charset="0"/>
                            <a:cs typeface="TimesTen-Roman-37-0"/>
                          </a:rPr>
                        </m:ctrlPr>
                      </m:sSubPr>
                      <m:e>
                        <m:r>
                          <a:rPr lang="en-US" sz="2000" b="1" i="1">
                            <a:solidFill>
                              <a:srgbClr val="231F20"/>
                            </a:solidFill>
                            <a:effectLst/>
                            <a:latin typeface="Cambria Math" panose="02040503050406030204" pitchFamily="18" charset="0"/>
                            <a:ea typeface="Times New Roman" panose="02020603050405020304" pitchFamily="18" charset="0"/>
                            <a:cs typeface="TimesTen-Roman-37-0"/>
                          </a:rPr>
                          <m:t>𝑶</m:t>
                        </m:r>
                      </m:e>
                      <m:sub>
                        <m:r>
                          <a:rPr lang="el-GR" sz="2000" b="1" i="1">
                            <a:solidFill>
                              <a:srgbClr val="231F20"/>
                            </a:solidFill>
                            <a:effectLst/>
                            <a:latin typeface="Cambria Math" panose="02040503050406030204" pitchFamily="18" charset="0"/>
                            <a:ea typeface="Times New Roman" panose="02020603050405020304" pitchFamily="18" charset="0"/>
                            <a:cs typeface="TimesTen-Roman-37-0"/>
                          </a:rPr>
                          <m:t>𝟔</m:t>
                        </m:r>
                      </m:sub>
                    </m:sSub>
                    <m:r>
                      <a:rPr lang="el-GR" sz="2000" b="1" i="1">
                        <a:solidFill>
                          <a:srgbClr val="231F20"/>
                        </a:solidFill>
                        <a:effectLst/>
                        <a:latin typeface="Cambria Math" panose="02040503050406030204" pitchFamily="18" charset="0"/>
                        <a:ea typeface="Times New Roman" panose="02020603050405020304" pitchFamily="18" charset="0"/>
                        <a:cs typeface="TimesTen-Roman-37-0"/>
                      </a:rPr>
                      <m:t>+</m:t>
                    </m:r>
                    <m:r>
                      <a:rPr lang="el-GR" sz="2000" b="1" i="1">
                        <a:solidFill>
                          <a:srgbClr val="231F20"/>
                        </a:solidFill>
                        <a:effectLst/>
                        <a:latin typeface="Cambria Math" panose="02040503050406030204" pitchFamily="18" charset="0"/>
                        <a:ea typeface="Times New Roman" panose="02020603050405020304" pitchFamily="18" charset="0"/>
                        <a:cs typeface="TimesTen-Roman-37-0"/>
                      </a:rPr>
                      <m:t>𝟔</m:t>
                    </m:r>
                    <m:sSub>
                      <m:sSubPr>
                        <m:ctrlPr>
                          <a:rPr lang="en-US" sz="2000" b="1" i="1">
                            <a:solidFill>
                              <a:srgbClr val="231F20"/>
                            </a:solidFill>
                            <a:effectLst/>
                            <a:latin typeface="Cambria Math" panose="02040503050406030204" pitchFamily="18" charset="0"/>
                            <a:ea typeface="Times New Roman" panose="02020603050405020304" pitchFamily="18" charset="0"/>
                            <a:cs typeface="TimesTen-Roman-37-0"/>
                          </a:rPr>
                        </m:ctrlPr>
                      </m:sSubPr>
                      <m:e>
                        <m:r>
                          <a:rPr lang="en-US" sz="2000" b="1" i="1">
                            <a:solidFill>
                              <a:srgbClr val="231F20"/>
                            </a:solidFill>
                            <a:effectLst/>
                            <a:latin typeface="Cambria Math" panose="02040503050406030204" pitchFamily="18" charset="0"/>
                            <a:ea typeface="Times New Roman" panose="02020603050405020304" pitchFamily="18" charset="0"/>
                            <a:cs typeface="TimesTen-Roman-37-0"/>
                          </a:rPr>
                          <m:t>𝑶</m:t>
                        </m:r>
                      </m:e>
                      <m:sub>
                        <m:r>
                          <a:rPr lang="el-GR" sz="2000" b="1" i="1">
                            <a:solidFill>
                              <a:srgbClr val="231F20"/>
                            </a:solidFill>
                            <a:effectLst/>
                            <a:latin typeface="Cambria Math" panose="02040503050406030204" pitchFamily="18" charset="0"/>
                            <a:ea typeface="Times New Roman" panose="02020603050405020304" pitchFamily="18" charset="0"/>
                            <a:cs typeface="TimesTen-Roman-37-0"/>
                          </a:rPr>
                          <m:t>𝟐</m:t>
                        </m:r>
                      </m:sub>
                    </m:sSub>
                  </m:oMath>
                </a14:m>
                <a:r>
                  <a:rPr lang="el-GR" sz="2000" b="1" i="1" dirty="0">
                    <a:solidFill>
                      <a:srgbClr val="231F20"/>
                    </a:solidFill>
                    <a:effectLst/>
                    <a:latin typeface="Calibri" panose="020F0502020204030204" pitchFamily="34" charset="0"/>
                    <a:ea typeface="Times New Roman" panose="02020603050405020304" pitchFamily="18" charset="0"/>
                    <a:cs typeface="TimesTen-Roman-37-0"/>
                  </a:rPr>
                  <a:t> 		(2)</a:t>
                </a:r>
                <a:endParaRPr lang="en-US" sz="2000" b="1" dirty="0"/>
              </a:p>
            </p:txBody>
          </p:sp>
        </mc:Choice>
        <mc:Fallback xmlns="">
          <p:sp>
            <p:nvSpPr>
              <p:cNvPr id="8" name="TextBox 7">
                <a:extLst>
                  <a:ext uri="{FF2B5EF4-FFF2-40B4-BE49-F238E27FC236}">
                    <a16:creationId xmlns:a16="http://schemas.microsoft.com/office/drawing/2014/main" id="{B7044C50-D638-4AE7-BD5D-4E9CF2DF551A}"/>
                  </a:ext>
                </a:extLst>
              </p:cNvPr>
              <p:cNvSpPr txBox="1">
                <a:spLocks noRot="1" noChangeAspect="1" noMove="1" noResize="1" noEditPoints="1" noAdjustHandles="1" noChangeArrowheads="1" noChangeShapeType="1" noTextEdit="1"/>
              </p:cNvSpPr>
              <p:nvPr/>
            </p:nvSpPr>
            <p:spPr>
              <a:xfrm>
                <a:off x="527357" y="287829"/>
                <a:ext cx="11180549" cy="3853491"/>
              </a:xfrm>
              <a:prstGeom prst="rect">
                <a:avLst/>
              </a:prstGeom>
              <a:blipFill>
                <a:blip r:embed="rId2"/>
                <a:stretch>
                  <a:fillRect l="-600" t="-791" r="-545" b="-1899"/>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ED4FA5CE-0D7E-470C-91D5-EE01B9E28C82}"/>
              </a:ext>
            </a:extLst>
          </p:cNvPr>
          <p:cNvSpPr txBox="1"/>
          <p:nvPr/>
        </p:nvSpPr>
        <p:spPr>
          <a:xfrm>
            <a:off x="670792" y="4700055"/>
            <a:ext cx="11037114" cy="1323439"/>
          </a:xfrm>
          <a:prstGeom prst="rect">
            <a:avLst/>
          </a:prstGeom>
          <a:noFill/>
        </p:spPr>
        <p:txBody>
          <a:bodyPr wrap="square">
            <a:spAutoFit/>
          </a:bodyPr>
          <a:lstStyle/>
          <a:p>
            <a:pPr algn="just"/>
            <a:r>
              <a:rPr lang="el-GR" sz="2000" dirty="0">
                <a:latin typeface="Calibri" panose="020F0502020204030204" pitchFamily="34" charset="0"/>
              </a:rPr>
              <a:t>Η</a:t>
            </a:r>
            <a:r>
              <a:rPr lang="el-GR" sz="2000" b="0" i="0" u="none" strike="noStrike" baseline="0" dirty="0">
                <a:latin typeface="Calibri" panose="020F0502020204030204" pitchFamily="34" charset="0"/>
              </a:rPr>
              <a:t> διεργασία της </a:t>
            </a:r>
            <a:r>
              <a:rPr lang="el-GR" sz="2000" b="1" i="0" u="none" strike="noStrike" baseline="0" dirty="0" err="1">
                <a:solidFill>
                  <a:srgbClr val="211D1E"/>
                </a:solidFill>
                <a:latin typeface="Calibri" panose="020F0502020204030204" pitchFamily="34" charset="0"/>
              </a:rPr>
              <a:t>χημειοσύνθεσης</a:t>
            </a:r>
            <a:r>
              <a:rPr lang="el-GR" sz="2000" b="0" i="0" u="none" strike="noStrike" baseline="0" dirty="0">
                <a:solidFill>
                  <a:srgbClr val="211D1E"/>
                </a:solidFill>
                <a:latin typeface="Calibri" panose="020F0502020204030204" pitchFamily="34" charset="0"/>
              </a:rPr>
              <a:t>, αυτή υποστηρίζει συνήθως κάποια εξωτικά (σπάνια) οικοσυστήματα της </a:t>
            </a:r>
            <a:r>
              <a:rPr lang="el-GR" sz="2000" b="0" i="0" u="none" strike="noStrike" baseline="0" dirty="0" err="1">
                <a:solidFill>
                  <a:srgbClr val="211D1E"/>
                </a:solidFill>
                <a:latin typeface="Calibri" panose="020F0502020204030204" pitchFamily="34" charset="0"/>
              </a:rPr>
              <a:t>βαθύαλης</a:t>
            </a:r>
            <a:r>
              <a:rPr lang="el-GR" sz="2000" b="0" i="0" u="none" strike="noStrike" baseline="0" dirty="0">
                <a:solidFill>
                  <a:srgbClr val="211D1E"/>
                </a:solidFill>
                <a:latin typeface="Calibri" panose="020F0502020204030204" pitchFamily="34" charset="0"/>
              </a:rPr>
              <a:t> ζώνης, όπως για παράδειγμα εκείνα που έχουν σχέση με υδροθερμικές φλέβες (</a:t>
            </a:r>
            <a:r>
              <a:rPr lang="el-GR" sz="2000" b="0" i="1" u="none" strike="noStrike" baseline="0" dirty="0" err="1">
                <a:solidFill>
                  <a:srgbClr val="211D1E"/>
                </a:solidFill>
                <a:latin typeface="Calibri" panose="020F0502020204030204" pitchFamily="34" charset="0"/>
              </a:rPr>
              <a:t>vents</a:t>
            </a:r>
            <a:r>
              <a:rPr lang="el-GR" sz="2000" b="0" i="0" u="none" strike="noStrike" baseline="0" dirty="0">
                <a:solidFill>
                  <a:srgbClr val="211D1E"/>
                </a:solidFill>
                <a:latin typeface="Calibri" panose="020F0502020204030204" pitchFamily="34" charset="0"/>
              </a:rPr>
              <a:t>) και θερμές πηγές που συναντώνται στις </a:t>
            </a:r>
            <a:r>
              <a:rPr lang="el-GR" sz="2000" b="0" i="0" u="none" strike="noStrike" baseline="0" dirty="0" err="1">
                <a:solidFill>
                  <a:srgbClr val="211D1E"/>
                </a:solidFill>
                <a:latin typeface="Calibri" panose="020F0502020204030204" pitchFamily="34" charset="0"/>
              </a:rPr>
              <a:t>μεσο</a:t>
            </a:r>
            <a:r>
              <a:rPr lang="el-GR" sz="2000" b="0" i="0" u="none" strike="noStrike" baseline="0" dirty="0">
                <a:solidFill>
                  <a:srgbClr val="211D1E"/>
                </a:solidFill>
                <a:latin typeface="Calibri" panose="020F0502020204030204" pitchFamily="34" charset="0"/>
              </a:rPr>
              <a:t>-ωκεάνιες ράχες του ωκεάνιου πυθμένα</a:t>
            </a:r>
            <a:r>
              <a:rPr lang="el-GR" sz="2000" dirty="0">
                <a:solidFill>
                  <a:srgbClr val="211D1E"/>
                </a:solidFill>
                <a:latin typeface="Calibri" panose="020F0502020204030204" pitchFamily="34" charset="0"/>
              </a:rPr>
              <a:t>. </a:t>
            </a:r>
          </a:p>
          <a:p>
            <a:pPr algn="just"/>
            <a:r>
              <a:rPr lang="el-GR" sz="2000" dirty="0">
                <a:solidFill>
                  <a:srgbClr val="211D1E"/>
                </a:solidFill>
                <a:latin typeface="Calibri" panose="020F0502020204030204" pitchFamily="34" charset="0"/>
              </a:rPr>
              <a:t>Η εξίσωση για </a:t>
            </a:r>
            <a:r>
              <a:rPr lang="el-GR" sz="2000" dirty="0" err="1">
                <a:solidFill>
                  <a:srgbClr val="211D1E"/>
                </a:solidFill>
                <a:latin typeface="Calibri" panose="020F0502020204030204" pitchFamily="34" charset="0"/>
              </a:rPr>
              <a:t>χημειοσύνθεση</a:t>
            </a:r>
            <a:r>
              <a:rPr lang="el-GR" sz="2000" dirty="0">
                <a:solidFill>
                  <a:srgbClr val="211D1E"/>
                </a:solidFill>
                <a:latin typeface="Calibri" panose="020F0502020204030204" pitchFamily="34" charset="0"/>
              </a:rPr>
              <a:t> με βάση το υδρόθειο είναι: </a:t>
            </a:r>
            <a:endParaRPr lang="en-US" dirty="0"/>
          </a:p>
        </p:txBody>
      </p:sp>
      <p:sp>
        <p:nvSpPr>
          <p:cNvPr id="9" name="TextBox 8">
            <a:extLst>
              <a:ext uri="{FF2B5EF4-FFF2-40B4-BE49-F238E27FC236}">
                <a16:creationId xmlns:a16="http://schemas.microsoft.com/office/drawing/2014/main" id="{51EA082D-A122-4364-9B16-62A625762741}"/>
              </a:ext>
            </a:extLst>
          </p:cNvPr>
          <p:cNvSpPr txBox="1"/>
          <p:nvPr/>
        </p:nvSpPr>
        <p:spPr>
          <a:xfrm>
            <a:off x="2312894" y="6100438"/>
            <a:ext cx="6096000" cy="400110"/>
          </a:xfrm>
          <a:prstGeom prst="rect">
            <a:avLst/>
          </a:prstGeom>
          <a:noFill/>
        </p:spPr>
        <p:txBody>
          <a:bodyPr wrap="square">
            <a:spAutoFit/>
          </a:bodyPr>
          <a:lstStyle/>
          <a:p>
            <a:pPr algn="r"/>
            <a:r>
              <a:rPr lang="pt-BR" sz="2000" b="1" i="0" u="none" strike="noStrike" baseline="0" dirty="0">
                <a:solidFill>
                  <a:srgbClr val="211D1E"/>
                </a:solidFill>
                <a:latin typeface="Calibri" panose="020F0502020204030204" pitchFamily="34" charset="0"/>
              </a:rPr>
              <a:t>6 · </a:t>
            </a:r>
            <a:r>
              <a:rPr lang="pt-BR" sz="2000" b="1" i="1" u="none" strike="noStrike" baseline="0" dirty="0">
                <a:solidFill>
                  <a:srgbClr val="211D1E"/>
                </a:solidFill>
                <a:latin typeface="Calibri" panose="020F0502020204030204" pitchFamily="34" charset="0"/>
              </a:rPr>
              <a:t>CO</a:t>
            </a:r>
            <a:r>
              <a:rPr lang="pt-BR" sz="2000" b="1" i="0" u="none" strike="noStrike" baseline="-25000" dirty="0">
                <a:solidFill>
                  <a:srgbClr val="211D1E"/>
                </a:solidFill>
                <a:latin typeface="Calibri" panose="020F0502020204030204" pitchFamily="34" charset="0"/>
              </a:rPr>
              <a:t>2 </a:t>
            </a:r>
            <a:r>
              <a:rPr lang="pt-BR" sz="2000" b="1" i="0" u="none" strike="noStrike" baseline="0" dirty="0">
                <a:solidFill>
                  <a:srgbClr val="211D1E"/>
                </a:solidFill>
                <a:latin typeface="Calibri" panose="020F0502020204030204" pitchFamily="34" charset="0"/>
              </a:rPr>
              <a:t>+ 24 · </a:t>
            </a:r>
            <a:r>
              <a:rPr lang="pt-BR" sz="2000" b="1" i="1" u="none" strike="noStrike" baseline="0" dirty="0">
                <a:solidFill>
                  <a:srgbClr val="211D1E"/>
                </a:solidFill>
                <a:latin typeface="Calibri" panose="020F0502020204030204" pitchFamily="34" charset="0"/>
              </a:rPr>
              <a:t>H</a:t>
            </a:r>
            <a:r>
              <a:rPr lang="pt-BR" sz="2000" b="1" i="0" u="none" strike="noStrike" baseline="-25000" dirty="0">
                <a:solidFill>
                  <a:srgbClr val="211D1E"/>
                </a:solidFill>
                <a:latin typeface="Calibri" panose="020F0502020204030204" pitchFamily="34" charset="0"/>
              </a:rPr>
              <a:t>2</a:t>
            </a:r>
            <a:r>
              <a:rPr lang="pt-BR" sz="2000" b="1" i="1" u="none" strike="noStrike" baseline="0" dirty="0">
                <a:solidFill>
                  <a:srgbClr val="211D1E"/>
                </a:solidFill>
                <a:latin typeface="Calibri" panose="020F0502020204030204" pitchFamily="34" charset="0"/>
              </a:rPr>
              <a:t>S </a:t>
            </a:r>
            <a:r>
              <a:rPr lang="pt-BR" sz="2000" b="1" i="0" u="none" strike="noStrike" baseline="0" dirty="0">
                <a:solidFill>
                  <a:srgbClr val="211D1E"/>
                </a:solidFill>
                <a:latin typeface="Calibri" panose="020F0502020204030204" pitchFamily="34" charset="0"/>
              </a:rPr>
              <a:t>+ 6 · </a:t>
            </a:r>
            <a:r>
              <a:rPr lang="pt-BR" sz="2000" b="1" i="1" u="none" strike="noStrike" baseline="0" dirty="0">
                <a:solidFill>
                  <a:srgbClr val="211D1E"/>
                </a:solidFill>
                <a:latin typeface="Calibri" panose="020F0502020204030204" pitchFamily="34" charset="0"/>
              </a:rPr>
              <a:t>O</a:t>
            </a:r>
            <a:r>
              <a:rPr lang="pt-BR" sz="2000" b="1" i="0" u="none" strike="noStrike" baseline="-25000" dirty="0">
                <a:solidFill>
                  <a:srgbClr val="211D1E"/>
                </a:solidFill>
                <a:latin typeface="Calibri" panose="020F0502020204030204" pitchFamily="34" charset="0"/>
              </a:rPr>
              <a:t>2</a:t>
            </a:r>
            <a:r>
              <a:rPr lang="pt-BR" sz="2000" b="1" i="0" u="none" strike="noStrike" baseline="0" dirty="0">
                <a:solidFill>
                  <a:srgbClr val="211D1E"/>
                </a:solidFill>
                <a:latin typeface="Calibri" panose="020F0502020204030204" pitchFamily="34" charset="0"/>
              </a:rPr>
              <a:t> = </a:t>
            </a:r>
            <a:r>
              <a:rPr lang="pt-BR" sz="2000" b="1" i="1" u="none" strike="noStrike" baseline="0" dirty="0">
                <a:solidFill>
                  <a:srgbClr val="211D1E"/>
                </a:solidFill>
                <a:latin typeface="Calibri" panose="020F0502020204030204" pitchFamily="34" charset="0"/>
              </a:rPr>
              <a:t>C</a:t>
            </a:r>
            <a:r>
              <a:rPr lang="pt-BR" sz="2000" b="1" i="0" u="none" strike="noStrike" baseline="-25000" dirty="0">
                <a:solidFill>
                  <a:srgbClr val="211D1E"/>
                </a:solidFill>
                <a:latin typeface="Calibri" panose="020F0502020204030204" pitchFamily="34" charset="0"/>
              </a:rPr>
              <a:t>6</a:t>
            </a:r>
            <a:r>
              <a:rPr lang="pt-BR" sz="2000" b="1" i="1" u="none" strike="noStrike" baseline="0" dirty="0">
                <a:solidFill>
                  <a:srgbClr val="211D1E"/>
                </a:solidFill>
                <a:latin typeface="Calibri" panose="020F0502020204030204" pitchFamily="34" charset="0"/>
              </a:rPr>
              <a:t>H</a:t>
            </a:r>
            <a:r>
              <a:rPr lang="pt-BR" sz="2000" b="1" i="0" u="none" strike="noStrike" baseline="-25000" dirty="0">
                <a:solidFill>
                  <a:srgbClr val="211D1E"/>
                </a:solidFill>
                <a:latin typeface="Calibri" panose="020F0502020204030204" pitchFamily="34" charset="0"/>
              </a:rPr>
              <a:t>12</a:t>
            </a:r>
            <a:r>
              <a:rPr lang="pt-BR" sz="2000" b="1" i="1" u="none" strike="noStrike" baseline="0" dirty="0">
                <a:solidFill>
                  <a:srgbClr val="211D1E"/>
                </a:solidFill>
                <a:latin typeface="Calibri" panose="020F0502020204030204" pitchFamily="34" charset="0"/>
              </a:rPr>
              <a:t>O</a:t>
            </a:r>
            <a:r>
              <a:rPr lang="pt-BR" sz="2000" b="1" i="0" u="none" strike="noStrike" baseline="-25000" dirty="0">
                <a:solidFill>
                  <a:srgbClr val="211D1E"/>
                </a:solidFill>
                <a:latin typeface="Calibri" panose="020F0502020204030204" pitchFamily="34" charset="0"/>
              </a:rPr>
              <a:t>6</a:t>
            </a:r>
            <a:r>
              <a:rPr lang="pt-BR" sz="2000" b="1" i="0" u="none" strike="noStrike" baseline="0" dirty="0">
                <a:solidFill>
                  <a:srgbClr val="211D1E"/>
                </a:solidFill>
                <a:latin typeface="Calibri" panose="020F0502020204030204" pitchFamily="34" charset="0"/>
              </a:rPr>
              <a:t> + 24 · </a:t>
            </a:r>
            <a:r>
              <a:rPr lang="pt-BR" sz="2000" b="1" i="1" u="none" strike="noStrike" baseline="0" dirty="0">
                <a:solidFill>
                  <a:srgbClr val="211D1E"/>
                </a:solidFill>
                <a:latin typeface="Calibri" panose="020F0502020204030204" pitchFamily="34" charset="0"/>
              </a:rPr>
              <a:t>S </a:t>
            </a:r>
            <a:r>
              <a:rPr lang="pt-BR" sz="2000" b="1" i="0" u="none" strike="noStrike" baseline="0" dirty="0">
                <a:solidFill>
                  <a:srgbClr val="211D1E"/>
                </a:solidFill>
                <a:latin typeface="Calibri" panose="020F0502020204030204" pitchFamily="34" charset="0"/>
              </a:rPr>
              <a:t>+ 18 · </a:t>
            </a:r>
            <a:r>
              <a:rPr lang="pt-BR" sz="2000" b="1" i="1" u="none" strike="noStrike" baseline="0" dirty="0">
                <a:solidFill>
                  <a:srgbClr val="211D1E"/>
                </a:solidFill>
                <a:latin typeface="Calibri" panose="020F0502020204030204" pitchFamily="34" charset="0"/>
              </a:rPr>
              <a:t>H</a:t>
            </a:r>
            <a:r>
              <a:rPr lang="pt-BR" sz="2000" b="1" i="0" u="none" strike="noStrike" baseline="-25000" dirty="0">
                <a:solidFill>
                  <a:srgbClr val="211D1E"/>
                </a:solidFill>
                <a:latin typeface="Calibri" panose="020F0502020204030204" pitchFamily="34" charset="0"/>
              </a:rPr>
              <a:t>2</a:t>
            </a:r>
            <a:r>
              <a:rPr lang="pt-BR" sz="2000" b="1" i="1" u="none" strike="noStrike" baseline="0" dirty="0">
                <a:solidFill>
                  <a:srgbClr val="211D1E"/>
                </a:solidFill>
                <a:latin typeface="Calibri" panose="020F0502020204030204" pitchFamily="34" charset="0"/>
              </a:rPr>
              <a:t>O </a:t>
            </a:r>
            <a:endParaRPr lang="en-US" sz="2000" b="1" dirty="0"/>
          </a:p>
        </p:txBody>
      </p:sp>
    </p:spTree>
    <p:extLst>
      <p:ext uri="{BB962C8B-B14F-4D97-AF65-F5344CB8AC3E}">
        <p14:creationId xmlns:p14="http://schemas.microsoft.com/office/powerpoint/2010/main" val="2880314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7C6E9A3-65A4-4357-8ADC-22F3C3F7A726}"/>
              </a:ext>
            </a:extLst>
          </p:cNvPr>
          <p:cNvSpPr txBox="1"/>
          <p:nvPr/>
        </p:nvSpPr>
        <p:spPr>
          <a:xfrm>
            <a:off x="9092161" y="5727160"/>
            <a:ext cx="3079576" cy="1107996"/>
          </a:xfrm>
          <a:prstGeom prst="rect">
            <a:avLst/>
          </a:prstGeom>
          <a:noFill/>
          <a:ln>
            <a:solidFill>
              <a:schemeClr val="accent1"/>
            </a:solidFill>
          </a:ln>
        </p:spPr>
        <p:txBody>
          <a:bodyPr wrap="square">
            <a:spAutoFit/>
          </a:bodyPr>
          <a:lstStyle/>
          <a:p>
            <a:r>
              <a:rPr lang="el-GR" sz="2200" b="1" dirty="0">
                <a:solidFill>
                  <a:srgbClr val="002060"/>
                </a:solidFill>
                <a:latin typeface="Calibri" panose="020F0502020204030204" pitchFamily="34" charset="0"/>
                <a:ea typeface="Calibri" panose="020F0502020204030204" pitchFamily="34" charset="0"/>
              </a:rPr>
              <a:t>Πρωτογενής Παραγωγή</a:t>
            </a:r>
            <a:endParaRPr lang="en-US" sz="2200" b="1" dirty="0">
              <a:solidFill>
                <a:srgbClr val="002060"/>
              </a:solidFill>
              <a:latin typeface="Calibri" panose="020F0502020204030204" pitchFamily="34" charset="0"/>
              <a:ea typeface="Calibri" panose="020F0502020204030204" pitchFamily="34" charset="0"/>
            </a:endParaRPr>
          </a:p>
          <a:p>
            <a:r>
              <a:rPr lang="en-US" sz="2200" b="1" dirty="0">
                <a:solidFill>
                  <a:srgbClr val="002060"/>
                </a:solidFill>
                <a:latin typeface="Calibri" panose="020F0502020204030204" pitchFamily="34" charset="0"/>
                <a:ea typeface="Calibri" panose="020F0502020204030204" pitchFamily="34" charset="0"/>
              </a:rPr>
              <a:t>C</a:t>
            </a:r>
            <a:r>
              <a:rPr lang="el-GR" sz="2200" b="1" dirty="0">
                <a:solidFill>
                  <a:srgbClr val="002060"/>
                </a:solidFill>
                <a:latin typeface="Calibri" panose="020F0502020204030204" pitchFamily="34" charset="0"/>
                <a:ea typeface="Calibri" panose="020F0502020204030204" pitchFamily="34" charset="0"/>
              </a:rPr>
              <a:t>: </a:t>
            </a:r>
            <a:r>
              <a:rPr lang="en-US" sz="2200" b="1" dirty="0">
                <a:solidFill>
                  <a:srgbClr val="002060"/>
                </a:solidFill>
                <a:latin typeface="Calibri" panose="020F0502020204030204" pitchFamily="34" charset="0"/>
                <a:ea typeface="Calibri" panose="020F0502020204030204" pitchFamily="34" charset="0"/>
              </a:rPr>
              <a:t>N</a:t>
            </a:r>
            <a:r>
              <a:rPr lang="el-GR" sz="2200" b="1" dirty="0">
                <a:solidFill>
                  <a:srgbClr val="002060"/>
                </a:solidFill>
                <a:latin typeface="Calibri" panose="020F0502020204030204" pitchFamily="34" charset="0"/>
                <a:ea typeface="Calibri" panose="020F0502020204030204" pitchFamily="34" charset="0"/>
              </a:rPr>
              <a:t>: </a:t>
            </a:r>
            <a:r>
              <a:rPr lang="en-US" sz="2200" b="1" dirty="0">
                <a:solidFill>
                  <a:srgbClr val="002060"/>
                </a:solidFill>
                <a:latin typeface="Calibri" panose="020F0502020204030204" pitchFamily="34" charset="0"/>
                <a:ea typeface="Calibri" panose="020F0502020204030204" pitchFamily="34" charset="0"/>
              </a:rPr>
              <a:t>P</a:t>
            </a:r>
            <a:r>
              <a:rPr lang="el-GR" sz="2200" b="1" dirty="0">
                <a:solidFill>
                  <a:srgbClr val="002060"/>
                </a:solidFill>
                <a:latin typeface="Calibri" panose="020F0502020204030204" pitchFamily="34" charset="0"/>
                <a:ea typeface="Calibri" panose="020F0502020204030204" pitchFamily="34" charset="0"/>
              </a:rPr>
              <a:t> </a:t>
            </a:r>
            <a:r>
              <a:rPr lang="en-US" sz="2200" b="1" dirty="0">
                <a:solidFill>
                  <a:srgbClr val="002060"/>
                </a:solidFill>
                <a:latin typeface="Calibri" panose="020F0502020204030204" pitchFamily="34" charset="0"/>
                <a:ea typeface="Calibri" panose="020F0502020204030204" pitchFamily="34" charset="0"/>
              </a:rPr>
              <a:t>= </a:t>
            </a:r>
            <a:r>
              <a:rPr lang="el-GR" sz="2200" b="1" dirty="0">
                <a:solidFill>
                  <a:srgbClr val="002060"/>
                </a:solidFill>
                <a:latin typeface="Calibri" panose="020F0502020204030204" pitchFamily="34" charset="0"/>
                <a:ea typeface="Calibri" panose="020F0502020204030204" pitchFamily="34" charset="0"/>
              </a:rPr>
              <a:t>106: 16: 1 </a:t>
            </a:r>
          </a:p>
          <a:p>
            <a:r>
              <a:rPr lang="el-GR" sz="2200" b="1" dirty="0">
                <a:solidFill>
                  <a:srgbClr val="002060"/>
                </a:solidFill>
                <a:latin typeface="Calibri" panose="020F0502020204030204" pitchFamily="34" charset="0"/>
              </a:rPr>
              <a:t>(αναλογία </a:t>
            </a:r>
            <a:r>
              <a:rPr lang="en-US" sz="2200" b="1" dirty="0">
                <a:solidFill>
                  <a:srgbClr val="002060"/>
                </a:solidFill>
                <a:latin typeface="Calibri" panose="020F0502020204030204" pitchFamily="34" charset="0"/>
              </a:rPr>
              <a:t>Redfield)</a:t>
            </a:r>
            <a:endParaRPr lang="en-US" sz="2200" b="1" dirty="0">
              <a:solidFill>
                <a:srgbClr val="002060"/>
              </a:solidFill>
            </a:endParaRPr>
          </a:p>
        </p:txBody>
      </p:sp>
      <p:sp>
        <p:nvSpPr>
          <p:cNvPr id="5" name="TextBox 4">
            <a:extLst>
              <a:ext uri="{FF2B5EF4-FFF2-40B4-BE49-F238E27FC236}">
                <a16:creationId xmlns:a16="http://schemas.microsoft.com/office/drawing/2014/main" id="{002748F5-8F7D-49A3-890E-C7B6F3C5E15A}"/>
              </a:ext>
            </a:extLst>
          </p:cNvPr>
          <p:cNvSpPr txBox="1"/>
          <p:nvPr/>
        </p:nvSpPr>
        <p:spPr>
          <a:xfrm>
            <a:off x="500737" y="527717"/>
            <a:ext cx="11045803" cy="3123932"/>
          </a:xfrm>
          <a:prstGeom prst="rect">
            <a:avLst/>
          </a:prstGeom>
          <a:noFill/>
        </p:spPr>
        <p:txBody>
          <a:bodyPr wrap="square">
            <a:spAutoFit/>
          </a:bodyPr>
          <a:lstStyle/>
          <a:p>
            <a:pPr algn="just"/>
            <a:r>
              <a:rPr lang="el-GR" sz="2400" b="0" i="0" u="none" strike="noStrike" baseline="0" dirty="0">
                <a:solidFill>
                  <a:srgbClr val="415080"/>
                </a:solidFill>
                <a:latin typeface="Trebuchet MS" panose="020B0603020202020204" pitchFamily="34" charset="0"/>
              </a:rPr>
              <a:t>Παράγοντες που επηρεάζουν την πρωτογενή παραγωγικότητα </a:t>
            </a:r>
          </a:p>
          <a:p>
            <a:pPr algn="just"/>
            <a:endParaRPr lang="el-GR" sz="1800" b="0" i="0" u="none" strike="noStrike" baseline="0" dirty="0">
              <a:solidFill>
                <a:srgbClr val="211D1E"/>
              </a:solidFill>
              <a:latin typeface="Calibri" panose="020F0502020204030204" pitchFamily="34" charset="0"/>
            </a:endParaRPr>
          </a:p>
          <a:p>
            <a:pPr algn="just">
              <a:spcAft>
                <a:spcPts val="600"/>
              </a:spcAft>
            </a:pPr>
            <a:r>
              <a:rPr lang="el-GR" sz="2000" dirty="0">
                <a:solidFill>
                  <a:srgbClr val="211D1E"/>
                </a:solidFill>
                <a:latin typeface="Calibri" panose="020F0502020204030204" pitchFamily="34" charset="0"/>
              </a:rPr>
              <a:t>Δ</a:t>
            </a:r>
            <a:r>
              <a:rPr lang="el-GR" sz="2000" b="0" i="0" u="none" strike="noStrike" baseline="0" dirty="0">
                <a:solidFill>
                  <a:srgbClr val="211D1E"/>
                </a:solidFill>
                <a:latin typeface="Calibri" panose="020F0502020204030204" pitchFamily="34" charset="0"/>
              </a:rPr>
              <a:t>ύο είναι οι κύριοι παράγοντες που ελέγχουν την ποσότητα της φωτοσυνθετικής πρωτογενούς παραγωγικότητας:</a:t>
            </a:r>
          </a:p>
          <a:p>
            <a:pPr algn="just">
              <a:spcAft>
                <a:spcPts val="600"/>
              </a:spcAft>
            </a:pPr>
            <a:r>
              <a:rPr lang="el-GR" sz="2000" b="0" i="0" u="none" strike="noStrike" baseline="0" dirty="0">
                <a:solidFill>
                  <a:srgbClr val="211D1E"/>
                </a:solidFill>
                <a:latin typeface="Calibri" panose="020F0502020204030204" pitchFamily="34" charset="0"/>
              </a:rPr>
              <a:t>(1) η </a:t>
            </a:r>
            <a:r>
              <a:rPr lang="el-GR" sz="2000" b="1" i="0" u="none" strike="noStrike" baseline="0" dirty="0">
                <a:solidFill>
                  <a:srgbClr val="211D1E"/>
                </a:solidFill>
                <a:latin typeface="Calibri" panose="020F0502020204030204" pitchFamily="34" charset="0"/>
              </a:rPr>
              <a:t>διαθεσιμότητα σε θρεπτικά στοιχεία </a:t>
            </a:r>
            <a:r>
              <a:rPr lang="el-GR" sz="2000" b="0" i="0" u="none" strike="noStrike" baseline="0" dirty="0">
                <a:solidFill>
                  <a:srgbClr val="211D1E"/>
                </a:solidFill>
                <a:latin typeface="Calibri" panose="020F0502020204030204" pitchFamily="34" charset="0"/>
              </a:rPr>
              <a:t>(</a:t>
            </a:r>
            <a:r>
              <a:rPr lang="el-GR" sz="2000" b="0" i="1" u="none" strike="noStrike" baseline="0" dirty="0" err="1">
                <a:solidFill>
                  <a:srgbClr val="211D1E"/>
                </a:solidFill>
                <a:latin typeface="Calibri" panose="020F0502020204030204" pitchFamily="34" charset="0"/>
              </a:rPr>
              <a:t>nutrients</a:t>
            </a:r>
            <a:r>
              <a:rPr lang="el-GR" sz="2000" b="0" i="0" u="none" strike="noStrike" baseline="0" dirty="0">
                <a:solidFill>
                  <a:srgbClr val="211D1E"/>
                </a:solidFill>
                <a:latin typeface="Calibri" panose="020F0502020204030204" pitchFamily="34" charset="0"/>
              </a:rPr>
              <a:t>) και </a:t>
            </a:r>
          </a:p>
          <a:p>
            <a:pPr algn="just">
              <a:spcAft>
                <a:spcPts val="600"/>
              </a:spcAft>
            </a:pPr>
            <a:r>
              <a:rPr lang="el-GR" sz="2000" b="0" i="0" u="none" strike="noStrike" baseline="0" dirty="0">
                <a:solidFill>
                  <a:srgbClr val="211D1E"/>
                </a:solidFill>
                <a:latin typeface="Calibri" panose="020F0502020204030204" pitchFamily="34" charset="0"/>
              </a:rPr>
              <a:t>(2) η </a:t>
            </a:r>
            <a:r>
              <a:rPr lang="el-GR" sz="2000" b="1" i="0" u="none" strike="noStrike" baseline="0" dirty="0">
                <a:solidFill>
                  <a:srgbClr val="211D1E"/>
                </a:solidFill>
                <a:latin typeface="Calibri" panose="020F0502020204030204" pitchFamily="34" charset="0"/>
              </a:rPr>
              <a:t>ηλιακή ακτινοβολία</a:t>
            </a:r>
            <a:r>
              <a:rPr lang="el-GR" sz="2000" b="0" i="0" u="none" strike="noStrike" baseline="0" dirty="0">
                <a:solidFill>
                  <a:srgbClr val="211D1E"/>
                </a:solidFill>
                <a:latin typeface="Calibri" panose="020F0502020204030204" pitchFamily="34" charset="0"/>
              </a:rPr>
              <a:t>. </a:t>
            </a:r>
          </a:p>
          <a:p>
            <a:pPr algn="just">
              <a:spcAft>
                <a:spcPts val="600"/>
              </a:spcAft>
            </a:pPr>
            <a:r>
              <a:rPr lang="el-GR" sz="2000" b="0" i="0" u="none" strike="noStrike" baseline="0" dirty="0">
                <a:solidFill>
                  <a:srgbClr val="211D1E"/>
                </a:solidFill>
                <a:latin typeface="Calibri" panose="020F0502020204030204" pitchFamily="34" charset="0"/>
              </a:rPr>
              <a:t>Μερικές φορές άλλες μεταβλητές, όπως η ποσότητα του διοξειδίου του άνθρακα και του αζώτου (υπό μορφή νιτρικών ενώσεων), μπορούν επίσης να περιορίσουν την πρωτογενή παραγωγικότητα εάν μειωθούν πολύ στο θαλασσινό νερό </a:t>
            </a:r>
            <a:endParaRPr lang="en-US" sz="2000" dirty="0"/>
          </a:p>
        </p:txBody>
      </p:sp>
      <p:sp>
        <p:nvSpPr>
          <p:cNvPr id="6" name="TextBox 5">
            <a:extLst>
              <a:ext uri="{FF2B5EF4-FFF2-40B4-BE49-F238E27FC236}">
                <a16:creationId xmlns:a16="http://schemas.microsoft.com/office/drawing/2014/main" id="{D0AFDEB4-2B7B-4945-9691-7D6439CD46EA}"/>
              </a:ext>
            </a:extLst>
          </p:cNvPr>
          <p:cNvSpPr txBox="1"/>
          <p:nvPr/>
        </p:nvSpPr>
        <p:spPr>
          <a:xfrm>
            <a:off x="500737" y="3790509"/>
            <a:ext cx="11296816" cy="769441"/>
          </a:xfrm>
          <a:prstGeom prst="rect">
            <a:avLst/>
          </a:prstGeom>
          <a:noFill/>
        </p:spPr>
        <p:txBody>
          <a:bodyPr wrap="square">
            <a:spAutoFit/>
          </a:bodyPr>
          <a:lstStyle/>
          <a:p>
            <a:r>
              <a:rPr lang="en-US" sz="2200" b="1" dirty="0">
                <a:solidFill>
                  <a:srgbClr val="231F20"/>
                </a:solidFill>
                <a:latin typeface="Calibri" panose="020F0502020204030204" pitchFamily="34" charset="0"/>
                <a:ea typeface="Calibri" panose="020F0502020204030204" pitchFamily="34" charset="0"/>
                <a:cs typeface="TimesTen-Roman-24-0"/>
              </a:rPr>
              <a:t>B</a:t>
            </a:r>
            <a:r>
              <a:rPr lang="el-GR" sz="2200" b="1" dirty="0" err="1">
                <a:solidFill>
                  <a:srgbClr val="231F20"/>
                </a:solidFill>
                <a:latin typeface="Calibri" panose="020F0502020204030204" pitchFamily="34" charset="0"/>
                <a:ea typeface="Calibri" panose="020F0502020204030204" pitchFamily="34" charset="0"/>
                <a:cs typeface="TimesTen-Roman-24-0"/>
              </a:rPr>
              <a:t>ασικά</a:t>
            </a:r>
            <a:r>
              <a:rPr lang="el-GR" sz="2200" b="1" dirty="0">
                <a:solidFill>
                  <a:srgbClr val="231F20"/>
                </a:solidFill>
                <a:latin typeface="Calibri" panose="020F0502020204030204" pitchFamily="34" charset="0"/>
                <a:ea typeface="Calibri" panose="020F0502020204030204" pitchFamily="34" charset="0"/>
                <a:cs typeface="TimesTen-Roman-24-0"/>
              </a:rPr>
              <a:t> θρεπτικά συστατικά </a:t>
            </a:r>
            <a:r>
              <a:rPr lang="el-GR" sz="2200" dirty="0">
                <a:solidFill>
                  <a:srgbClr val="231F20"/>
                </a:solidFill>
                <a:latin typeface="Calibri" panose="020F0502020204030204" pitchFamily="34" charset="0"/>
                <a:ea typeface="Calibri" panose="020F0502020204030204" pitchFamily="34" charset="0"/>
                <a:cs typeface="TimesTen-Roman-24-0"/>
              </a:rPr>
              <a:t>(κύρια, </a:t>
            </a:r>
            <a:r>
              <a:rPr lang="el-GR" sz="2200" dirty="0" err="1">
                <a:solidFill>
                  <a:srgbClr val="231F20"/>
                </a:solidFill>
                <a:latin typeface="Calibri" panose="020F0502020204030204" pitchFamily="34" charset="0"/>
                <a:ea typeface="Calibri" panose="020F0502020204030204" pitchFamily="34" charset="0"/>
                <a:cs typeface="TimesTen-Roman-24-0"/>
              </a:rPr>
              <a:t>μεγαλοθρεπτικά</a:t>
            </a:r>
            <a:r>
              <a:rPr lang="el-GR" sz="2200" dirty="0">
                <a:solidFill>
                  <a:srgbClr val="231F20"/>
                </a:solidFill>
                <a:latin typeface="Calibri" panose="020F0502020204030204" pitchFamily="34" charset="0"/>
                <a:ea typeface="Calibri" panose="020F0502020204030204" pitchFamily="34" charset="0"/>
                <a:cs typeface="TimesTen-Roman-24-0"/>
              </a:rPr>
              <a:t>, </a:t>
            </a:r>
            <a:r>
              <a:rPr lang="el-GR" sz="2200" dirty="0" err="1">
                <a:solidFill>
                  <a:srgbClr val="231F20"/>
                </a:solidFill>
                <a:latin typeface="Calibri" panose="020F0502020204030204" pitchFamily="34" charset="0"/>
                <a:ea typeface="Calibri" panose="020F0502020204030204" pitchFamily="34" charset="0"/>
                <a:cs typeface="TimesTen-Roman-24-0"/>
              </a:rPr>
              <a:t>μικροθρεπτικά</a:t>
            </a:r>
            <a:r>
              <a:rPr lang="el-GR" sz="2200" dirty="0">
                <a:solidFill>
                  <a:srgbClr val="231F20"/>
                </a:solidFill>
                <a:latin typeface="Calibri" panose="020F0502020204030204" pitchFamily="34" charset="0"/>
                <a:ea typeface="Calibri" panose="020F0502020204030204" pitchFamily="34" charset="0"/>
                <a:cs typeface="TimesTen-Roman-24-0"/>
              </a:rPr>
              <a:t>) για τον μεταβολισμό των οργανισμών  (Δασενάκης κ.ά. 2005)</a:t>
            </a:r>
            <a:endParaRPr lang="en-US" sz="2200" dirty="0"/>
          </a:p>
        </p:txBody>
      </p:sp>
      <p:graphicFrame>
        <p:nvGraphicFramePr>
          <p:cNvPr id="7" name="Πίνακας 1">
            <a:extLst>
              <a:ext uri="{FF2B5EF4-FFF2-40B4-BE49-F238E27FC236}">
                <a16:creationId xmlns:a16="http://schemas.microsoft.com/office/drawing/2014/main" id="{E1F28E2F-1B3D-42C2-A822-E0A3EED7A5B0}"/>
              </a:ext>
            </a:extLst>
          </p:cNvPr>
          <p:cNvGraphicFramePr>
            <a:graphicFrameLocks noGrp="1"/>
          </p:cNvGraphicFramePr>
          <p:nvPr>
            <p:extLst>
              <p:ext uri="{D42A27DB-BD31-4B8C-83A1-F6EECF244321}">
                <p14:modId xmlns:p14="http://schemas.microsoft.com/office/powerpoint/2010/main" val="4154592958"/>
              </p:ext>
            </p:extLst>
          </p:nvPr>
        </p:nvGraphicFramePr>
        <p:xfrm>
          <a:off x="500737" y="4798634"/>
          <a:ext cx="8591424" cy="1869948"/>
        </p:xfrm>
        <a:graphic>
          <a:graphicData uri="http://schemas.openxmlformats.org/drawingml/2006/table">
            <a:tbl>
              <a:tblPr firstRow="1" firstCol="1" bandRow="1">
                <a:tableStyleId>{16D9F66E-5EB9-4882-86FB-DCBF35E3C3E4}</a:tableStyleId>
              </a:tblPr>
              <a:tblGrid>
                <a:gridCol w="1995551">
                  <a:extLst>
                    <a:ext uri="{9D8B030D-6E8A-4147-A177-3AD203B41FA5}">
                      <a16:colId xmlns:a16="http://schemas.microsoft.com/office/drawing/2014/main" val="2266043878"/>
                    </a:ext>
                  </a:extLst>
                </a:gridCol>
                <a:gridCol w="2150237">
                  <a:extLst>
                    <a:ext uri="{9D8B030D-6E8A-4147-A177-3AD203B41FA5}">
                      <a16:colId xmlns:a16="http://schemas.microsoft.com/office/drawing/2014/main" val="380980196"/>
                    </a:ext>
                  </a:extLst>
                </a:gridCol>
                <a:gridCol w="1976184">
                  <a:extLst>
                    <a:ext uri="{9D8B030D-6E8A-4147-A177-3AD203B41FA5}">
                      <a16:colId xmlns:a16="http://schemas.microsoft.com/office/drawing/2014/main" val="1805986268"/>
                    </a:ext>
                  </a:extLst>
                </a:gridCol>
                <a:gridCol w="2469452">
                  <a:extLst>
                    <a:ext uri="{9D8B030D-6E8A-4147-A177-3AD203B41FA5}">
                      <a16:colId xmlns:a16="http://schemas.microsoft.com/office/drawing/2014/main" val="1347633815"/>
                    </a:ext>
                  </a:extLst>
                </a:gridCol>
              </a:tblGrid>
              <a:tr h="0">
                <a:tc>
                  <a:txBody>
                    <a:bodyPr/>
                    <a:lstStyle/>
                    <a:p>
                      <a:pPr>
                        <a:lnSpc>
                          <a:spcPct val="107000"/>
                        </a:lnSpc>
                        <a:spcAft>
                          <a:spcPts val="600"/>
                        </a:spcAft>
                      </a:pPr>
                      <a:r>
                        <a:rPr lang="el-GR" sz="2000" dirty="0">
                          <a:effectLst/>
                        </a:rPr>
                        <a:t>Κύρια συστατικά</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07000"/>
                        </a:lnSpc>
                        <a:spcAft>
                          <a:spcPts val="600"/>
                        </a:spcAft>
                      </a:pPr>
                      <a:r>
                        <a:rPr lang="el-GR" sz="2000">
                          <a:effectLst/>
                        </a:rPr>
                        <a:t>Μεγαλοθρεπτικά</a:t>
                      </a:r>
                      <a:endParaRPr lang="el-G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l-GR"/>
                    </a:p>
                  </a:txBody>
                  <a:tcPr/>
                </a:tc>
                <a:tc>
                  <a:txBody>
                    <a:bodyPr/>
                    <a:lstStyle/>
                    <a:p>
                      <a:pPr>
                        <a:lnSpc>
                          <a:spcPct val="107000"/>
                        </a:lnSpc>
                        <a:spcAft>
                          <a:spcPts val="600"/>
                        </a:spcAft>
                      </a:pPr>
                      <a:r>
                        <a:rPr lang="el-GR" sz="2000">
                          <a:effectLst/>
                        </a:rPr>
                        <a:t>Μικροθρεπτικά</a:t>
                      </a:r>
                      <a:endParaRPr lang="el-G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99727665"/>
                  </a:ext>
                </a:extLst>
              </a:tr>
              <a:tr h="0">
                <a:tc>
                  <a:txBody>
                    <a:bodyPr/>
                    <a:lstStyle/>
                    <a:p>
                      <a:pPr marL="0" lvl="0" indent="0">
                        <a:lnSpc>
                          <a:spcPct val="107000"/>
                        </a:lnSpc>
                        <a:spcAft>
                          <a:spcPts val="600"/>
                        </a:spcAft>
                        <a:buFont typeface="Symbol" panose="05050102010706020507" pitchFamily="18" charset="2"/>
                        <a:buNone/>
                      </a:pPr>
                      <a:r>
                        <a:rPr lang="el-GR" sz="2000" b="0" dirty="0">
                          <a:effectLst/>
                        </a:rPr>
                        <a:t>Άνθρακας</a:t>
                      </a:r>
                      <a:r>
                        <a:rPr lang="en-US" sz="2000" b="0" dirty="0">
                          <a:effectLst/>
                        </a:rPr>
                        <a:t> (C)</a:t>
                      </a:r>
                      <a:endParaRPr lang="el-GR"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lvl="0" indent="0">
                        <a:lnSpc>
                          <a:spcPct val="107000"/>
                        </a:lnSpc>
                        <a:spcAft>
                          <a:spcPts val="600"/>
                        </a:spcAft>
                        <a:buFont typeface="Symbol" panose="05050102010706020507" pitchFamily="18" charset="2"/>
                        <a:buNone/>
                      </a:pPr>
                      <a:r>
                        <a:rPr lang="el-GR" sz="2000" dirty="0">
                          <a:effectLst/>
                        </a:rPr>
                        <a:t>Νάτριο</a:t>
                      </a:r>
                      <a:r>
                        <a:rPr lang="en-US" sz="2000" dirty="0">
                          <a:effectLst/>
                        </a:rPr>
                        <a:t> (Na)</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lvl="0" indent="0">
                        <a:lnSpc>
                          <a:spcPct val="107000"/>
                        </a:lnSpc>
                        <a:spcAft>
                          <a:spcPts val="600"/>
                        </a:spcAft>
                        <a:buFont typeface="Symbol" panose="05050102010706020507" pitchFamily="18" charset="2"/>
                        <a:buNone/>
                      </a:pPr>
                      <a:r>
                        <a:rPr lang="el-GR" sz="2000" dirty="0">
                          <a:effectLst/>
                        </a:rPr>
                        <a:t>Κάλιο</a:t>
                      </a:r>
                      <a:r>
                        <a:rPr lang="en-US" sz="2000" dirty="0">
                          <a:effectLst/>
                        </a:rPr>
                        <a:t> (K)</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lvl="0" indent="0">
                        <a:lnSpc>
                          <a:spcPct val="107000"/>
                        </a:lnSpc>
                        <a:spcAft>
                          <a:spcPts val="600"/>
                        </a:spcAft>
                        <a:buFont typeface="Symbol" panose="05050102010706020507" pitchFamily="18" charset="2"/>
                        <a:buNone/>
                      </a:pPr>
                      <a:r>
                        <a:rPr lang="el-GR" sz="2000" dirty="0">
                          <a:effectLst/>
                        </a:rPr>
                        <a:t>Σίδηρος (</a:t>
                      </a:r>
                      <a:r>
                        <a:rPr lang="en-US" sz="2000" dirty="0">
                          <a:effectLst/>
                        </a:rPr>
                        <a:t>Fe)</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37881531"/>
                  </a:ext>
                </a:extLst>
              </a:tr>
              <a:tr h="0">
                <a:tc>
                  <a:txBody>
                    <a:bodyPr/>
                    <a:lstStyle/>
                    <a:p>
                      <a:pPr marL="0" lvl="0" indent="0">
                        <a:lnSpc>
                          <a:spcPct val="107000"/>
                        </a:lnSpc>
                        <a:spcAft>
                          <a:spcPts val="600"/>
                        </a:spcAft>
                        <a:buFont typeface="Symbol" panose="05050102010706020507" pitchFamily="18" charset="2"/>
                        <a:buNone/>
                      </a:pPr>
                      <a:r>
                        <a:rPr lang="el-GR" sz="2000" b="0" dirty="0">
                          <a:effectLst/>
                        </a:rPr>
                        <a:t>Οξυγόνο</a:t>
                      </a:r>
                      <a:r>
                        <a:rPr lang="en-US" sz="2000" b="0" dirty="0">
                          <a:effectLst/>
                        </a:rPr>
                        <a:t> (O)</a:t>
                      </a:r>
                      <a:endParaRPr lang="el-GR"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lvl="0" indent="0">
                        <a:lnSpc>
                          <a:spcPct val="107000"/>
                        </a:lnSpc>
                        <a:spcAft>
                          <a:spcPts val="600"/>
                        </a:spcAft>
                        <a:buFont typeface="Symbol" panose="05050102010706020507" pitchFamily="18" charset="2"/>
                        <a:buNone/>
                      </a:pPr>
                      <a:r>
                        <a:rPr lang="el-GR" sz="2000" dirty="0">
                          <a:effectLst/>
                        </a:rPr>
                        <a:t>Μαγνήσιο</a:t>
                      </a:r>
                      <a:r>
                        <a:rPr lang="en-US" sz="2000" dirty="0">
                          <a:effectLst/>
                        </a:rPr>
                        <a:t> (Mg)</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lvl="0" indent="0">
                        <a:lnSpc>
                          <a:spcPct val="107000"/>
                        </a:lnSpc>
                        <a:spcAft>
                          <a:spcPts val="600"/>
                        </a:spcAft>
                        <a:buFont typeface="Symbol" panose="05050102010706020507" pitchFamily="18" charset="2"/>
                        <a:buNone/>
                      </a:pPr>
                      <a:r>
                        <a:rPr lang="el-GR" sz="2000" dirty="0">
                          <a:effectLst/>
                        </a:rPr>
                        <a:t>Ασβέστιο</a:t>
                      </a:r>
                      <a:r>
                        <a:rPr lang="en-US" sz="2000" dirty="0">
                          <a:effectLst/>
                        </a:rPr>
                        <a:t> (Ca)</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lvl="0" indent="0">
                        <a:lnSpc>
                          <a:spcPct val="107000"/>
                        </a:lnSpc>
                        <a:spcAft>
                          <a:spcPts val="600"/>
                        </a:spcAft>
                        <a:buFont typeface="Symbol" panose="05050102010706020507" pitchFamily="18" charset="2"/>
                        <a:buNone/>
                      </a:pPr>
                      <a:r>
                        <a:rPr lang="el-GR" sz="2000" dirty="0">
                          <a:effectLst/>
                        </a:rPr>
                        <a:t>Χαλκός</a:t>
                      </a:r>
                      <a:r>
                        <a:rPr lang="en-US" sz="2000" dirty="0">
                          <a:effectLst/>
                        </a:rPr>
                        <a:t> (Cu)</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67242956"/>
                  </a:ext>
                </a:extLst>
              </a:tr>
              <a:tr h="0">
                <a:tc>
                  <a:txBody>
                    <a:bodyPr/>
                    <a:lstStyle/>
                    <a:p>
                      <a:pPr marL="0" lvl="0" indent="0">
                        <a:lnSpc>
                          <a:spcPct val="107000"/>
                        </a:lnSpc>
                        <a:spcAft>
                          <a:spcPts val="600"/>
                        </a:spcAft>
                        <a:buFont typeface="Symbol" panose="05050102010706020507" pitchFamily="18" charset="2"/>
                        <a:buNone/>
                      </a:pPr>
                      <a:r>
                        <a:rPr lang="el-GR" sz="2000" b="0" dirty="0">
                          <a:effectLst/>
                        </a:rPr>
                        <a:t>Υδρογόνο</a:t>
                      </a:r>
                      <a:r>
                        <a:rPr lang="en-US" sz="2000" b="0" dirty="0">
                          <a:effectLst/>
                        </a:rPr>
                        <a:t> (H)</a:t>
                      </a:r>
                      <a:endParaRPr lang="el-GR"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lvl="0" indent="0">
                        <a:lnSpc>
                          <a:spcPct val="107000"/>
                        </a:lnSpc>
                        <a:spcAft>
                          <a:spcPts val="600"/>
                        </a:spcAft>
                        <a:buFont typeface="Symbol" panose="05050102010706020507" pitchFamily="18" charset="2"/>
                        <a:buNone/>
                      </a:pPr>
                      <a:r>
                        <a:rPr lang="el-GR" sz="2000" dirty="0">
                          <a:effectLst/>
                        </a:rPr>
                        <a:t>Φωσφόρος (</a:t>
                      </a:r>
                      <a:r>
                        <a:rPr lang="en-US" sz="2000" dirty="0">
                          <a:effectLst/>
                        </a:rPr>
                        <a:t>P)</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lvl="0" indent="0">
                        <a:lnSpc>
                          <a:spcPct val="107000"/>
                        </a:lnSpc>
                        <a:spcAft>
                          <a:spcPts val="600"/>
                        </a:spcAft>
                        <a:buFont typeface="Symbol" panose="05050102010706020507" pitchFamily="18" charset="2"/>
                        <a:buNone/>
                      </a:pPr>
                      <a:r>
                        <a:rPr lang="el-GR" sz="2000" dirty="0">
                          <a:effectLst/>
                        </a:rPr>
                        <a:t>Ιώδιο</a:t>
                      </a:r>
                      <a:r>
                        <a:rPr lang="en-US" sz="2000" dirty="0">
                          <a:effectLst/>
                        </a:rPr>
                        <a:t> (I)</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lvl="0" indent="0">
                        <a:lnSpc>
                          <a:spcPct val="107000"/>
                        </a:lnSpc>
                        <a:spcAft>
                          <a:spcPts val="600"/>
                        </a:spcAft>
                        <a:buFont typeface="Symbol" panose="05050102010706020507" pitchFamily="18" charset="2"/>
                        <a:buNone/>
                      </a:pPr>
                      <a:r>
                        <a:rPr lang="el-GR" sz="2000" dirty="0">
                          <a:effectLst/>
                        </a:rPr>
                        <a:t>Ψευδάργυρος</a:t>
                      </a:r>
                      <a:r>
                        <a:rPr lang="en-US" sz="2000" dirty="0">
                          <a:effectLst/>
                        </a:rPr>
                        <a:t> (Zn)</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70188035"/>
                  </a:ext>
                </a:extLst>
              </a:tr>
              <a:tr h="0">
                <a:tc>
                  <a:txBody>
                    <a:bodyPr/>
                    <a:lstStyle/>
                    <a:p>
                      <a:pPr marL="0" lvl="0" indent="0">
                        <a:lnSpc>
                          <a:spcPct val="107000"/>
                        </a:lnSpc>
                        <a:spcAft>
                          <a:spcPts val="600"/>
                        </a:spcAft>
                        <a:buFont typeface="Symbol" panose="05050102010706020507" pitchFamily="18" charset="2"/>
                        <a:buNone/>
                      </a:pPr>
                      <a:r>
                        <a:rPr lang="el-GR" sz="2000" b="0" dirty="0">
                          <a:effectLst/>
                        </a:rPr>
                        <a:t>Άζωτο</a:t>
                      </a:r>
                      <a:r>
                        <a:rPr lang="en-US" sz="2000" b="0" dirty="0">
                          <a:effectLst/>
                        </a:rPr>
                        <a:t> (N)</a:t>
                      </a:r>
                      <a:endParaRPr lang="el-GR"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lvl="0" indent="0">
                        <a:lnSpc>
                          <a:spcPct val="107000"/>
                        </a:lnSpc>
                        <a:spcAft>
                          <a:spcPts val="600"/>
                        </a:spcAft>
                        <a:buFont typeface="Symbol" panose="05050102010706020507" pitchFamily="18" charset="2"/>
                        <a:buNone/>
                      </a:pPr>
                      <a:r>
                        <a:rPr lang="el-GR" sz="2000" dirty="0">
                          <a:effectLst/>
                        </a:rPr>
                        <a:t>Θείο</a:t>
                      </a:r>
                      <a:r>
                        <a:rPr lang="en-US" sz="2000" dirty="0">
                          <a:effectLst/>
                        </a:rPr>
                        <a:t> (S)</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lvl="0" indent="0">
                        <a:lnSpc>
                          <a:spcPct val="107000"/>
                        </a:lnSpc>
                        <a:spcAft>
                          <a:spcPts val="600"/>
                        </a:spcAft>
                        <a:buFont typeface="Symbol" panose="05050102010706020507" pitchFamily="18" charset="2"/>
                        <a:buNone/>
                      </a:pPr>
                      <a:r>
                        <a:rPr lang="el-GR" sz="2000" dirty="0">
                          <a:effectLst/>
                        </a:rPr>
                        <a:t>Πυρίτιο</a:t>
                      </a:r>
                      <a:r>
                        <a:rPr lang="en-US" sz="2000" dirty="0">
                          <a:effectLst/>
                        </a:rPr>
                        <a:t> (Si)</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lvl="0" indent="0">
                        <a:lnSpc>
                          <a:spcPct val="107000"/>
                        </a:lnSpc>
                        <a:spcAft>
                          <a:spcPts val="600"/>
                        </a:spcAft>
                        <a:buFont typeface="Symbol" panose="05050102010706020507" pitchFamily="18" charset="2"/>
                        <a:buNone/>
                      </a:pPr>
                      <a:r>
                        <a:rPr lang="el-GR" sz="2000" dirty="0">
                          <a:effectLst/>
                        </a:rPr>
                        <a:t>Μαγγάνιο</a:t>
                      </a:r>
                      <a:r>
                        <a:rPr lang="en-US" sz="2000" dirty="0">
                          <a:effectLst/>
                        </a:rPr>
                        <a:t> (Mn)</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59109475"/>
                  </a:ext>
                </a:extLst>
              </a:tr>
              <a:tr h="0">
                <a:tc>
                  <a:txBody>
                    <a:bodyPr/>
                    <a:lstStyle/>
                    <a:p>
                      <a:pPr marL="200660" indent="-180340">
                        <a:lnSpc>
                          <a:spcPct val="107000"/>
                        </a:lnSpc>
                        <a:spcAft>
                          <a:spcPts val="600"/>
                        </a:spcAft>
                      </a:pPr>
                      <a:r>
                        <a:rPr lang="en-US" sz="2000" b="0" dirty="0">
                          <a:effectLst/>
                        </a:rPr>
                        <a:t> </a:t>
                      </a:r>
                      <a:endParaRPr lang="el-GR"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lvl="0" indent="0">
                        <a:lnSpc>
                          <a:spcPct val="107000"/>
                        </a:lnSpc>
                        <a:spcAft>
                          <a:spcPts val="600"/>
                        </a:spcAft>
                        <a:buFont typeface="Symbol" panose="05050102010706020507" pitchFamily="18" charset="2"/>
                        <a:buNone/>
                      </a:pPr>
                      <a:r>
                        <a:rPr lang="el-GR" sz="2000" dirty="0">
                          <a:effectLst/>
                        </a:rPr>
                        <a:t>Χλώριο</a:t>
                      </a:r>
                      <a:r>
                        <a:rPr lang="en-US" sz="2000" dirty="0">
                          <a:effectLst/>
                        </a:rPr>
                        <a:t> (Cl)</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00660" indent="-180340">
                        <a:lnSpc>
                          <a:spcPct val="107000"/>
                        </a:lnSpc>
                        <a:spcAft>
                          <a:spcPts val="600"/>
                        </a:spcAft>
                      </a:pPr>
                      <a:r>
                        <a:rPr lang="en-US" sz="2000">
                          <a:effectLst/>
                        </a:rPr>
                        <a:t> </a:t>
                      </a:r>
                      <a:endParaRPr lang="el-G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00660" indent="-180340">
                        <a:lnSpc>
                          <a:spcPct val="107000"/>
                        </a:lnSpc>
                        <a:spcAft>
                          <a:spcPts val="600"/>
                        </a:spcAft>
                      </a:pPr>
                      <a:r>
                        <a:rPr lang="en-US" sz="2000" dirty="0">
                          <a:effectLst/>
                        </a:rPr>
                        <a:t> </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38297141"/>
                  </a:ext>
                </a:extLst>
              </a:tr>
            </a:tbl>
          </a:graphicData>
        </a:graphic>
      </p:graphicFrame>
    </p:spTree>
    <p:extLst>
      <p:ext uri="{BB962C8B-B14F-4D97-AF65-F5344CB8AC3E}">
        <p14:creationId xmlns:p14="http://schemas.microsoft.com/office/powerpoint/2010/main" val="1528216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8045EF-8954-4847-9B17-9495CE99FF22}"/>
              </a:ext>
            </a:extLst>
          </p:cNvPr>
          <p:cNvSpPr>
            <a:spLocks noGrp="1"/>
          </p:cNvSpPr>
          <p:nvPr>
            <p:ph idx="1"/>
          </p:nvPr>
        </p:nvSpPr>
        <p:spPr>
          <a:xfrm>
            <a:off x="430306" y="2701834"/>
            <a:ext cx="11259670" cy="2815619"/>
          </a:xfrm>
          <a:solidFill>
            <a:schemeClr val="accent2">
              <a:lumMod val="40000"/>
              <a:lumOff val="60000"/>
            </a:schemeClr>
          </a:solidFill>
        </p:spPr>
        <p:txBody>
          <a:bodyPr>
            <a:normAutofit lnSpcReduction="10000"/>
          </a:bodyPr>
          <a:lstStyle/>
          <a:p>
            <a:pPr indent="0">
              <a:lnSpc>
                <a:spcPct val="100000"/>
              </a:lnSpc>
              <a:spcBef>
                <a:spcPts val="0"/>
              </a:spcBef>
              <a:buNone/>
            </a:pPr>
            <a:r>
              <a:rPr lang="el-GR" sz="2400" b="1" dirty="0">
                <a:solidFill>
                  <a:srgbClr val="231F20"/>
                </a:solidFill>
                <a:effectLst/>
                <a:latin typeface="Calibri" panose="020F0502020204030204" pitchFamily="34" charset="0"/>
                <a:ea typeface="Calibri" panose="020F0502020204030204" pitchFamily="34" charset="0"/>
                <a:cs typeface="Eurostile-Demi-43-0"/>
              </a:rPr>
              <a:t>Με βάση την αλατότητα (</a:t>
            </a:r>
            <a:r>
              <a:rPr lang="en-US" sz="2400" b="1" dirty="0">
                <a:solidFill>
                  <a:srgbClr val="231F20"/>
                </a:solidFill>
                <a:effectLst/>
                <a:latin typeface="Calibri" panose="020F0502020204030204" pitchFamily="34" charset="0"/>
                <a:ea typeface="Calibri" panose="020F0502020204030204" pitchFamily="34" charset="0"/>
                <a:cs typeface="Eurostile-Demi-43-0"/>
              </a:rPr>
              <a:t>S</a:t>
            </a:r>
            <a:r>
              <a:rPr lang="el-GR" sz="2400" b="1" dirty="0">
                <a:solidFill>
                  <a:srgbClr val="231F20"/>
                </a:solidFill>
                <a:effectLst/>
                <a:latin typeface="Calibri" panose="020F0502020204030204" pitchFamily="34" charset="0"/>
                <a:ea typeface="Calibri" panose="020F0502020204030204" pitchFamily="34" charset="0"/>
                <a:cs typeface="Eurostile-Demi-43-0"/>
              </a:rPr>
              <a:t>) </a:t>
            </a:r>
            <a:r>
              <a:rPr lang="el-GR" sz="2400" dirty="0">
                <a:solidFill>
                  <a:srgbClr val="231F20"/>
                </a:solidFill>
                <a:effectLst/>
                <a:latin typeface="Calibri" panose="020F0502020204030204" pitchFamily="34" charset="0"/>
                <a:ea typeface="Calibri" panose="020F0502020204030204" pitchFamily="34" charset="0"/>
                <a:cs typeface="Eurostile-Demi-43-0"/>
              </a:rPr>
              <a:t>διακρίνονται και ορισμένοι ιδιαίτεροι τύποι θαλάσσιου περιβάλλοντος</a:t>
            </a:r>
            <a:r>
              <a:rPr lang="el-GR" sz="1800" dirty="0">
                <a:solidFill>
                  <a:srgbClr val="231F20"/>
                </a:solidFill>
                <a:effectLst/>
                <a:latin typeface="Calibri" panose="020F0502020204030204" pitchFamily="34" charset="0"/>
                <a:ea typeface="Calibri" panose="020F0502020204030204" pitchFamily="34" charset="0"/>
                <a:cs typeface="Eurostile-Demi-43-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spcBef>
                <a:spcPts val="0"/>
              </a:spcBef>
              <a:buFont typeface="Wingdings" panose="05000000000000000000" pitchFamily="2" charset="2"/>
              <a:buChar char=""/>
            </a:pPr>
            <a:r>
              <a:rPr lang="el-GR" sz="2200" b="1" dirty="0">
                <a:solidFill>
                  <a:srgbClr val="231F20"/>
                </a:solidFill>
                <a:effectLst/>
                <a:latin typeface="Calibri" panose="020F0502020204030204" pitchFamily="34" charset="0"/>
                <a:ea typeface="Calibri" panose="020F0502020204030204" pitchFamily="34" charset="0"/>
                <a:cs typeface="Eurostile-Demi-43-0"/>
              </a:rPr>
              <a:t>ανοικτός ωκεανός</a:t>
            </a:r>
            <a:r>
              <a:rPr lang="en-US" sz="2200" b="1" dirty="0">
                <a:solidFill>
                  <a:srgbClr val="231F20"/>
                </a:solidFill>
                <a:effectLst/>
                <a:latin typeface="Calibri" panose="020F0502020204030204" pitchFamily="34" charset="0"/>
                <a:ea typeface="Calibri" panose="020F0502020204030204" pitchFamily="34" charset="0"/>
                <a:cs typeface="Eurostile-Demi-43-0"/>
              </a:rPr>
              <a:t>:</a:t>
            </a:r>
            <a:r>
              <a:rPr lang="en-US" sz="2200" dirty="0">
                <a:solidFill>
                  <a:srgbClr val="231F20"/>
                </a:solidFill>
                <a:effectLst/>
                <a:latin typeface="Calibri" panose="020F0502020204030204" pitchFamily="34" charset="0"/>
                <a:ea typeface="Calibri" panose="020F0502020204030204" pitchFamily="34" charset="0"/>
                <a:cs typeface="Eurostile-Demi-43-0"/>
              </a:rPr>
              <a:t>		</a:t>
            </a:r>
            <a:r>
              <a:rPr lang="el-GR" sz="2200" dirty="0">
                <a:solidFill>
                  <a:srgbClr val="231F20"/>
                </a:solidFill>
                <a:effectLst/>
                <a:latin typeface="Calibri" panose="020F0502020204030204" pitchFamily="34" charset="0"/>
                <a:ea typeface="Calibri" panose="020F0502020204030204" pitchFamily="34" charset="0"/>
                <a:cs typeface="Eurostile-Demi-43-0"/>
              </a:rPr>
              <a:t>              </a:t>
            </a:r>
            <a:r>
              <a:rPr lang="en-US" sz="2200" dirty="0">
                <a:solidFill>
                  <a:srgbClr val="231F20"/>
                </a:solidFill>
                <a:effectLst/>
                <a:latin typeface="Calibri" panose="020F0502020204030204" pitchFamily="34" charset="0"/>
                <a:ea typeface="Calibri" panose="020F0502020204030204" pitchFamily="34" charset="0"/>
                <a:cs typeface="Eurostile-Demi-43-0"/>
              </a:rPr>
              <a:t>S</a:t>
            </a:r>
            <a:r>
              <a:rPr lang="el-GR" sz="2200" dirty="0">
                <a:solidFill>
                  <a:srgbClr val="231F20"/>
                </a:solidFill>
                <a:effectLst/>
                <a:latin typeface="Calibri" panose="020F0502020204030204" pitchFamily="34" charset="0"/>
                <a:ea typeface="Calibri" panose="020F0502020204030204" pitchFamily="34" charset="0"/>
                <a:cs typeface="Eurostile-Demi-43-0"/>
              </a:rPr>
              <a:t>= 32-38,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spcBef>
                <a:spcPts val="0"/>
              </a:spcBef>
              <a:buFont typeface="Wingdings" panose="05000000000000000000" pitchFamily="2" charset="2"/>
              <a:buChar char=""/>
            </a:pPr>
            <a:r>
              <a:rPr lang="el-GR" sz="2200" b="1" dirty="0">
                <a:solidFill>
                  <a:srgbClr val="231F20"/>
                </a:solidFill>
                <a:effectLst/>
                <a:latin typeface="Calibri" panose="020F0502020204030204" pitchFamily="34" charset="0"/>
                <a:ea typeface="Calibri" panose="020F0502020204030204" pitchFamily="34" charset="0"/>
                <a:cs typeface="Eurostile-Demi-43-0"/>
              </a:rPr>
              <a:t>ρηχά παράκτια νερά</a:t>
            </a:r>
            <a:r>
              <a:rPr lang="en-US" sz="2200" b="1" dirty="0">
                <a:solidFill>
                  <a:srgbClr val="231F20"/>
                </a:solidFill>
                <a:effectLst/>
                <a:latin typeface="Calibri" panose="020F0502020204030204" pitchFamily="34" charset="0"/>
                <a:ea typeface="Calibri" panose="020F0502020204030204" pitchFamily="34" charset="0"/>
                <a:cs typeface="Eurostile-Demi-43-0"/>
              </a:rPr>
              <a:t>:</a:t>
            </a:r>
            <a:r>
              <a:rPr lang="en-US" sz="2200" dirty="0">
                <a:solidFill>
                  <a:srgbClr val="231F20"/>
                </a:solidFill>
                <a:effectLst/>
                <a:latin typeface="Calibri" panose="020F0502020204030204" pitchFamily="34" charset="0"/>
                <a:ea typeface="Calibri" panose="020F0502020204030204" pitchFamily="34" charset="0"/>
                <a:cs typeface="Eurostile-Demi-43-0"/>
              </a:rPr>
              <a:t>		S= 27-30,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spcBef>
                <a:spcPts val="0"/>
              </a:spcBef>
              <a:buFont typeface="Wingdings" panose="05000000000000000000" pitchFamily="2" charset="2"/>
              <a:buChar char=""/>
            </a:pPr>
            <a:r>
              <a:rPr lang="en-US" sz="2200" b="1" dirty="0">
                <a:solidFill>
                  <a:srgbClr val="231F20"/>
                </a:solidFill>
                <a:effectLst/>
                <a:latin typeface="Calibri" panose="020F0502020204030204" pitchFamily="34" charset="0"/>
                <a:ea typeface="Calibri" panose="020F0502020204030204" pitchFamily="34" charset="0"/>
                <a:cs typeface="Eurostile-Demi-43-0"/>
              </a:rPr>
              <a:t>estuaries:</a:t>
            </a:r>
            <a:r>
              <a:rPr lang="en-US" sz="2200" dirty="0">
                <a:solidFill>
                  <a:srgbClr val="231F20"/>
                </a:solidFill>
                <a:effectLst/>
                <a:latin typeface="Calibri" panose="020F0502020204030204" pitchFamily="34" charset="0"/>
                <a:ea typeface="Calibri" panose="020F0502020204030204" pitchFamily="34" charset="0"/>
                <a:cs typeface="Eurostile-Demi-43-0"/>
              </a:rPr>
              <a:t>			</a:t>
            </a:r>
            <a:r>
              <a:rPr lang="el-GR" sz="2200" dirty="0">
                <a:solidFill>
                  <a:srgbClr val="231F20"/>
                </a:solidFill>
                <a:effectLst/>
                <a:latin typeface="Calibri" panose="020F0502020204030204" pitchFamily="34" charset="0"/>
                <a:ea typeface="Calibri" panose="020F0502020204030204" pitchFamily="34" charset="0"/>
                <a:cs typeface="Eurostile-Demi-43-0"/>
              </a:rPr>
              <a:t>              </a:t>
            </a:r>
            <a:r>
              <a:rPr lang="en-US" sz="2200" dirty="0">
                <a:solidFill>
                  <a:srgbClr val="231F20"/>
                </a:solidFill>
                <a:effectLst/>
                <a:latin typeface="Calibri" panose="020F0502020204030204" pitchFamily="34" charset="0"/>
                <a:ea typeface="Calibri" panose="020F0502020204030204" pitchFamily="34" charset="0"/>
                <a:cs typeface="Eurostile-Demi-43-0"/>
              </a:rPr>
              <a:t>S=  0-30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spcBef>
                <a:spcPts val="0"/>
              </a:spcBef>
              <a:buFont typeface="Wingdings" panose="05000000000000000000" pitchFamily="2" charset="2"/>
              <a:buChar char=""/>
            </a:pPr>
            <a:r>
              <a:rPr lang="el-GR" sz="2200" b="1" dirty="0">
                <a:solidFill>
                  <a:srgbClr val="231F20"/>
                </a:solidFill>
                <a:effectLst/>
                <a:latin typeface="Calibri" panose="020F0502020204030204" pitchFamily="34" charset="0"/>
                <a:ea typeface="Calibri" panose="020F0502020204030204" pitchFamily="34" charset="0"/>
                <a:cs typeface="Eurostile-Demi-43-0"/>
              </a:rPr>
              <a:t>ημίκλειστες θάλασσες:</a:t>
            </a:r>
            <a:r>
              <a:rPr lang="el-GR" sz="2200" dirty="0">
                <a:solidFill>
                  <a:srgbClr val="231F20"/>
                </a:solidFill>
                <a:effectLst/>
                <a:latin typeface="Calibri" panose="020F0502020204030204" pitchFamily="34" charset="0"/>
                <a:ea typeface="Calibri" panose="020F0502020204030204" pitchFamily="34" charset="0"/>
                <a:cs typeface="Eurostile-Demi-43-0"/>
              </a:rPr>
              <a:t>		</a:t>
            </a:r>
            <a:r>
              <a:rPr lang="en-US" sz="2200" dirty="0">
                <a:solidFill>
                  <a:srgbClr val="231F20"/>
                </a:solidFill>
                <a:effectLst/>
                <a:latin typeface="Calibri" panose="020F0502020204030204" pitchFamily="34" charset="0"/>
                <a:ea typeface="Calibri" panose="020F0502020204030204" pitchFamily="34" charset="0"/>
                <a:cs typeface="Eurostile-Demi-43-0"/>
              </a:rPr>
              <a:t>S</a:t>
            </a:r>
            <a:r>
              <a:rPr lang="el-GR" sz="2200" dirty="0">
                <a:solidFill>
                  <a:srgbClr val="231F20"/>
                </a:solidFill>
                <a:effectLst/>
                <a:latin typeface="Calibri" panose="020F0502020204030204" pitchFamily="34" charset="0"/>
                <a:ea typeface="Calibri" panose="020F0502020204030204" pitchFamily="34" charset="0"/>
                <a:cs typeface="Eurostile-Demi-43-0"/>
              </a:rPr>
              <a:t>&lt;25 (π.χ. η </a:t>
            </a:r>
            <a:r>
              <a:rPr lang="en-US" sz="2200" dirty="0">
                <a:solidFill>
                  <a:srgbClr val="231F20"/>
                </a:solidFill>
                <a:effectLst/>
                <a:latin typeface="Calibri" panose="020F0502020204030204" pitchFamily="34" charset="0"/>
                <a:ea typeface="Calibri" panose="020F0502020204030204" pitchFamily="34" charset="0"/>
                <a:cs typeface="Eurostile-Demi-43-0"/>
              </a:rPr>
              <a:t>B</a:t>
            </a:r>
            <a:r>
              <a:rPr lang="el-GR" sz="2200" dirty="0">
                <a:solidFill>
                  <a:srgbClr val="231F20"/>
                </a:solidFill>
                <a:effectLst/>
                <a:latin typeface="Calibri" panose="020F0502020204030204" pitchFamily="34" charset="0"/>
                <a:ea typeface="Calibri" panose="020F0502020204030204" pitchFamily="34" charset="0"/>
                <a:cs typeface="Eurostile-Demi-43-0"/>
              </a:rPr>
              <a:t>αλτική Θάλασσα) και </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spcBef>
                <a:spcPts val="0"/>
              </a:spcBef>
              <a:buFont typeface="Wingdings" panose="05000000000000000000" pitchFamily="2" charset="2"/>
              <a:buChar char=""/>
            </a:pPr>
            <a:r>
              <a:rPr lang="el-GR" sz="2200" b="1" dirty="0" err="1">
                <a:solidFill>
                  <a:srgbClr val="231F20"/>
                </a:solidFill>
                <a:effectLst/>
                <a:latin typeface="Calibri" panose="020F0502020204030204" pitchFamily="34" charset="0"/>
                <a:ea typeface="Calibri" panose="020F0502020204030204" pitchFamily="34" charset="0"/>
                <a:cs typeface="Eurostile-Demi-43-0"/>
              </a:rPr>
              <a:t>υπεράλμυρα</a:t>
            </a:r>
            <a:r>
              <a:rPr lang="el-GR" sz="2200" b="1" dirty="0">
                <a:solidFill>
                  <a:srgbClr val="231F20"/>
                </a:solidFill>
                <a:effectLst/>
                <a:latin typeface="Calibri" panose="020F0502020204030204" pitchFamily="34" charset="0"/>
                <a:ea typeface="Calibri" panose="020F0502020204030204" pitchFamily="34" charset="0"/>
                <a:cs typeface="Eurostile-Demi-43-0"/>
              </a:rPr>
              <a:t> περιβάλλοντα:</a:t>
            </a:r>
            <a:r>
              <a:rPr lang="el-GR" sz="2200" dirty="0">
                <a:solidFill>
                  <a:srgbClr val="231F20"/>
                </a:solidFill>
                <a:effectLst/>
                <a:latin typeface="Calibri" panose="020F0502020204030204" pitchFamily="34" charset="0"/>
                <a:ea typeface="Calibri" panose="020F0502020204030204" pitchFamily="34" charset="0"/>
                <a:cs typeface="Eurostile-Demi-43-0"/>
              </a:rPr>
              <a:t>	</a:t>
            </a:r>
            <a:r>
              <a:rPr lang="en-US" sz="2200" dirty="0">
                <a:solidFill>
                  <a:srgbClr val="231F20"/>
                </a:solidFill>
                <a:effectLst/>
                <a:latin typeface="Calibri" panose="020F0502020204030204" pitchFamily="34" charset="0"/>
                <a:ea typeface="Calibri" panose="020F0502020204030204" pitchFamily="34" charset="0"/>
                <a:cs typeface="Eurostile-Demi-43-0"/>
              </a:rPr>
              <a:t>S</a:t>
            </a:r>
            <a:r>
              <a:rPr lang="el-GR" sz="2200" dirty="0">
                <a:solidFill>
                  <a:srgbClr val="231F20"/>
                </a:solidFill>
                <a:effectLst/>
                <a:latin typeface="Calibri" panose="020F0502020204030204" pitchFamily="34" charset="0"/>
                <a:ea typeface="Calibri" panose="020F0502020204030204" pitchFamily="34" charset="0"/>
                <a:cs typeface="Eurostile-Demi-43-0"/>
              </a:rPr>
              <a:t>&gt;40 (π.χ. η Ερυθρά θάλασσα και τροπικές λιμνοθάλασσες).</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C8CF86C5-1B42-45B6-B2EE-A19D253FFE5A}"/>
              </a:ext>
            </a:extLst>
          </p:cNvPr>
          <p:cNvSpPr txBox="1"/>
          <p:nvPr/>
        </p:nvSpPr>
        <p:spPr>
          <a:xfrm>
            <a:off x="466165" y="5620385"/>
            <a:ext cx="11223811" cy="1123384"/>
          </a:xfrm>
          <a:prstGeom prst="rect">
            <a:avLst/>
          </a:prstGeom>
          <a:solidFill>
            <a:schemeClr val="accent6">
              <a:lumMod val="20000"/>
              <a:lumOff val="80000"/>
            </a:schemeClr>
          </a:solidFill>
        </p:spPr>
        <p:txBody>
          <a:bodyPr wrap="square">
            <a:spAutoFit/>
          </a:bodyPr>
          <a:lstStyle/>
          <a:p>
            <a:pPr>
              <a:spcAft>
                <a:spcPts val="300"/>
              </a:spcAft>
            </a:pPr>
            <a:r>
              <a:rPr lang="el-GR" sz="2200" b="1" dirty="0">
                <a:effectLst/>
                <a:latin typeface="Calibri" panose="020F0502020204030204" pitchFamily="34" charset="0"/>
                <a:ea typeface="Arial" panose="020B0604020202020204" pitchFamily="34" charset="0"/>
                <a:cs typeface="Times New Roman" panose="02020603050405020304" pitchFamily="18" charset="0"/>
              </a:rPr>
              <a:t>Με βάση τη υδροστατική πίεση </a:t>
            </a:r>
          </a:p>
          <a:p>
            <a:pPr marL="285750" indent="-285750">
              <a:spcAft>
                <a:spcPts val="300"/>
              </a:spcAft>
              <a:buFont typeface="Wingdings" panose="05000000000000000000" pitchFamily="2" charset="2"/>
              <a:buChar char="Ø"/>
            </a:pPr>
            <a:r>
              <a:rPr lang="el-GR" sz="1800" dirty="0">
                <a:effectLst/>
                <a:latin typeface="Calibri" panose="020F0502020204030204" pitchFamily="34" charset="0"/>
                <a:ea typeface="Arial" panose="020B0604020202020204" pitchFamily="34" charset="0"/>
                <a:cs typeface="Times New Roman" panose="02020603050405020304" pitchFamily="18" charset="0"/>
              </a:rPr>
              <a:t> </a:t>
            </a:r>
            <a:r>
              <a:rPr lang="el-GR" sz="2000" b="1" dirty="0" err="1">
                <a:latin typeface="Calibri" panose="020F0502020204030204" pitchFamily="34" charset="0"/>
                <a:ea typeface="Arial" panose="020B0604020202020204" pitchFamily="34" charset="0"/>
                <a:cs typeface="Times New Roman" panose="02020603050405020304" pitchFamily="18" charset="0"/>
              </a:rPr>
              <a:t>ευρ</a:t>
            </a:r>
            <a:r>
              <a:rPr lang="el-GR" sz="2000" b="1" dirty="0" err="1">
                <a:effectLst/>
                <a:latin typeface="Calibri" panose="020F0502020204030204" pitchFamily="34" charset="0"/>
                <a:ea typeface="Arial" panose="020B0604020202020204" pitchFamily="34" charset="0"/>
                <a:cs typeface="Times New Roman" panose="02020603050405020304" pitchFamily="18" charset="0"/>
              </a:rPr>
              <a:t>υβαθή</a:t>
            </a:r>
            <a:r>
              <a:rPr lang="el-GR" sz="2000" b="1" dirty="0">
                <a:effectLst/>
                <a:latin typeface="Calibri" panose="020F0502020204030204" pitchFamily="34" charset="0"/>
                <a:ea typeface="Arial" panose="020B0604020202020204" pitchFamily="34" charset="0"/>
                <a:cs typeface="Times New Roman" panose="02020603050405020304" pitchFamily="18" charset="0"/>
              </a:rPr>
              <a:t> </a:t>
            </a:r>
            <a:r>
              <a:rPr lang="el-GR" sz="2000" dirty="0">
                <a:effectLst/>
                <a:latin typeface="Calibri" panose="020F0502020204030204" pitchFamily="34" charset="0"/>
                <a:ea typeface="Arial" panose="020B0604020202020204" pitchFamily="34" charset="0"/>
                <a:cs typeface="Times New Roman" panose="02020603050405020304" pitchFamily="18" charset="0"/>
              </a:rPr>
              <a:t>(</a:t>
            </a:r>
            <a:r>
              <a:rPr lang="en-US" sz="2000" dirty="0">
                <a:effectLst/>
                <a:latin typeface="Calibri" panose="020F0502020204030204" pitchFamily="34" charset="0"/>
                <a:ea typeface="Times New Roman" panose="02020603050405020304" pitchFamily="18" charset="0"/>
                <a:cs typeface="Times New Roman" panose="02020603050405020304" pitchFamily="18" charset="0"/>
              </a:rPr>
              <a:t>eurybathic</a:t>
            </a:r>
            <a:r>
              <a:rPr lang="el-GR" sz="2000" dirty="0">
                <a:effectLst/>
                <a:latin typeface="Calibri" panose="020F0502020204030204" pitchFamily="34" charset="0"/>
                <a:ea typeface="Times New Roman" panose="02020603050405020304" pitchFamily="18" charset="0"/>
                <a:cs typeface="Times New Roman" panose="02020603050405020304" pitchFamily="18" charset="0"/>
              </a:rPr>
              <a:t>), </a:t>
            </a:r>
            <a:r>
              <a:rPr lang="el-GR" sz="2000" dirty="0">
                <a:latin typeface="Calibri" panose="020F0502020204030204" pitchFamily="34" charset="0"/>
                <a:ea typeface="Arial" panose="020B0604020202020204" pitchFamily="34" charset="0"/>
                <a:cs typeface="Times New Roman" panose="02020603050405020304" pitchFamily="18" charset="0"/>
              </a:rPr>
              <a:t>Η ικανότητα να διαβιούν σε μεγάλο εύρος </a:t>
            </a:r>
            <a:r>
              <a:rPr lang="el-GR" sz="2000" dirty="0" err="1">
                <a:latin typeface="Calibri" panose="020F0502020204030204" pitchFamily="34" charset="0"/>
                <a:ea typeface="Arial" panose="020B0604020202020204" pitchFamily="34" charset="0"/>
                <a:cs typeface="Times New Roman" panose="02020603050405020304" pitchFamily="18" charset="0"/>
              </a:rPr>
              <a:t>βαθών</a:t>
            </a:r>
            <a:r>
              <a:rPr lang="el-GR" sz="2000" dirty="0" err="1">
                <a:effectLst/>
                <a:latin typeface="Calibri" panose="020F0502020204030204" pitchFamily="34" charset="0"/>
                <a:ea typeface="Times New Roman" panose="02020603050405020304" pitchFamily="18" charset="0"/>
                <a:cs typeface="Times New Roman" panose="02020603050405020304" pitchFamily="18" charset="0"/>
              </a:rPr>
              <a:t>ενώ</a:t>
            </a:r>
            <a:r>
              <a:rPr lang="el-GR" sz="2000" dirty="0">
                <a:effectLst/>
                <a:latin typeface="Calibri" panose="020F0502020204030204" pitchFamily="34" charset="0"/>
                <a:ea typeface="Times New Roman" panose="02020603050405020304" pitchFamily="18" charset="0"/>
                <a:cs typeface="Times New Roman" panose="02020603050405020304" pitchFamily="18" charset="0"/>
              </a:rPr>
              <a:t> άλλα είδη</a:t>
            </a:r>
          </a:p>
          <a:p>
            <a:pPr marL="285750" indent="-285750">
              <a:spcAft>
                <a:spcPts val="300"/>
              </a:spcAft>
              <a:buFont typeface="Wingdings" panose="05000000000000000000" pitchFamily="2" charset="2"/>
              <a:buChar char="Ø"/>
            </a:pPr>
            <a:r>
              <a:rPr lang="el-GR" sz="2000" dirty="0">
                <a:effectLst/>
                <a:latin typeface="Calibri" panose="020F0502020204030204" pitchFamily="34" charset="0"/>
                <a:ea typeface="Times New Roman" panose="02020603050405020304" pitchFamily="18" charset="0"/>
                <a:cs typeface="Times New Roman" panose="02020603050405020304" pitchFamily="18" charset="0"/>
              </a:rPr>
              <a:t> </a:t>
            </a:r>
            <a:r>
              <a:rPr lang="el-GR" sz="2000" b="1" dirty="0" err="1">
                <a:latin typeface="Calibri" panose="020F0502020204030204" pitchFamily="34" charset="0"/>
                <a:ea typeface="Times New Roman" panose="02020603050405020304" pitchFamily="18" charset="0"/>
                <a:cs typeface="Times New Roman" panose="02020603050405020304" pitchFamily="18" charset="0"/>
              </a:rPr>
              <a:t>στενοβαθή</a:t>
            </a:r>
            <a:r>
              <a:rPr lang="el-GR" sz="2000" dirty="0">
                <a:latin typeface="Calibri" panose="020F0502020204030204" pitchFamily="34" charset="0"/>
                <a:ea typeface="Times New Roman" panose="02020603050405020304" pitchFamily="18" charset="0"/>
                <a:cs typeface="Times New Roman" panose="02020603050405020304" pitchFamily="18" charset="0"/>
              </a:rPr>
              <a:t> (</a:t>
            </a:r>
            <a:r>
              <a:rPr lang="en-US" sz="2000" dirty="0">
                <a:latin typeface="Calibri" panose="020F0502020204030204" pitchFamily="34" charset="0"/>
                <a:ea typeface="Times New Roman" panose="02020603050405020304" pitchFamily="18" charset="0"/>
                <a:cs typeface="Times New Roman" panose="02020603050405020304" pitchFamily="18" charset="0"/>
              </a:rPr>
              <a:t>stenobathic</a:t>
            </a:r>
            <a:r>
              <a:rPr lang="el-GR" sz="2000" dirty="0">
                <a:effectLst/>
                <a:latin typeface="Calibri" panose="020F0502020204030204" pitchFamily="34" charset="0"/>
                <a:ea typeface="Times New Roman" panose="02020603050405020304" pitchFamily="18" charset="0"/>
                <a:cs typeface="Times New Roman" panose="02020603050405020304" pitchFamily="18" charset="0"/>
              </a:rPr>
              <a:t>περιορίζονται σε σαφώς μικρότερα εύρη βαθών, τα αποκαλούμενα).</a:t>
            </a:r>
            <a:endParaRPr lang="en-US" sz="2000" dirty="0"/>
          </a:p>
        </p:txBody>
      </p:sp>
      <p:sp>
        <p:nvSpPr>
          <p:cNvPr id="6" name="TextBox 5">
            <a:extLst>
              <a:ext uri="{FF2B5EF4-FFF2-40B4-BE49-F238E27FC236}">
                <a16:creationId xmlns:a16="http://schemas.microsoft.com/office/drawing/2014/main" id="{BDEB0295-7AC7-41CD-9D0F-8F57CE2EB7CA}"/>
              </a:ext>
            </a:extLst>
          </p:cNvPr>
          <p:cNvSpPr txBox="1"/>
          <p:nvPr/>
        </p:nvSpPr>
        <p:spPr>
          <a:xfrm>
            <a:off x="430306" y="114231"/>
            <a:ext cx="11259670" cy="2308324"/>
          </a:xfrm>
          <a:prstGeom prst="rect">
            <a:avLst/>
          </a:prstGeom>
          <a:solidFill>
            <a:schemeClr val="accent5">
              <a:lumMod val="20000"/>
              <a:lumOff val="80000"/>
            </a:schemeClr>
          </a:solidFill>
        </p:spPr>
        <p:txBody>
          <a:bodyPr wrap="square">
            <a:spAutoFit/>
          </a:bodyPr>
          <a:lstStyle/>
          <a:p>
            <a:pPr>
              <a:spcAft>
                <a:spcPts val="600"/>
              </a:spcAft>
            </a:pPr>
            <a:r>
              <a:rPr lang="el-GR" sz="2200" b="1" dirty="0">
                <a:solidFill>
                  <a:srgbClr val="231F20"/>
                </a:solidFill>
                <a:effectLst/>
                <a:latin typeface="Calibri" panose="020F0502020204030204" pitchFamily="34" charset="0"/>
                <a:ea typeface="Calibri" panose="020F0502020204030204" pitchFamily="34" charset="0"/>
                <a:cs typeface="TimesTen-Roman-52-0"/>
              </a:rPr>
              <a:t>Με βάση την επιφανειακή θερμοκρασία (Τ) διακρίνονται οι παρακάτω </a:t>
            </a:r>
            <a:r>
              <a:rPr lang="el-GR" sz="2200" b="1" dirty="0" err="1">
                <a:solidFill>
                  <a:srgbClr val="231F20"/>
                </a:solidFill>
                <a:effectLst/>
                <a:latin typeface="Calibri" panose="020F0502020204030204" pitchFamily="34" charset="0"/>
                <a:ea typeface="Calibri" panose="020F0502020204030204" pitchFamily="34" charset="0"/>
                <a:cs typeface="TimesTen-Roman-52-0"/>
              </a:rPr>
              <a:t>βιο</a:t>
            </a:r>
            <a:r>
              <a:rPr lang="el-GR" sz="2200" b="1" dirty="0">
                <a:solidFill>
                  <a:srgbClr val="231F20"/>
                </a:solidFill>
                <a:effectLst/>
                <a:latin typeface="Calibri" panose="020F0502020204030204" pitchFamily="34" charset="0"/>
                <a:ea typeface="Calibri" panose="020F0502020204030204" pitchFamily="34" charset="0"/>
                <a:cs typeface="TimesTen-Roman-52-0"/>
              </a:rPr>
              <a:t>-γεωγραφικές ζώνες (</a:t>
            </a:r>
            <a:r>
              <a:rPr lang="en-US" sz="2200" b="1" dirty="0">
                <a:solidFill>
                  <a:srgbClr val="231F20"/>
                </a:solidFill>
                <a:effectLst/>
                <a:latin typeface="Calibri" panose="020F0502020204030204" pitchFamily="34" charset="0"/>
                <a:ea typeface="Calibri" panose="020F0502020204030204" pitchFamily="34" charset="0"/>
                <a:cs typeface="TimesTen-Roman-52-0"/>
              </a:rPr>
              <a:t>Open University</a:t>
            </a:r>
            <a:r>
              <a:rPr lang="el-GR" sz="2200" b="1" dirty="0">
                <a:solidFill>
                  <a:srgbClr val="231F20"/>
                </a:solidFill>
                <a:effectLst/>
                <a:latin typeface="Calibri" panose="020F0502020204030204" pitchFamily="34" charset="0"/>
                <a:ea typeface="Calibri" panose="020F0502020204030204" pitchFamily="34" charset="0"/>
                <a:cs typeface="TimesTen-Roman-52-0"/>
              </a:rPr>
              <a:t> 2005): </a:t>
            </a:r>
            <a:endParaRPr lang="en-US" sz="22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600"/>
              </a:spcAft>
              <a:buFont typeface="Wingdings" panose="05000000000000000000" pitchFamily="2" charset="2"/>
              <a:buChar char=""/>
            </a:pPr>
            <a:r>
              <a:rPr lang="el-GR" sz="2000" b="1" dirty="0">
                <a:solidFill>
                  <a:srgbClr val="231F20"/>
                </a:solidFill>
                <a:effectLst/>
                <a:latin typeface="Calibri" panose="020F0502020204030204" pitchFamily="34" charset="0"/>
                <a:ea typeface="Calibri" panose="020F0502020204030204" pitchFamily="34" charset="0"/>
                <a:cs typeface="TimesTen-Roman-52-0"/>
              </a:rPr>
              <a:t>τροπική</a:t>
            </a:r>
            <a:r>
              <a:rPr lang="el-GR" sz="2000" dirty="0">
                <a:solidFill>
                  <a:srgbClr val="231F20"/>
                </a:solidFill>
                <a:effectLst/>
                <a:latin typeface="Calibri" panose="020F0502020204030204" pitchFamily="34" charset="0"/>
                <a:ea typeface="Calibri" panose="020F0502020204030204" pitchFamily="34" charset="0"/>
                <a:cs typeface="TimesTen-Roman-52-0"/>
              </a:rPr>
              <a:t> (&gt; 35 </a:t>
            </a:r>
            <a:r>
              <a:rPr lang="el-GR" sz="2000" baseline="30000" dirty="0">
                <a:solidFill>
                  <a:srgbClr val="231F20"/>
                </a:solidFill>
                <a:effectLst/>
                <a:latin typeface="Calibri" panose="020F0502020204030204" pitchFamily="34" charset="0"/>
                <a:ea typeface="Calibri" panose="020F0502020204030204" pitchFamily="34" charset="0"/>
                <a:cs typeface="TimesTen-Roman-52-0"/>
              </a:rPr>
              <a:t>ο</a:t>
            </a:r>
            <a:r>
              <a:rPr lang="en-US" sz="2000" dirty="0">
                <a:solidFill>
                  <a:srgbClr val="231F20"/>
                </a:solidFill>
                <a:effectLst/>
                <a:latin typeface="Calibri" panose="020F0502020204030204" pitchFamily="34" charset="0"/>
                <a:ea typeface="Calibri" panose="020F0502020204030204" pitchFamily="34" charset="0"/>
                <a:cs typeface="TimesTen-Roman-52-0"/>
              </a:rPr>
              <a:t>C</a:t>
            </a:r>
            <a:r>
              <a:rPr lang="el-GR" sz="2000" dirty="0">
                <a:solidFill>
                  <a:srgbClr val="231F20"/>
                </a:solidFill>
                <a:effectLst/>
                <a:latin typeface="Calibri" panose="020F0502020204030204" pitchFamily="34" charset="0"/>
                <a:ea typeface="Calibri" panose="020F0502020204030204" pitchFamily="34" charset="0"/>
                <a:cs typeface="TimesTen-Roman-52-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600"/>
              </a:spcAft>
              <a:buFont typeface="Wingdings" panose="05000000000000000000" pitchFamily="2" charset="2"/>
              <a:buChar char=""/>
            </a:pPr>
            <a:r>
              <a:rPr lang="el-GR" sz="2000" b="1" dirty="0">
                <a:solidFill>
                  <a:srgbClr val="231F20"/>
                </a:solidFill>
                <a:effectLst/>
                <a:latin typeface="Calibri" panose="020F0502020204030204" pitchFamily="34" charset="0"/>
                <a:ea typeface="Calibri" panose="020F0502020204030204" pitchFamily="34" charset="0"/>
                <a:cs typeface="TimesTen-Roman-52-0"/>
              </a:rPr>
              <a:t>υποτροπική</a:t>
            </a:r>
            <a:r>
              <a:rPr lang="el-GR" sz="2000" dirty="0">
                <a:solidFill>
                  <a:srgbClr val="231F20"/>
                </a:solidFill>
                <a:effectLst/>
                <a:latin typeface="Calibri" panose="020F0502020204030204" pitchFamily="34" charset="0"/>
                <a:ea typeface="Calibri" panose="020F0502020204030204" pitchFamily="34" charset="0"/>
                <a:cs typeface="TimesTen-Roman-52-0"/>
              </a:rPr>
              <a:t> (15-35 </a:t>
            </a:r>
            <a:r>
              <a:rPr lang="el-GR" sz="2000" baseline="30000" dirty="0">
                <a:solidFill>
                  <a:srgbClr val="231F20"/>
                </a:solidFill>
                <a:effectLst/>
                <a:latin typeface="Calibri" panose="020F0502020204030204" pitchFamily="34" charset="0"/>
                <a:ea typeface="Calibri" panose="020F0502020204030204" pitchFamily="34" charset="0"/>
                <a:cs typeface="TimesTen-Roman-52-0"/>
              </a:rPr>
              <a:t>ο</a:t>
            </a:r>
            <a:r>
              <a:rPr lang="en-US" sz="2000" dirty="0">
                <a:solidFill>
                  <a:srgbClr val="231F20"/>
                </a:solidFill>
                <a:effectLst/>
                <a:latin typeface="Calibri" panose="020F0502020204030204" pitchFamily="34" charset="0"/>
                <a:ea typeface="Calibri" panose="020F0502020204030204" pitchFamily="34" charset="0"/>
                <a:cs typeface="TimesTen-Roman-52-0"/>
              </a:rPr>
              <a:t>C</a:t>
            </a:r>
            <a:r>
              <a:rPr lang="el-GR" sz="2000" dirty="0">
                <a:solidFill>
                  <a:srgbClr val="231F20"/>
                </a:solidFill>
                <a:effectLst/>
                <a:latin typeface="Calibri" panose="020F0502020204030204" pitchFamily="34" charset="0"/>
                <a:ea typeface="Calibri" panose="020F0502020204030204" pitchFamily="34" charset="0"/>
                <a:cs typeface="TimesTen-Roman-52-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600"/>
              </a:spcAft>
              <a:buFont typeface="Wingdings" panose="05000000000000000000" pitchFamily="2" charset="2"/>
              <a:buChar char=""/>
            </a:pPr>
            <a:r>
              <a:rPr lang="el-GR" sz="2000" b="1" dirty="0">
                <a:solidFill>
                  <a:srgbClr val="231F20"/>
                </a:solidFill>
                <a:effectLst/>
                <a:latin typeface="Calibri" panose="020F0502020204030204" pitchFamily="34" charset="0"/>
                <a:ea typeface="Calibri" panose="020F0502020204030204" pitchFamily="34" charset="0"/>
                <a:cs typeface="TimesTen-Roman-52-0"/>
              </a:rPr>
              <a:t>εύκρατη</a:t>
            </a:r>
            <a:r>
              <a:rPr lang="el-GR" sz="2000" dirty="0">
                <a:solidFill>
                  <a:srgbClr val="231F20"/>
                </a:solidFill>
                <a:effectLst/>
                <a:latin typeface="Calibri" panose="020F0502020204030204" pitchFamily="34" charset="0"/>
                <a:ea typeface="Calibri" panose="020F0502020204030204" pitchFamily="34" charset="0"/>
                <a:cs typeface="TimesTen-Roman-52-0"/>
              </a:rPr>
              <a:t> (Βόρειο Ημισφαίριο: 5-15 </a:t>
            </a:r>
            <a:r>
              <a:rPr lang="el-GR" sz="2000" baseline="30000" dirty="0">
                <a:solidFill>
                  <a:srgbClr val="231F20"/>
                </a:solidFill>
                <a:effectLst/>
                <a:latin typeface="Calibri" panose="020F0502020204030204" pitchFamily="34" charset="0"/>
                <a:ea typeface="Calibri" panose="020F0502020204030204" pitchFamily="34" charset="0"/>
                <a:cs typeface="TimesTen-Roman-52-0"/>
              </a:rPr>
              <a:t>ο</a:t>
            </a:r>
            <a:r>
              <a:rPr lang="en-US" sz="2000" dirty="0">
                <a:solidFill>
                  <a:srgbClr val="231F20"/>
                </a:solidFill>
                <a:effectLst/>
                <a:latin typeface="Calibri" panose="020F0502020204030204" pitchFamily="34" charset="0"/>
                <a:ea typeface="Calibri" panose="020F0502020204030204" pitchFamily="34" charset="0"/>
                <a:cs typeface="TimesTen-Roman-52-0"/>
              </a:rPr>
              <a:t>C</a:t>
            </a:r>
            <a:r>
              <a:rPr lang="el-GR" sz="2000" dirty="0">
                <a:solidFill>
                  <a:srgbClr val="231F20"/>
                </a:solidFill>
                <a:effectLst/>
                <a:latin typeface="Calibri" panose="020F0502020204030204" pitchFamily="34" charset="0"/>
                <a:ea typeface="Calibri" panose="020F0502020204030204" pitchFamily="34" charset="0"/>
                <a:cs typeface="TimesTen-Roman-52-0"/>
              </a:rPr>
              <a:t> και Νότιο Ημισφαίριο: 2-15 </a:t>
            </a:r>
            <a:r>
              <a:rPr lang="el-GR" sz="2000" baseline="30000" dirty="0">
                <a:solidFill>
                  <a:srgbClr val="231F20"/>
                </a:solidFill>
                <a:effectLst/>
                <a:latin typeface="Calibri" panose="020F0502020204030204" pitchFamily="34" charset="0"/>
                <a:ea typeface="Calibri" panose="020F0502020204030204" pitchFamily="34" charset="0"/>
                <a:cs typeface="TimesTen-Roman-52-0"/>
              </a:rPr>
              <a:t>ο</a:t>
            </a:r>
            <a:r>
              <a:rPr lang="en-US" sz="2000" dirty="0">
                <a:solidFill>
                  <a:srgbClr val="231F20"/>
                </a:solidFill>
                <a:effectLst/>
                <a:latin typeface="Calibri" panose="020F0502020204030204" pitchFamily="34" charset="0"/>
                <a:ea typeface="Calibri" panose="020F0502020204030204" pitchFamily="34" charset="0"/>
                <a:cs typeface="TimesTen-Roman-52-0"/>
              </a:rPr>
              <a:t>C</a:t>
            </a:r>
            <a:r>
              <a:rPr lang="el-GR" sz="2000" dirty="0">
                <a:solidFill>
                  <a:srgbClr val="231F20"/>
                </a:solidFill>
                <a:effectLst/>
                <a:latin typeface="Calibri" panose="020F0502020204030204" pitchFamily="34" charset="0"/>
                <a:ea typeface="Calibri" panose="020F0502020204030204" pitchFamily="34" charset="0"/>
                <a:cs typeface="TimesTen-Roman-52-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600"/>
              </a:spcAft>
              <a:buFont typeface="Wingdings" panose="05000000000000000000" pitchFamily="2" charset="2"/>
              <a:buChar char=""/>
            </a:pPr>
            <a:r>
              <a:rPr lang="el-GR" sz="2000" b="1" dirty="0">
                <a:solidFill>
                  <a:srgbClr val="231F20"/>
                </a:solidFill>
                <a:effectLst/>
                <a:latin typeface="Calibri" panose="020F0502020204030204" pitchFamily="34" charset="0"/>
                <a:ea typeface="Calibri" panose="020F0502020204030204" pitchFamily="34" charset="0"/>
                <a:cs typeface="TimesTen-Roman-52-0"/>
              </a:rPr>
              <a:t>πολική</a:t>
            </a:r>
            <a:r>
              <a:rPr lang="el-GR" sz="2000" dirty="0">
                <a:solidFill>
                  <a:srgbClr val="231F20"/>
                </a:solidFill>
                <a:effectLst/>
                <a:latin typeface="Calibri" panose="020F0502020204030204" pitchFamily="34" charset="0"/>
                <a:ea typeface="Calibri" panose="020F0502020204030204" pitchFamily="34" charset="0"/>
                <a:cs typeface="TimesTen-Roman-52-0"/>
              </a:rPr>
              <a:t> (από 0 ή -2 έως +5 </a:t>
            </a:r>
            <a:r>
              <a:rPr lang="el-GR" sz="2000" baseline="30000" dirty="0">
                <a:solidFill>
                  <a:srgbClr val="231F20"/>
                </a:solidFill>
                <a:effectLst/>
                <a:latin typeface="Calibri" panose="020F0502020204030204" pitchFamily="34" charset="0"/>
                <a:ea typeface="Calibri" panose="020F0502020204030204" pitchFamily="34" charset="0"/>
                <a:cs typeface="TimesTen-Roman-52-0"/>
              </a:rPr>
              <a:t>ο</a:t>
            </a:r>
            <a:r>
              <a:rPr lang="en-US" sz="2000" dirty="0">
                <a:solidFill>
                  <a:srgbClr val="231F20"/>
                </a:solidFill>
                <a:effectLst/>
                <a:latin typeface="Calibri" panose="020F0502020204030204" pitchFamily="34" charset="0"/>
                <a:ea typeface="Calibri" panose="020F0502020204030204" pitchFamily="34" charset="0"/>
                <a:cs typeface="TimesTen-Roman-52-0"/>
              </a:rPr>
              <a:t>C</a:t>
            </a:r>
            <a:r>
              <a:rPr lang="el-GR" sz="2000" dirty="0">
                <a:solidFill>
                  <a:srgbClr val="231F20"/>
                </a:solidFill>
                <a:effectLst/>
                <a:latin typeface="Calibri" panose="020F0502020204030204" pitchFamily="34" charset="0"/>
                <a:ea typeface="Calibri" panose="020F0502020204030204" pitchFamily="34" charset="0"/>
                <a:cs typeface="TimesTen-Roman-52-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6166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Πίνακας 2">
            <a:extLst>
              <a:ext uri="{FF2B5EF4-FFF2-40B4-BE49-F238E27FC236}">
                <a16:creationId xmlns:a16="http://schemas.microsoft.com/office/drawing/2014/main" id="{62DFAFA5-28E0-4937-A8F2-2F9815DE5C23}"/>
              </a:ext>
            </a:extLst>
          </p:cNvPr>
          <p:cNvGraphicFramePr>
            <a:graphicFrameLocks noGrp="1"/>
          </p:cNvGraphicFramePr>
          <p:nvPr>
            <p:extLst>
              <p:ext uri="{D42A27DB-BD31-4B8C-83A1-F6EECF244321}">
                <p14:modId xmlns:p14="http://schemas.microsoft.com/office/powerpoint/2010/main" val="813989183"/>
              </p:ext>
            </p:extLst>
          </p:nvPr>
        </p:nvGraphicFramePr>
        <p:xfrm>
          <a:off x="785886" y="1239076"/>
          <a:ext cx="10037134" cy="3009568"/>
        </p:xfrm>
        <a:graphic>
          <a:graphicData uri="http://schemas.openxmlformats.org/drawingml/2006/table">
            <a:tbl>
              <a:tblPr firstRow="1" firstCol="1" bandRow="1"/>
              <a:tblGrid>
                <a:gridCol w="5837899">
                  <a:extLst>
                    <a:ext uri="{9D8B030D-6E8A-4147-A177-3AD203B41FA5}">
                      <a16:colId xmlns:a16="http://schemas.microsoft.com/office/drawing/2014/main" val="1359962832"/>
                    </a:ext>
                  </a:extLst>
                </a:gridCol>
                <a:gridCol w="1860072">
                  <a:extLst>
                    <a:ext uri="{9D8B030D-6E8A-4147-A177-3AD203B41FA5}">
                      <a16:colId xmlns:a16="http://schemas.microsoft.com/office/drawing/2014/main" val="4263497198"/>
                    </a:ext>
                  </a:extLst>
                </a:gridCol>
                <a:gridCol w="2339163">
                  <a:extLst>
                    <a:ext uri="{9D8B030D-6E8A-4147-A177-3AD203B41FA5}">
                      <a16:colId xmlns:a16="http://schemas.microsoft.com/office/drawing/2014/main" val="1533641638"/>
                    </a:ext>
                  </a:extLst>
                </a:gridCol>
              </a:tblGrid>
              <a:tr h="804636">
                <a:tc>
                  <a:txBody>
                    <a:bodyPr/>
                    <a:lstStyle/>
                    <a:p>
                      <a:pPr algn="l" fontAlgn="t">
                        <a:lnSpc>
                          <a:spcPct val="107000"/>
                        </a:lnSpc>
                        <a:spcBef>
                          <a:spcPts val="0"/>
                        </a:spcBef>
                        <a:spcAft>
                          <a:spcPts val="600"/>
                        </a:spcAft>
                      </a:pPr>
                      <a:r>
                        <a:rPr lang="el-GR" sz="2000" b="1" i="0" u="none" strike="noStrike" dirty="0">
                          <a:solidFill>
                            <a:srgbClr val="231F20"/>
                          </a:solidFill>
                          <a:effectLst/>
                          <a:latin typeface="Calibri" panose="020F0502020204030204" pitchFamily="34" charset="0"/>
                          <a:ea typeface="Calibri" panose="020F0502020204030204" pitchFamily="34" charset="0"/>
                          <a:cs typeface="TimesTen-Roman-36-0"/>
                        </a:rPr>
                        <a:t>Ωκεάνια οικοσυστήματα</a:t>
                      </a:r>
                      <a:endParaRPr lang="el-GR" sz="2000" b="0" i="0" u="none" strike="noStrike" dirty="0">
                        <a:effectLst/>
                        <a:latin typeface="Arial" panose="020B0604020202020204" pitchFamily="34" charset="0"/>
                      </a:endParaRPr>
                    </a:p>
                  </a:txBody>
                  <a:tcPr marL="136293" marR="136293" marT="1893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E599"/>
                    </a:solidFill>
                  </a:tcPr>
                </a:tc>
                <a:tc>
                  <a:txBody>
                    <a:bodyPr/>
                    <a:lstStyle/>
                    <a:p>
                      <a:pPr algn="ctr" fontAlgn="t">
                        <a:lnSpc>
                          <a:spcPct val="107000"/>
                        </a:lnSpc>
                        <a:spcBef>
                          <a:spcPts val="0"/>
                        </a:spcBef>
                        <a:spcAft>
                          <a:spcPts val="600"/>
                        </a:spcAft>
                      </a:pPr>
                      <a:r>
                        <a:rPr lang="el-GR" sz="2000" b="1" i="0" u="none" strike="noStrike" dirty="0">
                          <a:solidFill>
                            <a:srgbClr val="231F20"/>
                          </a:solidFill>
                          <a:effectLst/>
                          <a:latin typeface="Calibri" panose="020F0502020204030204" pitchFamily="34" charset="0"/>
                          <a:ea typeface="Calibri" panose="020F0502020204030204" pitchFamily="34" charset="0"/>
                          <a:cs typeface="TimesTen-Roman-36-0"/>
                        </a:rPr>
                        <a:t>Εύρος τιμών (</a:t>
                      </a:r>
                      <a:r>
                        <a:rPr lang="en-US" sz="2000" b="1" i="0" u="none" strike="noStrike" dirty="0" err="1">
                          <a:solidFill>
                            <a:srgbClr val="231F20"/>
                          </a:solidFill>
                          <a:effectLst/>
                          <a:latin typeface="Calibri" panose="020F0502020204030204" pitchFamily="34" charset="0"/>
                          <a:ea typeface="Calibri" panose="020F0502020204030204" pitchFamily="34" charset="0"/>
                          <a:cs typeface="TimesTen-Roman-36-0"/>
                        </a:rPr>
                        <a:t>gC</a:t>
                      </a:r>
                      <a:r>
                        <a:rPr lang="en-US" sz="2000" b="1" i="0" u="none" strike="noStrike" dirty="0">
                          <a:solidFill>
                            <a:srgbClr val="231F20"/>
                          </a:solidFill>
                          <a:effectLst/>
                          <a:latin typeface="Calibri" panose="020F0502020204030204" pitchFamily="34" charset="0"/>
                          <a:ea typeface="Calibri" panose="020F0502020204030204" pitchFamily="34" charset="0"/>
                          <a:cs typeface="TimesTen-Roman-36-0"/>
                        </a:rPr>
                        <a:t>/m</a:t>
                      </a:r>
                      <a:r>
                        <a:rPr lang="en-US" sz="2000" b="1" i="0" u="none" strike="noStrike" baseline="30000" dirty="0">
                          <a:solidFill>
                            <a:srgbClr val="231F20"/>
                          </a:solidFill>
                          <a:effectLst/>
                          <a:latin typeface="Calibri" panose="020F0502020204030204" pitchFamily="34" charset="0"/>
                          <a:ea typeface="Calibri" panose="020F0502020204030204" pitchFamily="34" charset="0"/>
                          <a:cs typeface="TimesTen-Roman-36-0"/>
                        </a:rPr>
                        <a:t>2</a:t>
                      </a:r>
                      <a:r>
                        <a:rPr lang="en-US" sz="2000" b="1" i="0" u="none" strike="noStrike" dirty="0">
                          <a:solidFill>
                            <a:srgbClr val="231F20"/>
                          </a:solidFill>
                          <a:effectLst/>
                          <a:latin typeface="Calibri" panose="020F0502020204030204" pitchFamily="34" charset="0"/>
                          <a:ea typeface="Calibri" panose="020F0502020204030204" pitchFamily="34" charset="0"/>
                          <a:cs typeface="TimesTen-Roman-36-0"/>
                        </a:rPr>
                        <a:t>/</a:t>
                      </a:r>
                      <a:r>
                        <a:rPr lang="en-US" sz="2000" b="1" i="0" u="none" strike="noStrike" dirty="0" err="1">
                          <a:solidFill>
                            <a:srgbClr val="231F20"/>
                          </a:solidFill>
                          <a:effectLst/>
                          <a:latin typeface="Calibri" panose="020F0502020204030204" pitchFamily="34" charset="0"/>
                          <a:ea typeface="Calibri" panose="020F0502020204030204" pitchFamily="34" charset="0"/>
                          <a:cs typeface="TimesTen-Roman-36-0"/>
                        </a:rPr>
                        <a:t>yr</a:t>
                      </a:r>
                      <a:r>
                        <a:rPr lang="en-US" sz="2000" b="1" i="0" u="none" strike="noStrike" dirty="0">
                          <a:solidFill>
                            <a:srgbClr val="231F20"/>
                          </a:solidFill>
                          <a:effectLst/>
                          <a:latin typeface="Calibri" panose="020F0502020204030204" pitchFamily="34" charset="0"/>
                          <a:ea typeface="Calibri" panose="020F0502020204030204" pitchFamily="34" charset="0"/>
                          <a:cs typeface="TimesTen-Roman-36-0"/>
                        </a:rPr>
                        <a:t>)</a:t>
                      </a:r>
                      <a:endParaRPr lang="en-US" sz="2000" b="0" i="0" u="none" strike="noStrike" dirty="0">
                        <a:effectLst/>
                        <a:latin typeface="Arial" panose="020B0604020202020204" pitchFamily="34" charset="0"/>
                      </a:endParaRPr>
                    </a:p>
                  </a:txBody>
                  <a:tcPr marL="136293" marR="136293" marT="18930" marB="0">
                    <a:lnL>
                      <a:noFill/>
                    </a:lnL>
                    <a:lnR>
                      <a:noFill/>
                    </a:lnR>
                    <a:lnT w="12700" cap="flat" cmpd="sng" algn="ctr">
                      <a:solidFill>
                        <a:srgbClr val="000000"/>
                      </a:solidFill>
                      <a:prstDash val="solid"/>
                      <a:round/>
                      <a:headEnd type="none" w="med" len="med"/>
                      <a:tailEnd type="none" w="med" len="med"/>
                    </a:lnT>
                    <a:lnB>
                      <a:noFill/>
                    </a:lnB>
                    <a:solidFill>
                      <a:srgbClr val="FFE599"/>
                    </a:solidFill>
                  </a:tcPr>
                </a:tc>
                <a:tc>
                  <a:txBody>
                    <a:bodyPr/>
                    <a:lstStyle/>
                    <a:p>
                      <a:pPr algn="ctr" fontAlgn="t">
                        <a:lnSpc>
                          <a:spcPct val="107000"/>
                        </a:lnSpc>
                        <a:spcBef>
                          <a:spcPts val="0"/>
                        </a:spcBef>
                        <a:spcAft>
                          <a:spcPts val="600"/>
                        </a:spcAft>
                      </a:pPr>
                      <a:r>
                        <a:rPr lang="el-GR" sz="2000" b="1" i="0" u="none" strike="noStrike">
                          <a:solidFill>
                            <a:srgbClr val="231F20"/>
                          </a:solidFill>
                          <a:effectLst/>
                          <a:latin typeface="Calibri" panose="020F0502020204030204" pitchFamily="34" charset="0"/>
                          <a:ea typeface="Calibri" panose="020F0502020204030204" pitchFamily="34" charset="0"/>
                          <a:cs typeface="TimesTen-Roman-36-0"/>
                        </a:rPr>
                        <a:t>Μέση τιμή (</a:t>
                      </a:r>
                      <a:r>
                        <a:rPr lang="en-US" sz="2000" b="1" i="0" u="none" strike="noStrike">
                          <a:solidFill>
                            <a:srgbClr val="231F20"/>
                          </a:solidFill>
                          <a:effectLst/>
                          <a:latin typeface="Calibri" panose="020F0502020204030204" pitchFamily="34" charset="0"/>
                          <a:ea typeface="Calibri" panose="020F0502020204030204" pitchFamily="34" charset="0"/>
                          <a:cs typeface="TimesTen-Roman-36-0"/>
                        </a:rPr>
                        <a:t>gC/m</a:t>
                      </a:r>
                      <a:r>
                        <a:rPr lang="en-US" sz="2000" b="1" i="0" u="none" strike="noStrike" baseline="30000">
                          <a:solidFill>
                            <a:srgbClr val="231F20"/>
                          </a:solidFill>
                          <a:effectLst/>
                          <a:latin typeface="Calibri" panose="020F0502020204030204" pitchFamily="34" charset="0"/>
                          <a:ea typeface="Calibri" panose="020F0502020204030204" pitchFamily="34" charset="0"/>
                          <a:cs typeface="TimesTen-Roman-36-0"/>
                        </a:rPr>
                        <a:t>2</a:t>
                      </a:r>
                      <a:r>
                        <a:rPr lang="en-US" sz="2000" b="1" i="0" u="none" strike="noStrike">
                          <a:solidFill>
                            <a:srgbClr val="231F20"/>
                          </a:solidFill>
                          <a:effectLst/>
                          <a:latin typeface="Calibri" panose="020F0502020204030204" pitchFamily="34" charset="0"/>
                          <a:ea typeface="Calibri" panose="020F0502020204030204" pitchFamily="34" charset="0"/>
                          <a:cs typeface="TimesTen-Roman-36-0"/>
                        </a:rPr>
                        <a:t>/yr)</a:t>
                      </a:r>
                      <a:endParaRPr lang="en-US" sz="2000" b="0" i="0" u="none" strike="noStrike">
                        <a:effectLst/>
                        <a:latin typeface="Arial" panose="020B0604020202020204" pitchFamily="34" charset="0"/>
                      </a:endParaRPr>
                    </a:p>
                  </a:txBody>
                  <a:tcPr marL="136293" marR="136293" marT="1893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E599"/>
                    </a:solidFill>
                  </a:tcPr>
                </a:tc>
                <a:extLst>
                  <a:ext uri="{0D108BD9-81ED-4DB2-BD59-A6C34878D82A}">
                    <a16:rowId xmlns:a16="http://schemas.microsoft.com/office/drawing/2014/main" val="403788678"/>
                  </a:ext>
                </a:extLst>
              </a:tr>
              <a:tr h="417302">
                <a:tc>
                  <a:txBody>
                    <a:bodyPr/>
                    <a:lstStyle/>
                    <a:p>
                      <a:pPr algn="l" fontAlgn="t">
                        <a:lnSpc>
                          <a:spcPct val="107000"/>
                        </a:lnSpc>
                        <a:spcBef>
                          <a:spcPts val="0"/>
                        </a:spcBef>
                        <a:spcAft>
                          <a:spcPts val="600"/>
                        </a:spcAft>
                      </a:pPr>
                      <a:r>
                        <a:rPr lang="el-GR" sz="2000" b="0" i="0" u="none" strike="noStrike" dirty="0">
                          <a:solidFill>
                            <a:srgbClr val="231F20"/>
                          </a:solidFill>
                          <a:effectLst/>
                          <a:latin typeface="Calibri" panose="020F0502020204030204" pitchFamily="34" charset="0"/>
                          <a:ea typeface="Calibri" panose="020F0502020204030204" pitchFamily="34" charset="0"/>
                          <a:cs typeface="TimesTen-Roman-36-0"/>
                        </a:rPr>
                        <a:t>Πυθμένες με φύκια και κοραλλιογενής ύφαλοι</a:t>
                      </a:r>
                      <a:endParaRPr lang="el-GR" sz="2000" b="0" i="0" u="none" strike="noStrike" dirty="0">
                        <a:effectLst/>
                        <a:latin typeface="Arial" panose="020B0604020202020204" pitchFamily="34" charset="0"/>
                      </a:endParaRPr>
                    </a:p>
                  </a:txBody>
                  <a:tcPr marL="136293" marR="136293" marT="1893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t">
                        <a:lnSpc>
                          <a:spcPct val="107000"/>
                        </a:lnSpc>
                        <a:spcBef>
                          <a:spcPts val="0"/>
                        </a:spcBef>
                        <a:spcAft>
                          <a:spcPts val="600"/>
                        </a:spcAft>
                      </a:pPr>
                      <a:r>
                        <a:rPr lang="el-GR" sz="2000" b="0" i="0" u="none" strike="noStrike" dirty="0">
                          <a:solidFill>
                            <a:srgbClr val="231F20"/>
                          </a:solidFill>
                          <a:effectLst/>
                          <a:latin typeface="Calibri" panose="020F0502020204030204" pitchFamily="34" charset="0"/>
                          <a:ea typeface="Calibri" panose="020F0502020204030204" pitchFamily="34" charset="0"/>
                          <a:cs typeface="TimesTen-Roman-36-0"/>
                        </a:rPr>
                        <a:t>1000-3000</a:t>
                      </a:r>
                      <a:endParaRPr lang="el-GR" sz="2000" b="0" i="0" u="none" strike="noStrike" dirty="0">
                        <a:effectLst/>
                        <a:latin typeface="Arial" panose="020B0604020202020204" pitchFamily="34" charset="0"/>
                      </a:endParaRPr>
                    </a:p>
                  </a:txBody>
                  <a:tcPr marL="136293" marR="136293" marT="18930" marB="0">
                    <a:lnL>
                      <a:noFill/>
                    </a:lnL>
                    <a:lnR>
                      <a:noFill/>
                    </a:lnR>
                    <a:lnT>
                      <a:noFill/>
                    </a:lnT>
                    <a:lnB>
                      <a:noFill/>
                    </a:lnB>
                  </a:tcPr>
                </a:tc>
                <a:tc>
                  <a:txBody>
                    <a:bodyPr/>
                    <a:lstStyle/>
                    <a:p>
                      <a:pPr algn="ctr" fontAlgn="t">
                        <a:lnSpc>
                          <a:spcPct val="107000"/>
                        </a:lnSpc>
                        <a:spcBef>
                          <a:spcPts val="0"/>
                        </a:spcBef>
                        <a:spcAft>
                          <a:spcPts val="600"/>
                        </a:spcAft>
                      </a:pPr>
                      <a:r>
                        <a:rPr lang="el-GR" sz="2000" b="0" i="0" u="none" strike="noStrike" dirty="0">
                          <a:solidFill>
                            <a:srgbClr val="231F20"/>
                          </a:solidFill>
                          <a:effectLst/>
                          <a:latin typeface="Calibri" panose="020F0502020204030204" pitchFamily="34" charset="0"/>
                          <a:ea typeface="Calibri" panose="020F0502020204030204" pitchFamily="34" charset="0"/>
                          <a:cs typeface="TimesTen-Roman-36-0"/>
                        </a:rPr>
                        <a:t>2000</a:t>
                      </a:r>
                      <a:endParaRPr lang="el-GR" sz="2000" b="0" i="0" u="none" strike="noStrike" dirty="0">
                        <a:effectLst/>
                        <a:latin typeface="Arial" panose="020B0604020202020204" pitchFamily="34" charset="0"/>
                      </a:endParaRPr>
                    </a:p>
                  </a:txBody>
                  <a:tcPr marL="136293" marR="136293" marT="1893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74958135"/>
                  </a:ext>
                </a:extLst>
              </a:tr>
              <a:tr h="448129">
                <a:tc>
                  <a:txBody>
                    <a:bodyPr/>
                    <a:lstStyle/>
                    <a:p>
                      <a:pPr algn="l" fontAlgn="t">
                        <a:lnSpc>
                          <a:spcPct val="107000"/>
                        </a:lnSpc>
                        <a:spcBef>
                          <a:spcPts val="0"/>
                        </a:spcBef>
                        <a:spcAft>
                          <a:spcPts val="600"/>
                        </a:spcAft>
                      </a:pPr>
                      <a:r>
                        <a:rPr lang="en-US" sz="2000" b="0" i="0" u="none" strike="noStrike" dirty="0">
                          <a:solidFill>
                            <a:srgbClr val="231F20"/>
                          </a:solidFill>
                          <a:effectLst/>
                          <a:latin typeface="Calibri" panose="020F0502020204030204" pitchFamily="34" charset="0"/>
                          <a:ea typeface="Calibri" panose="020F0502020204030204" pitchFamily="34" charset="0"/>
                          <a:cs typeface="TimesTen-Roman-36-0"/>
                        </a:rPr>
                        <a:t>Estuaries</a:t>
                      </a:r>
                      <a:endParaRPr lang="en-US" sz="2000" b="0" i="0" u="none" strike="noStrike" dirty="0">
                        <a:effectLst/>
                        <a:latin typeface="Arial" panose="020B0604020202020204" pitchFamily="34" charset="0"/>
                      </a:endParaRPr>
                    </a:p>
                  </a:txBody>
                  <a:tcPr marL="136293" marR="136293" marT="18930" marB="0">
                    <a:lnL w="12700" cap="flat" cmpd="sng" algn="ctr">
                      <a:solidFill>
                        <a:srgbClr val="000000"/>
                      </a:solidFill>
                      <a:prstDash val="solid"/>
                      <a:round/>
                      <a:headEnd type="none" w="med" len="med"/>
                      <a:tailEnd type="none" w="med" len="med"/>
                    </a:lnL>
                    <a:lnR>
                      <a:noFill/>
                    </a:lnR>
                    <a:lnT>
                      <a:noFill/>
                    </a:lnT>
                    <a:lnB>
                      <a:noFill/>
                    </a:lnB>
                    <a:solidFill>
                      <a:srgbClr val="BDD6EE"/>
                    </a:solidFill>
                  </a:tcPr>
                </a:tc>
                <a:tc>
                  <a:txBody>
                    <a:bodyPr/>
                    <a:lstStyle/>
                    <a:p>
                      <a:pPr algn="ctr" fontAlgn="t">
                        <a:lnSpc>
                          <a:spcPct val="107000"/>
                        </a:lnSpc>
                        <a:spcBef>
                          <a:spcPts val="0"/>
                        </a:spcBef>
                        <a:spcAft>
                          <a:spcPts val="600"/>
                        </a:spcAft>
                      </a:pPr>
                      <a:r>
                        <a:rPr lang="el-GR" sz="2000" b="0" i="0" u="none" strike="noStrike">
                          <a:solidFill>
                            <a:srgbClr val="231F20"/>
                          </a:solidFill>
                          <a:effectLst/>
                          <a:latin typeface="Calibri" panose="020F0502020204030204" pitchFamily="34" charset="0"/>
                          <a:ea typeface="Calibri" panose="020F0502020204030204" pitchFamily="34" charset="0"/>
                          <a:cs typeface="TimesTen-Roman-36-0"/>
                        </a:rPr>
                        <a:t>500-4000</a:t>
                      </a:r>
                      <a:endParaRPr lang="el-GR" sz="2000" b="0" i="0" u="none" strike="noStrike">
                        <a:effectLst/>
                        <a:latin typeface="Arial" panose="020B0604020202020204" pitchFamily="34" charset="0"/>
                      </a:endParaRPr>
                    </a:p>
                  </a:txBody>
                  <a:tcPr marL="136293" marR="136293" marT="18930" marB="0">
                    <a:lnL>
                      <a:noFill/>
                    </a:lnL>
                    <a:lnR>
                      <a:noFill/>
                    </a:lnR>
                    <a:lnT>
                      <a:noFill/>
                    </a:lnT>
                    <a:lnB>
                      <a:noFill/>
                    </a:lnB>
                    <a:solidFill>
                      <a:srgbClr val="BDD6EE"/>
                    </a:solidFill>
                  </a:tcPr>
                </a:tc>
                <a:tc>
                  <a:txBody>
                    <a:bodyPr/>
                    <a:lstStyle/>
                    <a:p>
                      <a:pPr algn="ctr" fontAlgn="t">
                        <a:lnSpc>
                          <a:spcPct val="107000"/>
                        </a:lnSpc>
                        <a:spcBef>
                          <a:spcPts val="0"/>
                        </a:spcBef>
                        <a:spcAft>
                          <a:spcPts val="600"/>
                        </a:spcAft>
                      </a:pPr>
                      <a:r>
                        <a:rPr lang="el-GR" sz="2000" b="0" i="0" u="none" strike="noStrike">
                          <a:solidFill>
                            <a:srgbClr val="231F20"/>
                          </a:solidFill>
                          <a:effectLst/>
                          <a:latin typeface="Calibri" panose="020F0502020204030204" pitchFamily="34" charset="0"/>
                          <a:ea typeface="Calibri" panose="020F0502020204030204" pitchFamily="34" charset="0"/>
                          <a:cs typeface="TimesTen-Roman-36-0"/>
                        </a:rPr>
                        <a:t>1800</a:t>
                      </a:r>
                      <a:endParaRPr lang="el-GR" sz="2000" b="0" i="0" u="none" strike="noStrike">
                        <a:effectLst/>
                        <a:latin typeface="Arial" panose="020B0604020202020204" pitchFamily="34" charset="0"/>
                      </a:endParaRPr>
                    </a:p>
                  </a:txBody>
                  <a:tcPr marL="136293" marR="136293" marT="18930" marB="0">
                    <a:lnL>
                      <a:noFill/>
                    </a:lnL>
                    <a:lnR w="12700" cap="flat" cmpd="sng" algn="ctr">
                      <a:solidFill>
                        <a:srgbClr val="000000"/>
                      </a:solidFill>
                      <a:prstDash val="solid"/>
                      <a:round/>
                      <a:headEnd type="none" w="med" len="med"/>
                      <a:tailEnd type="none" w="med" len="med"/>
                    </a:lnR>
                    <a:lnT>
                      <a:noFill/>
                    </a:lnT>
                    <a:lnB>
                      <a:noFill/>
                    </a:lnB>
                    <a:solidFill>
                      <a:srgbClr val="BDD6EE"/>
                    </a:solidFill>
                  </a:tcPr>
                </a:tc>
                <a:extLst>
                  <a:ext uri="{0D108BD9-81ED-4DB2-BD59-A6C34878D82A}">
                    <a16:rowId xmlns:a16="http://schemas.microsoft.com/office/drawing/2014/main" val="1915419090"/>
                  </a:ext>
                </a:extLst>
              </a:tr>
              <a:tr h="448129">
                <a:tc>
                  <a:txBody>
                    <a:bodyPr/>
                    <a:lstStyle/>
                    <a:p>
                      <a:pPr algn="l" fontAlgn="t">
                        <a:lnSpc>
                          <a:spcPct val="107000"/>
                        </a:lnSpc>
                        <a:spcBef>
                          <a:spcPts val="0"/>
                        </a:spcBef>
                        <a:spcAft>
                          <a:spcPts val="600"/>
                        </a:spcAft>
                      </a:pPr>
                      <a:r>
                        <a:rPr lang="el-GR" sz="2000" b="0" i="0" u="none" strike="noStrike" dirty="0">
                          <a:solidFill>
                            <a:srgbClr val="231F20"/>
                          </a:solidFill>
                          <a:effectLst/>
                          <a:latin typeface="Calibri" panose="020F0502020204030204" pitchFamily="34" charset="0"/>
                          <a:ea typeface="Calibri" panose="020F0502020204030204" pitchFamily="34" charset="0"/>
                          <a:cs typeface="TimesTen-Roman-36-0"/>
                        </a:rPr>
                        <a:t>Ζώνες ανάβλυσης</a:t>
                      </a:r>
                      <a:endParaRPr lang="el-GR" sz="2000" b="0" i="0" u="none" strike="noStrike" dirty="0">
                        <a:effectLst/>
                        <a:latin typeface="Arial" panose="020B0604020202020204" pitchFamily="34" charset="0"/>
                      </a:endParaRPr>
                    </a:p>
                  </a:txBody>
                  <a:tcPr marL="136293" marR="136293" marT="18930" marB="0">
                    <a:lnL w="12700" cap="flat" cmpd="sng" algn="ctr">
                      <a:solidFill>
                        <a:srgbClr val="000000"/>
                      </a:solidFill>
                      <a:prstDash val="solid"/>
                      <a:round/>
                      <a:headEnd type="none" w="med" len="med"/>
                      <a:tailEnd type="none" w="med" len="med"/>
                    </a:lnL>
                    <a:lnR>
                      <a:noFill/>
                    </a:lnR>
                    <a:lnT>
                      <a:noFill/>
                    </a:lnT>
                    <a:lnB>
                      <a:noFill/>
                    </a:lnB>
                  </a:tcPr>
                </a:tc>
                <a:tc>
                  <a:txBody>
                    <a:bodyPr/>
                    <a:lstStyle/>
                    <a:p>
                      <a:pPr algn="ctr" fontAlgn="t">
                        <a:lnSpc>
                          <a:spcPct val="107000"/>
                        </a:lnSpc>
                        <a:spcBef>
                          <a:spcPts val="0"/>
                        </a:spcBef>
                        <a:spcAft>
                          <a:spcPts val="600"/>
                        </a:spcAft>
                      </a:pPr>
                      <a:r>
                        <a:rPr lang="el-GR" sz="2000" b="0" i="0" u="none" strike="noStrike" dirty="0">
                          <a:solidFill>
                            <a:srgbClr val="231F20"/>
                          </a:solidFill>
                          <a:effectLst/>
                          <a:latin typeface="Calibri" panose="020F0502020204030204" pitchFamily="34" charset="0"/>
                          <a:ea typeface="Calibri" panose="020F0502020204030204" pitchFamily="34" charset="0"/>
                          <a:cs typeface="TimesTen-Roman-36-0"/>
                        </a:rPr>
                        <a:t>400-1000</a:t>
                      </a:r>
                      <a:endParaRPr lang="el-GR" sz="2000" b="0" i="0" u="none" strike="noStrike" dirty="0">
                        <a:effectLst/>
                        <a:latin typeface="Arial" panose="020B0604020202020204" pitchFamily="34" charset="0"/>
                      </a:endParaRPr>
                    </a:p>
                  </a:txBody>
                  <a:tcPr marL="136293" marR="136293" marT="18930" marB="0">
                    <a:lnL>
                      <a:noFill/>
                    </a:lnL>
                    <a:lnR>
                      <a:noFill/>
                    </a:lnR>
                    <a:lnT>
                      <a:noFill/>
                    </a:lnT>
                    <a:lnB>
                      <a:noFill/>
                    </a:lnB>
                  </a:tcPr>
                </a:tc>
                <a:tc>
                  <a:txBody>
                    <a:bodyPr/>
                    <a:lstStyle/>
                    <a:p>
                      <a:pPr algn="ctr" fontAlgn="t">
                        <a:lnSpc>
                          <a:spcPct val="107000"/>
                        </a:lnSpc>
                        <a:spcBef>
                          <a:spcPts val="0"/>
                        </a:spcBef>
                        <a:spcAft>
                          <a:spcPts val="600"/>
                        </a:spcAft>
                      </a:pPr>
                      <a:r>
                        <a:rPr lang="el-GR" sz="2000" b="0" i="0" u="none" strike="noStrike">
                          <a:solidFill>
                            <a:srgbClr val="231F20"/>
                          </a:solidFill>
                          <a:effectLst/>
                          <a:latin typeface="Calibri" panose="020F0502020204030204" pitchFamily="34" charset="0"/>
                          <a:ea typeface="Calibri" panose="020F0502020204030204" pitchFamily="34" charset="0"/>
                          <a:cs typeface="TimesTen-Roman-36-0"/>
                        </a:rPr>
                        <a:t>500</a:t>
                      </a:r>
                      <a:endParaRPr lang="el-GR" sz="2000" b="0" i="0" u="none" strike="noStrike">
                        <a:effectLst/>
                        <a:latin typeface="Arial" panose="020B0604020202020204" pitchFamily="34" charset="0"/>
                      </a:endParaRPr>
                    </a:p>
                  </a:txBody>
                  <a:tcPr marL="136293" marR="136293" marT="1893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120042642"/>
                  </a:ext>
                </a:extLst>
              </a:tr>
              <a:tr h="443243">
                <a:tc>
                  <a:txBody>
                    <a:bodyPr/>
                    <a:lstStyle/>
                    <a:p>
                      <a:pPr algn="l" fontAlgn="t">
                        <a:lnSpc>
                          <a:spcPct val="107000"/>
                        </a:lnSpc>
                        <a:spcBef>
                          <a:spcPts val="0"/>
                        </a:spcBef>
                        <a:spcAft>
                          <a:spcPts val="600"/>
                        </a:spcAft>
                      </a:pPr>
                      <a:r>
                        <a:rPr lang="el-GR" sz="2000" b="0" i="0" u="none" strike="noStrike" dirty="0">
                          <a:solidFill>
                            <a:srgbClr val="231F20"/>
                          </a:solidFill>
                          <a:effectLst/>
                          <a:latin typeface="Calibri" panose="020F0502020204030204" pitchFamily="34" charset="0"/>
                          <a:ea typeface="Calibri" panose="020F0502020204030204" pitchFamily="34" charset="0"/>
                          <a:cs typeface="TimesTen-Roman-36-0"/>
                        </a:rPr>
                        <a:t>Ηπειρωτική υφαλοκρηπίδα</a:t>
                      </a:r>
                      <a:endParaRPr lang="el-GR" sz="2000" b="0" i="0" u="none" strike="noStrike" dirty="0">
                        <a:effectLst/>
                        <a:latin typeface="Arial" panose="020B0604020202020204" pitchFamily="34" charset="0"/>
                      </a:endParaRPr>
                    </a:p>
                  </a:txBody>
                  <a:tcPr marL="136293" marR="136293" marT="18930" marB="0">
                    <a:lnL w="12700" cap="flat" cmpd="sng" algn="ctr">
                      <a:solidFill>
                        <a:srgbClr val="000000"/>
                      </a:solidFill>
                      <a:prstDash val="solid"/>
                      <a:round/>
                      <a:headEnd type="none" w="med" len="med"/>
                      <a:tailEnd type="none" w="med" len="med"/>
                    </a:lnL>
                    <a:lnR>
                      <a:noFill/>
                    </a:lnR>
                    <a:lnT>
                      <a:noFill/>
                    </a:lnT>
                    <a:lnB>
                      <a:noFill/>
                    </a:lnB>
                    <a:solidFill>
                      <a:schemeClr val="accent5">
                        <a:lumMod val="40000"/>
                        <a:lumOff val="60000"/>
                      </a:schemeClr>
                    </a:solidFill>
                  </a:tcPr>
                </a:tc>
                <a:tc>
                  <a:txBody>
                    <a:bodyPr/>
                    <a:lstStyle/>
                    <a:p>
                      <a:pPr algn="ctr" fontAlgn="t">
                        <a:lnSpc>
                          <a:spcPct val="107000"/>
                        </a:lnSpc>
                        <a:spcBef>
                          <a:spcPts val="0"/>
                        </a:spcBef>
                        <a:spcAft>
                          <a:spcPts val="600"/>
                        </a:spcAft>
                      </a:pPr>
                      <a:r>
                        <a:rPr lang="el-GR" sz="2000" b="0" i="0" u="none" strike="noStrike" dirty="0">
                          <a:solidFill>
                            <a:srgbClr val="231F20"/>
                          </a:solidFill>
                          <a:effectLst/>
                          <a:latin typeface="Calibri" panose="020F0502020204030204" pitchFamily="34" charset="0"/>
                          <a:ea typeface="Calibri" panose="020F0502020204030204" pitchFamily="34" charset="0"/>
                          <a:cs typeface="TimesTen-Roman-36-0"/>
                        </a:rPr>
                        <a:t>300-600</a:t>
                      </a:r>
                      <a:endParaRPr lang="el-GR" sz="2000" b="0" i="0" u="none" strike="noStrike" dirty="0">
                        <a:effectLst/>
                        <a:latin typeface="Arial" panose="020B0604020202020204" pitchFamily="34" charset="0"/>
                      </a:endParaRPr>
                    </a:p>
                  </a:txBody>
                  <a:tcPr marL="136293" marR="136293" marT="18930" marB="0">
                    <a:lnL>
                      <a:noFill/>
                    </a:lnL>
                    <a:lnR>
                      <a:noFill/>
                    </a:lnR>
                    <a:lnT>
                      <a:noFill/>
                    </a:lnT>
                    <a:lnB>
                      <a:noFill/>
                    </a:lnB>
                    <a:solidFill>
                      <a:schemeClr val="accent5">
                        <a:lumMod val="40000"/>
                        <a:lumOff val="60000"/>
                      </a:schemeClr>
                    </a:solidFill>
                  </a:tcPr>
                </a:tc>
                <a:tc>
                  <a:txBody>
                    <a:bodyPr/>
                    <a:lstStyle/>
                    <a:p>
                      <a:pPr algn="ctr" fontAlgn="t">
                        <a:lnSpc>
                          <a:spcPct val="107000"/>
                        </a:lnSpc>
                        <a:spcBef>
                          <a:spcPts val="0"/>
                        </a:spcBef>
                        <a:spcAft>
                          <a:spcPts val="600"/>
                        </a:spcAft>
                      </a:pPr>
                      <a:r>
                        <a:rPr lang="el-GR" sz="2000" b="0" i="0" u="none" strike="noStrike" dirty="0">
                          <a:solidFill>
                            <a:srgbClr val="231F20"/>
                          </a:solidFill>
                          <a:effectLst/>
                          <a:latin typeface="Calibri" panose="020F0502020204030204" pitchFamily="34" charset="0"/>
                          <a:ea typeface="Calibri" panose="020F0502020204030204" pitchFamily="34" charset="0"/>
                          <a:cs typeface="TimesTen-Roman-36-0"/>
                        </a:rPr>
                        <a:t>360</a:t>
                      </a:r>
                      <a:endParaRPr lang="el-GR" sz="2000" b="0" i="0" u="none" strike="noStrike" dirty="0">
                        <a:effectLst/>
                        <a:latin typeface="Arial" panose="020B0604020202020204" pitchFamily="34" charset="0"/>
                      </a:endParaRPr>
                    </a:p>
                  </a:txBody>
                  <a:tcPr marL="136293" marR="136293" marT="18930" marB="0">
                    <a:lnL>
                      <a:noFill/>
                    </a:lnL>
                    <a:lnR w="12700" cap="flat" cmpd="sng" algn="ctr">
                      <a:solidFill>
                        <a:srgbClr val="000000"/>
                      </a:solidFill>
                      <a:prstDash val="solid"/>
                      <a:round/>
                      <a:headEnd type="none" w="med" len="med"/>
                      <a:tailEnd type="none" w="med" len="med"/>
                    </a:lnR>
                    <a:lnT>
                      <a:noFill/>
                    </a:lnT>
                    <a:lnB>
                      <a:noFill/>
                    </a:lnB>
                    <a:solidFill>
                      <a:schemeClr val="accent5">
                        <a:lumMod val="40000"/>
                        <a:lumOff val="60000"/>
                      </a:schemeClr>
                    </a:solidFill>
                  </a:tcPr>
                </a:tc>
                <a:extLst>
                  <a:ext uri="{0D108BD9-81ED-4DB2-BD59-A6C34878D82A}">
                    <a16:rowId xmlns:a16="http://schemas.microsoft.com/office/drawing/2014/main" val="1589701430"/>
                  </a:ext>
                </a:extLst>
              </a:tr>
              <a:tr h="448129">
                <a:tc>
                  <a:txBody>
                    <a:bodyPr/>
                    <a:lstStyle/>
                    <a:p>
                      <a:pPr algn="l" fontAlgn="t">
                        <a:lnSpc>
                          <a:spcPct val="107000"/>
                        </a:lnSpc>
                        <a:spcBef>
                          <a:spcPts val="0"/>
                        </a:spcBef>
                        <a:spcAft>
                          <a:spcPts val="600"/>
                        </a:spcAft>
                      </a:pPr>
                      <a:r>
                        <a:rPr lang="el-GR" sz="2000" b="0" i="0" u="none" strike="noStrike" dirty="0">
                          <a:solidFill>
                            <a:srgbClr val="231F20"/>
                          </a:solidFill>
                          <a:effectLst/>
                          <a:latin typeface="Calibri" panose="020F0502020204030204" pitchFamily="34" charset="0"/>
                          <a:ea typeface="Calibri" panose="020F0502020204030204" pitchFamily="34" charset="0"/>
                          <a:cs typeface="TimesTen-Roman-36-0"/>
                        </a:rPr>
                        <a:t>Ανοικτός ωκεανός</a:t>
                      </a:r>
                      <a:endParaRPr lang="el-GR" sz="2000" b="0" i="0" u="none" strike="noStrike" dirty="0">
                        <a:effectLst/>
                        <a:latin typeface="Arial" panose="020B0604020202020204" pitchFamily="34" charset="0"/>
                      </a:endParaRPr>
                    </a:p>
                  </a:txBody>
                  <a:tcPr marL="136293" marR="136293" marT="1893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07000"/>
                        </a:lnSpc>
                        <a:spcBef>
                          <a:spcPts val="0"/>
                        </a:spcBef>
                        <a:spcAft>
                          <a:spcPts val="600"/>
                        </a:spcAft>
                      </a:pPr>
                      <a:r>
                        <a:rPr lang="el-GR" sz="2000" b="0" i="0" u="none" strike="noStrike" dirty="0">
                          <a:solidFill>
                            <a:srgbClr val="231F20"/>
                          </a:solidFill>
                          <a:effectLst/>
                          <a:latin typeface="Calibri" panose="020F0502020204030204" pitchFamily="34" charset="0"/>
                          <a:ea typeface="Calibri" panose="020F0502020204030204" pitchFamily="34" charset="0"/>
                          <a:cs typeface="TimesTen-Roman-36-0"/>
                        </a:rPr>
                        <a:t>1-400</a:t>
                      </a:r>
                      <a:endParaRPr lang="el-GR" sz="2000" b="0" i="0" u="none" strike="noStrike" dirty="0">
                        <a:effectLst/>
                        <a:latin typeface="Arial" panose="020B0604020202020204" pitchFamily="34" charset="0"/>
                      </a:endParaRPr>
                    </a:p>
                  </a:txBody>
                  <a:tcPr marL="136293" marR="136293" marT="18930" marB="0">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t">
                        <a:lnSpc>
                          <a:spcPct val="107000"/>
                        </a:lnSpc>
                        <a:spcBef>
                          <a:spcPts val="0"/>
                        </a:spcBef>
                        <a:spcAft>
                          <a:spcPts val="600"/>
                        </a:spcAft>
                      </a:pPr>
                      <a:r>
                        <a:rPr lang="el-GR" sz="2000" b="0" i="0" u="none" strike="noStrike" dirty="0">
                          <a:solidFill>
                            <a:srgbClr val="231F20"/>
                          </a:solidFill>
                          <a:effectLst/>
                          <a:latin typeface="Calibri" panose="020F0502020204030204" pitchFamily="34" charset="0"/>
                          <a:ea typeface="Calibri" panose="020F0502020204030204" pitchFamily="34" charset="0"/>
                          <a:cs typeface="TimesTen-Roman-36-0"/>
                        </a:rPr>
                        <a:t>125</a:t>
                      </a:r>
                      <a:endParaRPr lang="el-GR" sz="2000" b="0" i="0" u="none" strike="noStrike" dirty="0">
                        <a:effectLst/>
                        <a:latin typeface="Arial" panose="020B0604020202020204" pitchFamily="34" charset="0"/>
                      </a:endParaRPr>
                    </a:p>
                  </a:txBody>
                  <a:tcPr marL="136293" marR="136293" marT="1893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20371970"/>
                  </a:ext>
                </a:extLst>
              </a:tr>
            </a:tbl>
          </a:graphicData>
        </a:graphic>
      </p:graphicFrame>
      <p:sp>
        <p:nvSpPr>
          <p:cNvPr id="6" name="TextBox 5">
            <a:extLst>
              <a:ext uri="{FF2B5EF4-FFF2-40B4-BE49-F238E27FC236}">
                <a16:creationId xmlns:a16="http://schemas.microsoft.com/office/drawing/2014/main" id="{A1E60CA8-9483-4CE0-8D58-CEF9700A245C}"/>
              </a:ext>
            </a:extLst>
          </p:cNvPr>
          <p:cNvSpPr txBox="1"/>
          <p:nvPr/>
        </p:nvSpPr>
        <p:spPr>
          <a:xfrm>
            <a:off x="785886" y="375505"/>
            <a:ext cx="10173664" cy="800860"/>
          </a:xfrm>
          <a:prstGeom prst="rect">
            <a:avLst/>
          </a:prstGeom>
          <a:noFill/>
        </p:spPr>
        <p:txBody>
          <a:bodyPr wrap="square">
            <a:spAutoFit/>
          </a:bodyPr>
          <a:lstStyle/>
          <a:p>
            <a:pPr>
              <a:lnSpc>
                <a:spcPct val="107000"/>
              </a:lnSpc>
              <a:spcAft>
                <a:spcPts val="600"/>
              </a:spcAft>
            </a:pPr>
            <a:r>
              <a:rPr lang="el-GR" sz="2200" b="1" dirty="0">
                <a:solidFill>
                  <a:srgbClr val="0070C0"/>
                </a:solidFill>
                <a:effectLst/>
                <a:latin typeface="Calibri" panose="020F0502020204030204" pitchFamily="34" charset="0"/>
                <a:ea typeface="Calibri" panose="020F0502020204030204" pitchFamily="34" charset="0"/>
                <a:cs typeface="TimesTen-Roman-36-0"/>
              </a:rPr>
              <a:t>Τιμές καθαρής (τελικής) πρωτογενούς παραγωγικότητας (</a:t>
            </a:r>
            <a:r>
              <a:rPr lang="en-US" sz="2200" b="1" dirty="0">
                <a:solidFill>
                  <a:srgbClr val="0070C0"/>
                </a:solidFill>
                <a:effectLst/>
                <a:latin typeface="Calibri" panose="020F0502020204030204" pitchFamily="34" charset="0"/>
                <a:ea typeface="Calibri" panose="020F0502020204030204" pitchFamily="34" charset="0"/>
                <a:cs typeface="TimesTen-Roman-36-0"/>
              </a:rPr>
              <a:t>net primary productivity</a:t>
            </a:r>
            <a:r>
              <a:rPr lang="el-GR" sz="2200" b="1" dirty="0">
                <a:solidFill>
                  <a:srgbClr val="0070C0"/>
                </a:solidFill>
                <a:effectLst/>
                <a:latin typeface="Calibri" panose="020F0502020204030204" pitchFamily="34" charset="0"/>
                <a:ea typeface="Calibri" panose="020F0502020204030204" pitchFamily="34" charset="0"/>
                <a:cs typeface="TimesTen-Roman-36-0"/>
              </a:rPr>
              <a:t>) για διαφορετικά οικοσυστήματα (</a:t>
            </a:r>
            <a:r>
              <a:rPr lang="en-US" sz="2200" b="1" dirty="0">
                <a:solidFill>
                  <a:srgbClr val="0070C0"/>
                </a:solidFill>
                <a:effectLst/>
                <a:latin typeface="Calibri" panose="020F0502020204030204" pitchFamily="34" charset="0"/>
                <a:ea typeface="Calibri" panose="020F0502020204030204" pitchFamily="34" charset="0"/>
                <a:cs typeface="TimesTen-Roman-36-0"/>
              </a:rPr>
              <a:t>Thurman</a:t>
            </a:r>
            <a:r>
              <a:rPr lang="el-GR" sz="2200" b="1" dirty="0">
                <a:solidFill>
                  <a:srgbClr val="0070C0"/>
                </a:solidFill>
                <a:effectLst/>
                <a:latin typeface="Calibri" panose="020F0502020204030204" pitchFamily="34" charset="0"/>
                <a:ea typeface="Calibri" panose="020F0502020204030204" pitchFamily="34" charset="0"/>
                <a:cs typeface="TimesTen-Roman-36-0"/>
              </a:rPr>
              <a:t> &amp; </a:t>
            </a:r>
            <a:r>
              <a:rPr lang="en-US" sz="2200" b="1" dirty="0">
                <a:solidFill>
                  <a:srgbClr val="0070C0"/>
                </a:solidFill>
                <a:effectLst/>
                <a:latin typeface="Calibri" panose="020F0502020204030204" pitchFamily="34" charset="0"/>
                <a:ea typeface="Calibri" panose="020F0502020204030204" pitchFamily="34" charset="0"/>
                <a:cs typeface="TimesTen-Roman-36-0"/>
              </a:rPr>
              <a:t>Trujillo</a:t>
            </a:r>
            <a:r>
              <a:rPr lang="el-GR" sz="2200" b="1" dirty="0">
                <a:solidFill>
                  <a:srgbClr val="0070C0"/>
                </a:solidFill>
                <a:effectLst/>
                <a:latin typeface="Calibri" panose="020F0502020204030204" pitchFamily="34" charset="0"/>
                <a:ea typeface="Calibri" panose="020F0502020204030204" pitchFamily="34" charset="0"/>
                <a:cs typeface="TimesTen-Roman-36-0"/>
              </a:rPr>
              <a:t> 2017)</a:t>
            </a:r>
            <a:endParaRPr lang="en-US" sz="2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7943E318-66AA-4D33-8606-0E66F47B7999}"/>
              </a:ext>
            </a:extLst>
          </p:cNvPr>
          <p:cNvSpPr txBox="1"/>
          <p:nvPr/>
        </p:nvSpPr>
        <p:spPr>
          <a:xfrm>
            <a:off x="286871" y="4690658"/>
            <a:ext cx="11546541" cy="1955151"/>
          </a:xfrm>
          <a:prstGeom prst="rect">
            <a:avLst/>
          </a:prstGeom>
          <a:noFill/>
        </p:spPr>
        <p:txBody>
          <a:bodyPr wrap="square">
            <a:spAutoFit/>
          </a:bodyPr>
          <a:lstStyle/>
          <a:p>
            <a:pPr indent="457200" algn="just">
              <a:lnSpc>
                <a:spcPct val="107000"/>
              </a:lnSpc>
              <a:spcAft>
                <a:spcPts val="600"/>
              </a:spcAft>
            </a:pPr>
            <a:r>
              <a:rPr lang="el-GR" sz="20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Στον παγκόσμιο ωκεανό διακρίνονται τρεις κύριες χωρικές ζώνες ετήσιας πρωτογενούς (φωτοσυνθετικής) παραγωγικότητας</a:t>
            </a:r>
            <a:r>
              <a:rPr lang="el-GR" sz="2000" b="1" dirty="0">
                <a:effectLst/>
                <a:latin typeface="Calibri" panose="020F0502020204030204" pitchFamily="34" charset="0"/>
                <a:ea typeface="Calibri" panose="020F0502020204030204" pitchFamily="34" charset="0"/>
                <a:cs typeface="Times New Roman" panose="02020603050405020304" pitchFamily="18" charset="0"/>
              </a:rPr>
              <a:t> (από </a:t>
            </a:r>
            <a:r>
              <a:rPr lang="en-US" sz="2000" b="1" dirty="0">
                <a:solidFill>
                  <a:srgbClr val="231F20"/>
                </a:solidFill>
                <a:effectLst/>
                <a:latin typeface="Calibri" panose="020F0502020204030204" pitchFamily="34" charset="0"/>
                <a:ea typeface="Calibri" panose="020F0502020204030204" pitchFamily="34" charset="0"/>
                <a:cs typeface="TimesTen-Roman-36-0"/>
              </a:rPr>
              <a:t>Thurman</a:t>
            </a:r>
            <a:r>
              <a:rPr lang="el-GR" sz="2000" b="1" dirty="0">
                <a:solidFill>
                  <a:srgbClr val="231F20"/>
                </a:solidFill>
                <a:effectLst/>
                <a:latin typeface="Calibri" panose="020F0502020204030204" pitchFamily="34" charset="0"/>
                <a:ea typeface="Calibri" panose="020F0502020204030204" pitchFamily="34" charset="0"/>
                <a:cs typeface="TimesTen-Roman-36-0"/>
              </a:rPr>
              <a:t> &amp; </a:t>
            </a:r>
            <a:r>
              <a:rPr lang="en-US" sz="2000" b="1" dirty="0">
                <a:solidFill>
                  <a:srgbClr val="231F20"/>
                </a:solidFill>
                <a:effectLst/>
                <a:latin typeface="Calibri" panose="020F0502020204030204" pitchFamily="34" charset="0"/>
                <a:ea typeface="Calibri" panose="020F0502020204030204" pitchFamily="34" charset="0"/>
                <a:cs typeface="TimesTen-Roman-36-0"/>
              </a:rPr>
              <a:t>Trujillo</a:t>
            </a:r>
            <a:r>
              <a:rPr lang="el-GR" sz="2000" b="1" dirty="0">
                <a:solidFill>
                  <a:srgbClr val="231F20"/>
                </a:solidFill>
                <a:effectLst/>
                <a:latin typeface="Calibri" panose="020F0502020204030204" pitchFamily="34" charset="0"/>
                <a:ea typeface="Calibri" panose="020F0502020204030204" pitchFamily="34" charset="0"/>
                <a:cs typeface="TimesTen-Roman-36-0"/>
              </a:rPr>
              <a:t> 2017</a:t>
            </a:r>
            <a:r>
              <a:rPr lang="el-GR" sz="2000"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rPr>
              <a:t>)</a:t>
            </a:r>
            <a:r>
              <a:rPr lang="el-GR" sz="2000" dirty="0">
                <a:solidFill>
                  <a:srgbClr val="231F20"/>
                </a:solidFill>
                <a:effectLst/>
                <a:highlight>
                  <a:srgbClr val="00FFFF"/>
                </a:highlight>
                <a:latin typeface="Calibri" panose="020F0502020204030204" pitchFamily="34" charset="0"/>
                <a:ea typeface="Calibri" panose="020F0502020204030204" pitchFamily="34" charset="0"/>
                <a:cs typeface="Calibri" panose="020F0502020204030204" pitchFamily="34" charset="0"/>
              </a:rPr>
              <a:t>:</a:t>
            </a: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270510" indent="-270510" algn="just">
              <a:lnSpc>
                <a:spcPct val="107000"/>
              </a:lnSpc>
              <a:spcAft>
                <a:spcPts val="600"/>
              </a:spcAft>
            </a:pP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(1)	</a:t>
            </a:r>
            <a:r>
              <a:rPr lang="el-GR" sz="20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τροπικού ή χαμηλού γεωγραφικού πλάτους</a:t>
            </a: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(0-30 μοίρες βόρειο και νότιο γεωγραφικό πλάτος)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270510" indent="-270510" algn="just">
              <a:lnSpc>
                <a:spcPct val="107000"/>
              </a:lnSpc>
              <a:spcAft>
                <a:spcPts val="600"/>
              </a:spcAft>
            </a:pP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(2)	</a:t>
            </a:r>
            <a:r>
              <a:rPr lang="el-GR" sz="20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εύκρατου ή μέσου γεωγραφικού πλάτος</a:t>
            </a: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(30-60 μοίρες βόρειο και νότιο γεωγραφικό πλάτος).</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270510" indent="-270510" algn="just">
              <a:lnSpc>
                <a:spcPct val="107000"/>
              </a:lnSpc>
              <a:spcAft>
                <a:spcPts val="600"/>
              </a:spcAft>
            </a:pP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(3)	</a:t>
            </a:r>
            <a:r>
              <a:rPr lang="el-GR" sz="20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πολικού ή μεγάλου γεωγραφικού πλάτους</a:t>
            </a: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(60-90 μοίρες βόρειο και νότιο γεωγραφικό πλάτος).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74362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D954F67-5707-43A7-89B4-441396CD31F3}"/>
              </a:ext>
            </a:extLst>
          </p:cNvPr>
          <p:cNvGrpSpPr/>
          <p:nvPr/>
        </p:nvGrpSpPr>
        <p:grpSpPr>
          <a:xfrm>
            <a:off x="386467" y="973905"/>
            <a:ext cx="9289032" cy="5884095"/>
            <a:chOff x="-612576" y="688944"/>
            <a:chExt cx="9289032" cy="5884095"/>
          </a:xfrm>
        </p:grpSpPr>
        <p:pic>
          <p:nvPicPr>
            <p:cNvPr id="3" name="Εικόνα 2">
              <a:extLst>
                <a:ext uri="{FF2B5EF4-FFF2-40B4-BE49-F238E27FC236}">
                  <a16:creationId xmlns:a16="http://schemas.microsoft.com/office/drawing/2014/main" id="{572C7746-DBCC-4A0F-8981-6F1FA17CDB26}"/>
                </a:ext>
              </a:extLst>
            </p:cNvPr>
            <p:cNvPicPr>
              <a:picLocks noChangeAspect="1"/>
            </p:cNvPicPr>
            <p:nvPr/>
          </p:nvPicPr>
          <p:blipFill rotWithShape="1">
            <a:blip r:embed="rId2"/>
            <a:srcRect r="1336"/>
            <a:stretch/>
          </p:blipFill>
          <p:spPr>
            <a:xfrm>
              <a:off x="-612576" y="688944"/>
              <a:ext cx="6912768" cy="5884095"/>
            </a:xfrm>
            <a:prstGeom prst="rect">
              <a:avLst/>
            </a:prstGeom>
          </p:spPr>
        </p:pic>
        <p:sp>
          <p:nvSpPr>
            <p:cNvPr id="4" name="TextBox 3">
              <a:extLst>
                <a:ext uri="{FF2B5EF4-FFF2-40B4-BE49-F238E27FC236}">
                  <a16:creationId xmlns:a16="http://schemas.microsoft.com/office/drawing/2014/main" id="{24EFF036-B97A-4245-ABD5-02079B4FF5CC}"/>
                </a:ext>
              </a:extLst>
            </p:cNvPr>
            <p:cNvSpPr txBox="1"/>
            <p:nvPr/>
          </p:nvSpPr>
          <p:spPr>
            <a:xfrm>
              <a:off x="3203848" y="1124744"/>
              <a:ext cx="3096344" cy="400110"/>
            </a:xfrm>
            <a:prstGeom prst="rect">
              <a:avLst/>
            </a:prstGeom>
            <a:noFill/>
          </p:spPr>
          <p:txBody>
            <a:bodyPr wrap="square">
              <a:spAutoFit/>
            </a:bodyPr>
            <a:lstStyle/>
            <a:p>
              <a:r>
                <a:rPr lang="el-GR" sz="2000" dirty="0">
                  <a:solidFill>
                    <a:srgbClr val="FFC000"/>
                  </a:solidFill>
                  <a:latin typeface="Calibri" panose="020F0502020204030204" pitchFamily="34" charset="0"/>
                  <a:ea typeface="Calibri" panose="020F0502020204030204" pitchFamily="34" charset="0"/>
                  <a:cs typeface="TimesTen-Roman-36-0"/>
                </a:rPr>
                <a:t>Ηλιακή Ακτινοβολία</a:t>
              </a:r>
              <a:endParaRPr lang="en-US" sz="2000" dirty="0">
                <a:solidFill>
                  <a:srgbClr val="FFC000"/>
                </a:solidFill>
              </a:endParaRPr>
            </a:p>
          </p:txBody>
        </p:sp>
        <p:sp>
          <p:nvSpPr>
            <p:cNvPr id="5" name="TextBox 4">
              <a:extLst>
                <a:ext uri="{FF2B5EF4-FFF2-40B4-BE49-F238E27FC236}">
                  <a16:creationId xmlns:a16="http://schemas.microsoft.com/office/drawing/2014/main" id="{FA03C856-51EF-46C2-9480-F8700E623D9D}"/>
                </a:ext>
              </a:extLst>
            </p:cNvPr>
            <p:cNvSpPr txBox="1"/>
            <p:nvPr/>
          </p:nvSpPr>
          <p:spPr>
            <a:xfrm>
              <a:off x="5580112" y="1124744"/>
              <a:ext cx="3096344" cy="400110"/>
            </a:xfrm>
            <a:prstGeom prst="rect">
              <a:avLst/>
            </a:prstGeom>
            <a:noFill/>
          </p:spPr>
          <p:txBody>
            <a:bodyPr wrap="square">
              <a:spAutoFit/>
            </a:bodyPr>
            <a:lstStyle/>
            <a:p>
              <a:r>
                <a:rPr lang="el-GR" sz="2000" dirty="0">
                  <a:solidFill>
                    <a:srgbClr val="7030A0"/>
                  </a:solidFill>
                  <a:latin typeface="Calibri" panose="020F0502020204030204" pitchFamily="34" charset="0"/>
                  <a:ea typeface="Calibri" panose="020F0502020204030204" pitchFamily="34" charset="0"/>
                  <a:cs typeface="TimesTen-Roman-36-0"/>
                </a:rPr>
                <a:t>Θρεπτικά</a:t>
              </a:r>
              <a:endParaRPr lang="en-US" sz="2000" dirty="0">
                <a:solidFill>
                  <a:srgbClr val="7030A0"/>
                </a:solidFill>
              </a:endParaRPr>
            </a:p>
          </p:txBody>
        </p:sp>
        <p:sp>
          <p:nvSpPr>
            <p:cNvPr id="6" name="TextBox 5">
              <a:extLst>
                <a:ext uri="{FF2B5EF4-FFF2-40B4-BE49-F238E27FC236}">
                  <a16:creationId xmlns:a16="http://schemas.microsoft.com/office/drawing/2014/main" id="{B83EF152-5922-4C95-9F96-32019240B3B2}"/>
                </a:ext>
              </a:extLst>
            </p:cNvPr>
            <p:cNvSpPr txBox="1"/>
            <p:nvPr/>
          </p:nvSpPr>
          <p:spPr>
            <a:xfrm>
              <a:off x="3203848" y="1916832"/>
              <a:ext cx="3096344" cy="400110"/>
            </a:xfrm>
            <a:prstGeom prst="rect">
              <a:avLst/>
            </a:prstGeom>
            <a:noFill/>
          </p:spPr>
          <p:txBody>
            <a:bodyPr wrap="square">
              <a:spAutoFit/>
            </a:bodyPr>
            <a:lstStyle/>
            <a:p>
              <a:r>
                <a:rPr lang="el-GR" sz="2000" dirty="0" err="1">
                  <a:solidFill>
                    <a:srgbClr val="191409"/>
                  </a:solidFill>
                  <a:latin typeface="Calibri" panose="020F0502020204030204" pitchFamily="34" charset="0"/>
                  <a:ea typeface="Calibri" panose="020F0502020204030204" pitchFamily="34" charset="0"/>
                  <a:cs typeface="TimesTen-Roman-36-0"/>
                </a:rPr>
                <a:t>Ζωοπλακτόν</a:t>
              </a:r>
              <a:endParaRPr lang="en-US" sz="2000" dirty="0">
                <a:solidFill>
                  <a:srgbClr val="191409"/>
                </a:solidFill>
              </a:endParaRPr>
            </a:p>
          </p:txBody>
        </p:sp>
        <p:sp>
          <p:nvSpPr>
            <p:cNvPr id="7" name="TextBox 6">
              <a:extLst>
                <a:ext uri="{FF2B5EF4-FFF2-40B4-BE49-F238E27FC236}">
                  <a16:creationId xmlns:a16="http://schemas.microsoft.com/office/drawing/2014/main" id="{1E324CA3-E275-480C-A6F0-9F7083668514}"/>
                </a:ext>
              </a:extLst>
            </p:cNvPr>
            <p:cNvSpPr txBox="1"/>
            <p:nvPr/>
          </p:nvSpPr>
          <p:spPr>
            <a:xfrm>
              <a:off x="3203848" y="908719"/>
              <a:ext cx="288032" cy="3785652"/>
            </a:xfrm>
            <a:prstGeom prst="rect">
              <a:avLst/>
            </a:prstGeom>
            <a:noFill/>
          </p:spPr>
          <p:txBody>
            <a:bodyPr wrap="square">
              <a:spAutoFit/>
            </a:bodyPr>
            <a:lstStyle/>
            <a:p>
              <a:r>
                <a:rPr lang="el-GR" sz="2000" dirty="0">
                  <a:solidFill>
                    <a:srgbClr val="00B050"/>
                  </a:solidFill>
                  <a:latin typeface="Calibri" panose="020F0502020204030204" pitchFamily="34" charset="0"/>
                  <a:ea typeface="Calibri" panose="020F0502020204030204" pitchFamily="34" charset="0"/>
                  <a:cs typeface="TimesTen-Roman-36-0"/>
                </a:rPr>
                <a:t>Φυτοπλαγκτόν</a:t>
              </a:r>
              <a:endParaRPr lang="en-US" sz="2000" dirty="0">
                <a:solidFill>
                  <a:srgbClr val="00B050"/>
                </a:solidFill>
              </a:endParaRPr>
            </a:p>
          </p:txBody>
        </p:sp>
      </p:grpSp>
      <p:sp>
        <p:nvSpPr>
          <p:cNvPr id="9" name="TextBox 8">
            <a:extLst>
              <a:ext uri="{FF2B5EF4-FFF2-40B4-BE49-F238E27FC236}">
                <a16:creationId xmlns:a16="http://schemas.microsoft.com/office/drawing/2014/main" id="{44CA9AE4-85FC-4D87-9159-45260740A810}"/>
              </a:ext>
            </a:extLst>
          </p:cNvPr>
          <p:cNvSpPr txBox="1"/>
          <p:nvPr/>
        </p:nvSpPr>
        <p:spPr>
          <a:xfrm>
            <a:off x="7677608" y="1112680"/>
            <a:ext cx="4514392" cy="5755422"/>
          </a:xfrm>
          <a:prstGeom prst="rect">
            <a:avLst/>
          </a:prstGeom>
          <a:noFill/>
        </p:spPr>
        <p:txBody>
          <a:bodyPr wrap="square">
            <a:spAutoFit/>
          </a:bodyPr>
          <a:lstStyle/>
          <a:p>
            <a:pPr algn="l"/>
            <a:endParaRPr lang="en-US" sz="2800" b="0" i="0" u="none" strike="noStrike" baseline="0" dirty="0">
              <a:solidFill>
                <a:srgbClr val="000000"/>
              </a:solidFill>
              <a:latin typeface="Calibri" panose="020F0502020204030204" pitchFamily="34" charset="0"/>
            </a:endParaRPr>
          </a:p>
          <a:p>
            <a:pPr algn="just"/>
            <a:r>
              <a:rPr lang="el-GR" sz="2000" b="0" i="1" u="none" strike="noStrike" baseline="0" dirty="0">
                <a:solidFill>
                  <a:srgbClr val="211D1E"/>
                </a:solidFill>
                <a:latin typeface="Calibri" panose="020F0502020204030204" pitchFamily="34" charset="0"/>
              </a:rPr>
              <a:t>(</a:t>
            </a:r>
            <a:r>
              <a:rPr lang="el-GR" sz="2000" b="0" i="1" u="none" strike="noStrike" baseline="0" dirty="0" err="1">
                <a:solidFill>
                  <a:srgbClr val="211D1E"/>
                </a:solidFill>
                <a:latin typeface="Calibri" panose="020F0502020204030204" pitchFamily="34" charset="0"/>
              </a:rPr>
              <a:t>ανω</a:t>
            </a:r>
            <a:r>
              <a:rPr lang="el-GR" sz="2000" b="0" i="1" u="none" strike="noStrike" baseline="0" dirty="0">
                <a:solidFill>
                  <a:srgbClr val="211D1E"/>
                </a:solidFill>
                <a:latin typeface="Calibri" panose="020F0502020204030204" pitchFamily="34" charset="0"/>
              </a:rPr>
              <a:t>) Σχέση μεταξύ φυτοπλαγκτού, ζωοπλαγκτού, ηλιακής ακτινοβολίας και επιπέδων θρεπτικών συστατικών στα επιφανειακά νερά σε βόρεια εύκρατα γεωγραφικά πλάτη. </a:t>
            </a:r>
          </a:p>
          <a:p>
            <a:pPr algn="just"/>
            <a:endParaRPr lang="el-GR" sz="2000" i="1" dirty="0">
              <a:solidFill>
                <a:srgbClr val="211D1E"/>
              </a:solidFill>
              <a:latin typeface="Calibri" panose="020F0502020204030204" pitchFamily="34" charset="0"/>
            </a:endParaRPr>
          </a:p>
          <a:p>
            <a:pPr algn="just"/>
            <a:r>
              <a:rPr lang="el-GR" sz="2000" b="0" i="1" u="none" strike="noStrike" baseline="0" dirty="0">
                <a:solidFill>
                  <a:srgbClr val="211D1E"/>
                </a:solidFill>
                <a:latin typeface="Calibri" panose="020F0502020204030204" pitchFamily="34" charset="0"/>
              </a:rPr>
              <a:t>(κάτω) Σχέση μεταξύ διεισδύουσας ηλιακής ακτινοβολίας, παρουσίας θερμοκλινούς (κόκκινη γραμμή) και διαθεσιμότητας θρεπτικών συστατικών που επηρεάζουν την αφθονία του φυτοπλαγκτού, του ζωοπλαγκτού και άλλων οργανισμών, η μπλε γραμμή δηλώνει το βάθος αντιστάθμισης, ΑΑΦ: Ανοιξιάτικη Άνθιση Φυτοπλαγκτού, ΦΑΦ: Φθινοπωρινή Άνθιση Φυτοπλαγκτού (από </a:t>
            </a:r>
            <a:r>
              <a:rPr lang="el-GR" sz="2000" b="0" i="1" u="none" strike="noStrike" baseline="0" dirty="0" err="1">
                <a:solidFill>
                  <a:srgbClr val="211D1E"/>
                </a:solidFill>
                <a:latin typeface="Calibri" panose="020F0502020204030204" pitchFamily="34" charset="0"/>
              </a:rPr>
              <a:t>Thurman</a:t>
            </a:r>
            <a:r>
              <a:rPr lang="el-GR" sz="2000" b="0" i="1" u="none" strike="noStrike" baseline="0" dirty="0">
                <a:solidFill>
                  <a:srgbClr val="211D1E"/>
                </a:solidFill>
                <a:latin typeface="Calibri" panose="020F0502020204030204" pitchFamily="34" charset="0"/>
              </a:rPr>
              <a:t> &amp; </a:t>
            </a:r>
            <a:r>
              <a:rPr lang="el-GR" sz="2000" b="0" i="1" u="none" strike="noStrike" baseline="0" dirty="0" err="1">
                <a:solidFill>
                  <a:srgbClr val="211D1E"/>
                </a:solidFill>
                <a:latin typeface="Calibri" panose="020F0502020204030204" pitchFamily="34" charset="0"/>
              </a:rPr>
              <a:t>Trujillo</a:t>
            </a:r>
            <a:r>
              <a:rPr lang="el-GR" sz="2000" b="0" i="1" u="none" strike="noStrike" baseline="0" dirty="0">
                <a:solidFill>
                  <a:srgbClr val="211D1E"/>
                </a:solidFill>
                <a:latin typeface="Calibri" panose="020F0502020204030204" pitchFamily="34" charset="0"/>
              </a:rPr>
              <a:t> 2017). </a:t>
            </a:r>
            <a:endParaRPr lang="en-US" sz="2000" dirty="0"/>
          </a:p>
        </p:txBody>
      </p:sp>
      <p:sp>
        <p:nvSpPr>
          <p:cNvPr id="11" name="TextBox 10">
            <a:extLst>
              <a:ext uri="{FF2B5EF4-FFF2-40B4-BE49-F238E27FC236}">
                <a16:creationId xmlns:a16="http://schemas.microsoft.com/office/drawing/2014/main" id="{D8630947-CBB4-4DD5-A72C-508BA4A91E91}"/>
              </a:ext>
            </a:extLst>
          </p:cNvPr>
          <p:cNvSpPr txBox="1"/>
          <p:nvPr/>
        </p:nvSpPr>
        <p:spPr>
          <a:xfrm>
            <a:off x="2661578" y="86729"/>
            <a:ext cx="7835153" cy="738664"/>
          </a:xfrm>
          <a:prstGeom prst="rect">
            <a:avLst/>
          </a:prstGeom>
          <a:noFill/>
        </p:spPr>
        <p:txBody>
          <a:bodyPr wrap="square">
            <a:spAutoFit/>
          </a:bodyPr>
          <a:lstStyle/>
          <a:p>
            <a:pPr algn="l"/>
            <a:endParaRPr lang="en-US" sz="2000" b="0" i="0" u="none" strike="noStrike" baseline="0" dirty="0">
              <a:solidFill>
                <a:srgbClr val="000000"/>
              </a:solidFill>
              <a:latin typeface="Trebuchet MS" panose="020B0603020202020204" pitchFamily="34" charset="0"/>
            </a:endParaRPr>
          </a:p>
          <a:p>
            <a:r>
              <a:rPr lang="el-GR" sz="2200" b="1" strike="noStrike" baseline="0" dirty="0">
                <a:solidFill>
                  <a:srgbClr val="415080"/>
                </a:solidFill>
                <a:latin typeface="Trebuchet MS" panose="020B0603020202020204" pitchFamily="34" charset="0"/>
              </a:rPr>
              <a:t>Παραγωγικότητα στην εύκρατη ζώνη των ωκεανών </a:t>
            </a:r>
            <a:endParaRPr lang="en-US" sz="2200" b="1" dirty="0"/>
          </a:p>
        </p:txBody>
      </p:sp>
    </p:spTree>
    <p:extLst>
      <p:ext uri="{BB962C8B-B14F-4D97-AF65-F5344CB8AC3E}">
        <p14:creationId xmlns:p14="http://schemas.microsoft.com/office/powerpoint/2010/main" val="1495337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ACC2205F-4490-4A2B-A5DD-D701DFE4CC6A}"/>
              </a:ext>
            </a:extLst>
          </p:cNvPr>
          <p:cNvPicPr>
            <a:picLocks noChangeAspect="1"/>
          </p:cNvPicPr>
          <p:nvPr/>
        </p:nvPicPr>
        <p:blipFill>
          <a:blip r:embed="rId2"/>
          <a:stretch>
            <a:fillRect/>
          </a:stretch>
        </p:blipFill>
        <p:spPr>
          <a:xfrm>
            <a:off x="1968409" y="815225"/>
            <a:ext cx="7341633" cy="5227550"/>
          </a:xfrm>
          <a:prstGeom prst="rect">
            <a:avLst/>
          </a:prstGeom>
        </p:spPr>
      </p:pic>
      <p:sp>
        <p:nvSpPr>
          <p:cNvPr id="4" name="TextBox 3">
            <a:extLst>
              <a:ext uri="{FF2B5EF4-FFF2-40B4-BE49-F238E27FC236}">
                <a16:creationId xmlns:a16="http://schemas.microsoft.com/office/drawing/2014/main" id="{AEC8A96F-0E5D-4193-871C-7DAAADA424AA}"/>
              </a:ext>
            </a:extLst>
          </p:cNvPr>
          <p:cNvSpPr txBox="1"/>
          <p:nvPr/>
        </p:nvSpPr>
        <p:spPr>
          <a:xfrm>
            <a:off x="656000" y="6150114"/>
            <a:ext cx="10880000" cy="707886"/>
          </a:xfrm>
          <a:prstGeom prst="rect">
            <a:avLst/>
          </a:prstGeom>
          <a:noFill/>
        </p:spPr>
        <p:txBody>
          <a:bodyPr wrap="square">
            <a:spAutoFit/>
          </a:bodyPr>
          <a:lstStyle/>
          <a:p>
            <a:r>
              <a:rPr lang="el-GR" sz="2000" b="1" dirty="0">
                <a:effectLst/>
                <a:latin typeface="Calibri" panose="020F0502020204030204" pitchFamily="34" charset="0"/>
                <a:ea typeface="Calibri" panose="020F0502020204030204" pitchFamily="34" charset="0"/>
                <a:cs typeface="Times New Roman" panose="02020603050405020304" pitchFamily="18" charset="0"/>
              </a:rPr>
              <a:t>Σχηματική κατανομή της μηνιαίας φωτοσυνθετικής  πρωτογενούς παραγωγικότητας στη τροπική, εύκρατη και πολική ζώνη </a:t>
            </a:r>
            <a:r>
              <a:rPr lang="el-GR"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των ωκεανών στο Βόρειο Ημισφαίριο (</a:t>
            </a:r>
            <a:r>
              <a:rPr lang="en-US" sz="2000" b="1" dirty="0">
                <a:solidFill>
                  <a:srgbClr val="231F20"/>
                </a:solidFill>
                <a:effectLst/>
                <a:latin typeface="Calibri" panose="020F0502020204030204" pitchFamily="34" charset="0"/>
                <a:ea typeface="Calibri" panose="020F0502020204030204" pitchFamily="34" charset="0"/>
                <a:cs typeface="TimesTen-Roman-36-0"/>
              </a:rPr>
              <a:t>Thurman</a:t>
            </a:r>
            <a:r>
              <a:rPr lang="el-GR" sz="2000" b="1" dirty="0">
                <a:solidFill>
                  <a:srgbClr val="231F20"/>
                </a:solidFill>
                <a:effectLst/>
                <a:latin typeface="Calibri" panose="020F0502020204030204" pitchFamily="34" charset="0"/>
                <a:ea typeface="Calibri" panose="020F0502020204030204" pitchFamily="34" charset="0"/>
                <a:cs typeface="TimesTen-Roman-36-0"/>
              </a:rPr>
              <a:t> &amp; </a:t>
            </a:r>
            <a:r>
              <a:rPr lang="en-US" sz="2000" b="1" dirty="0">
                <a:solidFill>
                  <a:srgbClr val="231F20"/>
                </a:solidFill>
                <a:effectLst/>
                <a:latin typeface="Calibri" panose="020F0502020204030204" pitchFamily="34" charset="0"/>
                <a:ea typeface="Calibri" panose="020F0502020204030204" pitchFamily="34" charset="0"/>
                <a:cs typeface="TimesTen-Roman-36-0"/>
              </a:rPr>
              <a:t>Trujillo</a:t>
            </a:r>
            <a:r>
              <a:rPr lang="el-GR" sz="2000" b="1" dirty="0">
                <a:solidFill>
                  <a:srgbClr val="231F20"/>
                </a:solidFill>
                <a:effectLst/>
                <a:latin typeface="Calibri" panose="020F0502020204030204" pitchFamily="34" charset="0"/>
                <a:ea typeface="Calibri" panose="020F0502020204030204" pitchFamily="34" charset="0"/>
                <a:cs typeface="TimesTen-Roman-36-0"/>
              </a:rPr>
              <a:t> 2017)</a:t>
            </a:r>
            <a:endParaRPr lang="en-US" sz="2000" b="1" dirty="0"/>
          </a:p>
        </p:txBody>
      </p:sp>
      <p:sp>
        <p:nvSpPr>
          <p:cNvPr id="5" name="TextBox 4">
            <a:extLst>
              <a:ext uri="{FF2B5EF4-FFF2-40B4-BE49-F238E27FC236}">
                <a16:creationId xmlns:a16="http://schemas.microsoft.com/office/drawing/2014/main" id="{1DB49227-3B75-49CC-A69F-D296BDE6A59E}"/>
              </a:ext>
            </a:extLst>
          </p:cNvPr>
          <p:cNvSpPr txBox="1"/>
          <p:nvPr/>
        </p:nvSpPr>
        <p:spPr>
          <a:xfrm>
            <a:off x="1036973" y="-100307"/>
            <a:ext cx="9670711" cy="738664"/>
          </a:xfrm>
          <a:prstGeom prst="rect">
            <a:avLst/>
          </a:prstGeom>
          <a:noFill/>
        </p:spPr>
        <p:txBody>
          <a:bodyPr wrap="square">
            <a:spAutoFit/>
          </a:bodyPr>
          <a:lstStyle/>
          <a:p>
            <a:pPr algn="l"/>
            <a:endParaRPr lang="en-US" sz="2000" b="0" i="0" u="none" strike="noStrike" baseline="0" dirty="0">
              <a:solidFill>
                <a:srgbClr val="000000"/>
              </a:solidFill>
              <a:latin typeface="Trebuchet MS" panose="020B0603020202020204" pitchFamily="34" charset="0"/>
            </a:endParaRPr>
          </a:p>
          <a:p>
            <a:r>
              <a:rPr lang="el-GR" sz="2200" b="1" strike="noStrike" baseline="0" dirty="0">
                <a:solidFill>
                  <a:srgbClr val="0070C0"/>
                </a:solidFill>
                <a:latin typeface="Trebuchet MS" panose="020B0603020202020204" pitchFamily="34" charset="0"/>
              </a:rPr>
              <a:t>Σύγκριση της εποχικής παραγωγικότητας μεταξύ των ωκεάνιων ζωνών. </a:t>
            </a:r>
            <a:endParaRPr lang="en-US" sz="2200" b="1" dirty="0">
              <a:solidFill>
                <a:srgbClr val="0070C0"/>
              </a:solidFill>
            </a:endParaRPr>
          </a:p>
        </p:txBody>
      </p:sp>
    </p:spTree>
    <p:extLst>
      <p:ext uri="{BB962C8B-B14F-4D97-AF65-F5344CB8AC3E}">
        <p14:creationId xmlns:p14="http://schemas.microsoft.com/office/powerpoint/2010/main" val="3602294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3F775-4B36-44F4-9EE3-C39FB94ECEDC}"/>
              </a:ext>
            </a:extLst>
          </p:cNvPr>
          <p:cNvSpPr>
            <a:spLocks noGrp="1"/>
          </p:cNvSpPr>
          <p:nvPr>
            <p:ph type="title"/>
          </p:nvPr>
        </p:nvSpPr>
        <p:spPr>
          <a:xfrm>
            <a:off x="378106" y="2603573"/>
            <a:ext cx="11132577" cy="1325563"/>
          </a:xfrm>
        </p:spPr>
        <p:txBody>
          <a:bodyPr>
            <a:normAutofit fontScale="90000"/>
          </a:bodyPr>
          <a:lstStyle/>
          <a:p>
            <a:br>
              <a:rPr lang="en-US" sz="1800" b="0" i="0" u="none" strike="noStrike" baseline="0" dirty="0">
                <a:solidFill>
                  <a:srgbClr val="000000"/>
                </a:solidFill>
                <a:latin typeface="Trebuchet MS" panose="020B0603020202020204" pitchFamily="34" charset="0"/>
              </a:rPr>
            </a:br>
            <a:r>
              <a:rPr lang="el-GR" sz="2200" b="0" i="1" u="sng" strike="noStrike" baseline="0" dirty="0">
                <a:solidFill>
                  <a:srgbClr val="415080"/>
                </a:solidFill>
                <a:latin typeface="Trebuchet MS" panose="020B0603020202020204" pitchFamily="34" charset="0"/>
              </a:rPr>
              <a:t>Μακροσκοπικά (μεγάλα) </a:t>
            </a:r>
            <a:r>
              <a:rPr lang="el-GR" sz="2200" b="0" i="1" u="sng" strike="noStrike" baseline="0" dirty="0" err="1">
                <a:solidFill>
                  <a:srgbClr val="415080"/>
                </a:solidFill>
                <a:latin typeface="Trebuchet MS" panose="020B0603020202020204" pitchFamily="34" charset="0"/>
              </a:rPr>
              <a:t>φύκη</a:t>
            </a:r>
            <a:r>
              <a:rPr lang="el-GR" sz="2200" b="0" i="1" u="sng" strike="noStrike" baseline="0" dirty="0">
                <a:solidFill>
                  <a:srgbClr val="415080"/>
                </a:solidFill>
                <a:latin typeface="Trebuchet MS" panose="020B0603020202020204" pitchFamily="34" charset="0"/>
              </a:rPr>
              <a:t> </a:t>
            </a:r>
            <a:br>
              <a:rPr lang="el-GR" sz="2200" b="0" i="0" u="none" strike="noStrike" baseline="0" dirty="0">
                <a:solidFill>
                  <a:srgbClr val="415080"/>
                </a:solidFill>
                <a:latin typeface="Trebuchet MS" panose="020B0603020202020204" pitchFamily="34" charset="0"/>
              </a:rPr>
            </a:br>
            <a:r>
              <a:rPr lang="el-GR" sz="2200" b="0" i="0" u="none" strike="noStrike" baseline="0" dirty="0">
                <a:solidFill>
                  <a:srgbClr val="211D1E"/>
                </a:solidFill>
                <a:latin typeface="Calibri" panose="020F0502020204030204" pitchFamily="34" charset="0"/>
              </a:rPr>
              <a:t>Τα φύκια (</a:t>
            </a:r>
            <a:r>
              <a:rPr lang="el-GR" sz="2200" b="0" i="1" u="none" strike="noStrike" baseline="0" dirty="0" err="1">
                <a:solidFill>
                  <a:srgbClr val="211D1E"/>
                </a:solidFill>
                <a:latin typeface="Calibri" panose="020F0502020204030204" pitchFamily="34" charset="0"/>
              </a:rPr>
              <a:t>algae</a:t>
            </a:r>
            <a:r>
              <a:rPr lang="el-GR" sz="2200" b="0" i="0" u="none" strike="noStrike" baseline="0" dirty="0">
                <a:solidFill>
                  <a:srgbClr val="211D1E"/>
                </a:solidFill>
                <a:latin typeface="Calibri" panose="020F0502020204030204" pitchFamily="34" charset="0"/>
              </a:rPr>
              <a:t>) αυτά που συνήθως συναντώνται σε ρηχά παράκτια περιβάλλοντα είναι συνήθως συνδεδεμένα με τον πυθμένα, αλλά υπάρχουν και μερικά είδη επιπλέουν. Με βάση το χρώμα τους, διακρίνονται σε (</a:t>
            </a:r>
            <a:r>
              <a:rPr lang="el-GR" sz="2200" b="0" i="0" u="none" strike="noStrike" baseline="0" dirty="0" err="1">
                <a:solidFill>
                  <a:srgbClr val="211D1E"/>
                </a:solidFill>
                <a:latin typeface="Calibri" panose="020F0502020204030204" pitchFamily="34" charset="0"/>
              </a:rPr>
              <a:t>Garisson</a:t>
            </a:r>
            <a:r>
              <a:rPr lang="el-GR" sz="2200" b="0" i="0" u="none" strike="noStrike" baseline="0" dirty="0">
                <a:solidFill>
                  <a:srgbClr val="211D1E"/>
                </a:solidFill>
                <a:latin typeface="Calibri" panose="020F0502020204030204" pitchFamily="34" charset="0"/>
              </a:rPr>
              <a:t> 2014): </a:t>
            </a:r>
            <a:r>
              <a:rPr lang="el-GR" sz="2200" b="1" i="0" u="none" strike="noStrike" baseline="0" dirty="0">
                <a:solidFill>
                  <a:srgbClr val="211D1E"/>
                </a:solidFill>
                <a:latin typeface="Calibri" panose="020F0502020204030204" pitchFamily="34" charset="0"/>
              </a:rPr>
              <a:t>(α) </a:t>
            </a:r>
            <a:r>
              <a:rPr lang="el-GR" sz="2200" b="1" i="1" u="none" strike="noStrike" baseline="0" dirty="0" err="1">
                <a:solidFill>
                  <a:srgbClr val="211D1E"/>
                </a:solidFill>
                <a:latin typeface="Calibri" panose="020F0502020204030204" pitchFamily="34" charset="0"/>
              </a:rPr>
              <a:t>φαιοφύκη</a:t>
            </a:r>
            <a:r>
              <a:rPr lang="el-GR" sz="2200" b="1" i="1" u="none" strike="noStrike" baseline="0" dirty="0">
                <a:solidFill>
                  <a:srgbClr val="211D1E"/>
                </a:solidFill>
                <a:latin typeface="Calibri" panose="020F0502020204030204" pitchFamily="34" charset="0"/>
              </a:rPr>
              <a:t> (</a:t>
            </a:r>
            <a:r>
              <a:rPr lang="el-GR" sz="2200" b="1" i="1" u="none" strike="noStrike" baseline="0" dirty="0" err="1">
                <a:solidFill>
                  <a:srgbClr val="211D1E"/>
                </a:solidFill>
                <a:latin typeface="Calibri" panose="020F0502020204030204" pitchFamily="34" charset="0"/>
              </a:rPr>
              <a:t>brown</a:t>
            </a:r>
            <a:r>
              <a:rPr lang="el-GR" sz="2200" b="1" i="1" u="none" strike="noStrike" baseline="0" dirty="0">
                <a:solidFill>
                  <a:srgbClr val="211D1E"/>
                </a:solidFill>
                <a:latin typeface="Calibri" panose="020F0502020204030204" pitchFamily="34" charset="0"/>
              </a:rPr>
              <a:t> </a:t>
            </a:r>
            <a:r>
              <a:rPr lang="el-GR" sz="2200" b="1" i="1" u="none" strike="noStrike" baseline="0" dirty="0" err="1">
                <a:solidFill>
                  <a:srgbClr val="211D1E"/>
                </a:solidFill>
                <a:latin typeface="Calibri" panose="020F0502020204030204" pitchFamily="34" charset="0"/>
              </a:rPr>
              <a:t>algae</a:t>
            </a:r>
            <a:r>
              <a:rPr lang="el-GR" sz="2200" b="1" i="1" u="none" strike="noStrike" baseline="0" dirty="0">
                <a:solidFill>
                  <a:srgbClr val="211D1E"/>
                </a:solidFill>
                <a:latin typeface="Calibri" panose="020F0502020204030204" pitchFamily="34" charset="0"/>
              </a:rPr>
              <a:t>)</a:t>
            </a:r>
            <a:r>
              <a:rPr lang="el-GR" sz="2200" b="1" i="0" u="none" strike="noStrike" baseline="0" dirty="0">
                <a:solidFill>
                  <a:srgbClr val="211D1E"/>
                </a:solidFill>
                <a:latin typeface="Calibri" panose="020F0502020204030204" pitchFamily="34" charset="0"/>
              </a:rPr>
              <a:t>, (β) </a:t>
            </a:r>
            <a:r>
              <a:rPr lang="el-GR" sz="2200" b="1" i="1" u="none" strike="noStrike" baseline="0" dirty="0" err="1">
                <a:solidFill>
                  <a:srgbClr val="211D1E"/>
                </a:solidFill>
                <a:latin typeface="Calibri" panose="020F0502020204030204" pitchFamily="34" charset="0"/>
              </a:rPr>
              <a:t>χλωροφύκη</a:t>
            </a:r>
            <a:r>
              <a:rPr lang="el-GR" sz="2200" b="1" i="1" u="none" strike="noStrike" baseline="0" dirty="0">
                <a:solidFill>
                  <a:srgbClr val="211D1E"/>
                </a:solidFill>
                <a:latin typeface="Calibri" panose="020F0502020204030204" pitchFamily="34" charset="0"/>
              </a:rPr>
              <a:t> (</a:t>
            </a:r>
            <a:r>
              <a:rPr lang="el-GR" sz="2200" b="1" i="1" u="none" strike="noStrike" baseline="0" dirty="0" err="1">
                <a:solidFill>
                  <a:srgbClr val="211D1E"/>
                </a:solidFill>
                <a:latin typeface="Calibri" panose="020F0502020204030204" pitchFamily="34" charset="0"/>
              </a:rPr>
              <a:t>green</a:t>
            </a:r>
            <a:r>
              <a:rPr lang="el-GR" sz="2200" b="1" i="1" u="none" strike="noStrike" baseline="0" dirty="0">
                <a:solidFill>
                  <a:srgbClr val="211D1E"/>
                </a:solidFill>
                <a:latin typeface="Calibri" panose="020F0502020204030204" pitchFamily="34" charset="0"/>
              </a:rPr>
              <a:t> </a:t>
            </a:r>
            <a:r>
              <a:rPr lang="el-GR" sz="2200" b="1" i="1" u="none" strike="noStrike" baseline="0" dirty="0" err="1">
                <a:solidFill>
                  <a:srgbClr val="211D1E"/>
                </a:solidFill>
                <a:latin typeface="Calibri" panose="020F0502020204030204" pitchFamily="34" charset="0"/>
              </a:rPr>
              <a:t>algae</a:t>
            </a:r>
            <a:r>
              <a:rPr lang="el-GR" sz="2200" b="1" i="1" u="none" strike="noStrike" baseline="0" dirty="0">
                <a:solidFill>
                  <a:srgbClr val="211D1E"/>
                </a:solidFill>
                <a:latin typeface="Calibri" panose="020F0502020204030204" pitchFamily="34" charset="0"/>
              </a:rPr>
              <a:t>) </a:t>
            </a:r>
            <a:r>
              <a:rPr lang="el-GR" sz="2200" b="1" i="0" u="none" strike="noStrike" baseline="0" dirty="0">
                <a:solidFill>
                  <a:srgbClr val="211D1E"/>
                </a:solidFill>
                <a:latin typeface="Calibri" panose="020F0502020204030204" pitchFamily="34" charset="0"/>
              </a:rPr>
              <a:t>και (γ) τα </a:t>
            </a:r>
            <a:r>
              <a:rPr lang="el-GR" sz="2200" b="1" i="1" u="none" strike="noStrike" baseline="0" dirty="0" err="1">
                <a:solidFill>
                  <a:srgbClr val="211D1E"/>
                </a:solidFill>
                <a:latin typeface="Calibri" panose="020F0502020204030204" pitchFamily="34" charset="0"/>
              </a:rPr>
              <a:t>ροδοφύκη</a:t>
            </a:r>
            <a:r>
              <a:rPr lang="el-GR" sz="2200" b="1" i="1" u="none" strike="noStrike" baseline="0" dirty="0">
                <a:solidFill>
                  <a:srgbClr val="211D1E"/>
                </a:solidFill>
                <a:latin typeface="Calibri" panose="020F0502020204030204" pitchFamily="34" charset="0"/>
              </a:rPr>
              <a:t> (</a:t>
            </a:r>
            <a:r>
              <a:rPr lang="el-GR" sz="2200" b="1" i="1" u="none" strike="noStrike" baseline="0" dirty="0" err="1">
                <a:solidFill>
                  <a:srgbClr val="211D1E"/>
                </a:solidFill>
                <a:latin typeface="Calibri" panose="020F0502020204030204" pitchFamily="34" charset="0"/>
              </a:rPr>
              <a:t>red</a:t>
            </a:r>
            <a:r>
              <a:rPr lang="el-GR" sz="2200" b="1" i="1" u="none" strike="noStrike" baseline="0" dirty="0">
                <a:solidFill>
                  <a:srgbClr val="211D1E"/>
                </a:solidFill>
                <a:latin typeface="Calibri" panose="020F0502020204030204" pitchFamily="34" charset="0"/>
              </a:rPr>
              <a:t> </a:t>
            </a:r>
            <a:r>
              <a:rPr lang="el-GR" sz="2200" b="1" i="1" u="none" strike="noStrike" baseline="0" dirty="0" err="1">
                <a:solidFill>
                  <a:srgbClr val="211D1E"/>
                </a:solidFill>
                <a:latin typeface="Calibri" panose="020F0502020204030204" pitchFamily="34" charset="0"/>
              </a:rPr>
              <a:t>algae</a:t>
            </a:r>
            <a:r>
              <a:rPr lang="el-GR" sz="2200" b="1" i="1" u="none" strike="noStrike" baseline="0" dirty="0">
                <a:solidFill>
                  <a:srgbClr val="211D1E"/>
                </a:solidFill>
                <a:latin typeface="Calibri" panose="020F0502020204030204" pitchFamily="34" charset="0"/>
              </a:rPr>
              <a:t>)</a:t>
            </a:r>
            <a:r>
              <a:rPr lang="el-GR" sz="2200" b="1" i="0" u="none" strike="noStrike" baseline="0" dirty="0">
                <a:solidFill>
                  <a:srgbClr val="211D1E"/>
                </a:solidFill>
                <a:latin typeface="Calibri" panose="020F0502020204030204" pitchFamily="34" charset="0"/>
              </a:rPr>
              <a:t>. </a:t>
            </a:r>
            <a:endParaRPr lang="en-US" sz="2200" b="1" dirty="0"/>
          </a:p>
        </p:txBody>
      </p:sp>
      <p:sp>
        <p:nvSpPr>
          <p:cNvPr id="8" name="TextBox 7">
            <a:extLst>
              <a:ext uri="{FF2B5EF4-FFF2-40B4-BE49-F238E27FC236}">
                <a16:creationId xmlns:a16="http://schemas.microsoft.com/office/drawing/2014/main" id="{917B5C69-4AFF-439B-8D83-D9B678D3E303}"/>
              </a:ext>
            </a:extLst>
          </p:cNvPr>
          <p:cNvSpPr txBox="1"/>
          <p:nvPr/>
        </p:nvSpPr>
        <p:spPr>
          <a:xfrm>
            <a:off x="378106" y="167635"/>
            <a:ext cx="11313459" cy="2369880"/>
          </a:xfrm>
          <a:prstGeom prst="rect">
            <a:avLst/>
          </a:prstGeom>
          <a:noFill/>
        </p:spPr>
        <p:txBody>
          <a:bodyPr wrap="square">
            <a:spAutoFit/>
          </a:bodyPr>
          <a:lstStyle/>
          <a:p>
            <a:pPr algn="just"/>
            <a:r>
              <a:rPr lang="el-GR" sz="2400" b="0" i="0" u="none" strike="noStrike" baseline="0" dirty="0">
                <a:solidFill>
                  <a:srgbClr val="002060"/>
                </a:solidFill>
                <a:latin typeface="Trebuchet MS" panose="020B0603020202020204" pitchFamily="34" charset="0"/>
              </a:rPr>
              <a:t>Φωτοσυνθετικοί οργανισμοί</a:t>
            </a:r>
          </a:p>
          <a:p>
            <a:pPr algn="just"/>
            <a:r>
              <a:rPr lang="el-GR" sz="2400" b="0" i="0" u="none" strike="noStrike" baseline="0" dirty="0">
                <a:solidFill>
                  <a:srgbClr val="415080"/>
                </a:solidFill>
                <a:latin typeface="Trebuchet MS" panose="020B0603020202020204" pitchFamily="34" charset="0"/>
              </a:rPr>
              <a:t> </a:t>
            </a:r>
          </a:p>
          <a:p>
            <a:pPr algn="just"/>
            <a:r>
              <a:rPr lang="el-GR" sz="2000" b="0" i="0" u="none" strike="noStrike" baseline="0" dirty="0">
                <a:solidFill>
                  <a:srgbClr val="000000"/>
                </a:solidFill>
              </a:rPr>
              <a:t>Ο</a:t>
            </a:r>
            <a:r>
              <a:rPr lang="el-GR" sz="2000" b="0" i="0" u="none" strike="noStrike" baseline="0" dirty="0">
                <a:solidFill>
                  <a:srgbClr val="211D1E"/>
                </a:solidFill>
              </a:rPr>
              <a:t>ι κυριότεροι φωτοσυνθετικοί οργανισμοί είναι μικροσκοπικά βακτήρια και φύκια, αλλά και μεγαλύτερες μορφές </a:t>
            </a:r>
            <a:r>
              <a:rPr lang="el-GR" sz="2000" b="0" i="0" u="none" strike="noStrike" baseline="0" dirty="0" err="1">
                <a:solidFill>
                  <a:srgbClr val="211D1E"/>
                </a:solidFill>
              </a:rPr>
              <a:t>φυκών</a:t>
            </a:r>
            <a:r>
              <a:rPr lang="el-GR" sz="2000" b="0" i="0" u="none" strike="noStrike" baseline="0" dirty="0">
                <a:solidFill>
                  <a:srgbClr val="211D1E"/>
                </a:solidFill>
              </a:rPr>
              <a:t> και φυτών που φέρουν σπόρους (</a:t>
            </a:r>
            <a:r>
              <a:rPr lang="el-GR" sz="2000" b="0" i="0" u="none" strike="noStrike" baseline="0" dirty="0" err="1">
                <a:solidFill>
                  <a:srgbClr val="211D1E"/>
                </a:solidFill>
              </a:rPr>
              <a:t>εγκυόσποροι</a:t>
            </a:r>
            <a:r>
              <a:rPr lang="el-GR" sz="2000" b="0" i="0" u="none" strike="noStrike" baseline="0" dirty="0">
                <a:solidFill>
                  <a:srgbClr val="211D1E"/>
                </a:solidFill>
              </a:rPr>
              <a:t>, </a:t>
            </a:r>
            <a:r>
              <a:rPr lang="el-GR" sz="2000" b="0" i="0" u="none" strike="noStrike" baseline="0" dirty="0" err="1">
                <a:solidFill>
                  <a:srgbClr val="211D1E"/>
                </a:solidFill>
              </a:rPr>
              <a:t>ανθόφυτα</a:t>
            </a:r>
            <a:r>
              <a:rPr lang="el-GR" sz="2000" b="0" i="0" u="none" strike="noStrike" baseline="0" dirty="0">
                <a:solidFill>
                  <a:srgbClr val="211D1E"/>
                </a:solidFill>
              </a:rPr>
              <a:t>). Τα μόνα μέλη του βασιλείου των φυτών που υπάρχουν στο θαλάσσιο περιβάλλον ανήκουν στην υψηλότερη ομάδα φυτών, δηλαδή εκπροσωπούνται από τα </a:t>
            </a:r>
            <a:r>
              <a:rPr lang="el-GR" sz="2000" b="0" i="0" u="none" strike="noStrike" baseline="0" dirty="0" err="1">
                <a:solidFill>
                  <a:srgbClr val="211D1E"/>
                </a:solidFill>
              </a:rPr>
              <a:t>Σποροφόρα</a:t>
            </a:r>
            <a:r>
              <a:rPr lang="el-GR" sz="2000" b="0" i="0" u="none" strike="noStrike" baseline="0" dirty="0">
                <a:solidFill>
                  <a:srgbClr val="211D1E"/>
                </a:solidFill>
              </a:rPr>
              <a:t> μέλη του Φύλου, τα </a:t>
            </a:r>
            <a:r>
              <a:rPr lang="el-GR" sz="2000" b="0" i="0" u="none" strike="noStrike" baseline="0" dirty="0" err="1">
                <a:solidFill>
                  <a:srgbClr val="211D1E"/>
                </a:solidFill>
              </a:rPr>
              <a:t>Ανθόφυτα</a:t>
            </a:r>
            <a:r>
              <a:rPr lang="el-GR" sz="2000" b="0" i="0" u="none" strike="noStrike" baseline="0" dirty="0">
                <a:solidFill>
                  <a:srgbClr val="211D1E"/>
                </a:solidFill>
              </a:rPr>
              <a:t>, τα οποία εμφανίζονται αποκλειστικά σε ρηχά παράκτια περιβάλλοντα συμπεριλαμβανομένης και της </a:t>
            </a:r>
            <a:r>
              <a:rPr lang="el-GR" sz="2000" b="0" i="0" u="none" strike="noStrike" baseline="0" dirty="0" err="1">
                <a:solidFill>
                  <a:srgbClr val="211D1E"/>
                </a:solidFill>
              </a:rPr>
              <a:t>ενδοπαλιρροιακής</a:t>
            </a:r>
            <a:r>
              <a:rPr lang="el-GR" sz="2000" b="0" i="0" u="none" strike="noStrike" baseline="0" dirty="0">
                <a:solidFill>
                  <a:srgbClr val="211D1E"/>
                </a:solidFill>
              </a:rPr>
              <a:t> ζώνης. </a:t>
            </a:r>
            <a:endParaRPr lang="en-US" sz="2000" dirty="0"/>
          </a:p>
        </p:txBody>
      </p:sp>
      <p:sp>
        <p:nvSpPr>
          <p:cNvPr id="10" name="TextBox 9">
            <a:extLst>
              <a:ext uri="{FF2B5EF4-FFF2-40B4-BE49-F238E27FC236}">
                <a16:creationId xmlns:a16="http://schemas.microsoft.com/office/drawing/2014/main" id="{7B8C9D40-85FB-4690-8F53-A48DAB3B6B1A}"/>
              </a:ext>
            </a:extLst>
          </p:cNvPr>
          <p:cNvSpPr txBox="1"/>
          <p:nvPr/>
        </p:nvSpPr>
        <p:spPr>
          <a:xfrm>
            <a:off x="439270" y="4374273"/>
            <a:ext cx="11313459" cy="2246769"/>
          </a:xfrm>
          <a:prstGeom prst="rect">
            <a:avLst/>
          </a:prstGeom>
          <a:noFill/>
        </p:spPr>
        <p:txBody>
          <a:bodyPr wrap="square">
            <a:spAutoFit/>
          </a:bodyPr>
          <a:lstStyle/>
          <a:p>
            <a:r>
              <a:rPr lang="el-GR" sz="2000" b="0" i="1" u="sng" strike="noStrike" baseline="0" dirty="0">
                <a:solidFill>
                  <a:srgbClr val="415080"/>
                </a:solidFill>
                <a:latin typeface="Trebuchet MS" panose="020B0603020202020204" pitchFamily="34" charset="0"/>
              </a:rPr>
              <a:t>Μικροσκοπικά </a:t>
            </a:r>
            <a:r>
              <a:rPr lang="el-GR" sz="2000" b="0" i="1" u="sng" strike="noStrike" baseline="0" dirty="0" err="1">
                <a:solidFill>
                  <a:srgbClr val="415080"/>
                </a:solidFill>
                <a:latin typeface="Trebuchet MS" panose="020B0603020202020204" pitchFamily="34" charset="0"/>
              </a:rPr>
              <a:t>φύκη</a:t>
            </a:r>
            <a:r>
              <a:rPr lang="el-GR" sz="2000" b="0" i="1" u="sng" strike="noStrike" baseline="0" dirty="0">
                <a:solidFill>
                  <a:srgbClr val="415080"/>
                </a:solidFill>
                <a:latin typeface="Trebuchet MS" panose="020B0603020202020204" pitchFamily="34" charset="0"/>
              </a:rPr>
              <a:t> </a:t>
            </a:r>
            <a:endParaRPr lang="el-GR" sz="2000" b="0" i="0" u="none" strike="noStrike" baseline="0" dirty="0">
              <a:solidFill>
                <a:srgbClr val="415080"/>
              </a:solidFill>
              <a:latin typeface="Trebuchet MS" panose="020B0603020202020204" pitchFamily="34" charset="0"/>
            </a:endParaRPr>
          </a:p>
          <a:p>
            <a:pPr algn="just"/>
            <a:r>
              <a:rPr lang="el-GR" sz="2000" b="0" i="0" u="none" strike="noStrike" baseline="0" dirty="0">
                <a:solidFill>
                  <a:srgbClr val="211D1E"/>
                </a:solidFill>
                <a:latin typeface="Calibri" panose="020F0502020204030204" pitchFamily="34" charset="0"/>
              </a:rPr>
              <a:t>Τα μικροσκοπικά </a:t>
            </a:r>
            <a:r>
              <a:rPr lang="el-GR" sz="2000" b="0" i="0" u="none" strike="noStrike" baseline="0" dirty="0" err="1">
                <a:solidFill>
                  <a:srgbClr val="211D1E"/>
                </a:solidFill>
                <a:latin typeface="Calibri" panose="020F0502020204030204" pitchFamily="34" charset="0"/>
              </a:rPr>
              <a:t>μικροφύκη</a:t>
            </a:r>
            <a:r>
              <a:rPr lang="el-GR" sz="2000" b="0" i="0" u="none" strike="noStrike" baseline="0" dirty="0">
                <a:solidFill>
                  <a:srgbClr val="211D1E"/>
                </a:solidFill>
                <a:latin typeface="Calibri" panose="020F0502020204030204" pitchFamily="34" charset="0"/>
              </a:rPr>
              <a:t> (</a:t>
            </a:r>
            <a:r>
              <a:rPr lang="el-GR" sz="2000" b="0" i="1" u="none" strike="noStrike" baseline="0" dirty="0" err="1">
                <a:solidFill>
                  <a:srgbClr val="211D1E"/>
                </a:solidFill>
                <a:latin typeface="Calibri" panose="020F0502020204030204" pitchFamily="34" charset="0"/>
              </a:rPr>
              <a:t>microscopic</a:t>
            </a:r>
            <a:r>
              <a:rPr lang="el-GR" sz="2000" b="0" i="1" u="none" strike="noStrike" baseline="0" dirty="0">
                <a:solidFill>
                  <a:srgbClr val="211D1E"/>
                </a:solidFill>
                <a:latin typeface="Calibri" panose="020F0502020204030204" pitchFamily="34" charset="0"/>
              </a:rPr>
              <a:t> (</a:t>
            </a:r>
            <a:r>
              <a:rPr lang="el-GR" sz="2000" b="0" i="1" u="none" strike="noStrike" baseline="0" dirty="0" err="1">
                <a:solidFill>
                  <a:srgbClr val="211D1E"/>
                </a:solidFill>
                <a:latin typeface="Calibri" panose="020F0502020204030204" pitchFamily="34" charset="0"/>
              </a:rPr>
              <a:t>small</a:t>
            </a:r>
            <a:r>
              <a:rPr lang="el-GR" sz="2000" b="0" i="1" u="none" strike="noStrike" baseline="0" dirty="0">
                <a:solidFill>
                  <a:srgbClr val="211D1E"/>
                </a:solidFill>
                <a:latin typeface="Calibri" panose="020F0502020204030204" pitchFamily="34" charset="0"/>
              </a:rPr>
              <a:t>) </a:t>
            </a:r>
            <a:r>
              <a:rPr lang="el-GR" sz="2000" b="0" i="1" u="none" strike="noStrike" baseline="0" dirty="0" err="1">
                <a:solidFill>
                  <a:srgbClr val="211D1E"/>
                </a:solidFill>
                <a:latin typeface="Calibri" panose="020F0502020204030204" pitchFamily="34" charset="0"/>
              </a:rPr>
              <a:t>algae</a:t>
            </a:r>
            <a:r>
              <a:rPr lang="el-GR" sz="2000" b="0" i="0" u="none" strike="noStrike" baseline="0" dirty="0">
                <a:solidFill>
                  <a:srgbClr val="211D1E"/>
                </a:solidFill>
                <a:latin typeface="Calibri" panose="020F0502020204030204" pitchFamily="34" charset="0"/>
              </a:rPr>
              <a:t>) είναι είτε άμεσα είτε έμμεσα η πηγή τροφής για περισσότερο από το 99% των θαλάσσιων οργανισμών. Τα περισσότερα </a:t>
            </a:r>
            <a:r>
              <a:rPr lang="el-GR" sz="2000" b="0" i="0" u="none" strike="noStrike" baseline="0" dirty="0" err="1">
                <a:solidFill>
                  <a:srgbClr val="211D1E"/>
                </a:solidFill>
                <a:latin typeface="Calibri" panose="020F0502020204030204" pitchFamily="34" charset="0"/>
              </a:rPr>
              <a:t>μικροφύκη</a:t>
            </a:r>
            <a:r>
              <a:rPr lang="el-GR" sz="2000" b="0" i="0" u="none" strike="noStrike" baseline="0" dirty="0">
                <a:solidFill>
                  <a:srgbClr val="211D1E"/>
                </a:solidFill>
                <a:latin typeface="Calibri" panose="020F0502020204030204" pitchFamily="34" charset="0"/>
              </a:rPr>
              <a:t> είναι φωτοσυνθετικοί οργανισμοί φυτοπλαγκτού που ζουν στα ανώτερα επιφανειακά νερά και παρασύρονται με ρεύματα, αν και μερικά είδη ζουν στον πυθμένα του παράκτιου περιβάλλοντος, όπου το φως του ήλιου φτάνει στον ρηχό πυθμένα. Τα μικροσκοπικά </a:t>
            </a:r>
            <a:r>
              <a:rPr lang="el-GR" sz="2000" b="0" i="0" u="none" strike="noStrike" baseline="0" dirty="0" err="1">
                <a:solidFill>
                  <a:srgbClr val="211D1E"/>
                </a:solidFill>
                <a:latin typeface="Calibri" panose="020F0502020204030204" pitchFamily="34" charset="0"/>
              </a:rPr>
              <a:t>μικροφύκη</a:t>
            </a:r>
            <a:r>
              <a:rPr lang="el-GR" sz="2000" b="0" i="0" u="none" strike="noStrike" baseline="0" dirty="0">
                <a:solidFill>
                  <a:srgbClr val="211D1E"/>
                </a:solidFill>
                <a:latin typeface="Calibri" panose="020F0502020204030204" pitchFamily="34" charset="0"/>
              </a:rPr>
              <a:t> (άλγη) διακρίνονται σε </a:t>
            </a:r>
            <a:r>
              <a:rPr lang="el-GR" sz="2000" b="1" i="0" u="none" strike="noStrike" baseline="0" dirty="0">
                <a:solidFill>
                  <a:srgbClr val="211D1E"/>
                </a:solidFill>
                <a:latin typeface="Calibri" panose="020F0502020204030204" pitchFamily="34" charset="0"/>
              </a:rPr>
              <a:t>(α) </a:t>
            </a:r>
            <a:r>
              <a:rPr lang="el-GR" sz="2000" b="1" i="1" u="none" strike="noStrike" baseline="0" dirty="0" err="1">
                <a:solidFill>
                  <a:srgbClr val="211D1E"/>
                </a:solidFill>
                <a:latin typeface="Calibri" panose="020F0502020204030204" pitchFamily="34" charset="0"/>
              </a:rPr>
              <a:t>χρυσοφύκη</a:t>
            </a:r>
            <a:r>
              <a:rPr lang="el-GR" sz="2000" b="1" i="1" u="none" strike="noStrike" baseline="0" dirty="0">
                <a:solidFill>
                  <a:srgbClr val="211D1E"/>
                </a:solidFill>
                <a:latin typeface="Calibri" panose="020F0502020204030204" pitchFamily="34" charset="0"/>
              </a:rPr>
              <a:t> </a:t>
            </a:r>
            <a:r>
              <a:rPr lang="el-GR" sz="2000" b="1" i="0" u="none" strike="noStrike" baseline="0" dirty="0">
                <a:solidFill>
                  <a:srgbClr val="211D1E"/>
                </a:solidFill>
                <a:latin typeface="Calibri" panose="020F0502020204030204" pitchFamily="34" charset="0"/>
              </a:rPr>
              <a:t>(</a:t>
            </a:r>
            <a:r>
              <a:rPr lang="el-GR" sz="2000" b="1" i="1" u="none" strike="noStrike" baseline="0" dirty="0" err="1">
                <a:solidFill>
                  <a:srgbClr val="211D1E"/>
                </a:solidFill>
                <a:latin typeface="Calibri" panose="020F0502020204030204" pitchFamily="34" charset="0"/>
              </a:rPr>
              <a:t>golden</a:t>
            </a:r>
            <a:r>
              <a:rPr lang="el-GR" sz="2000" b="1" i="1" u="none" strike="noStrike" baseline="0" dirty="0">
                <a:solidFill>
                  <a:srgbClr val="211D1E"/>
                </a:solidFill>
                <a:latin typeface="Calibri" panose="020F0502020204030204" pitchFamily="34" charset="0"/>
              </a:rPr>
              <a:t> </a:t>
            </a:r>
            <a:r>
              <a:rPr lang="el-GR" sz="2000" b="1" i="1" u="none" strike="noStrike" baseline="0" dirty="0" err="1">
                <a:solidFill>
                  <a:srgbClr val="211D1E"/>
                </a:solidFill>
                <a:latin typeface="Calibri" panose="020F0502020204030204" pitchFamily="34" charset="0"/>
              </a:rPr>
              <a:t>algae</a:t>
            </a:r>
            <a:r>
              <a:rPr lang="el-GR" sz="2000" b="1" i="0" u="none" strike="noStrike" baseline="0" dirty="0">
                <a:solidFill>
                  <a:srgbClr val="211D1E"/>
                </a:solidFill>
                <a:latin typeface="Calibri" panose="020F0502020204030204" pitchFamily="34" charset="0"/>
              </a:rPr>
              <a:t>) και (β) </a:t>
            </a:r>
            <a:r>
              <a:rPr lang="el-GR" sz="2000" b="1" i="1" u="none" strike="noStrike" baseline="0" dirty="0" err="1">
                <a:solidFill>
                  <a:srgbClr val="211D1E"/>
                </a:solidFill>
                <a:latin typeface="Calibri" panose="020F0502020204030204" pitchFamily="34" charset="0"/>
              </a:rPr>
              <a:t>δινομαστιγωτά</a:t>
            </a:r>
            <a:r>
              <a:rPr lang="el-GR" sz="2000" b="1" i="1" u="none" strike="noStrike" baseline="0" dirty="0">
                <a:solidFill>
                  <a:srgbClr val="211D1E"/>
                </a:solidFill>
                <a:latin typeface="Calibri" panose="020F0502020204030204" pitchFamily="34" charset="0"/>
              </a:rPr>
              <a:t> </a:t>
            </a:r>
            <a:r>
              <a:rPr lang="el-GR" sz="2000" b="1" i="0" u="none" strike="noStrike" baseline="0" dirty="0">
                <a:solidFill>
                  <a:srgbClr val="211D1E"/>
                </a:solidFill>
                <a:latin typeface="Calibri" panose="020F0502020204030204" pitchFamily="34" charset="0"/>
              </a:rPr>
              <a:t>(</a:t>
            </a:r>
            <a:r>
              <a:rPr lang="el-GR" sz="2000" b="1" i="1" u="none" strike="noStrike" baseline="0" dirty="0" err="1">
                <a:solidFill>
                  <a:srgbClr val="211D1E"/>
                </a:solidFill>
                <a:latin typeface="Calibri" panose="020F0502020204030204" pitchFamily="34" charset="0"/>
              </a:rPr>
              <a:t>dinoflagellates</a:t>
            </a:r>
            <a:r>
              <a:rPr lang="el-GR" sz="2000" b="1" i="0" u="none" strike="noStrike" baseline="0" dirty="0">
                <a:solidFill>
                  <a:srgbClr val="211D1E"/>
                </a:solidFill>
                <a:latin typeface="Calibri" panose="020F0502020204030204" pitchFamily="34" charset="0"/>
              </a:rPr>
              <a:t>) </a:t>
            </a:r>
            <a:endParaRPr lang="en-US" sz="2000" b="1" dirty="0"/>
          </a:p>
        </p:txBody>
      </p:sp>
    </p:spTree>
    <p:extLst>
      <p:ext uri="{BB962C8B-B14F-4D97-AF65-F5344CB8AC3E}">
        <p14:creationId xmlns:p14="http://schemas.microsoft.com/office/powerpoint/2010/main" val="1426101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0D1D55B-59B8-4A76-A939-0A08CB0DDEDE}"/>
              </a:ext>
            </a:extLst>
          </p:cNvPr>
          <p:cNvSpPr txBox="1"/>
          <p:nvPr/>
        </p:nvSpPr>
        <p:spPr>
          <a:xfrm>
            <a:off x="466165" y="644029"/>
            <a:ext cx="11259670" cy="3477875"/>
          </a:xfrm>
          <a:prstGeom prst="rect">
            <a:avLst/>
          </a:prstGeom>
          <a:noFill/>
        </p:spPr>
        <p:txBody>
          <a:bodyPr wrap="square">
            <a:spAutoFit/>
          </a:bodyPr>
          <a:lstStyle/>
          <a:p>
            <a:pPr algn="l"/>
            <a:endParaRPr lang="en-US" sz="2000" b="0" i="0" u="none" strike="noStrike" baseline="0" dirty="0">
              <a:solidFill>
                <a:srgbClr val="000000"/>
              </a:solidFill>
              <a:latin typeface="Trebuchet MS" panose="020B0603020202020204" pitchFamily="34" charset="0"/>
            </a:endParaRPr>
          </a:p>
          <a:p>
            <a:r>
              <a:rPr lang="el-GR" sz="2000" b="0" i="1" u="sng" strike="noStrike" baseline="0" dirty="0">
                <a:solidFill>
                  <a:srgbClr val="415080"/>
                </a:solidFill>
                <a:latin typeface="Trebuchet MS" panose="020B0603020202020204" pitchFamily="34" charset="0"/>
              </a:rPr>
              <a:t>Φωτοσυνθετικά βακτήρια </a:t>
            </a:r>
          </a:p>
          <a:p>
            <a:endParaRPr lang="el-GR" sz="2000" b="0" i="0" u="none" strike="noStrike" baseline="0" dirty="0">
              <a:solidFill>
                <a:srgbClr val="415080"/>
              </a:solidFill>
              <a:latin typeface="Trebuchet MS" panose="020B0603020202020204" pitchFamily="34" charset="0"/>
            </a:endParaRPr>
          </a:p>
          <a:p>
            <a:pPr algn="just"/>
            <a:r>
              <a:rPr lang="el-GR" sz="2000" b="0" i="0" u="none" strike="noStrike" baseline="0" dirty="0">
                <a:solidFill>
                  <a:srgbClr val="211D1E"/>
                </a:solidFill>
                <a:latin typeface="Calibri" panose="020F0502020204030204" pitchFamily="34" charset="0"/>
              </a:rPr>
              <a:t>Μέχρι πρόσφατα, ο ρόλος των θαλάσσιων βακτηρίων στη φωτοσύνθεση είχε αγνοηθεί σε μεγάλο βαθμό, καθώς εξαιτίας του πολύ μικρού τους μεγέθους διέλαθε των δειγματοληψιών. Με τις πρόσφατες βελτιώσεις στις μεθόδους δειγματοληψίας αλλά και τις μελέτες προσδιορισμού αλληλουχίας </a:t>
            </a:r>
            <a:r>
              <a:rPr lang="el-GR" sz="2000" b="0" i="0" u="none" strike="noStrike" baseline="0" dirty="0" err="1">
                <a:solidFill>
                  <a:srgbClr val="211D1E"/>
                </a:solidFill>
                <a:latin typeface="Calibri" panose="020F0502020204030204" pitchFamily="34" charset="0"/>
              </a:rPr>
              <a:t>γονιδιώματος</a:t>
            </a:r>
            <a:r>
              <a:rPr lang="el-GR" sz="2000" b="0" i="0" u="none" strike="noStrike" baseline="0" dirty="0">
                <a:solidFill>
                  <a:srgbClr val="211D1E"/>
                </a:solidFill>
                <a:latin typeface="Calibri" panose="020F0502020204030204" pitchFamily="34" charset="0"/>
              </a:rPr>
              <a:t> αποκαλύφθηκε η απίστευτη αφθονία και σημασία των βακτηρίων στο ωκεάνιο οικοσύστημα. Για παράδειγμα, ένας από τους πρώτους τύπους θαλάσσιων φωτοσυνθετικών βακτηρίων που εντοπίστηκαν, τα </a:t>
            </a:r>
            <a:r>
              <a:rPr lang="el-GR" sz="2000" b="0" i="1" u="none" strike="noStrike" baseline="0" dirty="0" err="1">
                <a:solidFill>
                  <a:srgbClr val="211D1E"/>
                </a:solidFill>
                <a:latin typeface="Calibri" panose="020F0502020204030204" pitchFamily="34" charset="0"/>
              </a:rPr>
              <a:t>Synechococcus</a:t>
            </a:r>
            <a:r>
              <a:rPr lang="el-GR" sz="2000" b="0" i="1" u="none" strike="noStrike" baseline="0" dirty="0">
                <a:solidFill>
                  <a:srgbClr val="211D1E"/>
                </a:solidFill>
                <a:latin typeface="Calibri" panose="020F0502020204030204" pitchFamily="34" charset="0"/>
              </a:rPr>
              <a:t> </a:t>
            </a:r>
            <a:r>
              <a:rPr lang="el-GR" sz="2000" b="0" i="0" u="none" strike="noStrike" baseline="0" dirty="0">
                <a:solidFill>
                  <a:srgbClr val="211D1E"/>
                </a:solidFill>
                <a:latin typeface="Calibri" panose="020F0502020204030204" pitchFamily="34" charset="0"/>
              </a:rPr>
              <a:t>και τα οποία είναι εξαιρετικά άφθονα τόσο σε παράκτια όσο και σε ανοιχτά ωκεάνια ύδατα, εμφανίζουν πυκνότητες μεγαλύτερες από 100.000 κύτταρα ανά </a:t>
            </a:r>
            <a:r>
              <a:rPr lang="el-GR" sz="2000" b="0" i="0" u="none" strike="noStrike" baseline="0" dirty="0" err="1">
                <a:solidFill>
                  <a:srgbClr val="211D1E"/>
                </a:solidFill>
                <a:latin typeface="Calibri" panose="020F0502020204030204" pitchFamily="34" charset="0"/>
              </a:rPr>
              <a:t>χιλιοστόλιτρο</a:t>
            </a:r>
            <a:r>
              <a:rPr lang="el-GR" sz="2000" b="0" i="0" u="none" strike="noStrike" baseline="0" dirty="0">
                <a:solidFill>
                  <a:srgbClr val="211D1E"/>
                </a:solidFill>
                <a:latin typeface="Calibri" panose="020F0502020204030204" pitchFamily="34" charset="0"/>
              </a:rPr>
              <a:t> (ml) θαλασσινού νερού. </a:t>
            </a:r>
            <a:endParaRPr lang="en-US" sz="2000" dirty="0"/>
          </a:p>
        </p:txBody>
      </p:sp>
    </p:spTree>
    <p:extLst>
      <p:ext uri="{BB962C8B-B14F-4D97-AF65-F5344CB8AC3E}">
        <p14:creationId xmlns:p14="http://schemas.microsoft.com/office/powerpoint/2010/main" val="13542328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FC48BEB9-F3F8-401A-A9BE-D76288AC7927}"/>
              </a:ext>
            </a:extLst>
          </p:cNvPr>
          <p:cNvPicPr>
            <a:picLocks noChangeAspect="1"/>
          </p:cNvPicPr>
          <p:nvPr/>
        </p:nvPicPr>
        <p:blipFill>
          <a:blip r:embed="rId2"/>
          <a:stretch>
            <a:fillRect/>
          </a:stretch>
        </p:blipFill>
        <p:spPr>
          <a:xfrm>
            <a:off x="4206300" y="1076325"/>
            <a:ext cx="7632848" cy="5314950"/>
          </a:xfrm>
          <a:prstGeom prst="rect">
            <a:avLst/>
          </a:prstGeom>
        </p:spPr>
      </p:pic>
      <p:sp>
        <p:nvSpPr>
          <p:cNvPr id="2" name="TextBox 1">
            <a:extLst>
              <a:ext uri="{FF2B5EF4-FFF2-40B4-BE49-F238E27FC236}">
                <a16:creationId xmlns:a16="http://schemas.microsoft.com/office/drawing/2014/main" id="{50338B13-838C-492D-95C6-1A9B49D33DDD}"/>
              </a:ext>
            </a:extLst>
          </p:cNvPr>
          <p:cNvSpPr txBox="1"/>
          <p:nvPr/>
        </p:nvSpPr>
        <p:spPr>
          <a:xfrm>
            <a:off x="352851" y="0"/>
            <a:ext cx="3394395" cy="4801314"/>
          </a:xfrm>
          <a:prstGeom prst="rect">
            <a:avLst/>
          </a:prstGeom>
          <a:noFill/>
        </p:spPr>
        <p:txBody>
          <a:bodyPr wrap="square" rtlCol="0">
            <a:spAutoFit/>
          </a:bodyPr>
          <a:lstStyle/>
          <a:p>
            <a:pPr algn="l"/>
            <a:endParaRPr lang="en-US" sz="2200" b="1" i="0" u="none" strike="noStrike" baseline="0" dirty="0">
              <a:solidFill>
                <a:srgbClr val="000000"/>
              </a:solidFill>
              <a:latin typeface="Trebuchet MS" panose="020B0603020202020204" pitchFamily="34" charset="0"/>
            </a:endParaRPr>
          </a:p>
          <a:p>
            <a:pPr algn="just"/>
            <a:r>
              <a:rPr lang="el-GR" sz="2200" b="1" i="0" u="none" strike="noStrike" baseline="0" dirty="0">
                <a:solidFill>
                  <a:srgbClr val="002060"/>
                </a:solidFill>
              </a:rPr>
              <a:t>Ροή ενέργειας </a:t>
            </a:r>
          </a:p>
          <a:p>
            <a:pPr algn="just"/>
            <a:endParaRPr lang="el-GR" sz="2200" b="1" i="0" u="none" strike="noStrike" baseline="0" dirty="0">
              <a:solidFill>
                <a:srgbClr val="415080"/>
              </a:solidFill>
            </a:endParaRPr>
          </a:p>
          <a:p>
            <a:pPr algn="just"/>
            <a:r>
              <a:rPr lang="el-GR" sz="2000" b="0" i="0" u="none" strike="noStrike" baseline="0" dirty="0">
                <a:solidFill>
                  <a:srgbClr val="211D1E"/>
                </a:solidFill>
                <a:latin typeface="Calibri" panose="020F0502020204030204" pitchFamily="34" charset="0"/>
              </a:rPr>
              <a:t>Σε ένα φωτοσυνθετικό οικοσύστημα η </a:t>
            </a:r>
            <a:r>
              <a:rPr lang="el-GR" sz="2000" b="1" i="0" u="none" strike="noStrike" baseline="0" dirty="0">
                <a:solidFill>
                  <a:srgbClr val="211D1E"/>
                </a:solidFill>
                <a:latin typeface="Calibri" panose="020F0502020204030204" pitchFamily="34" charset="0"/>
              </a:rPr>
              <a:t>ροή της ενέργειας </a:t>
            </a:r>
            <a:r>
              <a:rPr lang="el-GR" sz="2000" b="0" i="0" u="none" strike="noStrike" baseline="0" dirty="0">
                <a:solidFill>
                  <a:srgbClr val="211D1E"/>
                </a:solidFill>
                <a:latin typeface="Calibri" panose="020F0502020204030204" pitchFamily="34" charset="0"/>
              </a:rPr>
              <a:t>δεν είναι κυκλική αλλά </a:t>
            </a:r>
            <a:r>
              <a:rPr lang="el-GR" sz="2000" b="0" i="0" u="none" strike="noStrike" baseline="0" dirty="0" err="1">
                <a:solidFill>
                  <a:srgbClr val="211D1E"/>
                </a:solidFill>
                <a:latin typeface="Calibri" panose="020F0502020204030204" pitchFamily="34" charset="0"/>
              </a:rPr>
              <a:t>μονοδιευθυντική</a:t>
            </a:r>
            <a:r>
              <a:rPr lang="el-GR" sz="2000" b="0" i="0" u="none" strike="noStrike" baseline="0" dirty="0">
                <a:solidFill>
                  <a:srgbClr val="211D1E"/>
                </a:solidFill>
                <a:latin typeface="Calibri" panose="020F0502020204030204" pitchFamily="34" charset="0"/>
              </a:rPr>
              <a:t> (</a:t>
            </a:r>
            <a:r>
              <a:rPr lang="el-GR" sz="2000" b="0" i="1" u="none" strike="noStrike" baseline="0" dirty="0" err="1">
                <a:solidFill>
                  <a:srgbClr val="211D1E"/>
                </a:solidFill>
                <a:latin typeface="Calibri" panose="020F0502020204030204" pitchFamily="34" charset="0"/>
              </a:rPr>
              <a:t>unidirectional</a:t>
            </a:r>
            <a:r>
              <a:rPr lang="el-GR" sz="2000" b="0" i="0" u="none" strike="noStrike" baseline="0" dirty="0">
                <a:solidFill>
                  <a:srgbClr val="211D1E"/>
                </a:solidFill>
                <a:latin typeface="Calibri" panose="020F0502020204030204" pitchFamily="34" charset="0"/>
              </a:rPr>
              <a:t>) και ουσιαστικά εξαρτάται από την εισροή της ηλιακής ενέργειας, το μεγαλύτερο μέρος της οποίας καταναλώνεται μέσα στο ίδιο το οικοσύστημα, όπως χαρακτηριστικά φαίνεται στην Εικόνα </a:t>
            </a:r>
            <a:endParaRPr lang="en-US" sz="2000" dirty="0">
              <a:solidFill>
                <a:srgbClr val="191409"/>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86297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73B2964-79AB-4DDA-BA49-FD92B8C22603}"/>
              </a:ext>
            </a:extLst>
          </p:cNvPr>
          <p:cNvSpPr txBox="1"/>
          <p:nvPr/>
        </p:nvSpPr>
        <p:spPr>
          <a:xfrm>
            <a:off x="608324" y="267167"/>
            <a:ext cx="10975351" cy="5632311"/>
          </a:xfrm>
          <a:prstGeom prst="rect">
            <a:avLst/>
          </a:prstGeom>
          <a:noFill/>
        </p:spPr>
        <p:txBody>
          <a:bodyPr wrap="square">
            <a:spAutoFit/>
          </a:bodyPr>
          <a:lstStyle/>
          <a:p>
            <a:pPr algn="l"/>
            <a:endParaRPr lang="en-US" sz="2000" b="0" i="0" u="none" strike="noStrike" baseline="0" dirty="0">
              <a:solidFill>
                <a:srgbClr val="000000"/>
              </a:solidFill>
              <a:latin typeface="Calibri" panose="020F0502020204030204" pitchFamily="34" charset="0"/>
            </a:endParaRPr>
          </a:p>
          <a:p>
            <a:pPr algn="just"/>
            <a:r>
              <a:rPr lang="el-GR" sz="2000" b="0" i="0" u="none" strike="noStrike" baseline="0" dirty="0">
                <a:solidFill>
                  <a:srgbClr val="211D1E"/>
                </a:solidFill>
                <a:latin typeface="Calibri" panose="020F0502020204030204" pitchFamily="34" charset="0"/>
              </a:rPr>
              <a:t>Οι </a:t>
            </a:r>
            <a:r>
              <a:rPr lang="el-GR" sz="2000" b="1" i="0" u="none" strike="noStrike" baseline="0" dirty="0">
                <a:solidFill>
                  <a:srgbClr val="211D1E"/>
                </a:solidFill>
                <a:latin typeface="Calibri" panose="020F0502020204030204" pitchFamily="34" charset="0"/>
              </a:rPr>
              <a:t>παραγωγοί </a:t>
            </a:r>
            <a:r>
              <a:rPr lang="el-GR" sz="2000" b="0" i="0" u="none" strike="noStrike" baseline="0" dirty="0">
                <a:solidFill>
                  <a:srgbClr val="211D1E"/>
                </a:solidFill>
                <a:latin typeface="Calibri" panose="020F0502020204030204" pitchFamily="34" charset="0"/>
              </a:rPr>
              <a:t>(</a:t>
            </a:r>
            <a:r>
              <a:rPr lang="el-GR" sz="2000" b="0" i="1" u="none" strike="noStrike" baseline="0" dirty="0" err="1">
                <a:solidFill>
                  <a:srgbClr val="211D1E"/>
                </a:solidFill>
                <a:latin typeface="Calibri" panose="020F0502020204030204" pitchFamily="34" charset="0"/>
              </a:rPr>
              <a:t>producers</a:t>
            </a:r>
            <a:r>
              <a:rPr lang="el-GR" sz="2000" b="0" i="0" u="none" strike="noStrike" baseline="0" dirty="0">
                <a:solidFill>
                  <a:srgbClr val="211D1E"/>
                </a:solidFill>
                <a:latin typeface="Calibri" panose="020F0502020204030204" pitchFamily="34" charset="0"/>
              </a:rPr>
              <a:t>) μπορούν να τρέφονται είτε μέσω της φωτοσύνθεσης είτε μέσω της </a:t>
            </a:r>
            <a:r>
              <a:rPr lang="el-GR" sz="2000" b="0" i="0" u="none" strike="noStrike" baseline="0" dirty="0" err="1">
                <a:solidFill>
                  <a:srgbClr val="211D1E"/>
                </a:solidFill>
                <a:latin typeface="Calibri" panose="020F0502020204030204" pitchFamily="34" charset="0"/>
              </a:rPr>
              <a:t>χημειοσύνθεσης</a:t>
            </a:r>
            <a:r>
              <a:rPr lang="el-GR" sz="2000" b="0" i="0" u="none" strike="noStrike" baseline="0" dirty="0">
                <a:solidFill>
                  <a:srgbClr val="211D1E"/>
                </a:solidFill>
                <a:latin typeface="Calibri" panose="020F0502020204030204" pitchFamily="34" charset="0"/>
              </a:rPr>
              <a:t>. Παραδείγματα παραγωγών είναι τα </a:t>
            </a:r>
            <a:r>
              <a:rPr lang="el-GR" sz="2000" b="0" i="0" u="none" strike="noStrike" baseline="0" dirty="0" err="1">
                <a:solidFill>
                  <a:srgbClr val="211D1E"/>
                </a:solidFill>
                <a:latin typeface="Calibri" panose="020F0502020204030204" pitchFamily="34" charset="0"/>
              </a:rPr>
              <a:t>μικροφύκη</a:t>
            </a:r>
            <a:r>
              <a:rPr lang="el-GR" sz="2000" b="0" i="0" u="none" strike="noStrike" baseline="0" dirty="0">
                <a:solidFill>
                  <a:srgbClr val="211D1E"/>
                </a:solidFill>
                <a:latin typeface="Calibri" panose="020F0502020204030204" pitchFamily="34" charset="0"/>
              </a:rPr>
              <a:t>, τα φυτά, τα αρχαία και τα φωτοσυνθετικά βακτήρια. Όλοι αυτοί οι οργανισμοί ονομάζονται και </a:t>
            </a:r>
            <a:r>
              <a:rPr lang="el-GR" sz="2000" b="1" i="0" u="none" strike="noStrike" baseline="0" dirty="0" err="1">
                <a:solidFill>
                  <a:srgbClr val="211D1E"/>
                </a:solidFill>
                <a:latin typeface="Calibri" panose="020F0502020204030204" pitchFamily="34" charset="0"/>
              </a:rPr>
              <a:t>αυτότροφοι</a:t>
            </a:r>
            <a:r>
              <a:rPr lang="el-GR" sz="2000" b="1" i="0" u="none" strike="noStrike" baseline="0" dirty="0">
                <a:solidFill>
                  <a:srgbClr val="211D1E"/>
                </a:solidFill>
                <a:latin typeface="Calibri" panose="020F0502020204030204" pitchFamily="34" charset="0"/>
              </a:rPr>
              <a:t> </a:t>
            </a:r>
            <a:r>
              <a:rPr lang="el-GR" sz="2000" b="0" i="0" u="none" strike="noStrike" baseline="0" dirty="0">
                <a:solidFill>
                  <a:srgbClr val="211D1E"/>
                </a:solidFill>
                <a:latin typeface="Calibri" panose="020F0502020204030204" pitchFamily="34" charset="0"/>
              </a:rPr>
              <a:t>(</a:t>
            </a:r>
            <a:r>
              <a:rPr lang="el-GR" sz="2000" b="0" i="1" u="none" strike="noStrike" baseline="0" dirty="0" err="1">
                <a:solidFill>
                  <a:srgbClr val="211D1E"/>
                </a:solidFill>
                <a:latin typeface="Calibri" panose="020F0502020204030204" pitchFamily="34" charset="0"/>
              </a:rPr>
              <a:t>autotrophic</a:t>
            </a:r>
            <a:r>
              <a:rPr lang="el-GR" sz="2000" b="0" i="0" u="none" strike="noStrike" baseline="0" dirty="0">
                <a:solidFill>
                  <a:srgbClr val="211D1E"/>
                </a:solidFill>
                <a:latin typeface="Calibri" panose="020F0502020204030204" pitchFamily="34" charset="0"/>
              </a:rPr>
              <a:t>) οργανισμοί, σε αντίθεση με τους καταναλωτές και τους </a:t>
            </a:r>
            <a:r>
              <a:rPr lang="el-GR" sz="2000" b="0" i="0" u="none" strike="noStrike" baseline="0" dirty="0" err="1">
                <a:solidFill>
                  <a:srgbClr val="211D1E"/>
                </a:solidFill>
                <a:latin typeface="Calibri" panose="020F0502020204030204" pitchFamily="34" charset="0"/>
              </a:rPr>
              <a:t>αποσυνθέτες</a:t>
            </a:r>
            <a:r>
              <a:rPr lang="el-GR" sz="2000" b="0" i="0" u="none" strike="noStrike" baseline="0" dirty="0">
                <a:solidFill>
                  <a:srgbClr val="211D1E"/>
                </a:solidFill>
                <a:latin typeface="Calibri" panose="020F0502020204030204" pitchFamily="34" charset="0"/>
              </a:rPr>
              <a:t>, που καλούνται </a:t>
            </a:r>
            <a:r>
              <a:rPr lang="el-GR" sz="2000" b="1" i="0" u="none" strike="noStrike" baseline="0" dirty="0" err="1">
                <a:solidFill>
                  <a:srgbClr val="211D1E"/>
                </a:solidFill>
                <a:latin typeface="Calibri" panose="020F0502020204030204" pitchFamily="34" charset="0"/>
              </a:rPr>
              <a:t>ετερότροφοι</a:t>
            </a:r>
            <a:r>
              <a:rPr lang="el-GR" sz="2000" b="1" i="0" u="none" strike="noStrike" baseline="0" dirty="0">
                <a:solidFill>
                  <a:srgbClr val="211D1E"/>
                </a:solidFill>
                <a:latin typeface="Calibri" panose="020F0502020204030204" pitchFamily="34" charset="0"/>
              </a:rPr>
              <a:t> </a:t>
            </a:r>
            <a:r>
              <a:rPr lang="el-GR" sz="2000" b="0" i="0" u="none" strike="noStrike" baseline="0" dirty="0">
                <a:solidFill>
                  <a:srgbClr val="211D1E"/>
                </a:solidFill>
                <a:latin typeface="Calibri" panose="020F0502020204030204" pitchFamily="34" charset="0"/>
              </a:rPr>
              <a:t>(</a:t>
            </a:r>
            <a:r>
              <a:rPr lang="el-GR" sz="2000" b="0" i="1" u="none" strike="noStrike" baseline="0" dirty="0" err="1">
                <a:solidFill>
                  <a:srgbClr val="211D1E"/>
                </a:solidFill>
                <a:latin typeface="Calibri" panose="020F0502020204030204" pitchFamily="34" charset="0"/>
              </a:rPr>
              <a:t>heterotrophic</a:t>
            </a:r>
            <a:r>
              <a:rPr lang="el-GR" sz="2000" b="0" i="0" u="none" strike="noStrike" baseline="0" dirty="0">
                <a:solidFill>
                  <a:srgbClr val="211D1E"/>
                </a:solidFill>
                <a:latin typeface="Calibri" panose="020F0502020204030204" pitchFamily="34" charset="0"/>
              </a:rPr>
              <a:t>) οργανισμοί, επειδή εξαρτώνται είτε άμεσα είτε έμμεσα από τις οργανικές ενώσεις που παράγονται από τους </a:t>
            </a:r>
            <a:r>
              <a:rPr lang="el-GR" sz="2000" b="0" i="0" u="none" strike="noStrike" baseline="0" dirty="0" err="1">
                <a:solidFill>
                  <a:srgbClr val="211D1E"/>
                </a:solidFill>
                <a:latin typeface="Calibri" panose="020F0502020204030204" pitchFamily="34" charset="0"/>
              </a:rPr>
              <a:t>αυτότροφους</a:t>
            </a:r>
            <a:r>
              <a:rPr lang="el-GR" sz="2000" b="0" i="0" u="none" strike="noStrike" baseline="0" dirty="0">
                <a:solidFill>
                  <a:srgbClr val="211D1E"/>
                </a:solidFill>
                <a:latin typeface="Calibri" panose="020F0502020204030204" pitchFamily="34" charset="0"/>
              </a:rPr>
              <a:t> οργανισμούς. </a:t>
            </a:r>
          </a:p>
          <a:p>
            <a:pPr algn="just"/>
            <a:endParaRPr lang="el-GR" sz="2000" b="0" i="0" u="none" strike="noStrike" baseline="0" dirty="0">
              <a:solidFill>
                <a:srgbClr val="211D1E"/>
              </a:solidFill>
              <a:latin typeface="Calibri" panose="020F0502020204030204" pitchFamily="34" charset="0"/>
            </a:endParaRPr>
          </a:p>
          <a:p>
            <a:pPr algn="just"/>
            <a:r>
              <a:rPr lang="el-GR" sz="2000" b="0" i="0" u="none" strike="noStrike" baseline="0" dirty="0">
                <a:solidFill>
                  <a:srgbClr val="211D1E"/>
                </a:solidFill>
                <a:latin typeface="Calibri" panose="020F0502020204030204" pitchFamily="34" charset="0"/>
              </a:rPr>
              <a:t>Οι </a:t>
            </a:r>
            <a:r>
              <a:rPr lang="el-GR" sz="2000" b="1" i="0" u="none" strike="noStrike" baseline="0" dirty="0">
                <a:solidFill>
                  <a:srgbClr val="211D1E"/>
                </a:solidFill>
                <a:latin typeface="Calibri" panose="020F0502020204030204" pitchFamily="34" charset="0"/>
              </a:rPr>
              <a:t>καταναλωτές </a:t>
            </a:r>
            <a:r>
              <a:rPr lang="el-GR" sz="2000" b="0" i="0" u="none" strike="noStrike" baseline="0" dirty="0">
                <a:solidFill>
                  <a:srgbClr val="211D1E"/>
                </a:solidFill>
                <a:latin typeface="Calibri" panose="020F0502020204030204" pitchFamily="34" charset="0"/>
              </a:rPr>
              <a:t>(</a:t>
            </a:r>
            <a:r>
              <a:rPr lang="el-GR" sz="2000" b="0" i="1" u="none" strike="noStrike" baseline="0" dirty="0" err="1">
                <a:solidFill>
                  <a:srgbClr val="211D1E"/>
                </a:solidFill>
                <a:latin typeface="Calibri" panose="020F0502020204030204" pitchFamily="34" charset="0"/>
              </a:rPr>
              <a:t>consumers</a:t>
            </a:r>
            <a:r>
              <a:rPr lang="el-GR" sz="2000" b="0" i="0" u="none" strike="noStrike" baseline="0" dirty="0">
                <a:solidFill>
                  <a:srgbClr val="211D1E"/>
                </a:solidFill>
                <a:latin typeface="Calibri" panose="020F0502020204030204" pitchFamily="34" charset="0"/>
              </a:rPr>
              <a:t>) τρώνε άλλους οργανισμούς και κατηγοριοποιούνται σε (i) </a:t>
            </a:r>
            <a:r>
              <a:rPr lang="el-GR" sz="2000" b="1" i="0" u="none" strike="noStrike" baseline="0" dirty="0">
                <a:solidFill>
                  <a:srgbClr val="211D1E"/>
                </a:solidFill>
                <a:latin typeface="Calibri" panose="020F0502020204030204" pitchFamily="34" charset="0"/>
              </a:rPr>
              <a:t>φυτοφάγους </a:t>
            </a:r>
            <a:r>
              <a:rPr lang="el-GR" sz="2000" b="0" i="0" u="none" strike="noStrike" baseline="0" dirty="0">
                <a:solidFill>
                  <a:srgbClr val="211D1E"/>
                </a:solidFill>
                <a:latin typeface="Calibri" panose="020F0502020204030204" pitchFamily="34" charset="0"/>
              </a:rPr>
              <a:t>(</a:t>
            </a:r>
            <a:r>
              <a:rPr lang="el-GR" sz="2000" b="0" i="1" u="none" strike="noStrike" baseline="0" dirty="0" err="1">
                <a:solidFill>
                  <a:srgbClr val="211D1E"/>
                </a:solidFill>
                <a:latin typeface="Calibri" panose="020F0502020204030204" pitchFamily="34" charset="0"/>
              </a:rPr>
              <a:t>herbivores</a:t>
            </a:r>
            <a:r>
              <a:rPr lang="el-GR" sz="2000" b="0" i="0" u="none" strike="noStrike" baseline="0" dirty="0">
                <a:solidFill>
                  <a:srgbClr val="211D1E"/>
                </a:solidFill>
                <a:latin typeface="Calibri" panose="020F0502020204030204" pitchFamily="34" charset="0"/>
              </a:rPr>
              <a:t>) όταν τρέφονται άμεσα με φυτά ή </a:t>
            </a:r>
            <a:r>
              <a:rPr lang="el-GR" sz="2000" b="0" i="0" u="none" strike="noStrike" baseline="0" dirty="0" err="1">
                <a:solidFill>
                  <a:srgbClr val="211D1E"/>
                </a:solidFill>
                <a:latin typeface="Calibri" panose="020F0502020204030204" pitchFamily="34" charset="0"/>
              </a:rPr>
              <a:t>μικροφύκη</a:t>
            </a:r>
            <a:r>
              <a:rPr lang="el-GR" sz="2000" b="0" i="0" u="none" strike="noStrike" baseline="0" dirty="0">
                <a:solidFill>
                  <a:srgbClr val="211D1E"/>
                </a:solidFill>
                <a:latin typeface="Calibri" panose="020F0502020204030204" pitchFamily="34" charset="0"/>
              </a:rPr>
              <a:t>, (</a:t>
            </a:r>
            <a:r>
              <a:rPr lang="el-GR" sz="2000" b="0" i="0" u="none" strike="noStrike" baseline="0" dirty="0" err="1">
                <a:solidFill>
                  <a:srgbClr val="211D1E"/>
                </a:solidFill>
                <a:latin typeface="Calibri" panose="020F0502020204030204" pitchFamily="34" charset="0"/>
              </a:rPr>
              <a:t>ii</a:t>
            </a:r>
            <a:r>
              <a:rPr lang="el-GR" sz="2000" b="0" i="0" u="none" strike="noStrike" baseline="0" dirty="0">
                <a:solidFill>
                  <a:srgbClr val="211D1E"/>
                </a:solidFill>
                <a:latin typeface="Calibri" panose="020F0502020204030204" pitchFamily="34" charset="0"/>
              </a:rPr>
              <a:t>) </a:t>
            </a:r>
            <a:r>
              <a:rPr lang="el-GR" sz="2000" b="1" i="0" u="none" strike="noStrike" baseline="0" dirty="0">
                <a:solidFill>
                  <a:srgbClr val="211D1E"/>
                </a:solidFill>
                <a:latin typeface="Calibri" panose="020F0502020204030204" pitchFamily="34" charset="0"/>
              </a:rPr>
              <a:t>σαρκοφάγοι </a:t>
            </a:r>
            <a:r>
              <a:rPr lang="el-GR" sz="2000" b="0" i="0" u="none" strike="noStrike" baseline="0" dirty="0">
                <a:solidFill>
                  <a:srgbClr val="211D1E"/>
                </a:solidFill>
                <a:latin typeface="Calibri" panose="020F0502020204030204" pitchFamily="34" charset="0"/>
              </a:rPr>
              <a:t>(</a:t>
            </a:r>
            <a:r>
              <a:rPr lang="el-GR" sz="2000" b="0" i="1" u="none" strike="noStrike" baseline="0" dirty="0" err="1">
                <a:solidFill>
                  <a:srgbClr val="211D1E"/>
                </a:solidFill>
                <a:latin typeface="Calibri" panose="020F0502020204030204" pitchFamily="34" charset="0"/>
              </a:rPr>
              <a:t>carnivores</a:t>
            </a:r>
            <a:r>
              <a:rPr lang="el-GR" sz="2000" b="0" i="0" u="none" strike="noStrike" baseline="0" dirty="0">
                <a:solidFill>
                  <a:srgbClr val="211D1E"/>
                </a:solidFill>
                <a:latin typeface="Calibri" panose="020F0502020204030204" pitchFamily="34" charset="0"/>
              </a:rPr>
              <a:t>) όταν τρέφονται μόνο με άλλα ζώα, (</a:t>
            </a:r>
            <a:r>
              <a:rPr lang="el-GR" sz="2000" b="0" i="0" u="none" strike="noStrike" baseline="0" dirty="0" err="1">
                <a:solidFill>
                  <a:srgbClr val="211D1E"/>
                </a:solidFill>
                <a:latin typeface="Calibri" panose="020F0502020204030204" pitchFamily="34" charset="0"/>
              </a:rPr>
              <a:t>iii</a:t>
            </a:r>
            <a:r>
              <a:rPr lang="el-GR" sz="2000" b="0" i="0" u="none" strike="noStrike" baseline="0" dirty="0">
                <a:solidFill>
                  <a:srgbClr val="211D1E"/>
                </a:solidFill>
                <a:latin typeface="Calibri" panose="020F0502020204030204" pitchFamily="34" charset="0"/>
              </a:rPr>
              <a:t>) </a:t>
            </a:r>
            <a:r>
              <a:rPr lang="el-GR" sz="2000" b="1" i="0" u="none" strike="noStrike" baseline="0" dirty="0" err="1">
                <a:solidFill>
                  <a:srgbClr val="211D1E"/>
                </a:solidFill>
                <a:latin typeface="Calibri" panose="020F0502020204030204" pitchFamily="34" charset="0"/>
              </a:rPr>
              <a:t>παμφάγoι</a:t>
            </a:r>
            <a:r>
              <a:rPr lang="el-GR" sz="2000" b="1" i="0" u="none" strike="noStrike" baseline="0" dirty="0">
                <a:solidFill>
                  <a:srgbClr val="211D1E"/>
                </a:solidFill>
                <a:latin typeface="Calibri" panose="020F0502020204030204" pitchFamily="34" charset="0"/>
              </a:rPr>
              <a:t> </a:t>
            </a:r>
            <a:r>
              <a:rPr lang="el-GR" sz="2000" b="0" i="0" u="none" strike="noStrike" baseline="0" dirty="0">
                <a:solidFill>
                  <a:srgbClr val="211D1E"/>
                </a:solidFill>
                <a:latin typeface="Calibri" panose="020F0502020204030204" pitchFamily="34" charset="0"/>
              </a:rPr>
              <a:t>(</a:t>
            </a:r>
            <a:r>
              <a:rPr lang="el-GR" sz="2000" b="0" i="1" u="none" strike="noStrike" baseline="0" dirty="0" err="1">
                <a:solidFill>
                  <a:srgbClr val="211D1E"/>
                </a:solidFill>
                <a:latin typeface="Calibri" panose="020F0502020204030204" pitchFamily="34" charset="0"/>
              </a:rPr>
              <a:t>omnivores</a:t>
            </a:r>
            <a:r>
              <a:rPr lang="el-GR" sz="2000" b="0" i="0" u="none" strike="noStrike" baseline="0" dirty="0">
                <a:solidFill>
                  <a:srgbClr val="211D1E"/>
                </a:solidFill>
                <a:latin typeface="Calibri" panose="020F0502020204030204" pitchFamily="34" charset="0"/>
              </a:rPr>
              <a:t>) όταν τρέφονται και με φυτά και με ζώα και (</a:t>
            </a:r>
            <a:r>
              <a:rPr lang="el-GR" sz="2000" b="0" i="0" u="none" strike="noStrike" baseline="0" dirty="0" err="1">
                <a:solidFill>
                  <a:srgbClr val="211D1E"/>
                </a:solidFill>
                <a:latin typeface="Calibri" panose="020F0502020204030204" pitchFamily="34" charset="0"/>
              </a:rPr>
              <a:t>iv</a:t>
            </a:r>
            <a:r>
              <a:rPr lang="el-GR" sz="2000" b="0" i="0" u="none" strike="noStrike" baseline="0" dirty="0">
                <a:solidFill>
                  <a:srgbClr val="211D1E"/>
                </a:solidFill>
                <a:latin typeface="Calibri" panose="020F0502020204030204" pitchFamily="34" charset="0"/>
              </a:rPr>
              <a:t>) </a:t>
            </a:r>
            <a:r>
              <a:rPr lang="el-GR" sz="2000" b="1" i="0" u="none" strike="noStrike" baseline="0" dirty="0">
                <a:solidFill>
                  <a:srgbClr val="211D1E"/>
                </a:solidFill>
                <a:latin typeface="Calibri" panose="020F0502020204030204" pitchFamily="34" charset="0"/>
              </a:rPr>
              <a:t>βακτηριοφάγοι </a:t>
            </a:r>
            <a:r>
              <a:rPr lang="el-GR" sz="2000" b="0" i="0" u="none" strike="noStrike" baseline="0" dirty="0">
                <a:solidFill>
                  <a:srgbClr val="211D1E"/>
                </a:solidFill>
                <a:latin typeface="Calibri" panose="020F0502020204030204" pitchFamily="34" charset="0"/>
              </a:rPr>
              <a:t>(</a:t>
            </a:r>
            <a:r>
              <a:rPr lang="el-GR" sz="2000" b="0" i="1" u="none" strike="noStrike" baseline="0" dirty="0" err="1">
                <a:solidFill>
                  <a:srgbClr val="211D1E"/>
                </a:solidFill>
                <a:latin typeface="Calibri" panose="020F0502020204030204" pitchFamily="34" charset="0"/>
              </a:rPr>
              <a:t>bacteriovores</a:t>
            </a:r>
            <a:r>
              <a:rPr lang="el-GR" sz="2000" b="0" i="0" u="none" strike="noStrike" baseline="0" dirty="0">
                <a:solidFill>
                  <a:srgbClr val="211D1E"/>
                </a:solidFill>
                <a:latin typeface="Calibri" panose="020F0502020204030204" pitchFamily="34" charset="0"/>
              </a:rPr>
              <a:t>) όταν τρέφονται αποκλειστικά με βακτήρια.</a:t>
            </a:r>
          </a:p>
          <a:p>
            <a:pPr algn="l"/>
            <a:endParaRPr lang="en-US" sz="2000" b="0" i="0" u="none" strike="noStrike" baseline="0" dirty="0">
              <a:solidFill>
                <a:srgbClr val="000000"/>
              </a:solidFill>
              <a:latin typeface="Calibri" panose="020F0502020204030204" pitchFamily="34" charset="0"/>
            </a:endParaRPr>
          </a:p>
          <a:p>
            <a:pPr algn="just"/>
            <a:r>
              <a:rPr lang="el-GR" sz="2000" b="0" i="0" u="none" strike="noStrike" baseline="0" dirty="0">
                <a:solidFill>
                  <a:srgbClr val="211D1E"/>
                </a:solidFill>
                <a:latin typeface="Calibri" panose="020F0502020204030204" pitchFamily="34" charset="0"/>
              </a:rPr>
              <a:t>Οι </a:t>
            </a:r>
            <a:r>
              <a:rPr lang="el-GR" sz="2000" b="1" i="0" u="none" strike="noStrike" baseline="0" dirty="0" err="1">
                <a:solidFill>
                  <a:srgbClr val="211D1E"/>
                </a:solidFill>
                <a:latin typeface="Calibri" panose="020F0502020204030204" pitchFamily="34" charset="0"/>
              </a:rPr>
              <a:t>αποσυνθέτες</a:t>
            </a:r>
            <a:r>
              <a:rPr lang="el-GR" sz="2000" b="1" i="0" u="none" strike="noStrike" baseline="0" dirty="0">
                <a:solidFill>
                  <a:srgbClr val="211D1E"/>
                </a:solidFill>
                <a:latin typeface="Calibri" panose="020F0502020204030204" pitchFamily="34" charset="0"/>
              </a:rPr>
              <a:t> </a:t>
            </a:r>
            <a:r>
              <a:rPr lang="el-GR" sz="2000" b="0" i="0" u="none" strike="noStrike" baseline="0" dirty="0">
                <a:solidFill>
                  <a:srgbClr val="211D1E"/>
                </a:solidFill>
                <a:latin typeface="Calibri" panose="020F0502020204030204" pitchFamily="34" charset="0"/>
              </a:rPr>
              <a:t>(</a:t>
            </a:r>
            <a:r>
              <a:rPr lang="el-GR" sz="2000" b="0" i="1" u="none" strike="noStrike" baseline="0" dirty="0" err="1">
                <a:solidFill>
                  <a:srgbClr val="211D1E"/>
                </a:solidFill>
                <a:latin typeface="Calibri" panose="020F0502020204030204" pitchFamily="34" charset="0"/>
              </a:rPr>
              <a:t>decomposers</a:t>
            </a:r>
            <a:r>
              <a:rPr lang="el-GR" sz="2000" b="0" i="0" u="none" strike="noStrike" baseline="0" dirty="0">
                <a:solidFill>
                  <a:srgbClr val="211D1E"/>
                </a:solidFill>
                <a:latin typeface="Calibri" panose="020F0502020204030204" pitchFamily="34" charset="0"/>
              </a:rPr>
              <a:t>), όπως τα βακτήρια, διασπούν τις οργανικές ενώσεις που περιλαμβάνουν ανόργανα </a:t>
            </a:r>
            <a:r>
              <a:rPr lang="el-GR" sz="2000" b="1" i="0" u="none" strike="noStrike" baseline="0" dirty="0">
                <a:solidFill>
                  <a:srgbClr val="211D1E"/>
                </a:solidFill>
                <a:latin typeface="Calibri" panose="020F0502020204030204" pitchFamily="34" charset="0"/>
              </a:rPr>
              <a:t>υπολείμματα </a:t>
            </a:r>
            <a:r>
              <a:rPr lang="el-GR" sz="2000" b="0" i="0" u="none" strike="noStrike" baseline="0" dirty="0">
                <a:solidFill>
                  <a:srgbClr val="211D1E"/>
                </a:solidFill>
                <a:latin typeface="Calibri" panose="020F0502020204030204" pitchFamily="34" charset="0"/>
              </a:rPr>
              <a:t>(</a:t>
            </a:r>
            <a:r>
              <a:rPr lang="el-GR" sz="2000" b="0" i="1" u="none" strike="noStrike" baseline="0" dirty="0" err="1">
                <a:solidFill>
                  <a:srgbClr val="211D1E"/>
                </a:solidFill>
                <a:latin typeface="Calibri" panose="020F0502020204030204" pitchFamily="34" charset="0"/>
              </a:rPr>
              <a:t>detritus</a:t>
            </a:r>
            <a:r>
              <a:rPr lang="el-GR" sz="2000" b="0" i="0" u="none" strike="noStrike" baseline="0" dirty="0">
                <a:solidFill>
                  <a:srgbClr val="211D1E"/>
                </a:solidFill>
                <a:latin typeface="Calibri" panose="020F0502020204030204" pitchFamily="34" charset="0"/>
              </a:rPr>
              <a:t>), νεκρά και υπό αποσύνθεση υπολείμματα και απορρίμματα οργανισμών για να καλύψουν τις δικές τους ενεργειακές ανάγκες. Κατά τη διαδικασία της αποσύνθεσης, απελευθερώνονται ενώσεις που είναι και πάλι διαθέσιμες για χρήση από τους </a:t>
            </a:r>
            <a:r>
              <a:rPr lang="el-GR" sz="2000" b="0" i="0" u="none" strike="noStrike" baseline="0" dirty="0" err="1">
                <a:solidFill>
                  <a:srgbClr val="211D1E"/>
                </a:solidFill>
                <a:latin typeface="Calibri" panose="020F0502020204030204" pitchFamily="34" charset="0"/>
              </a:rPr>
              <a:t>αυτότροφους</a:t>
            </a:r>
            <a:r>
              <a:rPr lang="el-GR" sz="2000" b="0" i="0" u="none" strike="noStrike" baseline="0" dirty="0">
                <a:solidFill>
                  <a:srgbClr val="211D1E"/>
                </a:solidFill>
                <a:latin typeface="Calibri" panose="020F0502020204030204" pitchFamily="34" charset="0"/>
              </a:rPr>
              <a:t> οργανισμούς ως θρεπτικά συστατικά. </a:t>
            </a:r>
            <a:endParaRPr lang="en-US" sz="2000" dirty="0"/>
          </a:p>
        </p:txBody>
      </p:sp>
    </p:spTree>
    <p:extLst>
      <p:ext uri="{BB962C8B-B14F-4D97-AF65-F5344CB8AC3E}">
        <p14:creationId xmlns:p14="http://schemas.microsoft.com/office/powerpoint/2010/main" val="3956463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88964F7-FB7A-45D4-9215-10CF0E1E48F3}"/>
              </a:ext>
            </a:extLst>
          </p:cNvPr>
          <p:cNvSpPr txBox="1"/>
          <p:nvPr/>
        </p:nvSpPr>
        <p:spPr>
          <a:xfrm>
            <a:off x="503583" y="525554"/>
            <a:ext cx="10853530" cy="5098575"/>
          </a:xfrm>
          <a:prstGeom prst="rect">
            <a:avLst/>
          </a:prstGeom>
          <a:noFill/>
        </p:spPr>
        <p:txBody>
          <a:bodyPr wrap="square">
            <a:spAutoFit/>
          </a:bodyPr>
          <a:lstStyle/>
          <a:p>
            <a:pPr>
              <a:lnSpc>
                <a:spcPct val="107000"/>
              </a:lnSpc>
              <a:spcAft>
                <a:spcPts val="800"/>
              </a:spcAft>
            </a:pPr>
            <a:r>
              <a:rPr lang="el-GR"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Οικολογία </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είναι η επιστήμη που μελετά το σύνολο του Οίκου, δηλαδή το σύνολο της ζωής, και κατά </a:t>
            </a:r>
            <a:r>
              <a:rPr lang="en-US" sz="20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Bourliele</a:t>
            </a:r>
            <a:r>
              <a:rPr lang="en-US"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l-GR" sz="2000" dirty="0">
                <a:solidFill>
                  <a:srgbClr val="000000"/>
                </a:solidFill>
                <a:effectLst/>
                <a:latin typeface="Calibri" panose="020F0502020204030204" pitchFamily="34" charset="0"/>
                <a:ea typeface="PFPanel"/>
                <a:cs typeface="Calibri" panose="020F0502020204030204" pitchFamily="34" charset="0"/>
              </a:rPr>
              <a:t>είναι η οικονομία και η κοινωνιολογία της φύσης ή, ακόμη πιο απλά, η επιστήμη που μελετά τη λειτουργία των έμβιων όντων στη φύση, ως αναπόσπαστο τμήμα του συνόλου που λέγεται </a:t>
            </a:r>
            <a:r>
              <a:rPr lang="el-GR" sz="2000" b="1" dirty="0">
                <a:solidFill>
                  <a:srgbClr val="000000"/>
                </a:solidFill>
                <a:effectLst/>
                <a:latin typeface="Calibri" panose="020F0502020204030204" pitchFamily="34" charset="0"/>
                <a:ea typeface="PFPanel"/>
                <a:cs typeface="Calibri" panose="020F0502020204030204" pitchFamily="34" charset="0"/>
              </a:rPr>
              <a:t>οικοσύστημα</a:t>
            </a:r>
            <a:r>
              <a:rPr lang="el-GR" sz="2000" dirty="0">
                <a:solidFill>
                  <a:srgbClr val="000000"/>
                </a:solidFill>
                <a:effectLst/>
                <a:latin typeface="Calibri" panose="020F0502020204030204" pitchFamily="34" charset="0"/>
                <a:ea typeface="PFPanel"/>
                <a:cs typeface="Calibri" panose="020F0502020204030204" pitchFamily="34" charset="0"/>
              </a:rPr>
              <a:t>. </a:t>
            </a:r>
          </a:p>
          <a:p>
            <a:pPr>
              <a:lnSpc>
                <a:spcPct val="107000"/>
              </a:lnSpc>
              <a:spcAft>
                <a:spcPts val="800"/>
              </a:spcAft>
            </a:pPr>
            <a:endParaRPr lang="el-GR" sz="1000" b="1" dirty="0">
              <a:solidFill>
                <a:srgbClr val="000000"/>
              </a:solidFill>
              <a:latin typeface="Calibri" panose="020F0502020204030204" pitchFamily="34" charset="0"/>
              <a:ea typeface="PFPanel"/>
              <a:cs typeface="Calibri" panose="020F0502020204030204" pitchFamily="34" charset="0"/>
            </a:endParaRPr>
          </a:p>
          <a:p>
            <a:pPr>
              <a:lnSpc>
                <a:spcPct val="107000"/>
              </a:lnSpc>
              <a:spcAft>
                <a:spcPts val="800"/>
              </a:spcAft>
            </a:pPr>
            <a:r>
              <a:rPr lang="el-GR" sz="2000" b="1" dirty="0">
                <a:solidFill>
                  <a:srgbClr val="000000"/>
                </a:solidFill>
                <a:effectLst/>
                <a:latin typeface="Calibri" panose="020F0502020204030204" pitchFamily="34" charset="0"/>
                <a:ea typeface="PFPanel"/>
                <a:cs typeface="Calibri" panose="020F0502020204030204" pitchFamily="34" charset="0"/>
              </a:rPr>
              <a:t>Η θαλάσσια οικολογία </a:t>
            </a:r>
            <a:r>
              <a:rPr lang="el-GR" sz="2000" dirty="0">
                <a:solidFill>
                  <a:srgbClr val="000000"/>
                </a:solidFill>
                <a:effectLst/>
                <a:latin typeface="Calibri" panose="020F0502020204030204" pitchFamily="34" charset="0"/>
                <a:ea typeface="PFPanel"/>
                <a:cs typeface="Calibri" panose="020F0502020204030204" pitchFamily="34" charset="0"/>
              </a:rPr>
              <a:t>διακρίνεται στη </a:t>
            </a:r>
            <a:r>
              <a:rPr lang="el-GR" sz="2000" b="1" dirty="0">
                <a:solidFill>
                  <a:srgbClr val="000000"/>
                </a:solidFill>
                <a:effectLst/>
                <a:latin typeface="Calibri" panose="020F0502020204030204" pitchFamily="34" charset="0"/>
                <a:ea typeface="PFPanel"/>
                <a:cs typeface="Calibri" panose="020F0502020204030204" pitchFamily="34" charset="0"/>
              </a:rPr>
              <a:t>πελαγική οικολογία</a:t>
            </a:r>
            <a:r>
              <a:rPr lang="el-GR" sz="2000" dirty="0">
                <a:solidFill>
                  <a:srgbClr val="000000"/>
                </a:solidFill>
                <a:effectLst/>
                <a:latin typeface="Calibri" panose="020F0502020204030204" pitchFamily="34" charset="0"/>
                <a:ea typeface="PFPanel"/>
                <a:cs typeface="Calibri" panose="020F0502020204030204" pitchFamily="34" charset="0"/>
              </a:rPr>
              <a:t>, η οποία αναφέρεται στους οργανισμούς που ζουν στο ωκεάνιο (θαλάσσιο) περιβάλλον και </a:t>
            </a:r>
            <a:r>
              <a:rPr lang="el-GR" sz="2000" b="1" dirty="0">
                <a:solidFill>
                  <a:srgbClr val="000000"/>
                </a:solidFill>
                <a:effectLst/>
                <a:latin typeface="Calibri" panose="020F0502020204030204" pitchFamily="34" charset="0"/>
                <a:ea typeface="PFPanel"/>
                <a:cs typeface="Calibri" panose="020F0502020204030204" pitchFamily="34" charset="0"/>
              </a:rPr>
              <a:t>στην βενθική οικολογία</a:t>
            </a:r>
            <a:r>
              <a:rPr lang="el-GR" sz="2000" dirty="0">
                <a:solidFill>
                  <a:srgbClr val="000000"/>
                </a:solidFill>
                <a:effectLst/>
                <a:latin typeface="Calibri" panose="020F0502020204030204" pitchFamily="34" charset="0"/>
                <a:ea typeface="PFPanel"/>
                <a:cs typeface="Calibri" panose="020F0502020204030204" pitchFamily="34" charset="0"/>
              </a:rPr>
              <a:t>, η οποία αναφέρεται στους οργανισμούς που ζουν εξαρτώμενες του ωκεάνιο (θαλάσσιου) πυθμένα.</a:t>
            </a:r>
          </a:p>
          <a:p>
            <a:pPr>
              <a:lnSpc>
                <a:spcPct val="107000"/>
              </a:lnSpc>
              <a:spcAft>
                <a:spcPts val="800"/>
              </a:spcAft>
            </a:pPr>
            <a:endParaRPr lang="el-GR" sz="1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l-GR" sz="2000" dirty="0">
                <a:effectLst/>
                <a:latin typeface="Calibri" panose="020F0502020204030204" pitchFamily="34" charset="0"/>
                <a:ea typeface="PFPanel"/>
              </a:rPr>
              <a:t>Το </a:t>
            </a:r>
            <a:r>
              <a:rPr lang="el-GR" sz="2000" b="1" dirty="0">
                <a:effectLst/>
                <a:latin typeface="Calibri" panose="020F0502020204030204" pitchFamily="34" charset="0"/>
                <a:ea typeface="PFPanel"/>
              </a:rPr>
              <a:t>οικοσύστημα</a:t>
            </a:r>
            <a:r>
              <a:rPr lang="el-GR" sz="2000" dirty="0">
                <a:effectLst/>
                <a:latin typeface="Calibri" panose="020F0502020204030204" pitchFamily="34" charset="0"/>
                <a:ea typeface="PFPanel"/>
              </a:rPr>
              <a:t> κατά </a:t>
            </a:r>
            <a:r>
              <a:rPr lang="en-US" sz="2000" dirty="0">
                <a:effectLst/>
                <a:latin typeface="Calibri" panose="020F0502020204030204" pitchFamily="34" charset="0"/>
                <a:ea typeface="PFPanel"/>
              </a:rPr>
              <a:t>Lindemann</a:t>
            </a:r>
            <a:r>
              <a:rPr lang="el-GR" sz="2000" dirty="0">
                <a:effectLst/>
                <a:latin typeface="Calibri" panose="020F0502020204030204" pitchFamily="34" charset="0"/>
                <a:ea typeface="PFPanel"/>
              </a:rPr>
              <a:t> (1942) ορίζεται </a:t>
            </a:r>
            <a:r>
              <a:rPr lang="el-GR" sz="2000" i="1" dirty="0">
                <a:effectLst/>
                <a:latin typeface="Calibri" panose="020F0502020204030204" pitchFamily="34" charset="0"/>
                <a:ea typeface="PFPanel"/>
              </a:rPr>
              <a:t>ως «ένα σύστημα αποτελούμενο από φυσικές, χημικές και βιολογικές διεργασίες, οι οποίες ενεργούν σε μία </a:t>
            </a:r>
            <a:r>
              <a:rPr lang="el-GR" sz="2000" i="1" dirty="0" err="1">
                <a:effectLst/>
                <a:latin typeface="Calibri" panose="020F0502020204030204" pitchFamily="34" charset="0"/>
                <a:ea typeface="PFPanel"/>
              </a:rPr>
              <a:t>χωρο</a:t>
            </a:r>
            <a:r>
              <a:rPr lang="el-GR" sz="2000" i="1" dirty="0">
                <a:effectLst/>
                <a:latin typeface="Calibri" panose="020F0502020204030204" pitchFamily="34" charset="0"/>
                <a:ea typeface="PFPanel"/>
              </a:rPr>
              <a:t>-χρονική μονάδα οποιουδήποτε μεγέθους». </a:t>
            </a:r>
            <a:r>
              <a:rPr lang="el-GR" sz="2000" dirty="0">
                <a:effectLst/>
                <a:latin typeface="Calibri" panose="020F0502020204030204" pitchFamily="34" charset="0"/>
                <a:ea typeface="PFPanel"/>
              </a:rPr>
              <a:t>Οι βασικοί παράγοντες που συγκροτούν ένα οικοσύστημα είναι </a:t>
            </a:r>
            <a:r>
              <a:rPr lang="el-GR" sz="2000" b="1" dirty="0">
                <a:effectLst/>
                <a:latin typeface="Calibri" panose="020F0502020204030204" pitchFamily="34" charset="0"/>
                <a:ea typeface="PFPanel"/>
              </a:rPr>
              <a:t>οι αβιοτικοί και οι βιοτικοί</a:t>
            </a:r>
            <a:r>
              <a:rPr lang="el-GR" sz="2000" dirty="0">
                <a:effectLst/>
                <a:latin typeface="Calibri" panose="020F0502020204030204" pitchFamily="34" charset="0"/>
                <a:ea typeface="PFPanel"/>
              </a:rPr>
              <a:t>. Με τον όρο </a:t>
            </a:r>
            <a:r>
              <a:rPr lang="el-GR" sz="2000" b="1" dirty="0">
                <a:effectLst/>
                <a:latin typeface="Calibri" panose="020F0502020204030204" pitchFamily="34" charset="0"/>
                <a:ea typeface="PFPanel"/>
              </a:rPr>
              <a:t>αβιοτικοί </a:t>
            </a:r>
            <a:r>
              <a:rPr lang="el-GR" sz="2000" dirty="0">
                <a:effectLst/>
                <a:latin typeface="Calibri" panose="020F0502020204030204" pitchFamily="34" charset="0"/>
                <a:ea typeface="PFPanel"/>
              </a:rPr>
              <a:t>παράγοντες εννοούνται όλα τα </a:t>
            </a:r>
            <a:r>
              <a:rPr lang="el-GR" sz="2000" dirty="0" err="1">
                <a:effectLst/>
                <a:latin typeface="Calibri" panose="020F0502020204030204" pitchFamily="34" charset="0"/>
                <a:ea typeface="PFPanel"/>
              </a:rPr>
              <a:t>φυσικο</a:t>
            </a:r>
            <a:r>
              <a:rPr lang="el-GR" sz="2000" dirty="0">
                <a:effectLst/>
                <a:latin typeface="Calibri" panose="020F0502020204030204" pitchFamily="34" charset="0"/>
                <a:ea typeface="PFPanel"/>
              </a:rPr>
              <a:t>-</a:t>
            </a:r>
            <a:r>
              <a:rPr lang="el-GR" sz="2000" dirty="0" err="1">
                <a:effectLst/>
                <a:latin typeface="Calibri" panose="020F0502020204030204" pitchFamily="34" charset="0"/>
                <a:ea typeface="PFPanel"/>
              </a:rPr>
              <a:t>γεω</a:t>
            </a:r>
            <a:r>
              <a:rPr lang="el-GR" sz="2000" dirty="0">
                <a:effectLst/>
                <a:latin typeface="Calibri" panose="020F0502020204030204" pitchFamily="34" charset="0"/>
                <a:ea typeface="PFPanel"/>
              </a:rPr>
              <a:t>-χημικά χαρακτηριστικά της οικοσυστήματος (φως, θερμοκρασία, νερό, έδαφος, θρεπτικά συστατικά </a:t>
            </a:r>
            <a:r>
              <a:rPr lang="el-GR" sz="2000" dirty="0" err="1">
                <a:effectLst/>
                <a:latin typeface="Calibri" panose="020F0502020204030204" pitchFamily="34" charset="0"/>
                <a:ea typeface="PFPanel"/>
              </a:rPr>
              <a:t>κ.λ.π</a:t>
            </a:r>
            <a:r>
              <a:rPr lang="el-GR" sz="2000" dirty="0">
                <a:effectLst/>
                <a:latin typeface="Calibri" panose="020F0502020204030204" pitchFamily="34" charset="0"/>
                <a:ea typeface="PFPanel"/>
              </a:rPr>
              <a:t>.), ενώ με τον όρο </a:t>
            </a:r>
            <a:r>
              <a:rPr lang="el-GR" sz="2000" b="1" dirty="0">
                <a:effectLst/>
                <a:latin typeface="Calibri" panose="020F0502020204030204" pitchFamily="34" charset="0"/>
                <a:ea typeface="PFPanel"/>
              </a:rPr>
              <a:t>βιοτικοί</a:t>
            </a:r>
            <a:r>
              <a:rPr lang="el-GR" sz="2000" dirty="0">
                <a:effectLst/>
                <a:latin typeface="Calibri" panose="020F0502020204030204" pitchFamily="34" charset="0"/>
                <a:ea typeface="PFPanel"/>
              </a:rPr>
              <a:t>, εννοούνται οι ζωντανοί οργανισμοί (φυτά, ζώα, μύκητες και βακτήρια).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2C3FAEE2-D195-480F-9E49-006BA8266CDE}"/>
              </a:ext>
            </a:extLst>
          </p:cNvPr>
          <p:cNvSpPr txBox="1"/>
          <p:nvPr/>
        </p:nvSpPr>
        <p:spPr>
          <a:xfrm>
            <a:off x="503583" y="5792324"/>
            <a:ext cx="11258111" cy="1065676"/>
          </a:xfrm>
          <a:prstGeom prst="rect">
            <a:avLst/>
          </a:prstGeom>
          <a:solidFill>
            <a:schemeClr val="bg1"/>
          </a:solidFill>
        </p:spPr>
        <p:txBody>
          <a:bodyPr wrap="square">
            <a:spAutoFit/>
          </a:bodyPr>
          <a:lstStyle/>
          <a:p>
            <a:pPr algn="just">
              <a:lnSpc>
                <a:spcPct val="107000"/>
              </a:lnSpc>
              <a:spcAft>
                <a:spcPts val="600"/>
              </a:spcAft>
            </a:pPr>
            <a:r>
              <a:rPr lang="en-US" sz="2000" b="1" dirty="0">
                <a:effectLst/>
                <a:latin typeface="Calibri" panose="020F0502020204030204" pitchFamily="34" charset="0"/>
                <a:ea typeface="Calibri" panose="020F0502020204030204" pitchFamily="34" charset="0"/>
                <a:cs typeface="Calibri" panose="020F0502020204030204" pitchFamily="34" charset="0"/>
              </a:rPr>
              <a:t>H</a:t>
            </a:r>
            <a:r>
              <a:rPr lang="el-GR" sz="2000" b="1" dirty="0">
                <a:effectLst/>
                <a:latin typeface="Calibri" panose="020F0502020204030204" pitchFamily="34" charset="0"/>
                <a:ea typeface="Calibri" panose="020F0502020204030204" pitchFamily="34" charset="0"/>
                <a:cs typeface="Calibri" panose="020F0502020204030204" pitchFamily="34" charset="0"/>
              </a:rPr>
              <a:t> Θαλάσσια Βιολογία </a:t>
            </a:r>
            <a:r>
              <a:rPr lang="el-GR" sz="2000" dirty="0">
                <a:effectLst/>
                <a:latin typeface="Calibri" panose="020F0502020204030204" pitchFamily="34" charset="0"/>
                <a:ea typeface="Calibri" panose="020F0502020204030204" pitchFamily="34" charset="0"/>
                <a:cs typeface="Calibri" panose="020F0502020204030204" pitchFamily="34" charset="0"/>
              </a:rPr>
              <a:t>έχει ως βασική προτεραιότητά της τη μελέτη των θαλάσσιων οργανισμών, ενώ η </a:t>
            </a:r>
            <a:r>
              <a:rPr lang="el-GR" sz="2000" b="1" dirty="0">
                <a:effectLst/>
                <a:latin typeface="Calibri" panose="020F0502020204030204" pitchFamily="34" charset="0"/>
                <a:ea typeface="Calibri" panose="020F0502020204030204" pitchFamily="34" charset="0"/>
                <a:cs typeface="Calibri" panose="020F0502020204030204" pitchFamily="34" charset="0"/>
              </a:rPr>
              <a:t>Βιολογική Ωκεανογραφία </a:t>
            </a:r>
            <a:r>
              <a:rPr lang="el-GR" sz="2000" dirty="0">
                <a:effectLst/>
                <a:latin typeface="Calibri" panose="020F0502020204030204" pitchFamily="34" charset="0"/>
                <a:ea typeface="Calibri" panose="020F0502020204030204" pitchFamily="34" charset="0"/>
                <a:cs typeface="Calibri" panose="020F0502020204030204" pitchFamily="34" charset="0"/>
              </a:rPr>
              <a:t>μελετά τις σχέσεις μεταξύ των οργανισμών και του θαλάσσιου περιβάλλοντος στο οποίο διαβιώνουν, εστιάζοντας στις παραμέτρους που καθορίζουν τον τρόπο διαβίωσής τους.</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53A9E2B-771C-4A0A-B52F-F24A893DA327}"/>
              </a:ext>
            </a:extLst>
          </p:cNvPr>
          <p:cNvSpPr txBox="1"/>
          <p:nvPr/>
        </p:nvSpPr>
        <p:spPr>
          <a:xfrm>
            <a:off x="4589929" y="82817"/>
            <a:ext cx="3012141" cy="461665"/>
          </a:xfrm>
          <a:prstGeom prst="rect">
            <a:avLst/>
          </a:prstGeom>
          <a:noFill/>
        </p:spPr>
        <p:txBody>
          <a:bodyPr wrap="square" rtlCol="0">
            <a:spAutoFit/>
          </a:bodyPr>
          <a:lstStyle/>
          <a:p>
            <a:r>
              <a:rPr lang="el-GR" sz="2400" b="1" dirty="0">
                <a:solidFill>
                  <a:srgbClr val="0070C0"/>
                </a:solidFill>
              </a:rPr>
              <a:t>ΧΡΗΣΙΜΟΙ ΟΡΟΙ</a:t>
            </a:r>
            <a:endParaRPr lang="en-US" sz="2400" b="1" dirty="0">
              <a:solidFill>
                <a:srgbClr val="0070C0"/>
              </a:solidFill>
            </a:endParaRPr>
          </a:p>
        </p:txBody>
      </p:sp>
    </p:spTree>
    <p:extLst>
      <p:ext uri="{BB962C8B-B14F-4D97-AF65-F5344CB8AC3E}">
        <p14:creationId xmlns:p14="http://schemas.microsoft.com/office/powerpoint/2010/main" val="4061332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6C6E7E-09B7-4195-BBCF-38A2BE3DE33E}"/>
              </a:ext>
            </a:extLst>
          </p:cNvPr>
          <p:cNvPicPr>
            <a:picLocks noChangeAspect="1"/>
          </p:cNvPicPr>
          <p:nvPr/>
        </p:nvPicPr>
        <p:blipFill>
          <a:blip r:embed="rId2"/>
          <a:stretch>
            <a:fillRect/>
          </a:stretch>
        </p:blipFill>
        <p:spPr>
          <a:xfrm>
            <a:off x="997467" y="753813"/>
            <a:ext cx="10262204" cy="5267835"/>
          </a:xfrm>
          <a:prstGeom prst="rect">
            <a:avLst/>
          </a:prstGeom>
        </p:spPr>
      </p:pic>
    </p:spTree>
    <p:extLst>
      <p:ext uri="{BB962C8B-B14F-4D97-AF65-F5344CB8AC3E}">
        <p14:creationId xmlns:p14="http://schemas.microsoft.com/office/powerpoint/2010/main" val="500693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FEDA5DC-571E-4E20-99A0-433E3743C4F3}"/>
              </a:ext>
            </a:extLst>
          </p:cNvPr>
          <p:cNvSpPr txBox="1"/>
          <p:nvPr/>
        </p:nvSpPr>
        <p:spPr>
          <a:xfrm>
            <a:off x="332083" y="782738"/>
            <a:ext cx="11411681" cy="4093428"/>
          </a:xfrm>
          <a:prstGeom prst="rect">
            <a:avLst/>
          </a:prstGeom>
          <a:noFill/>
        </p:spPr>
        <p:txBody>
          <a:bodyPr wrap="square">
            <a:spAutoFit/>
          </a:bodyPr>
          <a:lstStyle/>
          <a:p>
            <a:r>
              <a:rPr lang="en-US" sz="2000" b="1" dirty="0">
                <a:solidFill>
                  <a:srgbClr val="231F20"/>
                </a:solidFill>
                <a:effectLst/>
                <a:latin typeface="Calibri" panose="020F0502020204030204" pitchFamily="34" charset="0"/>
                <a:ea typeface="Calibri" panose="020F0502020204030204" pitchFamily="34" charset="0"/>
              </a:rPr>
              <a:t>H</a:t>
            </a:r>
            <a:r>
              <a:rPr lang="el-GR" sz="2000" b="1" dirty="0">
                <a:solidFill>
                  <a:srgbClr val="231F20"/>
                </a:solidFill>
                <a:effectLst/>
                <a:latin typeface="Calibri" panose="020F0502020204030204" pitchFamily="34" charset="0"/>
                <a:ea typeface="Calibri" panose="020F0502020204030204" pitchFamily="34" charset="0"/>
              </a:rPr>
              <a:t> τροφική αλυσίδα</a:t>
            </a:r>
            <a:r>
              <a:rPr lang="el-GR" sz="2000" dirty="0">
                <a:solidFill>
                  <a:srgbClr val="231F20"/>
                </a:solidFill>
                <a:effectLst/>
                <a:latin typeface="Calibri" panose="020F0502020204030204" pitchFamily="34" charset="0"/>
                <a:ea typeface="Calibri" panose="020F0502020204030204" pitchFamily="34" charset="0"/>
              </a:rPr>
              <a:t> (</a:t>
            </a:r>
            <a:r>
              <a:rPr lang="en-US" sz="2000" dirty="0">
                <a:solidFill>
                  <a:srgbClr val="231F20"/>
                </a:solidFill>
                <a:effectLst/>
                <a:latin typeface="Calibri" panose="020F0502020204030204" pitchFamily="34" charset="0"/>
                <a:ea typeface="Calibri" panose="020F0502020204030204" pitchFamily="34" charset="0"/>
              </a:rPr>
              <a:t>food chain</a:t>
            </a:r>
            <a:r>
              <a:rPr lang="el-GR" sz="2000" dirty="0">
                <a:solidFill>
                  <a:srgbClr val="231F20"/>
                </a:solidFill>
                <a:effectLst/>
                <a:latin typeface="Calibri" panose="020F0502020204030204" pitchFamily="34" charset="0"/>
                <a:ea typeface="Calibri" panose="020F0502020204030204" pitchFamily="34" charset="0"/>
              </a:rPr>
              <a:t>) είναι μια ακολουθία οργανισμών μέσω των οποίων μεταφέρεται ενέργεια, ξεκινώντας από έναν οργανισμό που είναι ο κύριος παραγωγός, στη συνέχεια σε ένα χορτοφάγο, έπειτα σε έναν ή περισσότερους σαρκοφάγους (θηρευτές), καταλήγοντας σε ένα κορυφαίο σαρκοφάγο (θηρευτή), ο οποίος συνήθως δεν αποτελεί τροφή για άλλους οργανισμούς. </a:t>
            </a:r>
          </a:p>
          <a:p>
            <a:endParaRPr lang="el-GR" sz="1000" dirty="0">
              <a:solidFill>
                <a:srgbClr val="231F20"/>
              </a:solidFill>
              <a:latin typeface="Calibri" panose="020F0502020204030204" pitchFamily="34" charset="0"/>
            </a:endParaRPr>
          </a:p>
          <a:p>
            <a:r>
              <a:rPr lang="el-GR" sz="2000" dirty="0">
                <a:solidFill>
                  <a:srgbClr val="231F20"/>
                </a:solidFill>
                <a:effectLst/>
                <a:latin typeface="Calibri" panose="020F0502020204030204" pitchFamily="34" charset="0"/>
                <a:ea typeface="Calibri" panose="020F0502020204030204" pitchFamily="34" charset="0"/>
              </a:rPr>
              <a:t>Το </a:t>
            </a:r>
            <a:r>
              <a:rPr lang="el-GR" sz="2000" b="1" dirty="0">
                <a:effectLst/>
                <a:latin typeface="Calibri" panose="020F0502020204030204" pitchFamily="34" charset="0"/>
                <a:ea typeface="Calibri" panose="020F0502020204030204" pitchFamily="34" charset="0"/>
              </a:rPr>
              <a:t>τροφικό πλέγμα</a:t>
            </a:r>
            <a:r>
              <a:rPr lang="el-GR" sz="200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f</a:t>
            </a:r>
            <a:r>
              <a:rPr lang="el-GR" sz="2000" dirty="0" err="1">
                <a:effectLst/>
                <a:latin typeface="Calibri" panose="020F0502020204030204" pitchFamily="34" charset="0"/>
                <a:ea typeface="Calibri" panose="020F0502020204030204" pitchFamily="34" charset="0"/>
              </a:rPr>
              <a:t>ood</a:t>
            </a:r>
            <a:r>
              <a:rPr lang="el-GR" sz="2000" dirty="0">
                <a:effectLst/>
                <a:latin typeface="Calibri" panose="020F0502020204030204" pitchFamily="34" charset="0"/>
                <a:ea typeface="Calibri" panose="020F0502020204030204" pitchFamily="34" charset="0"/>
              </a:rPr>
              <a:t> </a:t>
            </a:r>
            <a:r>
              <a:rPr lang="en-US" sz="2000" dirty="0">
                <a:effectLst/>
                <a:latin typeface="Calibri" panose="020F0502020204030204" pitchFamily="34" charset="0"/>
                <a:ea typeface="Calibri" panose="020F0502020204030204" pitchFamily="34" charset="0"/>
              </a:rPr>
              <a:t>w</a:t>
            </a:r>
            <a:r>
              <a:rPr lang="el-GR" sz="2000" dirty="0" err="1">
                <a:effectLst/>
                <a:latin typeface="Calibri" panose="020F0502020204030204" pitchFamily="34" charset="0"/>
                <a:ea typeface="Calibri" panose="020F0502020204030204" pitchFamily="34" charset="0"/>
              </a:rPr>
              <a:t>eb</a:t>
            </a:r>
            <a:r>
              <a:rPr lang="el-GR" sz="2000" dirty="0">
                <a:effectLst/>
                <a:latin typeface="Calibri" panose="020F0502020204030204" pitchFamily="34" charset="0"/>
                <a:ea typeface="Calibri" panose="020F0502020204030204" pitchFamily="34" charset="0"/>
              </a:rPr>
              <a:t>) ορίζεται ως </a:t>
            </a:r>
            <a:r>
              <a:rPr lang="el-GR" sz="2000" dirty="0">
                <a:solidFill>
                  <a:srgbClr val="222222"/>
                </a:solidFill>
                <a:effectLst/>
                <a:latin typeface="Calibri" panose="020F0502020204030204" pitchFamily="34" charset="0"/>
                <a:ea typeface="Calibri" panose="020F0502020204030204" pitchFamily="34" charset="0"/>
              </a:rPr>
              <a:t>η  βιολογική κοινότητα στην οποία οι οργανισμοί </a:t>
            </a:r>
            <a:r>
              <a:rPr lang="el-GR" sz="2000" dirty="0" err="1">
                <a:solidFill>
                  <a:srgbClr val="222222"/>
                </a:solidFill>
                <a:effectLst/>
                <a:latin typeface="Calibri" panose="020F0502020204030204" pitchFamily="34" charset="0"/>
                <a:ea typeface="Calibri" panose="020F0502020204030204" pitchFamily="34" charset="0"/>
              </a:rPr>
              <a:t>αλληλο</a:t>
            </a:r>
            <a:r>
              <a:rPr lang="el-GR" sz="2000" dirty="0">
                <a:solidFill>
                  <a:srgbClr val="222222"/>
                </a:solidFill>
                <a:effectLst/>
                <a:latin typeface="Calibri" panose="020F0502020204030204" pitchFamily="34" charset="0"/>
                <a:ea typeface="Calibri" panose="020F0502020204030204" pitchFamily="34" charset="0"/>
              </a:rPr>
              <a:t>-επιδρούν μεταξύ τους και με το φυσικό τους περιβάλλον. Ουσιαστικά, ένα τροφικό πλέγμα α</a:t>
            </a:r>
            <a:r>
              <a:rPr lang="el-GR" sz="2000" dirty="0">
                <a:effectLst/>
                <a:latin typeface="Calibri" panose="020F0502020204030204" pitchFamily="34" charset="0"/>
                <a:ea typeface="Calibri" panose="020F0502020204030204" pitchFamily="34" charset="0"/>
                <a:cs typeface="Times New Roman" panose="02020603050405020304" pitchFamily="18" charset="0"/>
              </a:rPr>
              <a:t>ποτελείται από πολλές αλληλοσυνδεμένες τροφικές αλυσίδες. </a:t>
            </a:r>
            <a:r>
              <a:rPr lang="el-GR" sz="2000" dirty="0">
                <a:solidFill>
                  <a:srgbClr val="222222"/>
                </a:solidFill>
                <a:effectLst/>
                <a:latin typeface="Calibri" panose="020F0502020204030204" pitchFamily="34" charset="0"/>
                <a:ea typeface="Calibri" panose="020F0502020204030204" pitchFamily="34" charset="0"/>
              </a:rPr>
              <a:t>Για παράδειγμα </a:t>
            </a:r>
            <a:r>
              <a:rPr lang="el-GR" sz="2000" dirty="0">
                <a:solidFill>
                  <a:srgbClr val="231F20"/>
                </a:solidFill>
                <a:effectLst/>
                <a:latin typeface="Calibri" panose="020F0502020204030204" pitchFamily="34" charset="0"/>
                <a:ea typeface="Calibri" panose="020F0502020204030204" pitchFamily="34" charset="0"/>
              </a:rPr>
              <a:t>τα κορυφαία </a:t>
            </a:r>
            <a:r>
              <a:rPr lang="el-GR" sz="2000" dirty="0" err="1">
                <a:solidFill>
                  <a:srgbClr val="231F20"/>
                </a:solidFill>
                <a:effectLst/>
                <a:latin typeface="Calibri" panose="020F0502020204030204" pitchFamily="34" charset="0"/>
                <a:ea typeface="Calibri" panose="020F0502020204030204" pitchFamily="34" charset="0"/>
              </a:rPr>
              <a:t>σαρκοφάγα</a:t>
            </a:r>
            <a:r>
              <a:rPr lang="el-GR" sz="2000" dirty="0">
                <a:solidFill>
                  <a:srgbClr val="231F20"/>
                </a:solidFill>
                <a:effectLst/>
                <a:latin typeface="Calibri" panose="020F0502020204030204" pitchFamily="34" charset="0"/>
                <a:ea typeface="Calibri" panose="020F0502020204030204" pitchFamily="34" charset="0"/>
              </a:rPr>
              <a:t> σε μια τροφική αλυσίδα τρέφονται με διαφορετικά ζώα, καθένα από τα οποία έχει τις δικές του απλές ή πολύπλοκες σχέσεις διατροφής εντός του ιδίου τροφικού ιστού. </a:t>
            </a:r>
          </a:p>
          <a:p>
            <a:endParaRPr lang="el-GR" sz="1000" dirty="0">
              <a:solidFill>
                <a:srgbClr val="231F20"/>
              </a:solidFill>
              <a:latin typeface="Calibri" panose="020F0502020204030204" pitchFamily="34" charset="0"/>
            </a:endParaRPr>
          </a:p>
          <a:p>
            <a:r>
              <a:rPr lang="el-GR" sz="2000" dirty="0">
                <a:effectLst/>
                <a:latin typeface="Calibri" panose="020F0502020204030204" pitchFamily="34" charset="0"/>
                <a:ea typeface="Times New Roman" panose="02020603050405020304" pitchFamily="18" charset="0"/>
                <a:cs typeface="Calibri" panose="020F0502020204030204" pitchFamily="34" charset="0"/>
              </a:rPr>
              <a:t>Η έννοια του </a:t>
            </a:r>
            <a:r>
              <a:rPr lang="el-GR" sz="2000" b="1" dirty="0">
                <a:effectLst/>
                <a:latin typeface="Calibri" panose="020F0502020204030204" pitchFamily="34" charset="0"/>
                <a:ea typeface="Times New Roman" panose="02020603050405020304" pitchFamily="18" charset="0"/>
                <a:cs typeface="Calibri" panose="020F0502020204030204" pitchFamily="34" charset="0"/>
              </a:rPr>
              <a:t>τροφικού επιπέδου</a:t>
            </a:r>
            <a:r>
              <a:rPr lang="el-GR" sz="2000" dirty="0">
                <a:effectLst/>
                <a:latin typeface="Calibri" panose="020F0502020204030204" pitchFamily="34" charset="0"/>
                <a:ea typeface="Times New Roman" panose="02020603050405020304" pitchFamily="18" charset="0"/>
                <a:cs typeface="Calibri" panose="020F0502020204030204" pitchFamily="34" charset="0"/>
              </a:rPr>
              <a:t> </a:t>
            </a:r>
            <a:r>
              <a:rPr lang="el-GR" sz="2000" i="1" dirty="0">
                <a:effectLst/>
                <a:latin typeface="Calibri" panose="020F0502020204030204" pitchFamily="34" charset="0"/>
                <a:ea typeface="Times New Roman" panose="02020603050405020304" pitchFamily="18" charset="0"/>
                <a:cs typeface="Calibri" panose="020F0502020204030204" pitchFamily="34" charset="0"/>
              </a:rPr>
              <a:t>(</a:t>
            </a:r>
            <a:r>
              <a:rPr lang="en-US" sz="2000" i="1" dirty="0">
                <a:effectLst/>
                <a:latin typeface="Calibri" panose="020F0502020204030204" pitchFamily="34" charset="0"/>
                <a:ea typeface="Times New Roman" panose="02020603050405020304" pitchFamily="18" charset="0"/>
                <a:cs typeface="Calibri" panose="020F0502020204030204" pitchFamily="34" charset="0"/>
              </a:rPr>
              <a:t>trophic level</a:t>
            </a:r>
            <a:r>
              <a:rPr lang="el-GR" sz="2000" i="1" dirty="0">
                <a:effectLst/>
                <a:latin typeface="Calibri" panose="020F0502020204030204" pitchFamily="34" charset="0"/>
                <a:ea typeface="Times New Roman" panose="02020603050405020304" pitchFamily="18" charset="0"/>
                <a:cs typeface="Calibri" panose="020F0502020204030204" pitchFamily="34" charset="0"/>
              </a:rPr>
              <a:t>) </a:t>
            </a:r>
            <a:r>
              <a:rPr lang="el-GR" sz="2000" dirty="0">
                <a:effectLst/>
                <a:latin typeface="Calibri" panose="020F0502020204030204" pitchFamily="34" charset="0"/>
                <a:ea typeface="Times New Roman" panose="02020603050405020304" pitchFamily="18" charset="0"/>
                <a:cs typeface="Calibri" panose="020F0502020204030204" pitchFamily="34" charset="0"/>
              </a:rPr>
              <a:t>αναφέρεται σε ένα σύνολο οργανισμών οι οποίοι αποκτούν την ενέργεια που χρειάζονται με το ίδιο τρόπο, δηλαδή παρουσιάζουν την ίδια λειτουργία και διατροφική σχέση. </a:t>
            </a:r>
            <a:r>
              <a:rPr lang="en-US" sz="2000" dirty="0">
                <a:effectLst/>
                <a:latin typeface="Calibri" panose="020F0502020204030204" pitchFamily="34" charset="0"/>
                <a:ea typeface="Times New Roman" panose="02020603050405020304" pitchFamily="18" charset="0"/>
                <a:cs typeface="Calibri" panose="020F0502020204030204" pitchFamily="34" charset="0"/>
              </a:rPr>
              <a:t>To</a:t>
            </a:r>
            <a:r>
              <a:rPr lang="el-GR" sz="2000" dirty="0">
                <a:effectLst/>
                <a:latin typeface="Calibri" panose="020F0502020204030204" pitchFamily="34" charset="0"/>
                <a:ea typeface="Times New Roman" panose="02020603050405020304" pitchFamily="18" charset="0"/>
                <a:cs typeface="Calibri" panose="020F0502020204030204" pitchFamily="34" charset="0"/>
              </a:rPr>
              <a:t> τροφικό επίπεδο ενός οργανισμού είναι η θέση που καταλαμβάνει στο τροφικό πλέγμα. </a:t>
            </a:r>
            <a:endParaRPr lang="en-US" dirty="0"/>
          </a:p>
        </p:txBody>
      </p:sp>
      <p:sp>
        <p:nvSpPr>
          <p:cNvPr id="9" name="TextBox 8">
            <a:extLst>
              <a:ext uri="{FF2B5EF4-FFF2-40B4-BE49-F238E27FC236}">
                <a16:creationId xmlns:a16="http://schemas.microsoft.com/office/drawing/2014/main" id="{69E02A7F-5587-46AB-8BE8-0C46370773DE}"/>
              </a:ext>
            </a:extLst>
          </p:cNvPr>
          <p:cNvSpPr txBox="1"/>
          <p:nvPr/>
        </p:nvSpPr>
        <p:spPr>
          <a:xfrm>
            <a:off x="332083" y="193799"/>
            <a:ext cx="9073008" cy="430887"/>
          </a:xfrm>
          <a:prstGeom prst="rect">
            <a:avLst/>
          </a:prstGeom>
          <a:noFill/>
        </p:spPr>
        <p:txBody>
          <a:bodyPr wrap="square" rtlCol="0">
            <a:spAutoFit/>
          </a:bodyPr>
          <a:lstStyle/>
          <a:p>
            <a:r>
              <a:rPr lang="el-GR" sz="2200" dirty="0">
                <a:solidFill>
                  <a:srgbClr val="002060"/>
                </a:solidFill>
                <a:effectLst>
                  <a:outerShdw blurRad="38100" dist="38100" dir="2700000" algn="tl">
                    <a:srgbClr val="000000">
                      <a:alpha val="43137"/>
                    </a:srgbClr>
                  </a:outerShdw>
                </a:effectLst>
              </a:rPr>
              <a:t>ΤΡΟΦΙΚΗ ΑΛΥΣΙΔΑ - ΤΡΟΦΙΚΑ ΠΛΕΓΜΑΤΑ</a:t>
            </a:r>
            <a:endParaRPr lang="en-US" sz="2200" dirty="0">
              <a:solidFill>
                <a:srgbClr val="002060"/>
              </a:solidFill>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06368C3-7807-4592-9DEF-BF8A75968CB8}"/>
                  </a:ext>
                </a:extLst>
              </p:cNvPr>
              <p:cNvSpPr txBox="1"/>
              <p:nvPr/>
            </p:nvSpPr>
            <p:spPr>
              <a:xfrm>
                <a:off x="332083" y="5034218"/>
                <a:ext cx="11411681" cy="1711622"/>
              </a:xfrm>
              <a:prstGeom prst="rect">
                <a:avLst/>
              </a:prstGeom>
              <a:noFill/>
            </p:spPr>
            <p:txBody>
              <a:bodyPr wrap="square">
                <a:spAutoFit/>
              </a:bodyPr>
              <a:lstStyle/>
              <a:p>
                <a:pPr>
                  <a:lnSpc>
                    <a:spcPct val="107000"/>
                  </a:lnSpc>
                  <a:spcAft>
                    <a:spcPts val="800"/>
                  </a:spcAft>
                </a:pPr>
                <a:r>
                  <a:rPr lang="el-GR" sz="2000" dirty="0">
                    <a:solidFill>
                      <a:srgbClr val="202124"/>
                    </a:solidFill>
                    <a:effectLst/>
                    <a:ea typeface="Times New Roman" panose="02020603050405020304" pitchFamily="18" charset="0"/>
                    <a:cs typeface="Calibri" panose="020F0502020204030204" pitchFamily="34" charset="0"/>
                  </a:rPr>
                  <a:t>Η απόδοση (</a:t>
                </a:r>
                <a:r>
                  <a:rPr lang="en-US" sz="2000" dirty="0">
                    <a:solidFill>
                      <a:srgbClr val="202124"/>
                    </a:solidFill>
                    <a:effectLst/>
                    <a:ea typeface="Times New Roman" panose="02020603050405020304" pitchFamily="18" charset="0"/>
                    <a:cs typeface="Calibri" panose="020F0502020204030204" pitchFamily="34" charset="0"/>
                  </a:rPr>
                  <a:t>efficiency</a:t>
                </a:r>
                <a:r>
                  <a:rPr lang="el-GR" sz="2000" dirty="0">
                    <a:solidFill>
                      <a:srgbClr val="202124"/>
                    </a:solidFill>
                    <a:effectLst/>
                    <a:ea typeface="Times New Roman" panose="02020603050405020304" pitchFamily="18" charset="0"/>
                    <a:cs typeface="Calibri" panose="020F0502020204030204" pitchFamily="34" charset="0"/>
                  </a:rPr>
                  <a:t>) με την οποία μεταφέρεται ενέργεια μεταξύ των τροφικών επιπέδων ονομάζεται </a:t>
                </a:r>
                <a:r>
                  <a:rPr lang="el-GR" sz="2000" b="1" dirty="0">
                    <a:solidFill>
                      <a:srgbClr val="202124"/>
                    </a:solidFill>
                    <a:effectLst/>
                    <a:ea typeface="Times New Roman" panose="02020603050405020304" pitchFamily="18" charset="0"/>
                    <a:cs typeface="Calibri" panose="020F0502020204030204" pitchFamily="34" charset="0"/>
                  </a:rPr>
                  <a:t>οικολογική απόδοση</a:t>
                </a:r>
                <a:r>
                  <a:rPr lang="el-GR" sz="2000" dirty="0">
                    <a:solidFill>
                      <a:srgbClr val="202124"/>
                    </a:solidFill>
                    <a:effectLst/>
                    <a:ea typeface="Times New Roman" panose="02020603050405020304" pitchFamily="18" charset="0"/>
                    <a:cs typeface="Calibri" panose="020F0502020204030204" pitchFamily="34" charset="0"/>
                  </a:rPr>
                  <a:t> (Ε</a:t>
                </a:r>
                <a:r>
                  <a:rPr lang="en-US" sz="2000" dirty="0">
                    <a:solidFill>
                      <a:srgbClr val="202124"/>
                    </a:solidFill>
                    <a:effectLst/>
                    <a:ea typeface="Times New Roman" panose="02020603050405020304" pitchFamily="18" charset="0"/>
                    <a:cs typeface="Calibri" panose="020F0502020204030204" pitchFamily="34" charset="0"/>
                  </a:rPr>
                  <a:t>e</a:t>
                </a:r>
                <a:r>
                  <a:rPr lang="el-GR" sz="2000" dirty="0">
                    <a:solidFill>
                      <a:srgbClr val="202124"/>
                    </a:solidFill>
                    <a:effectLst/>
                    <a:ea typeface="Times New Roman" panose="02020603050405020304" pitchFamily="18" charset="0"/>
                    <a:cs typeface="Calibri" panose="020F0502020204030204" pitchFamily="34" charset="0"/>
                  </a:rPr>
                  <a:t>: </a:t>
                </a:r>
                <a:r>
                  <a:rPr lang="el-GR" sz="2000" dirty="0" err="1">
                    <a:solidFill>
                      <a:srgbClr val="202124"/>
                    </a:solidFill>
                    <a:effectLst/>
                    <a:ea typeface="Times New Roman" panose="02020603050405020304" pitchFamily="18" charset="0"/>
                    <a:cs typeface="Calibri" panose="020F0502020204030204" pitchFamily="34" charset="0"/>
                  </a:rPr>
                  <a:t>ecological</a:t>
                </a:r>
                <a:r>
                  <a:rPr lang="el-GR" sz="2000" dirty="0">
                    <a:solidFill>
                      <a:srgbClr val="202124"/>
                    </a:solidFill>
                    <a:effectLst/>
                    <a:ea typeface="Times New Roman" panose="02020603050405020304" pitchFamily="18" charset="0"/>
                    <a:cs typeface="Calibri" panose="020F0502020204030204" pitchFamily="34" charset="0"/>
                  </a:rPr>
                  <a:t> </a:t>
                </a:r>
                <a:r>
                  <a:rPr lang="el-GR" sz="2000" dirty="0" err="1">
                    <a:solidFill>
                      <a:srgbClr val="202124"/>
                    </a:solidFill>
                    <a:effectLst/>
                    <a:ea typeface="Times New Roman" panose="02020603050405020304" pitchFamily="18" charset="0"/>
                    <a:cs typeface="Calibri" panose="020F0502020204030204" pitchFamily="34" charset="0"/>
                  </a:rPr>
                  <a:t>efficiency</a:t>
                </a:r>
                <a:r>
                  <a:rPr lang="el-GR" sz="2000" dirty="0">
                    <a:solidFill>
                      <a:srgbClr val="202124"/>
                    </a:solidFill>
                    <a:effectLst/>
                    <a:ea typeface="Times New Roman" panose="02020603050405020304" pitchFamily="18" charset="0"/>
                    <a:cs typeface="Calibri" panose="020F0502020204030204" pitchFamily="34" charset="0"/>
                  </a:rPr>
                  <a:t>) και ορίζεται ως η ποσότητα ενέργειας που εξάγεται από ένα δεδομένο τροφικό επίπεδο διαιρούμενη με την ενέργεια που παρέχεται σε αυτό το τροφικό επίπεδο.</a:t>
                </a:r>
              </a:p>
              <a:p>
                <a:pPr>
                  <a:lnSpc>
                    <a:spcPct val="107000"/>
                  </a:lnSpc>
                  <a:spcAft>
                    <a:spcPts val="800"/>
                  </a:spcAft>
                </a:pPr>
                <a:r>
                  <a:rPr lang="el-GR" sz="2000" dirty="0">
                    <a:solidFill>
                      <a:srgbClr val="202124"/>
                    </a:solidFill>
                    <a:effectLst/>
                    <a:ea typeface="Times New Roman" panose="02020603050405020304" pitchFamily="18" charset="0"/>
                    <a:cs typeface="Calibri" panose="020F0502020204030204" pitchFamily="34" charset="0"/>
                  </a:rPr>
                  <a:t> (</a:t>
                </a:r>
                <a:r>
                  <a:rPr lang="en-US" sz="2000" dirty="0">
                    <a:solidFill>
                      <a:srgbClr val="202124"/>
                    </a:solidFill>
                    <a:effectLst/>
                    <a:ea typeface="Times New Roman" panose="02020603050405020304" pitchFamily="18" charset="0"/>
                    <a:cs typeface="Courier New" panose="02070309020205020404" pitchFamily="49" charset="0"/>
                  </a:rPr>
                  <a:t>H </a:t>
                </a:r>
                <a:r>
                  <a:rPr lang="en-US" sz="2000" dirty="0" err="1">
                    <a:solidFill>
                      <a:srgbClr val="202124"/>
                    </a:solidFill>
                    <a:effectLst/>
                    <a:ea typeface="Times New Roman" panose="02020603050405020304" pitchFamily="18" charset="0"/>
                    <a:cs typeface="Courier New" panose="02070309020205020404" pitchFamily="49" charset="0"/>
                  </a:rPr>
                  <a:t>Ee</a:t>
                </a:r>
                <a:r>
                  <a:rPr lang="el-GR" sz="2000" dirty="0">
                    <a:solidFill>
                      <a:srgbClr val="202124"/>
                    </a:solidFill>
                    <a:effectLst/>
                    <a:ea typeface="Times New Roman" panose="02020603050405020304" pitchFamily="18" charset="0"/>
                    <a:cs typeface="Courier New" panose="02070309020205020404" pitchFamily="49" charset="0"/>
                  </a:rPr>
                  <a:t> κυμαίνεται από 1-12 %):        </a:t>
                </a:r>
                <a:r>
                  <a:rPr lang="el-GR" sz="2000" dirty="0">
                    <a:solidFill>
                      <a:srgbClr val="202124"/>
                    </a:solidFill>
                    <a:effectLst/>
                    <a:ea typeface="Times New Roman" panose="02020603050405020304" pitchFamily="18" charset="0"/>
                    <a:cs typeface="Calibri" panose="020F0502020204030204" pitchFamily="34" charset="0"/>
                  </a:rPr>
                  <a:t> </a:t>
                </a:r>
                <a14:m>
                  <m:oMath xmlns:m="http://schemas.openxmlformats.org/officeDocument/2006/math">
                    <m:r>
                      <a:rPr lang="en-US" sz="2000" b="1" i="0">
                        <a:solidFill>
                          <a:srgbClr val="202124"/>
                        </a:solidFill>
                        <a:effectLst/>
                        <a:latin typeface="Cambria Math" panose="02040503050406030204" pitchFamily="18" charset="0"/>
                        <a:ea typeface="Times New Roman" panose="02020603050405020304" pitchFamily="18" charset="0"/>
                        <a:cs typeface="Courier New" panose="02070309020205020404" pitchFamily="49" charset="0"/>
                      </a:rPr>
                      <m:t>𝚬</m:t>
                    </m:r>
                    <m:r>
                      <a:rPr lang="en-US" sz="2000" b="1" i="0">
                        <a:solidFill>
                          <a:srgbClr val="202124"/>
                        </a:solidFill>
                        <a:effectLst/>
                        <a:latin typeface="Cambria Math" panose="02040503050406030204" pitchFamily="18" charset="0"/>
                        <a:ea typeface="Times New Roman" panose="02020603050405020304" pitchFamily="18" charset="0"/>
                        <a:cs typeface="Courier New" panose="02070309020205020404" pitchFamily="49" charset="0"/>
                      </a:rPr>
                      <m:t>𝐞</m:t>
                    </m:r>
                    <m:r>
                      <a:rPr lang="el-GR" sz="2000" b="1" i="0">
                        <a:solidFill>
                          <a:srgbClr val="202124"/>
                        </a:solidFill>
                        <a:effectLst/>
                        <a:latin typeface="Cambria Math" panose="02040503050406030204" pitchFamily="18" charset="0"/>
                        <a:ea typeface="Times New Roman" panose="02020603050405020304" pitchFamily="18" charset="0"/>
                        <a:cs typeface="Courier New" panose="02070309020205020404" pitchFamily="49" charset="0"/>
                      </a:rPr>
                      <m:t>=</m:t>
                    </m:r>
                    <m:f>
                      <m:fPr>
                        <m:ctrlPr>
                          <a:rPr lang="en-US" sz="2000" b="1" i="1">
                            <a:solidFill>
                              <a:srgbClr val="202124"/>
                            </a:solidFill>
                            <a:effectLst/>
                            <a:latin typeface="Cambria Math" panose="02040503050406030204" pitchFamily="18" charset="0"/>
                            <a:ea typeface="Times New Roman" panose="02020603050405020304" pitchFamily="18" charset="0"/>
                            <a:cs typeface="Courier New" panose="02070309020205020404" pitchFamily="49" charset="0"/>
                          </a:rPr>
                        </m:ctrlPr>
                      </m:fPr>
                      <m:num>
                        <m:r>
                          <a:rPr lang="en-US" sz="2000" b="1" i="0">
                            <a:solidFill>
                              <a:srgbClr val="202124"/>
                            </a:solidFill>
                            <a:effectLst/>
                            <a:latin typeface="Cambria Math" panose="02040503050406030204" pitchFamily="18" charset="0"/>
                            <a:ea typeface="Times New Roman" panose="02020603050405020304" pitchFamily="18" charset="0"/>
                            <a:cs typeface="Courier New" panose="02070309020205020404" pitchFamily="49" charset="0"/>
                          </a:rPr>
                          <m:t>𝛆𝛎</m:t>
                        </m:r>
                        <m:r>
                          <a:rPr lang="el-GR" sz="2000" b="1" i="0">
                            <a:solidFill>
                              <a:srgbClr val="202124"/>
                            </a:solidFill>
                            <a:effectLst/>
                            <a:latin typeface="Cambria Math" panose="02040503050406030204" pitchFamily="18" charset="0"/>
                            <a:ea typeface="Times New Roman" panose="02020603050405020304" pitchFamily="18" charset="0"/>
                            <a:cs typeface="Courier New" panose="02070309020205020404" pitchFamily="49" charset="0"/>
                          </a:rPr>
                          <m:t>𝚾</m:t>
                        </m:r>
                        <m:r>
                          <a:rPr lang="en-US" sz="2000" b="1" i="0">
                            <a:solidFill>
                              <a:srgbClr val="202124"/>
                            </a:solidFill>
                            <a:effectLst/>
                            <a:latin typeface="Cambria Math" panose="02040503050406030204" pitchFamily="18" charset="0"/>
                            <a:ea typeface="Times New Roman" panose="02020603050405020304" pitchFamily="18" charset="0"/>
                            <a:cs typeface="Courier New" panose="02070309020205020404" pitchFamily="49" charset="0"/>
                          </a:rPr>
                          <m:t>𝛒𝛄𝛆𝛊𝛂</m:t>
                        </m:r>
                        <m:r>
                          <a:rPr lang="en-US" sz="2000" b="1" i="0">
                            <a:solidFill>
                              <a:srgbClr val="202124"/>
                            </a:solidFill>
                            <a:effectLst/>
                            <a:latin typeface="Cambria Math" panose="02040503050406030204" pitchFamily="18" charset="0"/>
                            <a:ea typeface="Times New Roman" panose="02020603050405020304" pitchFamily="18" charset="0"/>
                            <a:cs typeface="Courier New" panose="02070309020205020404" pitchFamily="49" charset="0"/>
                          </a:rPr>
                          <m:t> </m:t>
                        </m:r>
                        <m:r>
                          <a:rPr lang="en-US" sz="2000" b="1" i="0">
                            <a:solidFill>
                              <a:srgbClr val="202124"/>
                            </a:solidFill>
                            <a:effectLst/>
                            <a:latin typeface="Cambria Math" panose="02040503050406030204" pitchFamily="18" charset="0"/>
                            <a:ea typeface="Times New Roman" panose="02020603050405020304" pitchFamily="18" charset="0"/>
                            <a:cs typeface="Courier New" panose="02070309020205020404" pitchFamily="49" charset="0"/>
                          </a:rPr>
                          <m:t>𝛑𝛂𝛒𝛂𝛄𝛚𝛄𝚿𝛓</m:t>
                        </m:r>
                        <m:r>
                          <a:rPr lang="en-US" sz="2000" b="1" i="0">
                            <a:solidFill>
                              <a:srgbClr val="202124"/>
                            </a:solidFill>
                            <a:effectLst/>
                            <a:latin typeface="Cambria Math" panose="02040503050406030204" pitchFamily="18" charset="0"/>
                            <a:ea typeface="Times New Roman" panose="02020603050405020304" pitchFamily="18" charset="0"/>
                            <a:cs typeface="Courier New" panose="02070309020205020404" pitchFamily="49" charset="0"/>
                          </a:rPr>
                          <m:t> </m:t>
                        </m:r>
                        <m:r>
                          <a:rPr lang="en-US" sz="2000" b="1" i="0">
                            <a:solidFill>
                              <a:srgbClr val="202124"/>
                            </a:solidFill>
                            <a:effectLst/>
                            <a:latin typeface="Cambria Math" panose="02040503050406030204" pitchFamily="18" charset="0"/>
                            <a:ea typeface="Times New Roman" panose="02020603050405020304" pitchFamily="18" charset="0"/>
                            <a:cs typeface="Courier New" panose="02070309020205020404" pitchFamily="49" charset="0"/>
                          </a:rPr>
                          <m:t>𝛃𝛊𝛐𝛍𝚽𝛇𝛂𝛓</m:t>
                        </m:r>
                        <m:r>
                          <a:rPr lang="en-US" sz="2000" b="1" i="0">
                            <a:solidFill>
                              <a:srgbClr val="202124"/>
                            </a:solidFill>
                            <a:effectLst/>
                            <a:latin typeface="Cambria Math" panose="02040503050406030204" pitchFamily="18" charset="0"/>
                            <a:ea typeface="Times New Roman" panose="02020603050405020304" pitchFamily="18" charset="0"/>
                            <a:cs typeface="Courier New" panose="02070309020205020404" pitchFamily="49" charset="0"/>
                          </a:rPr>
                          <m:t> </m:t>
                        </m:r>
                        <m:r>
                          <a:rPr lang="en-US" sz="2000" b="1" i="0">
                            <a:solidFill>
                              <a:srgbClr val="202124"/>
                            </a:solidFill>
                            <a:effectLst/>
                            <a:latin typeface="Cambria Math" panose="02040503050406030204" pitchFamily="18" charset="0"/>
                            <a:ea typeface="Times New Roman" panose="02020603050405020304" pitchFamily="18" charset="0"/>
                            <a:cs typeface="Courier New" panose="02070309020205020404" pitchFamily="49" charset="0"/>
                          </a:rPr>
                          <m:t>𝛔𝛕𝛐</m:t>
                        </m:r>
                        <m:r>
                          <a:rPr lang="en-US" sz="2000" b="1" i="0">
                            <a:solidFill>
                              <a:srgbClr val="202124"/>
                            </a:solidFill>
                            <a:effectLst/>
                            <a:latin typeface="Cambria Math" panose="02040503050406030204" pitchFamily="18" charset="0"/>
                            <a:ea typeface="Times New Roman" panose="02020603050405020304" pitchFamily="18" charset="0"/>
                            <a:cs typeface="Courier New" panose="02070309020205020404" pitchFamily="49" charset="0"/>
                          </a:rPr>
                          <m:t> </m:t>
                        </m:r>
                        <m:r>
                          <a:rPr lang="en-US" sz="2000" b="1" i="0">
                            <a:solidFill>
                              <a:srgbClr val="202124"/>
                            </a:solidFill>
                            <a:effectLst/>
                            <a:latin typeface="Cambria Math" panose="02040503050406030204" pitchFamily="18" charset="0"/>
                            <a:ea typeface="Times New Roman" panose="02020603050405020304" pitchFamily="18" charset="0"/>
                            <a:cs typeface="Courier New" panose="02070309020205020404" pitchFamily="49" charset="0"/>
                          </a:rPr>
                          <m:t>𝛕𝛒𝛐𝛗𝛊𝛋</m:t>
                        </m:r>
                        <m:r>
                          <m:rPr>
                            <m:sty m:val="p"/>
                          </m:rPr>
                          <a:rPr lang="el-GR" sz="2000" b="1" i="0">
                            <a:solidFill>
                              <a:srgbClr val="202124"/>
                            </a:solidFill>
                            <a:effectLst/>
                            <a:latin typeface="Cambria Math" panose="02040503050406030204" pitchFamily="18" charset="0"/>
                            <a:ea typeface="Times New Roman" panose="02020603050405020304" pitchFamily="18" charset="0"/>
                            <a:cs typeface="Courier New" panose="02070309020205020404" pitchFamily="49" charset="0"/>
                          </a:rPr>
                          <m:t>ό</m:t>
                        </m:r>
                        <m:r>
                          <a:rPr lang="el-GR" sz="2000" b="1" i="0">
                            <a:solidFill>
                              <a:srgbClr val="202124"/>
                            </a:solidFill>
                            <a:effectLst/>
                            <a:latin typeface="Cambria Math" panose="02040503050406030204" pitchFamily="18" charset="0"/>
                            <a:ea typeface="Times New Roman" panose="02020603050405020304" pitchFamily="18" charset="0"/>
                            <a:cs typeface="Courier New" panose="02070309020205020404" pitchFamily="49" charset="0"/>
                          </a:rPr>
                          <m:t> </m:t>
                        </m:r>
                        <m:r>
                          <a:rPr lang="en-US" sz="2000" b="1" i="0">
                            <a:solidFill>
                              <a:srgbClr val="202124"/>
                            </a:solidFill>
                            <a:effectLst/>
                            <a:latin typeface="Cambria Math" panose="02040503050406030204" pitchFamily="18" charset="0"/>
                            <a:ea typeface="Times New Roman" panose="02020603050405020304" pitchFamily="18" charset="0"/>
                            <a:cs typeface="Courier New" panose="02070309020205020404" pitchFamily="49" charset="0"/>
                          </a:rPr>
                          <m:t>𝛆𝛑𝛊𝛑𝛆𝛅𝛐</m:t>
                        </m:r>
                        <m:r>
                          <a:rPr lang="el-GR" sz="2000" b="1" i="0">
                            <a:solidFill>
                              <a:srgbClr val="202124"/>
                            </a:solidFill>
                            <a:effectLst/>
                            <a:latin typeface="Cambria Math" panose="02040503050406030204" pitchFamily="18" charset="0"/>
                            <a:ea typeface="Times New Roman" panose="02020603050405020304" pitchFamily="18" charset="0"/>
                            <a:cs typeface="Courier New" panose="02070309020205020404" pitchFamily="49" charset="0"/>
                          </a:rPr>
                          <m:t> (</m:t>
                        </m:r>
                        <m:r>
                          <a:rPr lang="en-US" sz="2000" b="1" i="0">
                            <a:solidFill>
                              <a:srgbClr val="202124"/>
                            </a:solidFill>
                            <a:effectLst/>
                            <a:latin typeface="Cambria Math" panose="02040503050406030204" pitchFamily="18" charset="0"/>
                            <a:ea typeface="Times New Roman" panose="02020603050405020304" pitchFamily="18" charset="0"/>
                            <a:cs typeface="Courier New" panose="02070309020205020404" pitchFamily="49" charset="0"/>
                          </a:rPr>
                          <m:t>𝐱</m:t>
                        </m:r>
                        <m:r>
                          <a:rPr lang="el-GR" sz="2000" b="1" i="0">
                            <a:solidFill>
                              <a:srgbClr val="202124"/>
                            </a:solidFill>
                            <a:effectLst/>
                            <a:latin typeface="Cambria Math" panose="02040503050406030204" pitchFamily="18" charset="0"/>
                            <a:ea typeface="Times New Roman" panose="02020603050405020304" pitchFamily="18" charset="0"/>
                            <a:cs typeface="Courier New" panose="02070309020205020404" pitchFamily="49" charset="0"/>
                          </a:rPr>
                          <m:t>)</m:t>
                        </m:r>
                      </m:num>
                      <m:den>
                        <m:r>
                          <a:rPr lang="el-GR" sz="2000" b="1" i="0">
                            <a:solidFill>
                              <a:srgbClr val="202124"/>
                            </a:solidFill>
                            <a:effectLst/>
                            <a:latin typeface="Cambria Math" panose="02040503050406030204" pitchFamily="18" charset="0"/>
                            <a:ea typeface="Times New Roman" panose="02020603050405020304" pitchFamily="18" charset="0"/>
                            <a:cs typeface="Courier New" panose="02070309020205020404" pitchFamily="49" charset="0"/>
                          </a:rPr>
                          <m:t>𝛆𝛎𝚾𝛒𝛄𝛆𝛊𝛂</m:t>
                        </m:r>
                        <m:r>
                          <a:rPr lang="el-GR" sz="2000" b="1" i="0">
                            <a:solidFill>
                              <a:srgbClr val="202124"/>
                            </a:solidFill>
                            <a:effectLst/>
                            <a:latin typeface="Cambria Math" panose="02040503050406030204" pitchFamily="18" charset="0"/>
                            <a:ea typeface="Times New Roman" panose="02020603050405020304" pitchFamily="18" charset="0"/>
                            <a:cs typeface="Courier New" panose="02070309020205020404" pitchFamily="49" charset="0"/>
                          </a:rPr>
                          <m:t> </m:t>
                        </m:r>
                        <m:r>
                          <a:rPr lang="el-GR" sz="2000" b="1" i="0">
                            <a:solidFill>
                              <a:srgbClr val="202124"/>
                            </a:solidFill>
                            <a:effectLst/>
                            <a:latin typeface="Cambria Math" panose="02040503050406030204" pitchFamily="18" charset="0"/>
                            <a:ea typeface="Times New Roman" panose="02020603050405020304" pitchFamily="18" charset="0"/>
                            <a:cs typeface="Courier New" panose="02070309020205020404" pitchFamily="49" charset="0"/>
                          </a:rPr>
                          <m:t>𝛑𝛂𝛒𝛂𝛄𝛚𝛄𝚿𝛓</m:t>
                        </m:r>
                        <m:r>
                          <a:rPr lang="el-GR" sz="2000" b="1" i="0">
                            <a:solidFill>
                              <a:srgbClr val="202124"/>
                            </a:solidFill>
                            <a:effectLst/>
                            <a:latin typeface="Cambria Math" panose="02040503050406030204" pitchFamily="18" charset="0"/>
                            <a:ea typeface="Times New Roman" panose="02020603050405020304" pitchFamily="18" charset="0"/>
                            <a:cs typeface="Courier New" panose="02070309020205020404" pitchFamily="49" charset="0"/>
                          </a:rPr>
                          <m:t> </m:t>
                        </m:r>
                        <m:r>
                          <a:rPr lang="el-GR" sz="2000" b="1" i="0">
                            <a:solidFill>
                              <a:srgbClr val="202124"/>
                            </a:solidFill>
                            <a:effectLst/>
                            <a:latin typeface="Cambria Math" panose="02040503050406030204" pitchFamily="18" charset="0"/>
                            <a:ea typeface="Times New Roman" panose="02020603050405020304" pitchFamily="18" charset="0"/>
                            <a:cs typeface="Courier New" panose="02070309020205020404" pitchFamily="49" charset="0"/>
                          </a:rPr>
                          <m:t>𝛃𝛊𝛐𝛍𝚽𝛇𝛂𝛓</m:t>
                        </m:r>
                        <m:r>
                          <a:rPr lang="el-GR" sz="2000" b="1" i="0">
                            <a:solidFill>
                              <a:srgbClr val="202124"/>
                            </a:solidFill>
                            <a:effectLst/>
                            <a:latin typeface="Cambria Math" panose="02040503050406030204" pitchFamily="18" charset="0"/>
                            <a:ea typeface="Times New Roman" panose="02020603050405020304" pitchFamily="18" charset="0"/>
                            <a:cs typeface="Courier New" panose="02070309020205020404" pitchFamily="49" charset="0"/>
                          </a:rPr>
                          <m:t> </m:t>
                        </m:r>
                        <m:r>
                          <a:rPr lang="el-GR" sz="2000" b="1" i="0">
                            <a:solidFill>
                              <a:srgbClr val="202124"/>
                            </a:solidFill>
                            <a:effectLst/>
                            <a:latin typeface="Cambria Math" panose="02040503050406030204" pitchFamily="18" charset="0"/>
                            <a:ea typeface="Times New Roman" panose="02020603050405020304" pitchFamily="18" charset="0"/>
                            <a:cs typeface="Courier New" panose="02070309020205020404" pitchFamily="49" charset="0"/>
                          </a:rPr>
                          <m:t>𝛔𝛕𝛐</m:t>
                        </m:r>
                        <m:r>
                          <a:rPr lang="el-GR" sz="2000" b="1" i="0">
                            <a:solidFill>
                              <a:srgbClr val="202124"/>
                            </a:solidFill>
                            <a:effectLst/>
                            <a:latin typeface="Cambria Math" panose="02040503050406030204" pitchFamily="18" charset="0"/>
                            <a:ea typeface="Times New Roman" panose="02020603050405020304" pitchFamily="18" charset="0"/>
                            <a:cs typeface="Courier New" panose="02070309020205020404" pitchFamily="49" charset="0"/>
                          </a:rPr>
                          <m:t> </m:t>
                        </m:r>
                        <m:r>
                          <a:rPr lang="el-GR" sz="2000" b="1" i="0">
                            <a:solidFill>
                              <a:srgbClr val="202124"/>
                            </a:solidFill>
                            <a:effectLst/>
                            <a:latin typeface="Cambria Math" panose="02040503050406030204" pitchFamily="18" charset="0"/>
                            <a:ea typeface="Times New Roman" panose="02020603050405020304" pitchFamily="18" charset="0"/>
                            <a:cs typeface="Courier New" panose="02070309020205020404" pitchFamily="49" charset="0"/>
                          </a:rPr>
                          <m:t>𝛕𝛒𝛐𝛗𝛊𝛋𝛐</m:t>
                        </m:r>
                        <m:r>
                          <a:rPr lang="el-GR" sz="2000" b="1" i="0">
                            <a:solidFill>
                              <a:srgbClr val="202124"/>
                            </a:solidFill>
                            <a:effectLst/>
                            <a:latin typeface="Cambria Math" panose="02040503050406030204" pitchFamily="18" charset="0"/>
                            <a:ea typeface="Times New Roman" panose="02020603050405020304" pitchFamily="18" charset="0"/>
                            <a:cs typeface="Courier New" panose="02070309020205020404" pitchFamily="49" charset="0"/>
                          </a:rPr>
                          <m:t> </m:t>
                        </m:r>
                        <m:r>
                          <a:rPr lang="el-GR" sz="2000" b="1" i="0">
                            <a:solidFill>
                              <a:srgbClr val="202124"/>
                            </a:solidFill>
                            <a:effectLst/>
                            <a:latin typeface="Cambria Math" panose="02040503050406030204" pitchFamily="18" charset="0"/>
                            <a:ea typeface="Times New Roman" panose="02020603050405020304" pitchFamily="18" charset="0"/>
                            <a:cs typeface="Courier New" panose="02070309020205020404" pitchFamily="49" charset="0"/>
                          </a:rPr>
                          <m:t>𝛆𝛑𝛊𝛑𝛆𝛅𝛐</m:t>
                        </m:r>
                        <m:r>
                          <a:rPr lang="el-GR" sz="2000" b="1" i="0">
                            <a:solidFill>
                              <a:srgbClr val="202124"/>
                            </a:solidFill>
                            <a:effectLst/>
                            <a:latin typeface="Cambria Math" panose="02040503050406030204" pitchFamily="18" charset="0"/>
                            <a:ea typeface="Times New Roman" panose="02020603050405020304" pitchFamily="18" charset="0"/>
                            <a:cs typeface="Courier New" panose="02070309020205020404" pitchFamily="49" charset="0"/>
                          </a:rPr>
                          <m:t> (</m:t>
                        </m:r>
                        <m:r>
                          <a:rPr lang="en-US" sz="2000" b="1" i="0">
                            <a:solidFill>
                              <a:srgbClr val="202124"/>
                            </a:solidFill>
                            <a:effectLst/>
                            <a:latin typeface="Cambria Math" panose="02040503050406030204" pitchFamily="18" charset="0"/>
                            <a:ea typeface="Times New Roman" panose="02020603050405020304" pitchFamily="18" charset="0"/>
                            <a:cs typeface="Courier New" panose="02070309020205020404" pitchFamily="49" charset="0"/>
                          </a:rPr>
                          <m:t>𝐱</m:t>
                        </m:r>
                        <m:r>
                          <a:rPr lang="el-GR" sz="2000" b="1" i="0">
                            <a:solidFill>
                              <a:srgbClr val="202124"/>
                            </a:solidFill>
                            <a:effectLst/>
                            <a:latin typeface="Cambria Math" panose="02040503050406030204" pitchFamily="18" charset="0"/>
                            <a:ea typeface="Times New Roman" panose="02020603050405020304" pitchFamily="18" charset="0"/>
                            <a:cs typeface="Courier New" panose="02070309020205020404" pitchFamily="49" charset="0"/>
                          </a:rPr>
                          <m:t>−</m:t>
                        </m:r>
                        <m:r>
                          <a:rPr lang="el-GR" sz="2000" b="1" i="0">
                            <a:solidFill>
                              <a:srgbClr val="202124"/>
                            </a:solidFill>
                            <a:effectLst/>
                            <a:latin typeface="Cambria Math" panose="02040503050406030204" pitchFamily="18" charset="0"/>
                            <a:ea typeface="Times New Roman" panose="02020603050405020304" pitchFamily="18" charset="0"/>
                            <a:cs typeface="Courier New" panose="02070309020205020404" pitchFamily="49" charset="0"/>
                          </a:rPr>
                          <m:t>𝟏</m:t>
                        </m:r>
                        <m:r>
                          <a:rPr lang="el-GR" sz="2000" b="1" i="0">
                            <a:solidFill>
                              <a:srgbClr val="202124"/>
                            </a:solidFill>
                            <a:effectLst/>
                            <a:latin typeface="Cambria Math" panose="02040503050406030204" pitchFamily="18" charset="0"/>
                            <a:ea typeface="Times New Roman" panose="02020603050405020304" pitchFamily="18" charset="0"/>
                            <a:cs typeface="Courier New" panose="02070309020205020404" pitchFamily="49" charset="0"/>
                          </a:rPr>
                          <m:t>)</m:t>
                        </m:r>
                      </m:den>
                    </m:f>
                  </m:oMath>
                </a14:m>
                <a:r>
                  <a:rPr lang="en-US" sz="2000" dirty="0">
                    <a:solidFill>
                      <a:srgbClr val="202124"/>
                    </a:solidFill>
                    <a:effectLst/>
                    <a:ea typeface="Times New Roman" panose="02020603050405020304" pitchFamily="18" charset="0"/>
                    <a:cs typeface="Courier New" panose="02070309020205020404" pitchFamily="49" charset="0"/>
                  </a:rPr>
                  <a:t> </a:t>
                </a:r>
                <a:r>
                  <a:rPr lang="el-GR" sz="2000" dirty="0">
                    <a:solidFill>
                      <a:srgbClr val="202124"/>
                    </a:solidFill>
                    <a:effectLst/>
                    <a:ea typeface="Times New Roman" panose="02020603050405020304" pitchFamily="18" charset="0"/>
                    <a:cs typeface="Courier New" panose="02070309020205020404" pitchFamily="49" charset="0"/>
                  </a:rPr>
                  <a:t> 	</a:t>
                </a:r>
                <a:endParaRPr lang="en-US" sz="2000" dirty="0">
                  <a:effectLst/>
                  <a:ea typeface="Calibri" panose="020F0502020204030204" pitchFamily="34"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D06368C3-7807-4592-9DEF-BF8A75968CB8}"/>
                  </a:ext>
                </a:extLst>
              </p:cNvPr>
              <p:cNvSpPr txBox="1">
                <a:spLocks noRot="1" noChangeAspect="1" noMove="1" noResize="1" noEditPoints="1" noAdjustHandles="1" noChangeArrowheads="1" noChangeShapeType="1" noTextEdit="1"/>
              </p:cNvSpPr>
              <p:nvPr/>
            </p:nvSpPr>
            <p:spPr>
              <a:xfrm>
                <a:off x="332083" y="5034218"/>
                <a:ext cx="11411681" cy="1711622"/>
              </a:xfrm>
              <a:prstGeom prst="rect">
                <a:avLst/>
              </a:prstGeom>
              <a:blipFill>
                <a:blip r:embed="rId2"/>
                <a:stretch>
                  <a:fillRect l="-534" t="-1779" r="-374"/>
                </a:stretch>
              </a:blipFill>
            </p:spPr>
            <p:txBody>
              <a:bodyPr/>
              <a:lstStyle/>
              <a:p>
                <a:r>
                  <a:rPr lang="en-US">
                    <a:noFill/>
                  </a:rPr>
                  <a:t> </a:t>
                </a:r>
              </a:p>
            </p:txBody>
          </p:sp>
        </mc:Fallback>
      </mc:AlternateContent>
    </p:spTree>
    <p:extLst>
      <p:ext uri="{BB962C8B-B14F-4D97-AF65-F5344CB8AC3E}">
        <p14:creationId xmlns:p14="http://schemas.microsoft.com/office/powerpoint/2010/main" val="2592814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6E764C-C40A-4E19-B7A9-C7FC6E257942}"/>
              </a:ext>
            </a:extLst>
          </p:cNvPr>
          <p:cNvSpPr txBox="1"/>
          <p:nvPr/>
        </p:nvSpPr>
        <p:spPr>
          <a:xfrm>
            <a:off x="251012" y="92764"/>
            <a:ext cx="3096344" cy="461665"/>
          </a:xfrm>
          <a:prstGeom prst="rect">
            <a:avLst/>
          </a:prstGeom>
          <a:noFill/>
        </p:spPr>
        <p:txBody>
          <a:bodyPr wrap="square" rtlCol="0">
            <a:spAutoFit/>
          </a:bodyPr>
          <a:lstStyle/>
          <a:p>
            <a:r>
              <a:rPr lang="el-GR" sz="2400" dirty="0">
                <a:solidFill>
                  <a:srgbClr val="002060"/>
                </a:solidFill>
                <a:effectLst>
                  <a:outerShdw blurRad="38100" dist="38100" dir="2700000" algn="tl">
                    <a:srgbClr val="000000">
                      <a:alpha val="43137"/>
                    </a:srgbClr>
                  </a:outerShdw>
                </a:effectLst>
              </a:rPr>
              <a:t>ΡΟΗ ΘΡΕΠΤΙΚΩΝ</a:t>
            </a:r>
            <a:endParaRPr lang="en-US" sz="2400" dirty="0">
              <a:solidFill>
                <a:srgbClr val="002060"/>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18042950-496E-47C2-84FF-F54D80F28104}"/>
              </a:ext>
            </a:extLst>
          </p:cNvPr>
          <p:cNvSpPr txBox="1"/>
          <p:nvPr/>
        </p:nvSpPr>
        <p:spPr>
          <a:xfrm>
            <a:off x="290391" y="3294671"/>
            <a:ext cx="6113929" cy="3370923"/>
          </a:xfrm>
          <a:prstGeom prst="rect">
            <a:avLst/>
          </a:prstGeom>
          <a:noFill/>
        </p:spPr>
        <p:txBody>
          <a:bodyPr wrap="square">
            <a:spAutoFit/>
          </a:bodyPr>
          <a:lstStyle/>
          <a:p>
            <a:pPr>
              <a:lnSpc>
                <a:spcPct val="107000"/>
              </a:lnSpc>
              <a:spcAft>
                <a:spcPts val="600"/>
              </a:spcAft>
            </a:pPr>
            <a:r>
              <a:rPr lang="el-GR" sz="2000" i="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Διάγραμμα του </a:t>
            </a:r>
            <a:r>
              <a:rPr lang="el-GR" sz="2000" i="1" dirty="0" err="1">
                <a:solidFill>
                  <a:srgbClr val="231F20"/>
                </a:solidFill>
                <a:effectLst/>
                <a:latin typeface="Calibri" panose="020F0502020204030204" pitchFamily="34" charset="0"/>
                <a:ea typeface="Calibri" panose="020F0502020204030204" pitchFamily="34" charset="0"/>
                <a:cs typeface="Calibri" panose="020F0502020204030204" pitchFamily="34" charset="0"/>
              </a:rPr>
              <a:t>βιογεωχημικού</a:t>
            </a:r>
            <a:r>
              <a:rPr lang="el-GR" sz="2000" i="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κύκλου της ύλης, όπου αναπαρίσταται η παραγωγή οργανικού υλικού από χημικά στοιχεία, μέσω της φωτοσύνθεσης, το οποίο τρέφει τους καταναλωτές. Τα απορριπτέα απορρίμματα των οργανισμών τρέφουν του οργανισμός βαθύτερων νερών ή αποσυντίθενται από τους </a:t>
            </a:r>
            <a:r>
              <a:rPr lang="el-GR" sz="2000" i="1" dirty="0" err="1">
                <a:solidFill>
                  <a:srgbClr val="231F20"/>
                </a:solidFill>
                <a:effectLst/>
                <a:latin typeface="Calibri" panose="020F0502020204030204" pitchFamily="34" charset="0"/>
                <a:ea typeface="Calibri" panose="020F0502020204030204" pitchFamily="34" charset="0"/>
                <a:cs typeface="Calibri" panose="020F0502020204030204" pitchFamily="34" charset="0"/>
              </a:rPr>
              <a:t>αποσυνθέτες</a:t>
            </a:r>
            <a:r>
              <a:rPr lang="el-GR" sz="2000" i="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οργανισμούς προσφέροντας εκ νέου θρεπτικά συστατικά στο νερό, τα οποία μέσω της διεργασίας της ανάβλυσης μπορούν και τροφοδοτούν τα επιφανειακά νερά (από </a:t>
            </a:r>
            <a:r>
              <a:rPr lang="en-US" sz="2000" i="1" dirty="0">
                <a:solidFill>
                  <a:srgbClr val="231F20"/>
                </a:solidFill>
                <a:effectLst/>
                <a:latin typeface="Calibri" panose="020F0502020204030204" pitchFamily="34" charset="0"/>
                <a:ea typeface="Calibri" panose="020F0502020204030204" pitchFamily="34" charset="0"/>
                <a:cs typeface="TimesTen-Roman-36-0"/>
              </a:rPr>
              <a:t>Thurman</a:t>
            </a:r>
            <a:r>
              <a:rPr lang="el-GR" sz="2000" i="1" dirty="0">
                <a:solidFill>
                  <a:srgbClr val="231F20"/>
                </a:solidFill>
                <a:effectLst/>
                <a:latin typeface="Calibri" panose="020F0502020204030204" pitchFamily="34" charset="0"/>
                <a:ea typeface="Calibri" panose="020F0502020204030204" pitchFamily="34" charset="0"/>
                <a:cs typeface="TimesTen-Roman-36-0"/>
              </a:rPr>
              <a:t> &amp; </a:t>
            </a:r>
            <a:r>
              <a:rPr lang="en-US" sz="2000" i="1" dirty="0">
                <a:solidFill>
                  <a:srgbClr val="231F20"/>
                </a:solidFill>
                <a:effectLst/>
                <a:latin typeface="Calibri" panose="020F0502020204030204" pitchFamily="34" charset="0"/>
                <a:ea typeface="Calibri" panose="020F0502020204030204" pitchFamily="34" charset="0"/>
                <a:cs typeface="TimesTen-Roman-36-0"/>
              </a:rPr>
              <a:t>Trujillo</a:t>
            </a:r>
            <a:r>
              <a:rPr lang="el-GR" sz="2000" i="1" dirty="0">
                <a:solidFill>
                  <a:srgbClr val="231F20"/>
                </a:solidFill>
                <a:effectLst/>
                <a:latin typeface="Calibri" panose="020F0502020204030204" pitchFamily="34" charset="0"/>
                <a:ea typeface="Calibri" panose="020F0502020204030204" pitchFamily="34" charset="0"/>
                <a:cs typeface="TimesTen-Roman-36-0"/>
              </a:rPr>
              <a:t> 2017</a:t>
            </a:r>
            <a:r>
              <a:rPr lang="el-GR" sz="2000" i="1" dirty="0">
                <a:effectLst/>
                <a:latin typeface="Calibri" panose="020F0502020204030204" pitchFamily="34" charset="0"/>
                <a:ea typeface="Calibri" panose="020F0502020204030204" pitchFamily="34" charset="0"/>
                <a:cs typeface="Times New Roman" panose="02020603050405020304" pitchFamily="18" charset="0"/>
              </a:rPr>
              <a:t>).</a:t>
            </a:r>
            <a:endParaRPr lang="en-US" sz="20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6687FECE-9433-4B71-ADD0-C0BACA273CA7}"/>
              </a:ext>
            </a:extLst>
          </p:cNvPr>
          <p:cNvSpPr txBox="1"/>
          <p:nvPr/>
        </p:nvSpPr>
        <p:spPr>
          <a:xfrm>
            <a:off x="251012" y="554429"/>
            <a:ext cx="11393882" cy="1323439"/>
          </a:xfrm>
          <a:prstGeom prst="rect">
            <a:avLst/>
          </a:prstGeom>
          <a:noFill/>
        </p:spPr>
        <p:txBody>
          <a:bodyPr wrap="square">
            <a:spAutoFit/>
          </a:bodyPr>
          <a:lstStyle/>
          <a:p>
            <a:pPr algn="just"/>
            <a:r>
              <a:rPr lang="el-GR" sz="2000" dirty="0">
                <a:solidFill>
                  <a:srgbClr val="211D1E"/>
                </a:solidFill>
                <a:latin typeface="Calibri" panose="020F0502020204030204" pitchFamily="34" charset="0"/>
              </a:rPr>
              <a:t>Σε αντίθεση με τη μη κυκλική, </a:t>
            </a:r>
            <a:r>
              <a:rPr lang="el-GR" sz="2000" dirty="0" err="1">
                <a:solidFill>
                  <a:srgbClr val="211D1E"/>
                </a:solidFill>
                <a:latin typeface="Calibri" panose="020F0502020204030204" pitchFamily="34" charset="0"/>
              </a:rPr>
              <a:t>μονοκατευθυντική</a:t>
            </a:r>
            <a:r>
              <a:rPr lang="el-GR" sz="2000" dirty="0">
                <a:solidFill>
                  <a:srgbClr val="211D1E"/>
                </a:solidFill>
                <a:latin typeface="Calibri" panose="020F0502020204030204" pitchFamily="34" charset="0"/>
              </a:rPr>
              <a:t> ροή ενέργειας στη βιο-κοινωνία, η </a:t>
            </a:r>
            <a:r>
              <a:rPr lang="el-GR" sz="2000" b="1" dirty="0">
                <a:solidFill>
                  <a:srgbClr val="211D1E"/>
                </a:solidFill>
                <a:latin typeface="Calibri" panose="020F0502020204030204" pitchFamily="34" charset="0"/>
              </a:rPr>
              <a:t>ροή των θρεπτικών ουσιών </a:t>
            </a:r>
            <a:r>
              <a:rPr lang="el-GR" sz="2000" dirty="0">
                <a:solidFill>
                  <a:srgbClr val="211D1E"/>
                </a:solidFill>
                <a:latin typeface="Calibri" panose="020F0502020204030204" pitchFamily="34" charset="0"/>
              </a:rPr>
              <a:t>(</a:t>
            </a:r>
            <a:r>
              <a:rPr lang="el-GR" sz="2000" i="1" dirty="0" err="1">
                <a:solidFill>
                  <a:srgbClr val="211D1E"/>
                </a:solidFill>
                <a:latin typeface="Calibri" panose="020F0502020204030204" pitchFamily="34" charset="0"/>
              </a:rPr>
              <a:t>flow</a:t>
            </a:r>
            <a:r>
              <a:rPr lang="el-GR" sz="2000" i="1" dirty="0">
                <a:solidFill>
                  <a:srgbClr val="211D1E"/>
                </a:solidFill>
                <a:latin typeface="Calibri" panose="020F0502020204030204" pitchFamily="34" charset="0"/>
              </a:rPr>
              <a:t> of </a:t>
            </a:r>
            <a:r>
              <a:rPr lang="el-GR" sz="2000" i="1" dirty="0" err="1">
                <a:solidFill>
                  <a:srgbClr val="211D1E"/>
                </a:solidFill>
                <a:latin typeface="Calibri" panose="020F0502020204030204" pitchFamily="34" charset="0"/>
              </a:rPr>
              <a:t>nutrients</a:t>
            </a:r>
            <a:r>
              <a:rPr lang="el-GR" sz="2000" dirty="0">
                <a:solidFill>
                  <a:srgbClr val="211D1E"/>
                </a:solidFill>
                <a:latin typeface="Calibri" panose="020F0502020204030204" pitchFamily="34" charset="0"/>
              </a:rPr>
              <a:t>) στο θαλάσσιο οικοσύστημα εξαρτάται από </a:t>
            </a:r>
            <a:r>
              <a:rPr lang="el-GR" sz="2000" b="1" dirty="0" err="1">
                <a:solidFill>
                  <a:srgbClr val="211D1E"/>
                </a:solidFill>
                <a:latin typeface="Calibri" panose="020F0502020204030204" pitchFamily="34" charset="0"/>
              </a:rPr>
              <a:t>βιογεωχημικούς</a:t>
            </a:r>
            <a:r>
              <a:rPr lang="el-GR" sz="2000" b="1" dirty="0">
                <a:solidFill>
                  <a:srgbClr val="211D1E"/>
                </a:solidFill>
                <a:latin typeface="Calibri" panose="020F0502020204030204" pitchFamily="34" charset="0"/>
              </a:rPr>
              <a:t> κύκλους </a:t>
            </a:r>
            <a:r>
              <a:rPr lang="el-GR" sz="2000" dirty="0">
                <a:solidFill>
                  <a:srgbClr val="211D1E"/>
                </a:solidFill>
                <a:latin typeface="Calibri" panose="020F0502020204030204" pitchFamily="34" charset="0"/>
              </a:rPr>
              <a:t>(</a:t>
            </a:r>
            <a:r>
              <a:rPr lang="el-GR" sz="2000" i="1" dirty="0" err="1">
                <a:solidFill>
                  <a:srgbClr val="211D1E"/>
                </a:solidFill>
                <a:latin typeface="Calibri" panose="020F0502020204030204" pitchFamily="34" charset="0"/>
              </a:rPr>
              <a:t>biogeochemical</a:t>
            </a:r>
            <a:r>
              <a:rPr lang="el-GR" sz="2000" i="1" dirty="0">
                <a:solidFill>
                  <a:srgbClr val="211D1E"/>
                </a:solidFill>
                <a:latin typeface="Calibri" panose="020F0502020204030204" pitchFamily="34" charset="0"/>
              </a:rPr>
              <a:t> </a:t>
            </a:r>
            <a:r>
              <a:rPr lang="el-GR" sz="2000" i="1" dirty="0" err="1">
                <a:solidFill>
                  <a:srgbClr val="211D1E"/>
                </a:solidFill>
                <a:latin typeface="Calibri" panose="020F0502020204030204" pitchFamily="34" charset="0"/>
              </a:rPr>
              <a:t>cycles</a:t>
            </a:r>
            <a:r>
              <a:rPr lang="el-GR" sz="2000" dirty="0">
                <a:solidFill>
                  <a:srgbClr val="211D1E"/>
                </a:solidFill>
                <a:latin typeface="Calibri" panose="020F0502020204030204" pitchFamily="34" charset="0"/>
              </a:rPr>
              <a:t>). Δηλαδή, η ύλη δεν χάνεται (όπως συμβαίνει με την ενέργεια) αλλά ανακυκλώνεται από τη μία χημική μορφή σε μια άλλη από διάφορα μέλη της ίδιας βιοκοινότητας (</a:t>
            </a:r>
            <a:r>
              <a:rPr lang="el-GR" sz="2000" dirty="0" err="1">
                <a:solidFill>
                  <a:srgbClr val="211D1E"/>
                </a:solidFill>
                <a:latin typeface="Calibri" panose="020F0502020204030204" pitchFamily="34" charset="0"/>
              </a:rPr>
              <a:t>βιοκοινωνίας</a:t>
            </a:r>
            <a:r>
              <a:rPr lang="el-GR" sz="2000" dirty="0">
                <a:solidFill>
                  <a:srgbClr val="211D1E"/>
                </a:solidFill>
                <a:latin typeface="Calibri" panose="020F0502020204030204" pitchFamily="34" charset="0"/>
              </a:rPr>
              <a:t>)</a:t>
            </a:r>
            <a:endParaRPr lang="en-US" sz="2000" dirty="0"/>
          </a:p>
        </p:txBody>
      </p:sp>
      <p:pic>
        <p:nvPicPr>
          <p:cNvPr id="8" name="Picture 7">
            <a:extLst>
              <a:ext uri="{FF2B5EF4-FFF2-40B4-BE49-F238E27FC236}">
                <a16:creationId xmlns:a16="http://schemas.microsoft.com/office/drawing/2014/main" id="{75AFF969-0ED7-45B0-AA83-AD2B52C2BF14}"/>
              </a:ext>
            </a:extLst>
          </p:cNvPr>
          <p:cNvPicPr>
            <a:picLocks noChangeAspect="1"/>
          </p:cNvPicPr>
          <p:nvPr/>
        </p:nvPicPr>
        <p:blipFill>
          <a:blip r:embed="rId2"/>
          <a:stretch>
            <a:fillRect/>
          </a:stretch>
        </p:blipFill>
        <p:spPr>
          <a:xfrm>
            <a:off x="7089875" y="1877868"/>
            <a:ext cx="4851113" cy="4980132"/>
          </a:xfrm>
          <a:prstGeom prst="rect">
            <a:avLst/>
          </a:prstGeom>
        </p:spPr>
      </p:pic>
    </p:spTree>
    <p:extLst>
      <p:ext uri="{BB962C8B-B14F-4D97-AF65-F5344CB8AC3E}">
        <p14:creationId xmlns:p14="http://schemas.microsoft.com/office/powerpoint/2010/main" val="41330763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66BE8EB-765F-442C-BB2C-EE74F5CBB3FC}"/>
              </a:ext>
            </a:extLst>
          </p:cNvPr>
          <p:cNvSpPr txBox="1"/>
          <p:nvPr/>
        </p:nvSpPr>
        <p:spPr>
          <a:xfrm>
            <a:off x="178567" y="252754"/>
            <a:ext cx="9073008" cy="461665"/>
          </a:xfrm>
          <a:prstGeom prst="rect">
            <a:avLst/>
          </a:prstGeom>
          <a:noFill/>
        </p:spPr>
        <p:txBody>
          <a:bodyPr wrap="square" rtlCol="0">
            <a:spAutoFit/>
          </a:bodyPr>
          <a:lstStyle/>
          <a:p>
            <a:r>
              <a:rPr lang="el-GR" sz="2400" dirty="0">
                <a:solidFill>
                  <a:srgbClr val="0070C0"/>
                </a:solidFill>
                <a:effectLst>
                  <a:outerShdw blurRad="38100" dist="38100" dir="2700000" algn="tl">
                    <a:srgbClr val="000000">
                      <a:alpha val="43137"/>
                    </a:srgbClr>
                  </a:outerShdw>
                </a:effectLst>
              </a:rPr>
              <a:t>ΕΝΕΡΓΕΙΑΚΗ ή ΤΡΟΦΙΚΗ ΠΥΡΑΜΙΔΑ</a:t>
            </a:r>
            <a:endParaRPr lang="en-US" sz="2400" dirty="0">
              <a:solidFill>
                <a:srgbClr val="0070C0"/>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0FCDB1FC-52EC-42BD-B805-A141D4B600B3}"/>
              </a:ext>
            </a:extLst>
          </p:cNvPr>
          <p:cNvSpPr txBox="1"/>
          <p:nvPr/>
        </p:nvSpPr>
        <p:spPr>
          <a:xfrm>
            <a:off x="178567" y="714419"/>
            <a:ext cx="11708632" cy="2382960"/>
          </a:xfrm>
          <a:prstGeom prst="rect">
            <a:avLst/>
          </a:prstGeom>
          <a:noFill/>
        </p:spPr>
        <p:txBody>
          <a:bodyPr wrap="square">
            <a:spAutoFit/>
          </a:bodyPr>
          <a:lstStyle/>
          <a:p>
            <a:pPr>
              <a:lnSpc>
                <a:spcPct val="107000"/>
              </a:lnSpc>
              <a:spcAft>
                <a:spcPts val="600"/>
              </a:spcAft>
            </a:pP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Η ροή (μεταφορά) της ενέργειας μεταξύ των διαδοχικών τροφικών επιπέδων ενός οικοσυστήματος περιγράφεται από την </a:t>
            </a:r>
            <a:r>
              <a:rPr lang="el-GR" sz="20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ενεργειακή πυραμίδα</a:t>
            </a: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r>
              <a:rPr lang="el-GR" sz="2000" i="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a:t>
            </a:r>
            <a:r>
              <a:rPr lang="en-US" sz="2000" i="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energy pyramid</a:t>
            </a:r>
            <a:r>
              <a:rPr lang="el-GR" sz="2000" i="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a:t>
            </a: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που </a:t>
            </a:r>
            <a:r>
              <a:rPr lang="el-GR" sz="2000" dirty="0">
                <a:effectLst/>
                <a:latin typeface="Calibri" panose="020F0502020204030204" pitchFamily="34" charset="0"/>
                <a:ea typeface="Calibri" panose="020F0502020204030204" pitchFamily="34" charset="0"/>
                <a:cs typeface="Calibri" panose="020F0502020204030204" pitchFamily="34" charset="0"/>
              </a:rPr>
              <a:t>ονομάζεται και  </a:t>
            </a:r>
            <a:r>
              <a:rPr lang="el-GR" sz="2000" b="1" dirty="0">
                <a:effectLst/>
                <a:latin typeface="Calibri" panose="020F0502020204030204" pitchFamily="34" charset="0"/>
                <a:ea typeface="Calibri" panose="020F0502020204030204" pitchFamily="34" charset="0"/>
                <a:cs typeface="Calibri" panose="020F0502020204030204" pitchFamily="34" charset="0"/>
              </a:rPr>
              <a:t>τροφική πυραμίδα</a:t>
            </a:r>
            <a:r>
              <a:rPr lang="el-GR" sz="2000" dirty="0">
                <a:effectLst/>
                <a:latin typeface="Calibri" panose="020F0502020204030204" pitchFamily="34" charset="0"/>
                <a:ea typeface="Calibri" panose="020F0502020204030204" pitchFamily="34" charset="0"/>
                <a:cs typeface="Calibri" panose="020F0502020204030204" pitchFamily="34" charset="0"/>
              </a:rPr>
              <a:t> </a:t>
            </a:r>
            <a:r>
              <a:rPr lang="el-GR" sz="2000" i="1" dirty="0">
                <a:effectLst/>
                <a:latin typeface="Calibri" panose="020F0502020204030204" pitchFamily="34" charset="0"/>
                <a:ea typeface="Calibri" panose="020F0502020204030204" pitchFamily="34" charset="0"/>
                <a:cs typeface="Calibri" panose="020F0502020204030204" pitchFamily="34" charset="0"/>
              </a:rPr>
              <a:t>(</a:t>
            </a:r>
            <a:r>
              <a:rPr lang="en-US" sz="2000" i="1" dirty="0">
                <a:effectLst/>
                <a:latin typeface="Calibri" panose="020F0502020204030204" pitchFamily="34" charset="0"/>
                <a:ea typeface="Calibri" panose="020F0502020204030204" pitchFamily="34" charset="0"/>
                <a:cs typeface="Calibri" panose="020F0502020204030204" pitchFamily="34" charset="0"/>
              </a:rPr>
              <a:t>trophic pyramid</a:t>
            </a:r>
            <a:r>
              <a:rPr lang="el-GR" sz="2000" i="1" dirty="0">
                <a:effectLst/>
                <a:latin typeface="Calibri" panose="020F0502020204030204" pitchFamily="34" charset="0"/>
                <a:ea typeface="Calibri" panose="020F0502020204030204" pitchFamily="34" charset="0"/>
                <a:cs typeface="Calibri" panose="020F0502020204030204" pitchFamily="34" charset="0"/>
              </a:rPr>
              <a:t>)</a:t>
            </a:r>
            <a:r>
              <a:rPr lang="el-GR" sz="2000" dirty="0">
                <a:effectLst/>
                <a:latin typeface="Calibri" panose="020F0502020204030204" pitchFamily="34" charset="0"/>
                <a:ea typeface="Calibri" panose="020F0502020204030204" pitchFamily="34" charset="0"/>
                <a:cs typeface="Calibri" panose="020F0502020204030204" pitchFamily="34" charset="0"/>
              </a:rPr>
              <a:t> ή </a:t>
            </a:r>
            <a:r>
              <a:rPr lang="el-GR" sz="2000" b="1" dirty="0">
                <a:effectLst/>
                <a:latin typeface="Calibri" panose="020F0502020204030204" pitchFamily="34" charset="0"/>
                <a:ea typeface="Calibri" panose="020F0502020204030204" pitchFamily="34" charset="0"/>
                <a:cs typeface="Calibri" panose="020F0502020204030204" pitchFamily="34" charset="0"/>
              </a:rPr>
              <a:t>οικολογική πυραμίδα</a:t>
            </a:r>
            <a:r>
              <a:rPr lang="el-GR" sz="2000" dirty="0">
                <a:effectLst/>
                <a:latin typeface="Calibri" panose="020F0502020204030204" pitchFamily="34" charset="0"/>
                <a:ea typeface="Calibri" panose="020F0502020204030204" pitchFamily="34" charset="0"/>
                <a:cs typeface="Calibri" panose="020F0502020204030204" pitchFamily="34" charset="0"/>
              </a:rPr>
              <a:t> </a:t>
            </a:r>
            <a:r>
              <a:rPr lang="el-GR" sz="2000" i="1" dirty="0">
                <a:effectLst/>
                <a:latin typeface="Calibri" panose="020F0502020204030204" pitchFamily="34" charset="0"/>
                <a:ea typeface="Calibri" panose="020F0502020204030204" pitchFamily="34" charset="0"/>
                <a:cs typeface="Calibri" panose="020F0502020204030204" pitchFamily="34" charset="0"/>
              </a:rPr>
              <a:t>(</a:t>
            </a:r>
            <a:r>
              <a:rPr lang="en-US" sz="2000" i="1" dirty="0">
                <a:effectLst/>
                <a:latin typeface="Calibri" panose="020F0502020204030204" pitchFamily="34" charset="0"/>
                <a:ea typeface="Calibri" panose="020F0502020204030204" pitchFamily="34" charset="0"/>
                <a:cs typeface="Calibri" panose="020F0502020204030204" pitchFamily="34" charset="0"/>
              </a:rPr>
              <a:t>ecological pyramid</a:t>
            </a:r>
            <a:r>
              <a:rPr lang="el-GR" sz="2000" i="1" dirty="0">
                <a:effectLst/>
                <a:latin typeface="Calibri" panose="020F0502020204030204" pitchFamily="34" charset="0"/>
                <a:ea typeface="Calibri" panose="020F0502020204030204" pitchFamily="34" charset="0"/>
                <a:cs typeface="Calibri" panose="020F0502020204030204" pitchFamily="34" charset="0"/>
              </a:rPr>
              <a:t>)</a:t>
            </a:r>
            <a:r>
              <a:rPr lang="el-GR" sz="2000" dirty="0">
                <a:effectLst/>
                <a:latin typeface="Calibri" panose="020F0502020204030204" pitchFamily="34" charset="0"/>
                <a:ea typeface="Calibri" panose="020F0502020204030204" pitchFamily="34" charset="0"/>
                <a:cs typeface="Calibri" panose="020F0502020204030204" pitchFamily="34" charset="0"/>
              </a:rPr>
              <a:t>. </a:t>
            </a:r>
            <a:r>
              <a:rPr lang="el-GR" sz="200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Η ροή ενέργειας κινείται μέσω των στρωμάτων της ενεργειακής πυραμίδας από κάτω προς τα πάνω και μειώνεται σταδιακά καθώς η ενέργεια καταναλώνεται από τους οργανισμούς σε κάθε διαδοχικό επίπεδο.</a:t>
            </a:r>
            <a:r>
              <a:rPr lang="el-GR" sz="20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r>
              <a:rPr lang="el-GR" sz="2000" dirty="0">
                <a:effectLst/>
                <a:latin typeface="Calibri" panose="020F0502020204030204" pitchFamily="34" charset="0"/>
                <a:ea typeface="Calibri" panose="020F0502020204030204" pitchFamily="34" charset="0"/>
                <a:cs typeface="Calibri" panose="020F0502020204030204" pitchFamily="34" charset="0"/>
              </a:rPr>
              <a:t>Το πλάτος κάθε τροφικού επιπέδου (οριζόντια ζώνη) αντιπροσωπεύει τις διαθέσιμες μονάδες ενέργειας στο συγκεκριμένο </a:t>
            </a:r>
            <a:r>
              <a:rPr lang="el-GR" sz="2000" b="1" dirty="0">
                <a:effectLst/>
                <a:latin typeface="Calibri" panose="020F0502020204030204" pitchFamily="34" charset="0"/>
                <a:ea typeface="Calibri" panose="020F0502020204030204" pitchFamily="34" charset="0"/>
                <a:cs typeface="Calibri" panose="020F0502020204030204" pitchFamily="34" charset="0"/>
              </a:rPr>
              <a:t>τροφικό επίπεδο</a:t>
            </a:r>
            <a:r>
              <a:rPr lang="el-GR" sz="2000" dirty="0">
                <a:effectLst/>
                <a:latin typeface="Calibri" panose="020F0502020204030204" pitchFamily="34" charset="0"/>
                <a:ea typeface="Calibri" panose="020F0502020204030204" pitchFamily="34" charset="0"/>
                <a:cs typeface="Calibri" panose="020F0502020204030204" pitchFamily="34" charset="0"/>
              </a:rPr>
              <a:t> ενώ το ύψος του παραμένει πάντα το ίδιο</a:t>
            </a:r>
            <a:r>
              <a:rPr lang="el-GR" sz="20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5C1A6167-3EBD-430D-9F07-CE5970973FD8}"/>
              </a:ext>
            </a:extLst>
          </p:cNvPr>
          <p:cNvPicPr>
            <a:picLocks noChangeAspect="1"/>
          </p:cNvPicPr>
          <p:nvPr/>
        </p:nvPicPr>
        <p:blipFill>
          <a:blip r:embed="rId2"/>
          <a:stretch>
            <a:fillRect/>
          </a:stretch>
        </p:blipFill>
        <p:spPr>
          <a:xfrm>
            <a:off x="3711388" y="2860706"/>
            <a:ext cx="8175811" cy="3885386"/>
          </a:xfrm>
          <a:prstGeom prst="rect">
            <a:avLst/>
          </a:prstGeom>
        </p:spPr>
      </p:pic>
    </p:spTree>
    <p:extLst>
      <p:ext uri="{BB962C8B-B14F-4D97-AF65-F5344CB8AC3E}">
        <p14:creationId xmlns:p14="http://schemas.microsoft.com/office/powerpoint/2010/main" val="3253168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D6F51D-EE54-49FC-A227-AFEF898ECA03}"/>
              </a:ext>
            </a:extLst>
          </p:cNvPr>
          <p:cNvSpPr txBox="1"/>
          <p:nvPr/>
        </p:nvSpPr>
        <p:spPr>
          <a:xfrm>
            <a:off x="611160" y="265459"/>
            <a:ext cx="5484840" cy="1938992"/>
          </a:xfrm>
          <a:prstGeom prst="rect">
            <a:avLst/>
          </a:prstGeom>
          <a:noFill/>
        </p:spPr>
        <p:txBody>
          <a:bodyPr wrap="square">
            <a:spAutoFit/>
          </a:bodyPr>
          <a:lstStyle/>
          <a:p>
            <a:r>
              <a:rPr lang="el-GR" sz="2000" dirty="0">
                <a:effectLst/>
                <a:latin typeface="Calibri" panose="020F0502020204030204" pitchFamily="34" charset="0"/>
                <a:ea typeface="Calibri" panose="020F0502020204030204" pitchFamily="34" charset="0"/>
              </a:rPr>
              <a:t>Μια ιδιαίτερη διεργασία για την </a:t>
            </a:r>
            <a:r>
              <a:rPr lang="el-GR" sz="2000" dirty="0">
                <a:solidFill>
                  <a:srgbClr val="C00000"/>
                </a:solidFill>
                <a:effectLst/>
                <a:latin typeface="Calibri" panose="020F0502020204030204" pitchFamily="34" charset="0"/>
                <a:ea typeface="Calibri" panose="020F0502020204030204" pitchFamily="34" charset="0"/>
              </a:rPr>
              <a:t>αναδημιουργία </a:t>
            </a:r>
            <a:r>
              <a:rPr lang="el-GR" sz="2000" dirty="0">
                <a:effectLst/>
                <a:latin typeface="Calibri" panose="020F0502020204030204" pitchFamily="34" charset="0"/>
                <a:ea typeface="Calibri" panose="020F0502020204030204" pitchFamily="34" charset="0"/>
              </a:rPr>
              <a:t>των θρεπτικών συστατικών στο θαλάσσιο περιβάλλον που αποτελεί ζωτικό μέρος της αλληλεπίδρασης μεταξύ υψηλότερων και χαμηλότερων τροφικών επιπέδων είναι ο </a:t>
            </a:r>
            <a:r>
              <a:rPr lang="el-GR" sz="2000" b="1" dirty="0">
                <a:effectLst/>
                <a:latin typeface="Calibri" panose="020F0502020204030204" pitchFamily="34" charset="0"/>
                <a:ea typeface="Calibri" panose="020F0502020204030204" pitchFamily="34" charset="0"/>
              </a:rPr>
              <a:t>μικροβιακός κύκλος </a:t>
            </a:r>
            <a:r>
              <a:rPr lang="el-GR" sz="2000" i="1" dirty="0">
                <a:effectLst/>
                <a:latin typeface="Calibri" panose="020F0502020204030204" pitchFamily="34" charset="0"/>
                <a:ea typeface="Calibri" panose="020F0502020204030204" pitchFamily="34" charset="0"/>
              </a:rPr>
              <a:t>(</a:t>
            </a:r>
            <a:r>
              <a:rPr lang="el-GR" sz="2000" i="1" dirty="0" err="1">
                <a:effectLst/>
                <a:latin typeface="Calibri" panose="020F0502020204030204" pitchFamily="34" charset="0"/>
                <a:ea typeface="Arial" panose="020B0604020202020204" pitchFamily="34" charset="0"/>
              </a:rPr>
              <a:t>microbial</a:t>
            </a:r>
            <a:r>
              <a:rPr lang="el-GR" sz="2000" i="1" dirty="0">
                <a:effectLst/>
                <a:latin typeface="Calibri" panose="020F0502020204030204" pitchFamily="34" charset="0"/>
                <a:ea typeface="Arial" panose="020B0604020202020204" pitchFamily="34" charset="0"/>
              </a:rPr>
              <a:t> </a:t>
            </a:r>
            <a:r>
              <a:rPr lang="el-GR" sz="2000" i="1" dirty="0" err="1">
                <a:effectLst/>
                <a:latin typeface="Calibri" panose="020F0502020204030204" pitchFamily="34" charset="0"/>
                <a:ea typeface="Arial" panose="020B0604020202020204" pitchFamily="34" charset="0"/>
              </a:rPr>
              <a:t>loop</a:t>
            </a:r>
            <a:r>
              <a:rPr lang="el-GR" sz="2000" i="1" dirty="0">
                <a:effectLst/>
                <a:latin typeface="Calibri" panose="020F0502020204030204" pitchFamily="34" charset="0"/>
                <a:ea typeface="Arial" panose="020B0604020202020204" pitchFamily="34" charset="0"/>
              </a:rPr>
              <a:t>)</a:t>
            </a:r>
            <a:endParaRPr lang="en-US" sz="2000" dirty="0">
              <a:effectLst/>
              <a:latin typeface="Times New Roman" panose="02020603050405020304" pitchFamily="18" charset="0"/>
              <a:ea typeface="Times New Roman" panose="02020603050405020304" pitchFamily="18" charset="0"/>
            </a:endParaRPr>
          </a:p>
        </p:txBody>
      </p:sp>
      <p:pic>
        <p:nvPicPr>
          <p:cNvPr id="3" name="Picture 2">
            <a:extLst>
              <a:ext uri="{FF2B5EF4-FFF2-40B4-BE49-F238E27FC236}">
                <a16:creationId xmlns:a16="http://schemas.microsoft.com/office/drawing/2014/main" id="{229D308D-831B-46D2-B236-1ECF7A1BEDCB}"/>
              </a:ext>
            </a:extLst>
          </p:cNvPr>
          <p:cNvPicPr>
            <a:picLocks noChangeAspect="1"/>
          </p:cNvPicPr>
          <p:nvPr/>
        </p:nvPicPr>
        <p:blipFill>
          <a:blip r:embed="rId2"/>
          <a:stretch>
            <a:fillRect/>
          </a:stretch>
        </p:blipFill>
        <p:spPr>
          <a:xfrm>
            <a:off x="6096000" y="265459"/>
            <a:ext cx="5484840" cy="6327081"/>
          </a:xfrm>
          <a:prstGeom prst="rect">
            <a:avLst/>
          </a:prstGeom>
        </p:spPr>
      </p:pic>
    </p:spTree>
    <p:extLst>
      <p:ext uri="{BB962C8B-B14F-4D97-AF65-F5344CB8AC3E}">
        <p14:creationId xmlns:p14="http://schemas.microsoft.com/office/powerpoint/2010/main" val="42310731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a:extLst>
              <a:ext uri="{FF2B5EF4-FFF2-40B4-BE49-F238E27FC236}">
                <a16:creationId xmlns:a16="http://schemas.microsoft.com/office/drawing/2014/main" id="{9DDCC7E4-CAE3-47BA-92AF-2A6EAF3313B6}"/>
              </a:ext>
            </a:extLst>
          </p:cNvPr>
          <p:cNvGraphicFramePr>
            <a:graphicFrameLocks noGrp="1"/>
          </p:cNvGraphicFramePr>
          <p:nvPr>
            <p:extLst>
              <p:ext uri="{D42A27DB-BD31-4B8C-83A1-F6EECF244321}">
                <p14:modId xmlns:p14="http://schemas.microsoft.com/office/powerpoint/2010/main" val="188678717"/>
              </p:ext>
            </p:extLst>
          </p:nvPr>
        </p:nvGraphicFramePr>
        <p:xfrm>
          <a:off x="304799" y="4566051"/>
          <a:ext cx="11588761" cy="1986026"/>
        </p:xfrm>
        <a:graphic>
          <a:graphicData uri="http://schemas.openxmlformats.org/drawingml/2006/table">
            <a:tbl>
              <a:tblPr firstRow="1" firstCol="1" bandRow="1">
                <a:tableStyleId>{0660B408-B3CF-4A94-85FC-2B1E0A45F4A2}</a:tableStyleId>
              </a:tblPr>
              <a:tblGrid>
                <a:gridCol w="2366487">
                  <a:extLst>
                    <a:ext uri="{9D8B030D-6E8A-4147-A177-3AD203B41FA5}">
                      <a16:colId xmlns:a16="http://schemas.microsoft.com/office/drawing/2014/main" val="1095055129"/>
                    </a:ext>
                  </a:extLst>
                </a:gridCol>
                <a:gridCol w="1811665">
                  <a:extLst>
                    <a:ext uri="{9D8B030D-6E8A-4147-A177-3AD203B41FA5}">
                      <a16:colId xmlns:a16="http://schemas.microsoft.com/office/drawing/2014/main" val="1460094378"/>
                    </a:ext>
                  </a:extLst>
                </a:gridCol>
                <a:gridCol w="1471978">
                  <a:extLst>
                    <a:ext uri="{9D8B030D-6E8A-4147-A177-3AD203B41FA5}">
                      <a16:colId xmlns:a16="http://schemas.microsoft.com/office/drawing/2014/main" val="4274672744"/>
                    </a:ext>
                  </a:extLst>
                </a:gridCol>
                <a:gridCol w="1845634">
                  <a:extLst>
                    <a:ext uri="{9D8B030D-6E8A-4147-A177-3AD203B41FA5}">
                      <a16:colId xmlns:a16="http://schemas.microsoft.com/office/drawing/2014/main" val="1491390484"/>
                    </a:ext>
                  </a:extLst>
                </a:gridCol>
                <a:gridCol w="2120761">
                  <a:extLst>
                    <a:ext uri="{9D8B030D-6E8A-4147-A177-3AD203B41FA5}">
                      <a16:colId xmlns:a16="http://schemas.microsoft.com/office/drawing/2014/main" val="736151382"/>
                    </a:ext>
                  </a:extLst>
                </a:gridCol>
                <a:gridCol w="1972236">
                  <a:extLst>
                    <a:ext uri="{9D8B030D-6E8A-4147-A177-3AD203B41FA5}">
                      <a16:colId xmlns:a16="http://schemas.microsoft.com/office/drawing/2014/main" val="2045582379"/>
                    </a:ext>
                  </a:extLst>
                </a:gridCol>
              </a:tblGrid>
              <a:tr h="0">
                <a:tc>
                  <a:txBody>
                    <a:bodyPr/>
                    <a:lstStyle/>
                    <a:p>
                      <a:pPr>
                        <a:lnSpc>
                          <a:spcPct val="107000"/>
                        </a:lnSpc>
                        <a:spcAft>
                          <a:spcPts val="600"/>
                        </a:spcAft>
                      </a:pPr>
                      <a:r>
                        <a:rPr lang="el-GR" sz="2000" dirty="0">
                          <a:effectLst/>
                        </a:rPr>
                        <a:t> </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l-GR" sz="2000" dirty="0">
                          <a:effectLst/>
                        </a:rPr>
                        <a:t>Φωσφορικά</a:t>
                      </a:r>
                    </a:p>
                    <a:p>
                      <a:pPr algn="ctr">
                        <a:lnSpc>
                          <a:spcPct val="107000"/>
                        </a:lnSpc>
                        <a:spcAft>
                          <a:spcPts val="800"/>
                        </a:spcAft>
                      </a:pPr>
                      <a:r>
                        <a:rPr lang="en-US" sz="2000" dirty="0">
                          <a:effectLst/>
                        </a:rPr>
                        <a:t>(</a:t>
                      </a:r>
                      <a:r>
                        <a:rPr lang="el-GR" sz="2000" dirty="0">
                          <a:effectLst/>
                        </a:rPr>
                        <a:t>μ</a:t>
                      </a:r>
                      <a:r>
                        <a:rPr lang="en-US" sz="2000" dirty="0">
                          <a:effectLst/>
                        </a:rPr>
                        <a:t>mol/l</a:t>
                      </a:r>
                      <a:r>
                        <a:rPr lang="el-GR" sz="2000" dirty="0">
                          <a:effectLst/>
                        </a:rPr>
                        <a:t>)</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l-GR" sz="2000" dirty="0">
                          <a:effectLst/>
                        </a:rPr>
                        <a:t>Νιτρικά</a:t>
                      </a:r>
                    </a:p>
                    <a:p>
                      <a:pPr algn="ctr">
                        <a:lnSpc>
                          <a:spcPct val="107000"/>
                        </a:lnSpc>
                        <a:spcAft>
                          <a:spcPts val="800"/>
                        </a:spcAft>
                      </a:pPr>
                      <a:r>
                        <a:rPr lang="en-US" sz="2000" dirty="0">
                          <a:effectLst/>
                        </a:rPr>
                        <a:t>(</a:t>
                      </a:r>
                      <a:r>
                        <a:rPr lang="el-GR" sz="2000" dirty="0">
                          <a:effectLst/>
                        </a:rPr>
                        <a:t>μ</a:t>
                      </a:r>
                      <a:r>
                        <a:rPr lang="en-US" sz="2000" dirty="0">
                          <a:effectLst/>
                        </a:rPr>
                        <a:t>mol/l</a:t>
                      </a:r>
                      <a:r>
                        <a:rPr lang="el-GR" sz="2000" dirty="0">
                          <a:effectLst/>
                        </a:rPr>
                        <a:t>)</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l-GR" sz="2000">
                          <a:effectLst/>
                        </a:rPr>
                        <a:t>Αμμωνιακά</a:t>
                      </a:r>
                    </a:p>
                    <a:p>
                      <a:pPr algn="ctr">
                        <a:lnSpc>
                          <a:spcPct val="107000"/>
                        </a:lnSpc>
                        <a:spcAft>
                          <a:spcPts val="800"/>
                        </a:spcAft>
                      </a:pPr>
                      <a:r>
                        <a:rPr lang="en-US" sz="2000">
                          <a:effectLst/>
                        </a:rPr>
                        <a:t>(</a:t>
                      </a:r>
                      <a:r>
                        <a:rPr lang="el-GR" sz="2000">
                          <a:effectLst/>
                        </a:rPr>
                        <a:t>μ</a:t>
                      </a:r>
                      <a:r>
                        <a:rPr lang="en-US" sz="2000">
                          <a:effectLst/>
                        </a:rPr>
                        <a:t>mol/l</a:t>
                      </a:r>
                      <a:r>
                        <a:rPr lang="el-GR" sz="2000">
                          <a:effectLst/>
                        </a:rPr>
                        <a:t>)</a:t>
                      </a:r>
                      <a:endParaRPr lang="el-G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l-GR" sz="2000" dirty="0" err="1">
                          <a:effectLst/>
                        </a:rPr>
                        <a:t>Φυτοπλακτονικά</a:t>
                      </a:r>
                      <a:endParaRPr lang="el-GR" sz="2000" dirty="0">
                        <a:effectLst/>
                      </a:endParaRPr>
                    </a:p>
                    <a:p>
                      <a:pPr algn="ctr">
                        <a:lnSpc>
                          <a:spcPct val="107000"/>
                        </a:lnSpc>
                        <a:spcAft>
                          <a:spcPts val="800"/>
                        </a:spcAft>
                      </a:pPr>
                      <a:r>
                        <a:rPr lang="el-GR" sz="2000" dirty="0">
                          <a:effectLst/>
                        </a:rPr>
                        <a:t>Κύτταρα/λίτρο</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el-GR" sz="2000">
                          <a:effectLst/>
                        </a:rPr>
                        <a:t>Χλωροφύλλη-Α</a:t>
                      </a:r>
                    </a:p>
                    <a:p>
                      <a:pPr algn="ctr">
                        <a:lnSpc>
                          <a:spcPct val="107000"/>
                        </a:lnSpc>
                        <a:spcAft>
                          <a:spcPts val="800"/>
                        </a:spcAft>
                      </a:pPr>
                      <a:r>
                        <a:rPr lang="en-US" sz="2000">
                          <a:effectLst/>
                        </a:rPr>
                        <a:t>(mg/l)</a:t>
                      </a:r>
                      <a:endParaRPr lang="el-G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30284677"/>
                  </a:ext>
                </a:extLst>
              </a:tr>
              <a:tr h="0">
                <a:tc>
                  <a:txBody>
                    <a:bodyPr/>
                    <a:lstStyle/>
                    <a:p>
                      <a:pPr>
                        <a:lnSpc>
                          <a:spcPct val="107000"/>
                        </a:lnSpc>
                        <a:spcAft>
                          <a:spcPts val="600"/>
                        </a:spcAft>
                      </a:pPr>
                      <a:r>
                        <a:rPr lang="el-GR" sz="2000">
                          <a:effectLst/>
                        </a:rPr>
                        <a:t>Ολιγότροφο</a:t>
                      </a:r>
                      <a:endParaRPr lang="el-G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el-GR" sz="2000" dirty="0">
                          <a:effectLst/>
                        </a:rPr>
                        <a:t>&lt;0,07</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el-GR" sz="2000" dirty="0">
                          <a:effectLst/>
                        </a:rPr>
                        <a:t>&lt;0,62</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el-GR" sz="2000" dirty="0">
                          <a:effectLst/>
                        </a:rPr>
                        <a:t>&lt;0,55</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el-GR" sz="2000">
                          <a:effectLst/>
                        </a:rPr>
                        <a:t>&lt;6 10</a:t>
                      </a:r>
                      <a:r>
                        <a:rPr lang="el-GR" sz="2000" baseline="30000">
                          <a:effectLst/>
                        </a:rPr>
                        <a:t>3</a:t>
                      </a:r>
                      <a:endParaRPr lang="el-G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en-US" sz="2000">
                          <a:effectLst/>
                        </a:rPr>
                        <a:t>&lt;0,1</a:t>
                      </a:r>
                      <a:endParaRPr lang="el-G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32293614"/>
                  </a:ext>
                </a:extLst>
              </a:tr>
              <a:tr h="0">
                <a:tc>
                  <a:txBody>
                    <a:bodyPr/>
                    <a:lstStyle/>
                    <a:p>
                      <a:pPr>
                        <a:lnSpc>
                          <a:spcPct val="107000"/>
                        </a:lnSpc>
                        <a:spcAft>
                          <a:spcPts val="600"/>
                        </a:spcAft>
                      </a:pPr>
                      <a:r>
                        <a:rPr lang="el-GR" sz="2000" dirty="0">
                          <a:effectLst/>
                        </a:rPr>
                        <a:t>Χαμηλό </a:t>
                      </a:r>
                      <a:r>
                        <a:rPr lang="el-GR" sz="2000" dirty="0" err="1">
                          <a:effectLst/>
                        </a:rPr>
                        <a:t>μεσότρ</a:t>
                      </a:r>
                      <a:r>
                        <a:rPr lang="en-US" sz="2000" dirty="0">
                          <a:effectLst/>
                        </a:rPr>
                        <a:t>o</a:t>
                      </a:r>
                      <a:r>
                        <a:rPr lang="el-GR" sz="2000" dirty="0" err="1">
                          <a:effectLst/>
                        </a:rPr>
                        <a:t>φο</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07000"/>
                        </a:lnSpc>
                        <a:spcAft>
                          <a:spcPts val="600"/>
                        </a:spcAft>
                      </a:pPr>
                      <a:r>
                        <a:rPr lang="el-GR" sz="2000" dirty="0">
                          <a:effectLst/>
                        </a:rPr>
                        <a:t>0,07-0,14</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07000"/>
                        </a:lnSpc>
                        <a:spcAft>
                          <a:spcPts val="600"/>
                        </a:spcAft>
                      </a:pPr>
                      <a:r>
                        <a:rPr lang="el-GR" sz="2000" dirty="0">
                          <a:effectLst/>
                        </a:rPr>
                        <a:t>0,62-0,65</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07000"/>
                        </a:lnSpc>
                        <a:spcAft>
                          <a:spcPts val="600"/>
                        </a:spcAft>
                      </a:pPr>
                      <a:r>
                        <a:rPr lang="el-GR" sz="2000" dirty="0">
                          <a:effectLst/>
                        </a:rPr>
                        <a:t>0,55-1,05</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07000"/>
                        </a:lnSpc>
                        <a:spcAft>
                          <a:spcPts val="600"/>
                        </a:spcAft>
                      </a:pPr>
                      <a:r>
                        <a:rPr lang="el-GR" sz="2000" dirty="0">
                          <a:effectLst/>
                        </a:rPr>
                        <a:t>6 10</a:t>
                      </a:r>
                      <a:r>
                        <a:rPr lang="el-GR" sz="2000" baseline="30000" dirty="0">
                          <a:effectLst/>
                        </a:rPr>
                        <a:t>3</a:t>
                      </a:r>
                      <a:r>
                        <a:rPr lang="en-US" sz="2000" dirty="0">
                          <a:effectLst/>
                        </a:rPr>
                        <a:t>-1,5 10</a:t>
                      </a:r>
                      <a:r>
                        <a:rPr lang="en-US" sz="2000" baseline="30000" dirty="0">
                          <a:effectLst/>
                        </a:rPr>
                        <a:t>5</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07000"/>
                        </a:lnSpc>
                        <a:spcAft>
                          <a:spcPts val="600"/>
                        </a:spcAft>
                      </a:pPr>
                      <a:r>
                        <a:rPr lang="en-US" sz="2000" dirty="0">
                          <a:effectLst/>
                        </a:rPr>
                        <a:t>0,1-0,6</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725515583"/>
                  </a:ext>
                </a:extLst>
              </a:tr>
              <a:tr h="0">
                <a:tc>
                  <a:txBody>
                    <a:bodyPr/>
                    <a:lstStyle/>
                    <a:p>
                      <a:pPr>
                        <a:lnSpc>
                          <a:spcPct val="107000"/>
                        </a:lnSpc>
                        <a:spcAft>
                          <a:spcPts val="600"/>
                        </a:spcAft>
                      </a:pPr>
                      <a:r>
                        <a:rPr lang="el-GR" sz="2000" dirty="0">
                          <a:effectLst/>
                        </a:rPr>
                        <a:t>Υψηλό </a:t>
                      </a:r>
                      <a:r>
                        <a:rPr lang="el-GR" sz="2000" dirty="0" err="1">
                          <a:effectLst/>
                        </a:rPr>
                        <a:t>μεσότροφο</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ctr">
                        <a:lnSpc>
                          <a:spcPct val="107000"/>
                        </a:lnSpc>
                        <a:spcAft>
                          <a:spcPts val="600"/>
                        </a:spcAft>
                      </a:pPr>
                      <a:r>
                        <a:rPr lang="el-GR" sz="2000" dirty="0">
                          <a:effectLst/>
                        </a:rPr>
                        <a:t>0,14-0,68</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ctr">
                        <a:lnSpc>
                          <a:spcPct val="107000"/>
                        </a:lnSpc>
                        <a:spcAft>
                          <a:spcPts val="600"/>
                        </a:spcAft>
                      </a:pPr>
                      <a:r>
                        <a:rPr lang="el-GR" sz="2000" dirty="0">
                          <a:effectLst/>
                        </a:rPr>
                        <a:t>0,65-1,19</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ctr">
                        <a:lnSpc>
                          <a:spcPct val="107000"/>
                        </a:lnSpc>
                        <a:spcAft>
                          <a:spcPts val="600"/>
                        </a:spcAft>
                      </a:pPr>
                      <a:r>
                        <a:rPr lang="el-GR" sz="2000" dirty="0">
                          <a:effectLst/>
                        </a:rPr>
                        <a:t>1,05-2,2</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ctr">
                        <a:lnSpc>
                          <a:spcPct val="107000"/>
                        </a:lnSpc>
                        <a:spcAft>
                          <a:spcPts val="600"/>
                        </a:spcAft>
                      </a:pPr>
                      <a:r>
                        <a:rPr lang="en-US" sz="2000" dirty="0">
                          <a:effectLst/>
                        </a:rPr>
                        <a:t>1,5 10</a:t>
                      </a:r>
                      <a:r>
                        <a:rPr lang="en-US" sz="2000" baseline="30000" dirty="0">
                          <a:effectLst/>
                        </a:rPr>
                        <a:t>5</a:t>
                      </a:r>
                      <a:r>
                        <a:rPr lang="en-US" sz="2000" dirty="0">
                          <a:effectLst/>
                        </a:rPr>
                        <a:t>-9,6 10</a:t>
                      </a:r>
                      <a:r>
                        <a:rPr lang="en-US" sz="2000" baseline="30000" dirty="0">
                          <a:effectLst/>
                        </a:rPr>
                        <a:t>5</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gn="ctr">
                        <a:lnSpc>
                          <a:spcPct val="107000"/>
                        </a:lnSpc>
                        <a:spcAft>
                          <a:spcPts val="600"/>
                        </a:spcAft>
                      </a:pPr>
                      <a:r>
                        <a:rPr lang="en-US" sz="2000" dirty="0">
                          <a:effectLst/>
                        </a:rPr>
                        <a:t>0,6-2,21</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extLst>
                  <a:ext uri="{0D108BD9-81ED-4DB2-BD59-A6C34878D82A}">
                    <a16:rowId xmlns:a16="http://schemas.microsoft.com/office/drawing/2014/main" val="233534487"/>
                  </a:ext>
                </a:extLst>
              </a:tr>
              <a:tr h="0">
                <a:tc>
                  <a:txBody>
                    <a:bodyPr/>
                    <a:lstStyle/>
                    <a:p>
                      <a:pPr>
                        <a:lnSpc>
                          <a:spcPct val="107000"/>
                        </a:lnSpc>
                        <a:spcAft>
                          <a:spcPts val="600"/>
                        </a:spcAft>
                      </a:pPr>
                      <a:r>
                        <a:rPr lang="el-GR" sz="2000">
                          <a:effectLst/>
                        </a:rPr>
                        <a:t>Εύτροφο</a:t>
                      </a:r>
                      <a:endParaRPr lang="el-G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el-GR" sz="2000">
                          <a:effectLst/>
                        </a:rPr>
                        <a:t>&gt;0,68</a:t>
                      </a:r>
                      <a:endParaRPr lang="el-G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el-GR" sz="2000" dirty="0">
                          <a:effectLst/>
                        </a:rPr>
                        <a:t>&gt;1,19</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el-GR" sz="2000">
                          <a:effectLst/>
                        </a:rPr>
                        <a:t>&gt;2,2</a:t>
                      </a:r>
                      <a:endParaRPr lang="el-G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en-US" sz="2000" dirty="0">
                          <a:effectLst/>
                        </a:rPr>
                        <a:t>&gt;9,6 10</a:t>
                      </a:r>
                      <a:r>
                        <a:rPr lang="en-US" sz="2000" baseline="30000" dirty="0">
                          <a:effectLst/>
                        </a:rPr>
                        <a:t>5</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en-US" sz="2000" dirty="0">
                          <a:effectLst/>
                        </a:rPr>
                        <a:t>&gt;2,21</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19414993"/>
                  </a:ext>
                </a:extLst>
              </a:tr>
            </a:tbl>
          </a:graphicData>
        </a:graphic>
      </p:graphicFrame>
      <p:sp>
        <p:nvSpPr>
          <p:cNvPr id="4" name="TextBox 3">
            <a:extLst>
              <a:ext uri="{FF2B5EF4-FFF2-40B4-BE49-F238E27FC236}">
                <a16:creationId xmlns:a16="http://schemas.microsoft.com/office/drawing/2014/main" id="{7B1DEA25-CA92-4B63-A613-091AFCC8E814}"/>
              </a:ext>
            </a:extLst>
          </p:cNvPr>
          <p:cNvSpPr txBox="1"/>
          <p:nvPr/>
        </p:nvSpPr>
        <p:spPr>
          <a:xfrm>
            <a:off x="304799" y="98843"/>
            <a:ext cx="4759423" cy="461665"/>
          </a:xfrm>
          <a:prstGeom prst="rect">
            <a:avLst/>
          </a:prstGeom>
          <a:noFill/>
        </p:spPr>
        <p:txBody>
          <a:bodyPr wrap="square">
            <a:spAutoFit/>
          </a:bodyPr>
          <a:lstStyle/>
          <a:p>
            <a:r>
              <a:rPr lang="en-US" sz="2400" b="1" dirty="0">
                <a:solidFill>
                  <a:srgbClr val="0B1F1C"/>
                </a:solidFill>
                <a:latin typeface="Calibri" panose="020F0502020204030204" pitchFamily="34" charset="0"/>
                <a:ea typeface="Calibri" panose="020F0502020204030204" pitchFamily="34" charset="0"/>
                <a:cs typeface="Arial" panose="020B0604020202020204" pitchFamily="34" charset="0"/>
              </a:rPr>
              <a:t>T</a:t>
            </a:r>
            <a:r>
              <a:rPr lang="el-GR" sz="2400" dirty="0" err="1">
                <a:solidFill>
                  <a:srgbClr val="191409"/>
                </a:solidFill>
                <a:effectLst>
                  <a:outerShdw blurRad="38100" dist="38100" dir="2700000" algn="tl">
                    <a:srgbClr val="000000">
                      <a:alpha val="43137"/>
                    </a:srgbClr>
                  </a:outerShdw>
                </a:effectLst>
              </a:rPr>
              <a:t>ροφική</a:t>
            </a:r>
            <a:r>
              <a:rPr lang="el-GR" sz="2400" dirty="0">
                <a:solidFill>
                  <a:srgbClr val="191409"/>
                </a:solidFill>
                <a:effectLst>
                  <a:outerShdw blurRad="38100" dist="38100" dir="2700000" algn="tl">
                    <a:srgbClr val="000000">
                      <a:alpha val="43137"/>
                    </a:srgbClr>
                  </a:outerShdw>
                </a:effectLst>
              </a:rPr>
              <a:t> κατάσταση  (</a:t>
            </a:r>
            <a:r>
              <a:rPr lang="el-GR" sz="2400" dirty="0" err="1">
                <a:solidFill>
                  <a:srgbClr val="191409"/>
                </a:solidFill>
                <a:effectLst>
                  <a:outerShdw blurRad="38100" dist="38100" dir="2700000" algn="tl">
                    <a:srgbClr val="000000">
                      <a:alpha val="43137"/>
                    </a:srgbClr>
                  </a:outerShdw>
                </a:effectLst>
              </a:rPr>
              <a:t>trophic</a:t>
            </a:r>
            <a:r>
              <a:rPr lang="el-GR" sz="2400" dirty="0">
                <a:solidFill>
                  <a:srgbClr val="191409"/>
                </a:solidFill>
                <a:effectLst>
                  <a:outerShdw blurRad="38100" dist="38100" dir="2700000" algn="tl">
                    <a:srgbClr val="000000">
                      <a:alpha val="43137"/>
                    </a:srgbClr>
                  </a:outerShdw>
                </a:effectLst>
              </a:rPr>
              <a:t> </a:t>
            </a:r>
            <a:r>
              <a:rPr lang="el-GR" sz="2400" dirty="0" err="1">
                <a:solidFill>
                  <a:srgbClr val="191409"/>
                </a:solidFill>
                <a:effectLst>
                  <a:outerShdw blurRad="38100" dist="38100" dir="2700000" algn="tl">
                    <a:srgbClr val="000000">
                      <a:alpha val="43137"/>
                    </a:srgbClr>
                  </a:outerShdw>
                </a:effectLst>
              </a:rPr>
              <a:t>state</a:t>
            </a:r>
            <a:r>
              <a:rPr lang="el-GR" sz="2400" dirty="0">
                <a:solidFill>
                  <a:srgbClr val="191409"/>
                </a:solidFill>
                <a:effectLst>
                  <a:outerShdw blurRad="38100" dist="38100" dir="2700000" algn="tl">
                    <a:srgbClr val="000000">
                      <a:alpha val="43137"/>
                    </a:srgbClr>
                  </a:outerShdw>
                </a:effectLst>
              </a:rPr>
              <a:t>)</a:t>
            </a:r>
            <a:r>
              <a:rPr lang="el-GR" sz="2000" dirty="0">
                <a:solidFill>
                  <a:srgbClr val="0B1F1C"/>
                </a:solidFill>
                <a:latin typeface="Calibri" panose="020F0502020204030204" pitchFamily="34" charset="0"/>
                <a:ea typeface="Calibri" panose="020F0502020204030204" pitchFamily="34" charset="0"/>
                <a:cs typeface="Arial" panose="020B0604020202020204" pitchFamily="34" charset="0"/>
              </a:rPr>
              <a:t>     </a:t>
            </a:r>
            <a:endParaRPr lang="en-US" sz="2000" dirty="0">
              <a:solidFill>
                <a:srgbClr val="0B1F1C"/>
              </a:solidFill>
            </a:endParaRPr>
          </a:p>
        </p:txBody>
      </p:sp>
      <p:sp>
        <p:nvSpPr>
          <p:cNvPr id="6" name="TextBox 5">
            <a:extLst>
              <a:ext uri="{FF2B5EF4-FFF2-40B4-BE49-F238E27FC236}">
                <a16:creationId xmlns:a16="http://schemas.microsoft.com/office/drawing/2014/main" id="{5FCCDF83-559B-4B5E-8D12-264AFC761FF6}"/>
              </a:ext>
            </a:extLst>
          </p:cNvPr>
          <p:cNvSpPr txBox="1"/>
          <p:nvPr/>
        </p:nvSpPr>
        <p:spPr>
          <a:xfrm>
            <a:off x="304799" y="749578"/>
            <a:ext cx="11492753" cy="3627403"/>
          </a:xfrm>
          <a:prstGeom prst="rect">
            <a:avLst/>
          </a:prstGeom>
          <a:noFill/>
        </p:spPr>
        <p:txBody>
          <a:bodyPr wrap="square">
            <a:spAutoFit/>
          </a:bodyPr>
          <a:lstStyle/>
          <a:p>
            <a:pPr>
              <a:lnSpc>
                <a:spcPct val="107000"/>
              </a:lnSpc>
              <a:spcAft>
                <a:spcPts val="800"/>
              </a:spcAft>
            </a:pP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Η </a:t>
            </a:r>
            <a:r>
              <a:rPr lang="el-GR"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τροφική κατάσταση</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l-GR"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lang="el-GR"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trophic</a:t>
            </a:r>
            <a:r>
              <a:rPr lang="el-GR"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state),</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δηλαδή η διαθεσιμότητα τροφής για τους οργανισμούς από την οποία εξαρτάται και το επίπεδο της πρωτογενούς παραγωγικότητας μιας θαλάσσιας περιοχής, διακρίνεται σε (</a:t>
            </a:r>
            <a:r>
              <a:rPr lang="el-GR" sz="2000" dirty="0" err="1">
                <a:solidFill>
                  <a:srgbClr val="222222"/>
                </a:solidFill>
                <a:effectLst/>
                <a:latin typeface="Calibri" panose="020F0502020204030204" pitchFamily="34" charset="0"/>
                <a:ea typeface="Calibri" panose="020F0502020204030204" pitchFamily="34" charset="0"/>
                <a:cs typeface="Arial" panose="020B0604020202020204" pitchFamily="34" charset="0"/>
              </a:rPr>
              <a:t>Lalli</a:t>
            </a:r>
            <a:r>
              <a:rPr lang="el-GR" sz="2000" dirty="0">
                <a:solidFill>
                  <a:srgbClr val="222222"/>
                </a:solidFill>
                <a:effectLst/>
                <a:latin typeface="Calibri" panose="020F0502020204030204" pitchFamily="34" charset="0"/>
                <a:ea typeface="Calibri" panose="020F0502020204030204" pitchFamily="34" charset="0"/>
                <a:cs typeface="Arial" panose="020B0604020202020204" pitchFamily="34" charset="0"/>
              </a:rPr>
              <a:t> &amp; </a:t>
            </a:r>
            <a:r>
              <a:rPr lang="el-GR" sz="2000" dirty="0" err="1">
                <a:solidFill>
                  <a:srgbClr val="222222"/>
                </a:solidFill>
                <a:effectLst/>
                <a:latin typeface="Calibri" panose="020F0502020204030204" pitchFamily="34" charset="0"/>
                <a:ea typeface="Calibri" panose="020F0502020204030204" pitchFamily="34" charset="0"/>
                <a:cs typeface="Arial" panose="020B0604020202020204" pitchFamily="34" charset="0"/>
              </a:rPr>
              <a:t>Parsons</a:t>
            </a:r>
            <a:r>
              <a:rPr lang="el-GR" sz="2000" dirty="0">
                <a:solidFill>
                  <a:srgbClr val="222222"/>
                </a:solidFill>
                <a:effectLst/>
                <a:latin typeface="Calibri" panose="020F0502020204030204" pitchFamily="34" charset="0"/>
                <a:ea typeface="Calibri" panose="020F0502020204030204" pitchFamily="34" charset="0"/>
                <a:cs typeface="Arial" panose="020B0604020202020204" pitchFamily="34" charset="0"/>
              </a:rPr>
              <a:t> 1997):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el-GR" sz="2000" b="1" dirty="0" err="1">
                <a:effectLst/>
                <a:latin typeface="Calibri" panose="020F0502020204030204" pitchFamily="34" charset="0"/>
                <a:ea typeface="Calibri" panose="020F0502020204030204" pitchFamily="34" charset="0"/>
                <a:cs typeface="Times New Roman" panose="02020603050405020304" pitchFamily="18" charset="0"/>
              </a:rPr>
              <a:t>Ολιγοτροφική</a:t>
            </a:r>
            <a:r>
              <a:rPr lang="el-GR" sz="2000" dirty="0">
                <a:effectLst/>
                <a:latin typeface="Calibri" panose="020F0502020204030204" pitchFamily="34" charset="0"/>
                <a:ea typeface="Calibri" panose="020F0502020204030204" pitchFamily="34" charset="0"/>
                <a:cs typeface="Times New Roman" panose="02020603050405020304" pitchFamily="18" charset="0"/>
              </a:rPr>
              <a:t> κατάσταση συνδέεται με χαμηλή πρωτογενή παραγωγικότητα (λόγω χαμηλής συγκέντρωσης θρεπτικών αλάτων) και χαρακτηρίζεται από συγκεντρώσεις χλωροφύλλης κάτω των 0,05 </a:t>
            </a:r>
            <a:r>
              <a:rPr lang="el-GR" sz="2000" dirty="0" err="1">
                <a:effectLst/>
                <a:latin typeface="Calibri" panose="020F0502020204030204" pitchFamily="34" charset="0"/>
                <a:ea typeface="Calibri" panose="020F0502020204030204" pitchFamily="34" charset="0"/>
                <a:cs typeface="Times New Roman" panose="02020603050405020304" pitchFamily="18" charset="0"/>
              </a:rPr>
              <a:t>μg</a:t>
            </a:r>
            <a:r>
              <a:rPr lang="el-GR" sz="2000" dirty="0">
                <a:effectLst/>
                <a:latin typeface="Calibri" panose="020F0502020204030204" pitchFamily="34" charset="0"/>
                <a:ea typeface="Calibri" panose="020F0502020204030204" pitchFamily="34" charset="0"/>
                <a:cs typeface="Times New Roman" panose="02020603050405020304" pitchFamily="18" charset="0"/>
              </a:rPr>
              <a:t>/l στην επιφάνεια έως και τα 0,1-0,5 </a:t>
            </a:r>
            <a:r>
              <a:rPr lang="el-GR" sz="2000" dirty="0" err="1">
                <a:effectLst/>
                <a:latin typeface="Calibri" panose="020F0502020204030204" pitchFamily="34" charset="0"/>
                <a:ea typeface="Calibri" panose="020F0502020204030204" pitchFamily="34" charset="0"/>
                <a:cs typeface="Times New Roman" panose="02020603050405020304" pitchFamily="18" charset="0"/>
              </a:rPr>
              <a:t>μg</a:t>
            </a:r>
            <a:r>
              <a:rPr lang="el-GR" sz="2000" dirty="0">
                <a:effectLst/>
                <a:latin typeface="Calibri" panose="020F0502020204030204" pitchFamily="34" charset="0"/>
                <a:ea typeface="Calibri" panose="020F0502020204030204" pitchFamily="34" charset="0"/>
                <a:cs typeface="Times New Roman" panose="02020603050405020304" pitchFamily="18" charset="0"/>
              </a:rPr>
              <a:t>/l σε βάθη 100-150 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el-GR" sz="2000" b="1" dirty="0" err="1">
                <a:effectLst/>
                <a:latin typeface="Calibri" panose="020F0502020204030204" pitchFamily="34" charset="0"/>
                <a:ea typeface="Calibri" panose="020F0502020204030204" pitchFamily="34" charset="0"/>
                <a:cs typeface="Times New Roman" panose="02020603050405020304" pitchFamily="18" charset="0"/>
              </a:rPr>
              <a:t>Μεσοτροφική</a:t>
            </a:r>
            <a:r>
              <a:rPr lang="el-GR" sz="2000" b="1" dirty="0">
                <a:effectLst/>
                <a:latin typeface="Calibri" panose="020F0502020204030204" pitchFamily="34" charset="0"/>
                <a:ea typeface="Calibri" panose="020F0502020204030204" pitchFamily="34" charset="0"/>
                <a:cs typeface="Times New Roman" panose="02020603050405020304" pitchFamily="18" charset="0"/>
              </a:rPr>
              <a:t> </a:t>
            </a:r>
            <a:r>
              <a:rPr lang="el-GR" sz="2000" dirty="0">
                <a:effectLst/>
                <a:latin typeface="Calibri" panose="020F0502020204030204" pitchFamily="34" charset="0"/>
                <a:ea typeface="Calibri" panose="020F0502020204030204" pitchFamily="34" charset="0"/>
                <a:cs typeface="Times New Roman" panose="02020603050405020304" pitchFamily="18" charset="0"/>
              </a:rPr>
              <a:t>κατάσταση που αντιστοιχεί σε ένα ενδιάμεσο επίπεδο πρωτογενούς παραγωγικότητας παρουσιάζει επιφανειακές συγκεντρώσεις χλωροφύλλης μεταξύ 0,5 και 1 </a:t>
            </a:r>
            <a:r>
              <a:rPr lang="el-GR" sz="2000" dirty="0" err="1">
                <a:effectLst/>
                <a:latin typeface="Calibri" panose="020F0502020204030204" pitchFamily="34" charset="0"/>
                <a:ea typeface="Calibri" panose="020F0502020204030204" pitchFamily="34" charset="0"/>
                <a:cs typeface="Times New Roman" panose="02020603050405020304" pitchFamily="18" charset="0"/>
              </a:rPr>
              <a:t>μg</a:t>
            </a:r>
            <a:r>
              <a:rPr lang="el-GR" sz="2000" dirty="0">
                <a:effectLst/>
                <a:latin typeface="Calibri" panose="020F0502020204030204" pitchFamily="34" charset="0"/>
                <a:ea typeface="Calibri" panose="020F0502020204030204" pitchFamily="34" charset="0"/>
                <a:cs typeface="Times New Roman" panose="02020603050405020304" pitchFamily="18" charset="0"/>
              </a:rPr>
              <a:t>/l.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Symbol" panose="05050102010706020507" pitchFamily="18" charset="2"/>
              <a:buChar char=""/>
            </a:pPr>
            <a:r>
              <a:rPr lang="el-GR" sz="2000" b="1" dirty="0" err="1">
                <a:effectLst/>
                <a:latin typeface="Calibri" panose="020F0502020204030204" pitchFamily="34" charset="0"/>
                <a:ea typeface="Calibri" panose="020F0502020204030204" pitchFamily="34" charset="0"/>
                <a:cs typeface="Times New Roman" panose="02020603050405020304" pitchFamily="18" charset="0"/>
              </a:rPr>
              <a:t>Ευτροφική</a:t>
            </a:r>
            <a:r>
              <a:rPr lang="el-GR" sz="2000" dirty="0">
                <a:effectLst/>
                <a:latin typeface="Calibri" panose="020F0502020204030204" pitchFamily="34" charset="0"/>
                <a:ea typeface="Calibri" panose="020F0502020204030204" pitchFamily="34" charset="0"/>
                <a:cs typeface="Times New Roman" panose="02020603050405020304" pitchFamily="18" charset="0"/>
              </a:rPr>
              <a:t> κατάσταση σχετίζεται με υψηλή πρωτογενή παραγωγικότητα (λόγω υψηλής συγκέντρωσης θρεπτικών αλάτων) και επιφανειακές συγκεντρώσεις χλωροφύλλης της τάξης των 1-10 </a:t>
            </a:r>
            <a:r>
              <a:rPr lang="el-GR" sz="2000" dirty="0" err="1">
                <a:effectLst/>
                <a:latin typeface="Calibri" panose="020F0502020204030204" pitchFamily="34" charset="0"/>
                <a:ea typeface="Calibri" panose="020F0502020204030204" pitchFamily="34" charset="0"/>
                <a:cs typeface="Times New Roman" panose="02020603050405020304" pitchFamily="18" charset="0"/>
              </a:rPr>
              <a:t>μg</a:t>
            </a:r>
            <a:r>
              <a:rPr lang="el-GR" sz="2000" dirty="0">
                <a:effectLst/>
                <a:latin typeface="Calibri" panose="020F0502020204030204" pitchFamily="34" charset="0"/>
                <a:ea typeface="Calibri" panose="020F0502020204030204" pitchFamily="34" charset="0"/>
                <a:cs typeface="Times New Roman" panose="02020603050405020304" pitchFamily="18" charset="0"/>
              </a:rPr>
              <a:t>/l.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474282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6055D31-DE8F-4A7A-810F-83AECAE13D72}"/>
                  </a:ext>
                </a:extLst>
              </p:cNvPr>
              <p:cNvSpPr txBox="1"/>
              <p:nvPr/>
            </p:nvSpPr>
            <p:spPr>
              <a:xfrm>
                <a:off x="358587" y="623482"/>
                <a:ext cx="11313459" cy="3763531"/>
              </a:xfrm>
              <a:prstGeom prst="rect">
                <a:avLst/>
              </a:prstGeom>
              <a:noFill/>
            </p:spPr>
            <p:txBody>
              <a:bodyPr wrap="square">
                <a:spAutoFit/>
              </a:bodyPr>
              <a:lstStyle/>
              <a:p>
                <a:pPr>
                  <a:lnSpc>
                    <a:spcPct val="107000"/>
                  </a:lnSpc>
                  <a:spcAft>
                    <a:spcPts val="600"/>
                  </a:spcAft>
                </a:pPr>
                <a:r>
                  <a:rPr lang="el-GR" sz="2000" b="1" dirty="0">
                    <a:effectLst/>
                    <a:latin typeface="Calibri" panose="020F0502020204030204" pitchFamily="34" charset="0"/>
                    <a:ea typeface="Calibri" panose="020F0502020204030204" pitchFamily="34" charset="0"/>
                    <a:cs typeface="Times New Roman" panose="02020603050405020304" pitchFamily="18" charset="0"/>
                  </a:rPr>
                  <a:t>Ο δείκτης τροφικής κατάστασης (TRIX: </a:t>
                </a:r>
                <a:r>
                  <a:rPr lang="en-US" sz="2000" b="1" dirty="0">
                    <a:effectLst/>
                    <a:latin typeface="Calibri" panose="020F0502020204030204" pitchFamily="34" charset="0"/>
                    <a:ea typeface="Calibri" panose="020F0502020204030204" pitchFamily="34" charset="0"/>
                    <a:cs typeface="Times New Roman" panose="02020603050405020304" pitchFamily="18" charset="0"/>
                  </a:rPr>
                  <a:t>Trophic </a:t>
                </a:r>
                <a:r>
                  <a:rPr lang="en-US" sz="2000" b="1" dirty="0" err="1">
                    <a:effectLst/>
                    <a:latin typeface="Calibri" panose="020F0502020204030204" pitchFamily="34" charset="0"/>
                    <a:ea typeface="Calibri" panose="020F0502020204030204" pitchFamily="34" charset="0"/>
                    <a:cs typeface="Times New Roman" panose="02020603050405020304" pitchFamily="18" charset="0"/>
                  </a:rPr>
                  <a:t>IndeX</a:t>
                </a:r>
                <a:r>
                  <a:rPr lang="el-GR" sz="2000" b="1" dirty="0">
                    <a:effectLst/>
                    <a:latin typeface="Calibri" panose="020F0502020204030204" pitchFamily="34" charset="0"/>
                    <a:ea typeface="Calibri" panose="020F0502020204030204" pitchFamily="34" charset="0"/>
                    <a:cs typeface="Times New Roman" panose="02020603050405020304" pitchFamily="18" charset="0"/>
                  </a:rPr>
                  <a:t>), </a:t>
                </a:r>
                <a:r>
                  <a:rPr lang="el-GR" sz="2000" dirty="0">
                    <a:effectLst/>
                    <a:latin typeface="Calibri" panose="020F0502020204030204" pitchFamily="34" charset="0"/>
                    <a:ea typeface="Calibri" panose="020F0502020204030204" pitchFamily="34" charset="0"/>
                    <a:cs typeface="Times New Roman" panose="02020603050405020304" pitchFamily="18" charset="0"/>
                  </a:rPr>
                  <a:t>ο οποίος λαμβάνει υπόψη τη συγκέντρωση χλωροφύλλης-α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ChA</a:t>
                </a:r>
                <a:r>
                  <a:rPr lang="el-GR" sz="2000" dirty="0">
                    <a:effectLst/>
                    <a:latin typeface="Calibri" panose="020F0502020204030204" pitchFamily="34" charset="0"/>
                    <a:ea typeface="Calibri" panose="020F0502020204030204" pitchFamily="34" charset="0"/>
                    <a:cs typeface="Times New Roman" panose="02020603050405020304" pitchFamily="18" charset="0"/>
                  </a:rPr>
                  <a:t>), τον κορεσμό των θαλάσσιων υδάτων σε οξυγόνο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aD</a:t>
                </a:r>
                <a:r>
                  <a:rPr lang="el-GR" sz="2000" dirty="0">
                    <a:effectLst/>
                    <a:latin typeface="Calibri" panose="020F0502020204030204" pitchFamily="34" charset="0"/>
                    <a:ea typeface="Calibri" panose="020F0502020204030204" pitchFamily="34" charset="0"/>
                    <a:cs typeface="Times New Roman" panose="02020603050405020304" pitchFamily="18" charset="0"/>
                  </a:rPr>
                  <a:t>%</a:t>
                </a:r>
                <a:r>
                  <a:rPr lang="en-US" sz="2000" dirty="0">
                    <a:effectLst/>
                    <a:latin typeface="Calibri" panose="020F0502020204030204" pitchFamily="34" charset="0"/>
                    <a:ea typeface="Calibri" panose="020F0502020204030204" pitchFamily="34" charset="0"/>
                    <a:cs typeface="Times New Roman" panose="02020603050405020304" pitchFamily="18" charset="0"/>
                  </a:rPr>
                  <a:t>O</a:t>
                </a:r>
                <a:r>
                  <a:rPr lang="el-GR" sz="2000" dirty="0">
                    <a:effectLst/>
                    <a:latin typeface="Calibri" panose="020F0502020204030204" pitchFamily="34" charset="0"/>
                    <a:ea typeface="Calibri" panose="020F0502020204030204" pitchFamily="34" charset="0"/>
                    <a:cs typeface="Times New Roman" panose="02020603050405020304" pitchFamily="18" charset="0"/>
                  </a:rPr>
                  <a:t>) και τις συγκεντρώσεις των θρεπτικών στοιχείων ολικού διαλυτού ανόργανου αζώτου (</a:t>
                </a:r>
                <a:r>
                  <a:rPr lang="en-US" sz="2000" dirty="0">
                    <a:effectLst/>
                    <a:latin typeface="Calibri" panose="020F0502020204030204" pitchFamily="34" charset="0"/>
                    <a:ea typeface="Calibri" panose="020F0502020204030204" pitchFamily="34" charset="0"/>
                    <a:cs typeface="Times New Roman" panose="02020603050405020304" pitchFamily="18" charset="0"/>
                  </a:rPr>
                  <a:t>min N</a:t>
                </a:r>
                <a:r>
                  <a:rPr lang="el-GR" sz="2000" dirty="0">
                    <a:effectLst/>
                    <a:latin typeface="Calibri" panose="020F0502020204030204" pitchFamily="34" charset="0"/>
                    <a:ea typeface="Calibri" panose="020F0502020204030204" pitchFamily="34" charset="0"/>
                    <a:cs typeface="Times New Roman" panose="02020603050405020304" pitchFamily="18" charset="0"/>
                  </a:rPr>
                  <a:t>) και του ολικού φωσφόρου (ΤΡ):</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l-GR" sz="20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600"/>
                  </a:spcAft>
                </a:pPr>
                <a14:m>
                  <m:oMath xmlns:m="http://schemas.openxmlformats.org/officeDocument/2006/math">
                    <m:r>
                      <a:rPr lang="el-GR" sz="2000" b="1" i="1">
                        <a:effectLst/>
                        <a:latin typeface="Cambria Math" panose="02040503050406030204" pitchFamily="18" charset="0"/>
                        <a:ea typeface="Calibri" panose="020F0502020204030204" pitchFamily="34" charset="0"/>
                        <a:cs typeface="Times New Roman" panose="02020603050405020304" pitchFamily="18" charset="0"/>
                      </a:rPr>
                      <m:t>𝑻𝑹𝑰𝑿</m:t>
                    </m:r>
                    <m:r>
                      <a:rPr lang="el-GR" sz="2000" b="1"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b="1" i="1">
                            <a:effectLst/>
                            <a:latin typeface="Cambria Math" panose="02040503050406030204" pitchFamily="18" charset="0"/>
                            <a:ea typeface="Calibri" panose="020F0502020204030204" pitchFamily="34" charset="0"/>
                            <a:cs typeface="Times New Roman" panose="02020603050405020304" pitchFamily="18" charset="0"/>
                          </a:rPr>
                        </m:ctrlPr>
                      </m:fPr>
                      <m:num>
                        <m:d>
                          <m:dPr>
                            <m:begChr m:val="["/>
                            <m:endChr m:val="]"/>
                            <m:ctrlPr>
                              <a:rPr lang="en-US" sz="2000" b="1" i="1">
                                <a:effectLst/>
                                <a:latin typeface="Cambria Math" panose="02040503050406030204" pitchFamily="18" charset="0"/>
                                <a:ea typeface="Calibri" panose="020F0502020204030204" pitchFamily="34" charset="0"/>
                                <a:cs typeface="Times New Roman" panose="02020603050405020304" pitchFamily="18" charset="0"/>
                              </a:rPr>
                            </m:ctrlPr>
                          </m:dPr>
                          <m:e>
                            <m:sSub>
                              <m:sSubPr>
                                <m:ctrlPr>
                                  <a:rPr lang="en-US" sz="2000" b="1" i="1">
                                    <a:effectLst/>
                                    <a:latin typeface="Cambria Math" panose="02040503050406030204" pitchFamily="18" charset="0"/>
                                    <a:ea typeface="Calibri" panose="020F0502020204030204" pitchFamily="34" charset="0"/>
                                    <a:cs typeface="Times New Roman" panose="02020603050405020304" pitchFamily="18" charset="0"/>
                                  </a:rPr>
                                </m:ctrlPr>
                              </m:sSubPr>
                              <m:e>
                                <m:r>
                                  <a:rPr lang="el-GR" sz="2000" b="1" i="1">
                                    <a:effectLst/>
                                    <a:latin typeface="Cambria Math" panose="02040503050406030204" pitchFamily="18" charset="0"/>
                                    <a:ea typeface="Calibri" panose="020F0502020204030204" pitchFamily="34" charset="0"/>
                                    <a:cs typeface="Times New Roman" panose="02020603050405020304" pitchFamily="18" charset="0"/>
                                  </a:rPr>
                                  <m:t>𝒍𝒐𝒈</m:t>
                                </m:r>
                              </m:e>
                              <m:sub>
                                <m:r>
                                  <a:rPr lang="el-GR" sz="2000" b="1" i="1">
                                    <a:effectLst/>
                                    <a:latin typeface="Cambria Math" panose="02040503050406030204" pitchFamily="18" charset="0"/>
                                    <a:ea typeface="Calibri" panose="020F0502020204030204" pitchFamily="34" charset="0"/>
                                    <a:cs typeface="Times New Roman" panose="02020603050405020304" pitchFamily="18" charset="0"/>
                                  </a:rPr>
                                  <m:t>𝟏𝟎</m:t>
                                </m:r>
                              </m:sub>
                            </m:sSub>
                            <m:d>
                              <m:dPr>
                                <m:ctrlPr>
                                  <a:rPr lang="en-US" sz="2000" b="1" i="1">
                                    <a:effectLst/>
                                    <a:latin typeface="Cambria Math" panose="02040503050406030204" pitchFamily="18" charset="0"/>
                                    <a:ea typeface="Calibri" panose="020F0502020204030204" pitchFamily="34" charset="0"/>
                                    <a:cs typeface="Times New Roman" panose="02020603050405020304" pitchFamily="18" charset="0"/>
                                  </a:rPr>
                                </m:ctrlPr>
                              </m:dPr>
                              <m:e>
                                <m:r>
                                  <a:rPr lang="el-GR" sz="2000" b="1" i="1">
                                    <a:effectLst/>
                                    <a:latin typeface="Cambria Math" panose="02040503050406030204" pitchFamily="18" charset="0"/>
                                    <a:ea typeface="Calibri" panose="020F0502020204030204" pitchFamily="34" charset="0"/>
                                    <a:cs typeface="Times New Roman" panose="02020603050405020304" pitchFamily="18" charset="0"/>
                                  </a:rPr>
                                  <m:t>𝑪𝒉𝑨</m:t>
                                </m:r>
                                <m:r>
                                  <a:rPr lang="el-GR" sz="2000" b="1" i="1">
                                    <a:effectLst/>
                                    <a:latin typeface="Cambria Math" panose="02040503050406030204" pitchFamily="18" charset="0"/>
                                    <a:ea typeface="Calibri" panose="020F0502020204030204" pitchFamily="34" charset="0"/>
                                    <a:cs typeface="Times New Roman" panose="02020603050405020304" pitchFamily="18" charset="0"/>
                                  </a:rPr>
                                  <m:t> ∙</m:t>
                                </m:r>
                                <m:r>
                                  <a:rPr lang="el-GR" sz="2000" b="1" i="1">
                                    <a:effectLst/>
                                    <a:latin typeface="Cambria Math" panose="02040503050406030204" pitchFamily="18" charset="0"/>
                                    <a:ea typeface="Calibri" panose="020F0502020204030204" pitchFamily="34" charset="0"/>
                                    <a:cs typeface="Times New Roman" panose="02020603050405020304" pitchFamily="18" charset="0"/>
                                  </a:rPr>
                                  <m:t>𝒂</m:t>
                                </m:r>
                                <m:r>
                                  <a:rPr lang="en-US" sz="2000" b="1" i="1">
                                    <a:effectLst/>
                                    <a:latin typeface="Cambria Math" panose="02040503050406030204" pitchFamily="18" charset="0"/>
                                    <a:ea typeface="Calibri" panose="020F0502020204030204" pitchFamily="34" charset="0"/>
                                    <a:cs typeface="Times New Roman" panose="02020603050405020304" pitchFamily="18" charset="0"/>
                                  </a:rPr>
                                  <m:t>𝐃</m:t>
                                </m:r>
                                <m:r>
                                  <a:rPr lang="el-GR" sz="2000" b="1">
                                    <a:effectLst/>
                                    <a:latin typeface="Cambria Math" panose="02040503050406030204" pitchFamily="18" charset="0"/>
                                    <a:ea typeface="Calibri" panose="020F0502020204030204" pitchFamily="34" charset="0"/>
                                    <a:cs typeface="Times New Roman" panose="02020603050405020304" pitchFamily="18" charset="0"/>
                                  </a:rPr>
                                  <m:t>%</m:t>
                                </m:r>
                                <m:r>
                                  <a:rPr lang="en-US" sz="2000" b="1" i="1">
                                    <a:effectLst/>
                                    <a:latin typeface="Cambria Math" panose="02040503050406030204" pitchFamily="18" charset="0"/>
                                    <a:ea typeface="Calibri" panose="020F0502020204030204" pitchFamily="34" charset="0"/>
                                    <a:cs typeface="Times New Roman" panose="02020603050405020304" pitchFamily="18" charset="0"/>
                                  </a:rPr>
                                  <m:t>𝐎</m:t>
                                </m:r>
                                <m:r>
                                  <a:rPr lang="el-GR" sz="2000" b="1">
                                    <a:effectLst/>
                                    <a:latin typeface="Cambria Math" panose="02040503050406030204" pitchFamily="18" charset="0"/>
                                    <a:ea typeface="Calibri" panose="020F0502020204030204" pitchFamily="34" charset="0"/>
                                    <a:cs typeface="Times New Roman" panose="02020603050405020304" pitchFamily="18" charset="0"/>
                                  </a:rPr>
                                  <m:t> ∙</m:t>
                                </m:r>
                                <m:r>
                                  <a:rPr lang="en-US" sz="2000" b="1" i="1">
                                    <a:effectLst/>
                                    <a:latin typeface="Cambria Math" panose="02040503050406030204" pitchFamily="18" charset="0"/>
                                    <a:ea typeface="Calibri" panose="020F0502020204030204" pitchFamily="34" charset="0"/>
                                    <a:cs typeface="Times New Roman" panose="02020603050405020304" pitchFamily="18" charset="0"/>
                                  </a:rPr>
                                  <m:t>𝐦𝐢𝐧𝐍</m:t>
                                </m:r>
                                <m:r>
                                  <a:rPr lang="el-GR" sz="2000" b="1">
                                    <a:effectLst/>
                                    <a:latin typeface="Cambria Math" panose="02040503050406030204" pitchFamily="18" charset="0"/>
                                    <a:ea typeface="Calibri" panose="020F0502020204030204" pitchFamily="34" charset="0"/>
                                    <a:cs typeface="Times New Roman" panose="02020603050405020304" pitchFamily="18" charset="0"/>
                                  </a:rPr>
                                  <m:t> ∙</m:t>
                                </m:r>
                                <m:r>
                                  <a:rPr lang="en-US" sz="2000" b="1" i="1">
                                    <a:effectLst/>
                                    <a:latin typeface="Cambria Math" panose="02040503050406030204" pitchFamily="18" charset="0"/>
                                    <a:ea typeface="Calibri" panose="020F0502020204030204" pitchFamily="34" charset="0"/>
                                    <a:cs typeface="Times New Roman" panose="02020603050405020304" pitchFamily="18" charset="0"/>
                                  </a:rPr>
                                  <m:t>𝑻𝑷</m:t>
                                </m:r>
                              </m:e>
                            </m:d>
                            <m:r>
                              <a:rPr lang="el-GR" sz="2000" b="1" i="1">
                                <a:effectLst/>
                                <a:latin typeface="Cambria Math" panose="02040503050406030204" pitchFamily="18" charset="0"/>
                                <a:ea typeface="Calibri" panose="020F0502020204030204" pitchFamily="34" charset="0"/>
                                <a:cs typeface="Times New Roman" panose="02020603050405020304" pitchFamily="18" charset="0"/>
                              </a:rPr>
                              <m:t>+</m:t>
                            </m:r>
                            <m:r>
                              <a:rPr lang="en-US" sz="2000" b="1" i="1">
                                <a:effectLst/>
                                <a:latin typeface="Cambria Math" panose="02040503050406030204" pitchFamily="18" charset="0"/>
                                <a:ea typeface="Calibri" panose="020F0502020204030204" pitchFamily="34" charset="0"/>
                                <a:cs typeface="Times New Roman" panose="02020603050405020304" pitchFamily="18" charset="0"/>
                              </a:rPr>
                              <m:t>𝜥</m:t>
                            </m:r>
                            <m:r>
                              <a:rPr lang="en-US" sz="2000" b="1" i="1">
                                <a:effectLst/>
                                <a:latin typeface="Cambria Math" panose="02040503050406030204" pitchFamily="18" charset="0"/>
                                <a:ea typeface="Calibri" panose="020F0502020204030204" pitchFamily="34" charset="0"/>
                                <a:cs typeface="Times New Roman" panose="02020603050405020304" pitchFamily="18" charset="0"/>
                              </a:rPr>
                              <m:t>𝒑</m:t>
                            </m:r>
                          </m:e>
                        </m:d>
                        <m:r>
                          <a:rPr lang="en-US" sz="2000" b="1">
                            <a:effectLst/>
                            <a:latin typeface="Cambria Math" panose="02040503050406030204" pitchFamily="18" charset="0"/>
                            <a:ea typeface="Calibri" panose="020F0502020204030204" pitchFamily="34" charset="0"/>
                            <a:cs typeface="Times New Roman" panose="02020603050405020304" pitchFamily="18" charset="0"/>
                          </a:rPr>
                          <m:t> </m:t>
                        </m:r>
                      </m:num>
                      <m:den>
                        <m:r>
                          <a:rPr lang="el-GR" sz="2000" b="1" i="1">
                            <a:effectLst/>
                            <a:latin typeface="Cambria Math" panose="02040503050406030204" pitchFamily="18" charset="0"/>
                            <a:ea typeface="Calibri" panose="020F0502020204030204" pitchFamily="34" charset="0"/>
                            <a:cs typeface="Times New Roman" panose="02020603050405020304" pitchFamily="18" charset="0"/>
                          </a:rPr>
                          <m:t>𝒎</m:t>
                        </m:r>
                      </m:den>
                    </m:f>
                  </m:oMath>
                </a14:m>
                <a:r>
                  <a:rPr lang="el-GR" sz="2000" dirty="0">
                    <a:effectLst/>
                    <a:latin typeface="Calibri" panose="020F0502020204030204" pitchFamily="34" charset="0"/>
                    <a:ea typeface="Times New Roman" panose="02020603050405020304" pitchFamily="18" charset="0"/>
                    <a:cs typeface="Times New Roman" panose="02020603050405020304" pitchFamily="18" charset="0"/>
                  </a:rPr>
                  <a:t> 		</a:t>
                </a:r>
                <a:r>
                  <a:rPr lang="el-GR" sz="20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όπου, ( </a:t>
                </a:r>
                <a:r>
                  <a:rPr lang="en-US"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ChA</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είναι η συγκέντρωση χλωροφύλλης σε μ</a:t>
                </a: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aD</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το ποσοστό απόκλισης του οξυγόνου από τη κατάσταση κορεσμού, (</a:t>
                </a:r>
                <a:r>
                  <a:rPr lang="en-US"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minN</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η συγκέντρωση του ανόργανου (ορυκτού) αζώτου </a:t>
                </a: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a:t>
                </a:r>
                <a:r>
                  <a:rPr lang="el-GR" sz="2000" baseline="-25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a:t>
                </a:r>
                <a:r>
                  <a:rPr lang="el-GR" sz="2000" baseline="-25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a:t>
                </a:r>
                <a:r>
                  <a:rPr lang="el-GR" sz="2000" baseline="-25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σε μ</a:t>
                </a: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TP</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ο συνολικός φώσφορος σε μ</a:t>
                </a: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και οι σταθερές αναλογίας (</a:t>
                </a:r>
                <a:r>
                  <a:rPr lang="en-US"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Kp</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=1,5 και </a:t>
                </a: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=12/10 = 1,2 για το προσδιορισμό της ελάχιστης τιμής του δείκτη και την έκταση (εύρος) του δείκτη από 0 έως 10 </a:t>
                </a: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TRIX</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μονάδες.</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C6055D31-DE8F-4A7A-810F-83AECAE13D72}"/>
                  </a:ext>
                </a:extLst>
              </p:cNvPr>
              <p:cNvSpPr txBox="1">
                <a:spLocks noRot="1" noChangeAspect="1" noMove="1" noResize="1" noEditPoints="1" noAdjustHandles="1" noChangeArrowheads="1" noChangeShapeType="1" noTextEdit="1"/>
              </p:cNvSpPr>
              <p:nvPr/>
            </p:nvSpPr>
            <p:spPr>
              <a:xfrm>
                <a:off x="358587" y="623482"/>
                <a:ext cx="11313459" cy="3763531"/>
              </a:xfrm>
              <a:prstGeom prst="rect">
                <a:avLst/>
              </a:prstGeom>
              <a:blipFill>
                <a:blip r:embed="rId2"/>
                <a:stretch>
                  <a:fillRect l="-593" t="-647" r="-808" b="-1780"/>
                </a:stretch>
              </a:blipFill>
            </p:spPr>
            <p:txBody>
              <a:bodyPr/>
              <a:lstStyle/>
              <a:p>
                <a:r>
                  <a:rPr lang="en-US">
                    <a:noFill/>
                  </a:rPr>
                  <a:t> </a:t>
                </a:r>
              </a:p>
            </p:txBody>
          </p:sp>
        </mc:Fallback>
      </mc:AlternateContent>
      <p:graphicFrame>
        <p:nvGraphicFramePr>
          <p:cNvPr id="9" name="Table 8">
            <a:extLst>
              <a:ext uri="{FF2B5EF4-FFF2-40B4-BE49-F238E27FC236}">
                <a16:creationId xmlns:a16="http://schemas.microsoft.com/office/drawing/2014/main" id="{2C11FFDF-CB65-42E7-BF9D-3AD0E5D7FA48}"/>
              </a:ext>
            </a:extLst>
          </p:cNvPr>
          <p:cNvGraphicFramePr>
            <a:graphicFrameLocks noGrp="1"/>
          </p:cNvGraphicFramePr>
          <p:nvPr>
            <p:extLst>
              <p:ext uri="{D42A27DB-BD31-4B8C-83A1-F6EECF244321}">
                <p14:modId xmlns:p14="http://schemas.microsoft.com/office/powerpoint/2010/main" val="25916711"/>
              </p:ext>
            </p:extLst>
          </p:nvPr>
        </p:nvGraphicFramePr>
        <p:xfrm>
          <a:off x="2886635" y="4817588"/>
          <a:ext cx="5809130" cy="1884426"/>
        </p:xfrm>
        <a:graphic>
          <a:graphicData uri="http://schemas.openxmlformats.org/drawingml/2006/table">
            <a:tbl>
              <a:tblPr firstRow="1" firstCol="1" bandRow="1">
                <a:tableStyleId>{5C22544A-7EE6-4342-B048-85BDC9FD1C3A}</a:tableStyleId>
              </a:tblPr>
              <a:tblGrid>
                <a:gridCol w="1656403">
                  <a:extLst>
                    <a:ext uri="{9D8B030D-6E8A-4147-A177-3AD203B41FA5}">
                      <a16:colId xmlns:a16="http://schemas.microsoft.com/office/drawing/2014/main" val="3997336169"/>
                    </a:ext>
                  </a:extLst>
                </a:gridCol>
                <a:gridCol w="1799971">
                  <a:extLst>
                    <a:ext uri="{9D8B030D-6E8A-4147-A177-3AD203B41FA5}">
                      <a16:colId xmlns:a16="http://schemas.microsoft.com/office/drawing/2014/main" val="2572808352"/>
                    </a:ext>
                  </a:extLst>
                </a:gridCol>
                <a:gridCol w="2352756">
                  <a:extLst>
                    <a:ext uri="{9D8B030D-6E8A-4147-A177-3AD203B41FA5}">
                      <a16:colId xmlns:a16="http://schemas.microsoft.com/office/drawing/2014/main" val="3092958601"/>
                    </a:ext>
                  </a:extLst>
                </a:gridCol>
              </a:tblGrid>
              <a:tr h="288222">
                <a:tc>
                  <a:txBody>
                    <a:bodyPr/>
                    <a:lstStyle/>
                    <a:p>
                      <a:pPr>
                        <a:lnSpc>
                          <a:spcPct val="107000"/>
                        </a:lnSpc>
                        <a:spcAft>
                          <a:spcPts val="600"/>
                        </a:spcAft>
                      </a:pPr>
                      <a:r>
                        <a:rPr lang="el-GR" sz="2000" dirty="0">
                          <a:effectLst/>
                        </a:rPr>
                        <a:t>Κλίμακα </a:t>
                      </a:r>
                      <a:r>
                        <a:rPr lang="en-US" sz="2000" dirty="0">
                          <a:effectLst/>
                        </a:rPr>
                        <a:t>TRIX</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el-GR" sz="2000">
                          <a:effectLst/>
                        </a:rPr>
                        <a:t>Ποιότητα νερού</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el-GR" sz="2000">
                          <a:effectLst/>
                        </a:rPr>
                        <a:t>Επίπεδο ευτροφισμού</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85906243"/>
                  </a:ext>
                </a:extLst>
              </a:tr>
              <a:tr h="288222">
                <a:tc>
                  <a:txBody>
                    <a:bodyPr/>
                    <a:lstStyle/>
                    <a:p>
                      <a:pPr>
                        <a:lnSpc>
                          <a:spcPct val="107000"/>
                        </a:lnSpc>
                        <a:spcAft>
                          <a:spcPts val="600"/>
                        </a:spcAft>
                      </a:pPr>
                      <a:r>
                        <a:rPr lang="el-GR" sz="2000">
                          <a:effectLst/>
                        </a:rPr>
                        <a:t>0-4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el-GR" sz="2000">
                          <a:effectLst/>
                        </a:rPr>
                        <a:t>Υψηλή</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el-GR" sz="2000">
                          <a:effectLst/>
                        </a:rPr>
                        <a:t>Χαμηλό</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89972646"/>
                  </a:ext>
                </a:extLst>
              </a:tr>
              <a:tr h="288222">
                <a:tc>
                  <a:txBody>
                    <a:bodyPr/>
                    <a:lstStyle/>
                    <a:p>
                      <a:pPr>
                        <a:lnSpc>
                          <a:spcPct val="107000"/>
                        </a:lnSpc>
                        <a:spcAft>
                          <a:spcPts val="600"/>
                        </a:spcAft>
                      </a:pPr>
                      <a:r>
                        <a:rPr lang="el-GR" sz="2000">
                          <a:effectLst/>
                        </a:rPr>
                        <a:t>4-5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el-GR" sz="2000" dirty="0">
                          <a:effectLst/>
                        </a:rPr>
                        <a:t>Καλή</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el-GR" sz="2000">
                          <a:effectLst/>
                        </a:rPr>
                        <a:t>Μέσο</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22549033"/>
                  </a:ext>
                </a:extLst>
              </a:tr>
              <a:tr h="288222">
                <a:tc>
                  <a:txBody>
                    <a:bodyPr/>
                    <a:lstStyle/>
                    <a:p>
                      <a:pPr>
                        <a:lnSpc>
                          <a:spcPct val="107000"/>
                        </a:lnSpc>
                        <a:spcAft>
                          <a:spcPts val="600"/>
                        </a:spcAft>
                      </a:pPr>
                      <a:r>
                        <a:rPr lang="el-GR" sz="2000">
                          <a:effectLst/>
                        </a:rPr>
                        <a:t>5-6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el-GR" sz="2000">
                          <a:effectLst/>
                        </a:rPr>
                        <a:t>Κακή</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el-GR" sz="2000">
                          <a:effectLst/>
                        </a:rPr>
                        <a:t>Υψηλό</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51042862"/>
                  </a:ext>
                </a:extLst>
              </a:tr>
              <a:tr h="288222">
                <a:tc>
                  <a:txBody>
                    <a:bodyPr/>
                    <a:lstStyle/>
                    <a:p>
                      <a:pPr>
                        <a:lnSpc>
                          <a:spcPct val="107000"/>
                        </a:lnSpc>
                        <a:spcAft>
                          <a:spcPts val="600"/>
                        </a:spcAft>
                      </a:pPr>
                      <a:r>
                        <a:rPr lang="el-GR" sz="2000">
                          <a:effectLst/>
                        </a:rPr>
                        <a:t>6-10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el-GR" sz="2000">
                          <a:effectLst/>
                        </a:rPr>
                        <a:t>Πτωχή</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600"/>
                        </a:spcAft>
                      </a:pPr>
                      <a:r>
                        <a:rPr lang="el-GR" sz="2000" dirty="0">
                          <a:effectLst/>
                        </a:rPr>
                        <a:t>Ιδιαίτερα αυξημένο</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9704810"/>
                  </a:ext>
                </a:extLst>
              </a:tr>
            </a:tbl>
          </a:graphicData>
        </a:graphic>
      </p:graphicFrame>
    </p:spTree>
    <p:extLst>
      <p:ext uri="{BB962C8B-B14F-4D97-AF65-F5344CB8AC3E}">
        <p14:creationId xmlns:p14="http://schemas.microsoft.com/office/powerpoint/2010/main" val="929135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B86A80-1738-4F23-BAFC-FB6C91C32732}"/>
              </a:ext>
            </a:extLst>
          </p:cNvPr>
          <p:cNvSpPr txBox="1"/>
          <p:nvPr/>
        </p:nvSpPr>
        <p:spPr>
          <a:xfrm>
            <a:off x="4167846" y="497424"/>
            <a:ext cx="3694672" cy="461665"/>
          </a:xfrm>
          <a:prstGeom prst="rect">
            <a:avLst/>
          </a:prstGeom>
          <a:noFill/>
        </p:spPr>
        <p:txBody>
          <a:bodyPr wrap="square">
            <a:spAutoFit/>
          </a:bodyPr>
          <a:lstStyle/>
          <a:p>
            <a:r>
              <a:rPr lang="el-GR" sz="2400" b="1" dirty="0">
                <a:solidFill>
                  <a:srgbClr val="002060"/>
                </a:solidFill>
                <a:latin typeface="Calibri" panose="020F0502020204030204" pitchFamily="34" charset="0"/>
                <a:ea typeface="TimesNewRomanPS-ItalicMT"/>
                <a:cs typeface="Calibri" panose="020F0502020204030204" pitchFamily="34" charset="0"/>
              </a:rPr>
              <a:t>ΘΑΛΑΣΣΙΟΙ ΟΡΓΑΝΙΣΜΟΙ</a:t>
            </a:r>
          </a:p>
        </p:txBody>
      </p:sp>
      <p:pic>
        <p:nvPicPr>
          <p:cNvPr id="1026" name="Picture 2" descr="Marine Life and the Marine Environment Marine LifeEnvironment">
            <a:extLst>
              <a:ext uri="{FF2B5EF4-FFF2-40B4-BE49-F238E27FC236}">
                <a16:creationId xmlns:a16="http://schemas.microsoft.com/office/drawing/2014/main" id="{270AD344-9970-493D-ADC7-5243C9E72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394" b="23789"/>
          <a:stretch/>
        </p:blipFill>
        <p:spPr bwMode="auto">
          <a:xfrm>
            <a:off x="1757265" y="1552872"/>
            <a:ext cx="8884171" cy="385242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16F9CB9-9899-4E08-AA30-53DABAFC2ED8}"/>
              </a:ext>
            </a:extLst>
          </p:cNvPr>
          <p:cNvSpPr txBox="1"/>
          <p:nvPr/>
        </p:nvSpPr>
        <p:spPr>
          <a:xfrm>
            <a:off x="4799856" y="5282191"/>
            <a:ext cx="6577600" cy="246221"/>
          </a:xfrm>
          <a:prstGeom prst="rect">
            <a:avLst/>
          </a:prstGeom>
          <a:noFill/>
        </p:spPr>
        <p:txBody>
          <a:bodyPr wrap="square">
            <a:spAutoFit/>
          </a:bodyPr>
          <a:lstStyle/>
          <a:p>
            <a:r>
              <a:rPr lang="en-US" sz="1000" dirty="0">
                <a:solidFill>
                  <a:srgbClr val="0B1F1C"/>
                </a:solidFill>
              </a:rPr>
              <a:t>https://slidetodoc.com/marine-life-and-the-marine-environment-marine-lifeenvironment/</a:t>
            </a:r>
          </a:p>
        </p:txBody>
      </p:sp>
    </p:spTree>
    <p:extLst>
      <p:ext uri="{BB962C8B-B14F-4D97-AF65-F5344CB8AC3E}">
        <p14:creationId xmlns:p14="http://schemas.microsoft.com/office/powerpoint/2010/main" val="7948965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B86A80-1738-4F23-BAFC-FB6C91C32732}"/>
              </a:ext>
            </a:extLst>
          </p:cNvPr>
          <p:cNvSpPr txBox="1"/>
          <p:nvPr/>
        </p:nvSpPr>
        <p:spPr>
          <a:xfrm>
            <a:off x="3803820" y="322644"/>
            <a:ext cx="3694672" cy="461665"/>
          </a:xfrm>
          <a:prstGeom prst="rect">
            <a:avLst/>
          </a:prstGeom>
          <a:noFill/>
        </p:spPr>
        <p:txBody>
          <a:bodyPr wrap="square">
            <a:spAutoFit/>
          </a:bodyPr>
          <a:lstStyle/>
          <a:p>
            <a:r>
              <a:rPr lang="el-GR" sz="2400" b="1" dirty="0">
                <a:solidFill>
                  <a:srgbClr val="002060"/>
                </a:solidFill>
                <a:latin typeface="Calibri" panose="020F0502020204030204" pitchFamily="34" charset="0"/>
                <a:ea typeface="TimesNewRomanPS-ItalicMT"/>
                <a:cs typeface="Calibri" panose="020F0502020204030204" pitchFamily="34" charset="0"/>
              </a:rPr>
              <a:t>ΠΕΛΑΓΙΚΟΙ ΣΧΗΜΑΤΙΣΜΟΙ</a:t>
            </a:r>
          </a:p>
        </p:txBody>
      </p:sp>
      <p:sp>
        <p:nvSpPr>
          <p:cNvPr id="6" name="TextBox 5">
            <a:extLst>
              <a:ext uri="{FF2B5EF4-FFF2-40B4-BE49-F238E27FC236}">
                <a16:creationId xmlns:a16="http://schemas.microsoft.com/office/drawing/2014/main" id="{CB7E4AEC-CB29-4327-8A3A-9D583ACC3AF4}"/>
              </a:ext>
            </a:extLst>
          </p:cNvPr>
          <p:cNvSpPr txBox="1"/>
          <p:nvPr/>
        </p:nvSpPr>
        <p:spPr>
          <a:xfrm>
            <a:off x="331694" y="931008"/>
            <a:ext cx="11528611" cy="4995983"/>
          </a:xfrm>
          <a:prstGeom prst="rect">
            <a:avLst/>
          </a:prstGeom>
          <a:noFill/>
        </p:spPr>
        <p:txBody>
          <a:bodyPr wrap="square">
            <a:spAutoFit/>
          </a:bodyPr>
          <a:lstStyle/>
          <a:p>
            <a:pPr>
              <a:lnSpc>
                <a:spcPct val="107000"/>
              </a:lnSpc>
              <a:spcAft>
                <a:spcPts val="600"/>
              </a:spcAft>
            </a:pP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Οι θαλάσσιοι ζωντανοί οργανισμοί, όπως άλλωστε και οι χερσαίοι </a:t>
            </a:r>
            <a:r>
              <a:rPr lang="el-GR" sz="2000" dirty="0">
                <a:effectLst/>
                <a:latin typeface="Calibri" panose="020F0502020204030204" pitchFamily="34" charset="0"/>
                <a:ea typeface="Calibri" panose="020F0502020204030204" pitchFamily="34" charset="0"/>
                <a:cs typeface="Calibri" panose="020F0502020204030204" pitchFamily="34" charset="0"/>
              </a:rPr>
              <a:t>ανήκουν σε ένα από τα τρία </a:t>
            </a:r>
            <a:r>
              <a:rPr lang="el-GR" sz="2000" dirty="0" err="1">
                <a:effectLst/>
                <a:latin typeface="Calibri" panose="020F0502020204030204" pitchFamily="34" charset="0"/>
                <a:ea typeface="Calibri" panose="020F0502020204030204" pitchFamily="34" charset="0"/>
                <a:cs typeface="Calibri" panose="020F0502020204030204" pitchFamily="34" charset="0"/>
              </a:rPr>
              <a:t>υπερ</a:t>
            </a:r>
            <a:r>
              <a:rPr lang="el-GR" sz="2000" dirty="0">
                <a:effectLst/>
                <a:latin typeface="Calibri" panose="020F0502020204030204" pitchFamily="34" charset="0"/>
                <a:ea typeface="Calibri" panose="020F0502020204030204" pitchFamily="34" charset="0"/>
                <a:cs typeface="Calibri" panose="020F0502020204030204" pitchFamily="34" charset="0"/>
              </a:rPr>
              <a:t>-βασίλεια της ζωής: </a:t>
            </a:r>
            <a:r>
              <a:rPr lang="el-GR" sz="2000" b="1" dirty="0">
                <a:effectLst/>
                <a:latin typeface="Calibri" panose="020F0502020204030204" pitchFamily="34" charset="0"/>
                <a:ea typeface="Calibri" panose="020F0502020204030204" pitchFamily="34" charset="0"/>
                <a:cs typeface="Calibri" panose="020F0502020204030204" pitchFamily="34" charset="0"/>
              </a:rPr>
              <a:t>(α) Βακτήρια</a:t>
            </a:r>
            <a:r>
              <a:rPr lang="el-GR" sz="2000" dirty="0">
                <a:effectLst/>
                <a:latin typeface="Calibri" panose="020F0502020204030204" pitchFamily="34" charset="0"/>
                <a:ea typeface="Calibri" panose="020F0502020204030204" pitchFamily="34" charset="0"/>
                <a:cs typeface="Calibri" panose="020F0502020204030204" pitchFamily="34" charset="0"/>
              </a:rPr>
              <a:t> </a:t>
            </a:r>
            <a:r>
              <a:rPr lang="el-GR" sz="2000" i="1" dirty="0">
                <a:effectLst/>
                <a:latin typeface="Calibri" panose="020F0502020204030204" pitchFamily="34" charset="0"/>
                <a:ea typeface="Calibri" panose="020F0502020204030204" pitchFamily="34" charset="0"/>
                <a:cs typeface="Calibri" panose="020F0502020204030204" pitchFamily="34" charset="0"/>
              </a:rPr>
              <a:t>(</a:t>
            </a:r>
            <a:r>
              <a:rPr lang="en-US" sz="2000" i="1" dirty="0">
                <a:effectLst/>
                <a:latin typeface="Calibri" panose="020F0502020204030204" pitchFamily="34" charset="0"/>
                <a:ea typeface="Calibri" panose="020F0502020204030204" pitchFamily="34" charset="0"/>
                <a:cs typeface="Calibri" panose="020F0502020204030204" pitchFamily="34" charset="0"/>
              </a:rPr>
              <a:t>bacteria </a:t>
            </a:r>
            <a:r>
              <a:rPr lang="el-GR" sz="2000" i="1" dirty="0">
                <a:effectLst/>
                <a:latin typeface="Calibri" panose="020F0502020204030204" pitchFamily="34" charset="0"/>
                <a:ea typeface="Calibri" panose="020F0502020204030204" pitchFamily="34" charset="0"/>
                <a:cs typeface="Calibri" panose="020F0502020204030204" pitchFamily="34" charset="0"/>
              </a:rPr>
              <a:t>ή </a:t>
            </a:r>
            <a:r>
              <a:rPr lang="en-US" sz="2000" i="1" dirty="0">
                <a:effectLst/>
                <a:latin typeface="Calibri" panose="020F0502020204030204" pitchFamily="34" charset="0"/>
                <a:ea typeface="Calibri" panose="020F0502020204030204" pitchFamily="34" charset="0"/>
                <a:cs typeface="Calibri" panose="020F0502020204030204" pitchFamily="34" charset="0"/>
              </a:rPr>
              <a:t>Eubacteria</a:t>
            </a:r>
            <a:r>
              <a:rPr lang="el-GR" sz="2000" i="1" dirty="0">
                <a:effectLst/>
                <a:latin typeface="Calibri" panose="020F0502020204030204" pitchFamily="34" charset="0"/>
                <a:ea typeface="Calibri" panose="020F0502020204030204" pitchFamily="34" charset="0"/>
                <a:cs typeface="Calibri" panose="020F0502020204030204" pitchFamily="34" charset="0"/>
              </a:rPr>
              <a:t>)</a:t>
            </a:r>
            <a:r>
              <a:rPr lang="el-GR" sz="2000" dirty="0">
                <a:effectLst/>
                <a:latin typeface="Calibri" panose="020F0502020204030204" pitchFamily="34" charset="0"/>
                <a:ea typeface="Calibri" panose="020F0502020204030204" pitchFamily="34" charset="0"/>
                <a:cs typeface="Calibri" panose="020F0502020204030204" pitchFamily="34" charset="0"/>
              </a:rPr>
              <a:t>, </a:t>
            </a:r>
            <a:r>
              <a:rPr lang="el-GR" sz="2000" b="1" dirty="0">
                <a:effectLst/>
                <a:latin typeface="Calibri" panose="020F0502020204030204" pitchFamily="34" charset="0"/>
                <a:ea typeface="Calibri" panose="020F0502020204030204" pitchFamily="34" charset="0"/>
                <a:cs typeface="Calibri" panose="020F0502020204030204" pitchFamily="34" charset="0"/>
              </a:rPr>
              <a:t>(β) Αρχαία </a:t>
            </a:r>
            <a:r>
              <a:rPr lang="el-GR" sz="2000" i="1" dirty="0">
                <a:effectLst/>
                <a:latin typeface="Calibri" panose="020F0502020204030204" pitchFamily="34" charset="0"/>
                <a:ea typeface="Calibri" panose="020F0502020204030204" pitchFamily="34" charset="0"/>
                <a:cs typeface="Calibri" panose="020F0502020204030204" pitchFamily="34" charset="0"/>
              </a:rPr>
              <a:t>(</a:t>
            </a:r>
            <a:r>
              <a:rPr lang="en-US" sz="2000" i="1" dirty="0">
                <a:effectLst/>
                <a:latin typeface="Calibri" panose="020F0502020204030204" pitchFamily="34" charset="0"/>
                <a:ea typeface="Calibri" panose="020F0502020204030204" pitchFamily="34" charset="0"/>
                <a:cs typeface="Calibri" panose="020F0502020204030204" pitchFamily="34" charset="0"/>
              </a:rPr>
              <a:t>Archaea</a:t>
            </a:r>
            <a:r>
              <a:rPr lang="el-GR" sz="2000" i="1" dirty="0">
                <a:effectLst/>
                <a:latin typeface="Calibri" panose="020F0502020204030204" pitchFamily="34" charset="0"/>
                <a:ea typeface="Calibri" panose="020F0502020204030204" pitchFamily="34" charset="0"/>
                <a:cs typeface="Calibri" panose="020F0502020204030204" pitchFamily="34" charset="0"/>
              </a:rPr>
              <a:t>)</a:t>
            </a:r>
            <a:r>
              <a:rPr lang="el-GR" sz="2000" dirty="0">
                <a:effectLst/>
                <a:latin typeface="Calibri" panose="020F0502020204030204" pitchFamily="34" charset="0"/>
                <a:ea typeface="Calibri" panose="020F0502020204030204" pitchFamily="34" charset="0"/>
                <a:cs typeface="Calibri" panose="020F0502020204030204" pitchFamily="34" charset="0"/>
              </a:rPr>
              <a:t> και </a:t>
            </a:r>
            <a:r>
              <a:rPr lang="el-GR" sz="2000" b="1" dirty="0">
                <a:effectLst/>
                <a:latin typeface="Calibri" panose="020F0502020204030204" pitchFamily="34" charset="0"/>
                <a:ea typeface="Calibri" panose="020F0502020204030204" pitchFamily="34" charset="0"/>
                <a:cs typeface="Calibri" panose="020F0502020204030204" pitchFamily="34" charset="0"/>
              </a:rPr>
              <a:t>(γ)</a:t>
            </a:r>
            <a:r>
              <a:rPr lang="el-GR" sz="2000" dirty="0">
                <a:effectLst/>
                <a:latin typeface="Calibri" panose="020F0502020204030204" pitchFamily="34" charset="0"/>
                <a:ea typeface="Calibri" panose="020F0502020204030204" pitchFamily="34" charset="0"/>
                <a:cs typeface="Calibri" panose="020F0502020204030204" pitchFamily="34" charset="0"/>
              </a:rPr>
              <a:t> </a:t>
            </a:r>
            <a:r>
              <a:rPr lang="el-GR" sz="2000" b="1" dirty="0" err="1">
                <a:effectLst/>
                <a:latin typeface="Calibri" panose="020F0502020204030204" pitchFamily="34" charset="0"/>
                <a:ea typeface="Calibri" panose="020F0502020204030204" pitchFamily="34" charset="0"/>
                <a:cs typeface="Calibri" panose="020F0502020204030204" pitchFamily="34" charset="0"/>
              </a:rPr>
              <a:t>Ευκάρυα</a:t>
            </a:r>
            <a:r>
              <a:rPr lang="el-GR" sz="2000" b="1" dirty="0">
                <a:effectLst/>
                <a:latin typeface="Calibri" panose="020F0502020204030204" pitchFamily="34" charset="0"/>
                <a:ea typeface="Calibri" panose="020F0502020204030204" pitchFamily="34" charset="0"/>
                <a:cs typeface="Calibri" panose="020F0502020204030204" pitchFamily="34" charset="0"/>
              </a:rPr>
              <a:t> </a:t>
            </a:r>
            <a:r>
              <a:rPr lang="el-GR" sz="2000" i="1" dirty="0">
                <a:effectLst/>
                <a:latin typeface="Calibri" panose="020F0502020204030204" pitchFamily="34" charset="0"/>
                <a:ea typeface="Calibri" panose="020F0502020204030204" pitchFamily="34" charset="0"/>
                <a:cs typeface="Calibri" panose="020F0502020204030204" pitchFamily="34" charset="0"/>
              </a:rPr>
              <a:t>(</a:t>
            </a:r>
            <a:r>
              <a:rPr lang="en-US" sz="2000" i="1" dirty="0">
                <a:effectLst/>
                <a:latin typeface="Calibri" panose="020F0502020204030204" pitchFamily="34" charset="0"/>
                <a:ea typeface="Calibri" panose="020F0502020204030204" pitchFamily="34" charset="0"/>
                <a:cs typeface="Calibri" panose="020F0502020204030204" pitchFamily="34" charset="0"/>
              </a:rPr>
              <a:t>Eukarya</a:t>
            </a:r>
            <a:r>
              <a:rPr lang="el-GR" sz="2000" i="1" dirty="0">
                <a:effectLst/>
                <a:latin typeface="Calibri" panose="020F0502020204030204" pitchFamily="34" charset="0"/>
                <a:ea typeface="Calibri" panose="020F0502020204030204" pitchFamily="34" charset="0"/>
                <a:cs typeface="Calibri" panose="020F0502020204030204" pitchFamily="34" charset="0"/>
              </a:rPr>
              <a:t>)</a:t>
            </a:r>
            <a:r>
              <a:rPr lang="el-GR" sz="2000" b="1" dirty="0">
                <a:effectLst/>
                <a:latin typeface="Calibri" panose="020F0502020204030204" pitchFamily="34" charset="0"/>
                <a:ea typeface="Calibri" panose="020F0502020204030204" pitchFamily="34" charset="0"/>
                <a:cs typeface="Calibri" panose="020F0502020204030204" pitchFamily="34" charset="0"/>
              </a:rPr>
              <a:t> </a:t>
            </a:r>
            <a:r>
              <a:rPr lang="el-GR" sz="2000" dirty="0">
                <a:effectLst/>
                <a:latin typeface="Calibri" panose="020F0502020204030204" pitchFamily="34" charset="0"/>
                <a:ea typeface="Calibri" panose="020F0502020204030204" pitchFamily="34" charset="0"/>
                <a:cs typeface="Calibri" panose="020F0502020204030204" pitchFamily="34" charset="0"/>
              </a:rPr>
              <a:t>(Εικόνα 4.10). </a:t>
            </a:r>
          </a:p>
          <a:p>
            <a:pPr>
              <a:lnSpc>
                <a:spcPct val="107000"/>
              </a:lnSpc>
              <a:spcAft>
                <a:spcPts val="600"/>
              </a:spcAft>
            </a:pPr>
            <a:endParaRPr lang="el-GR" sz="20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600"/>
              </a:spcAft>
              <a:buFont typeface="Arial" panose="020B0604020202020204" pitchFamily="34" charset="0"/>
              <a:buChar char="•"/>
            </a:pPr>
            <a:r>
              <a:rPr lang="el-GR" sz="2000" i="1" dirty="0">
                <a:effectLst/>
                <a:latin typeface="Calibri" panose="020F0502020204030204" pitchFamily="34" charset="0"/>
                <a:ea typeface="Calibri" panose="020F0502020204030204" pitchFamily="34" charset="0"/>
                <a:cs typeface="Calibri" panose="020F0502020204030204" pitchFamily="34" charset="0"/>
              </a:rPr>
              <a:t>Τα βακτήρια</a:t>
            </a:r>
            <a:r>
              <a:rPr lang="el-GR" sz="2000" dirty="0">
                <a:effectLst/>
                <a:latin typeface="Calibri" panose="020F0502020204030204" pitchFamily="34" charset="0"/>
                <a:ea typeface="Calibri" panose="020F0502020204030204" pitchFamily="34" charset="0"/>
                <a:cs typeface="Calibri" panose="020F0502020204030204" pitchFamily="34" charset="0"/>
              </a:rPr>
              <a:t> περιλαμβάνουν απλές μορφές ζωής με κύτταρα που συνήθως δεν έχουν πυρήνα. </a:t>
            </a:r>
          </a:p>
          <a:p>
            <a:pPr marL="285750" indent="-285750">
              <a:lnSpc>
                <a:spcPct val="107000"/>
              </a:lnSpc>
              <a:spcAft>
                <a:spcPts val="600"/>
              </a:spcAft>
              <a:buFont typeface="Arial" panose="020B0604020202020204" pitchFamily="34" charset="0"/>
              <a:buChar char="•"/>
            </a:pPr>
            <a:r>
              <a:rPr lang="el-GR" sz="2000" i="1" dirty="0">
                <a:effectLst/>
                <a:latin typeface="Calibri" panose="020F0502020204030204" pitchFamily="34" charset="0"/>
                <a:ea typeface="Calibri" panose="020F0502020204030204" pitchFamily="34" charset="0"/>
                <a:cs typeface="Calibri" panose="020F0502020204030204" pitchFamily="34" charset="0"/>
              </a:rPr>
              <a:t>Τα αρχαία</a:t>
            </a:r>
            <a:r>
              <a:rPr lang="el-GR" sz="2000" dirty="0">
                <a:effectLst/>
                <a:latin typeface="Calibri" panose="020F0502020204030204" pitchFamily="34" charset="0"/>
                <a:ea typeface="Calibri" panose="020F0502020204030204" pitchFamily="34" charset="0"/>
                <a:cs typeface="Calibri" panose="020F0502020204030204" pitchFamily="34" charset="0"/>
              </a:rPr>
              <a:t> είναι μια ομάδα απλών, μικροσκοπικών, βακτηρίων που μοιάζουν με βακτήρια και περιλαμβάνουν παραγωγούς μεθανίου και οξειδωτές θείου που κατοικούν σε υδροθερμικά πεδία και σε βαθιές περιοχές διαφυγής υδροθερμικών ρευστών, όπως και άλλες μορφές ζωής πολλές από τις οποίες προτιμούν περιβάλλοντα με ακραίες συνθήκες θερμοκρασίας ή/και πίεσης. </a:t>
            </a:r>
          </a:p>
          <a:p>
            <a:pPr marL="285750" indent="-285750">
              <a:lnSpc>
                <a:spcPct val="107000"/>
              </a:lnSpc>
              <a:spcAft>
                <a:spcPts val="600"/>
              </a:spcAft>
              <a:buFont typeface="Arial" panose="020B0604020202020204" pitchFamily="34" charset="0"/>
              <a:buChar char="•"/>
            </a:pPr>
            <a:r>
              <a:rPr lang="el-GR" sz="2000" i="1" dirty="0">
                <a:effectLst/>
                <a:latin typeface="Calibri" panose="020F0502020204030204" pitchFamily="34" charset="0"/>
                <a:ea typeface="Calibri" panose="020F0502020204030204" pitchFamily="34" charset="0"/>
                <a:cs typeface="Times New Roman" panose="02020603050405020304" pitchFamily="18" charset="0"/>
              </a:rPr>
              <a:t>Τα </a:t>
            </a:r>
            <a:r>
              <a:rPr lang="el-GR" sz="2000" i="1" dirty="0" err="1">
                <a:effectLst/>
                <a:latin typeface="Calibri" panose="020F0502020204030204" pitchFamily="34" charset="0"/>
                <a:ea typeface="Calibri" panose="020F0502020204030204" pitchFamily="34" charset="0"/>
                <a:cs typeface="Times New Roman" panose="02020603050405020304" pitchFamily="18" charset="0"/>
              </a:rPr>
              <a:t>ευκάρυα</a:t>
            </a:r>
            <a:r>
              <a:rPr lang="el-GR" sz="2000" dirty="0">
                <a:effectLst/>
                <a:latin typeface="Calibri" panose="020F0502020204030204" pitchFamily="34" charset="0"/>
                <a:ea typeface="Calibri" panose="020F0502020204030204" pitchFamily="34" charset="0"/>
                <a:cs typeface="Times New Roman" panose="02020603050405020304" pitchFamily="18" charset="0"/>
              </a:rPr>
              <a:t> είναι πολύπλοκοι οργανισμοί, όπως τα πολυκύτταρα φυτά και ζώα, </a:t>
            </a:r>
            <a:r>
              <a:rPr lang="el-GR" sz="2000" i="1" dirty="0">
                <a:effectLst/>
                <a:latin typeface="Calibri" panose="020F0502020204030204" pitchFamily="34" charset="0"/>
                <a:ea typeface="Calibri" panose="020F0502020204030204" pitchFamily="34" charset="0"/>
                <a:cs typeface="Times New Roman" panose="02020603050405020304" pitchFamily="18" charset="0"/>
              </a:rPr>
              <a:t>οι μύκητες</a:t>
            </a:r>
            <a:r>
              <a:rPr lang="el-GR" sz="2000" dirty="0">
                <a:effectLst/>
                <a:latin typeface="Calibri" panose="020F0502020204030204" pitchFamily="34" charset="0"/>
                <a:ea typeface="Calibri" panose="020F0502020204030204" pitchFamily="34" charset="0"/>
                <a:cs typeface="Times New Roman" panose="02020603050405020304" pitchFamily="18" charset="0"/>
              </a:rPr>
              <a:t> </a:t>
            </a:r>
            <a:r>
              <a:rPr lang="el-GR" sz="2000" i="1" dirty="0">
                <a:effectLst/>
                <a:latin typeface="Calibri" panose="020F0502020204030204" pitchFamily="34" charset="0"/>
                <a:ea typeface="Calibri" panose="020F0502020204030204" pitchFamily="34" charset="0"/>
                <a:cs typeface="Times New Roman" panose="02020603050405020304" pitchFamily="18" charset="0"/>
              </a:rPr>
              <a:t>(</a:t>
            </a:r>
            <a:r>
              <a:rPr lang="en-US" sz="2000" i="1" dirty="0" err="1">
                <a:effectLst/>
                <a:latin typeface="Calibri" panose="020F0502020204030204" pitchFamily="34" charset="0"/>
                <a:ea typeface="Calibri" panose="020F0502020204030204" pitchFamily="34" charset="0"/>
                <a:cs typeface="Times New Roman" panose="02020603050405020304" pitchFamily="18" charset="0"/>
              </a:rPr>
              <a:t>Fugi</a:t>
            </a:r>
            <a:r>
              <a:rPr lang="el-GR" sz="2000" i="1" dirty="0">
                <a:effectLst/>
                <a:latin typeface="Calibri" panose="020F0502020204030204" pitchFamily="34" charset="0"/>
                <a:ea typeface="Calibri" panose="020F0502020204030204" pitchFamily="34" charset="0"/>
                <a:cs typeface="Times New Roman" panose="02020603050405020304" pitchFamily="18" charset="0"/>
              </a:rPr>
              <a:t>)</a:t>
            </a:r>
            <a:r>
              <a:rPr lang="el-GR" sz="2000" dirty="0">
                <a:effectLst/>
                <a:latin typeface="Calibri" panose="020F0502020204030204" pitchFamily="34" charset="0"/>
                <a:ea typeface="Calibri" panose="020F0502020204030204" pitchFamily="34" charset="0"/>
                <a:cs typeface="Times New Roman" panose="02020603050405020304" pitchFamily="18" charset="0"/>
              </a:rPr>
              <a:t> και τα </a:t>
            </a:r>
            <a:r>
              <a:rPr lang="el-GR" sz="2000" i="1" dirty="0">
                <a:effectLst/>
                <a:latin typeface="Calibri" panose="020F0502020204030204" pitchFamily="34" charset="0"/>
                <a:ea typeface="Calibri" panose="020F0502020204030204" pitchFamily="34" charset="0"/>
                <a:cs typeface="Times New Roman" panose="02020603050405020304" pitchFamily="18" charset="0"/>
              </a:rPr>
              <a:t>π</a:t>
            </a:r>
            <a:r>
              <a:rPr lang="el-GR" sz="2000" i="1" dirty="0">
                <a:solidFill>
                  <a:srgbClr val="202122"/>
                </a:solidFill>
                <a:effectLst/>
                <a:latin typeface="Calibri" panose="020F0502020204030204" pitchFamily="34" charset="0"/>
                <a:ea typeface="Calibri" panose="020F0502020204030204" pitchFamily="34" charset="0"/>
                <a:cs typeface="Arial" panose="020B0604020202020204" pitchFamily="34" charset="0"/>
              </a:rPr>
              <a:t>ρώτιστα</a:t>
            </a:r>
            <a:r>
              <a:rPr lang="el-GR" sz="2000" b="1" dirty="0">
                <a:solidFill>
                  <a:srgbClr val="202122"/>
                </a:solidFill>
                <a:effectLst/>
                <a:latin typeface="Calibri" panose="020F0502020204030204" pitchFamily="34" charset="0"/>
                <a:ea typeface="Calibri" panose="020F0502020204030204" pitchFamily="34" charset="0"/>
                <a:cs typeface="Arial" panose="020B0604020202020204" pitchFamily="34" charset="0"/>
              </a:rPr>
              <a:t> </a:t>
            </a:r>
            <a:r>
              <a:rPr lang="el-GR" sz="2000" dirty="0">
                <a:solidFill>
                  <a:srgbClr val="202122"/>
                </a:solidFill>
                <a:effectLst/>
                <a:latin typeface="Calibri" panose="020F0502020204030204" pitchFamily="34" charset="0"/>
                <a:ea typeface="Calibri" panose="020F0502020204030204" pitchFamily="34" charset="0"/>
                <a:cs typeface="Arial" panose="020B0604020202020204" pitchFamily="34" charset="0"/>
              </a:rPr>
              <a:t>(</a:t>
            </a:r>
            <a:r>
              <a:rPr lang="el-GR" sz="2000" i="1" dirty="0" err="1">
                <a:solidFill>
                  <a:srgbClr val="202122"/>
                </a:solidFill>
                <a:effectLst/>
                <a:latin typeface="Calibri" panose="020F0502020204030204" pitchFamily="34" charset="0"/>
                <a:ea typeface="Calibri" panose="020F0502020204030204" pitchFamily="34" charset="0"/>
                <a:cs typeface="Arial" panose="020B0604020202020204" pitchFamily="34" charset="0"/>
              </a:rPr>
              <a:t>Protista</a:t>
            </a:r>
            <a:r>
              <a:rPr lang="el-GR" sz="2000" dirty="0">
                <a:solidFill>
                  <a:srgbClr val="202122"/>
                </a:solidFill>
                <a:effectLst/>
                <a:latin typeface="Calibri" panose="020F0502020204030204" pitchFamily="34" charset="0"/>
                <a:ea typeface="Calibri" panose="020F0502020204030204" pitchFamily="34" charset="0"/>
                <a:cs typeface="Arial" panose="020B0604020202020204" pitchFamily="34" charset="0"/>
              </a:rPr>
              <a:t>), τα οποία δεν ανήκουν ούτε στα </a:t>
            </a:r>
            <a:r>
              <a:rPr lang="el-GR" sz="20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2" tooltip="Φυτά"/>
              </a:rPr>
              <a:t>Φυτά</a:t>
            </a:r>
            <a:r>
              <a:rPr lang="el-GR" sz="2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ούτε στα </a:t>
            </a:r>
            <a:r>
              <a:rPr lang="el-GR" sz="2000" u="sng" dirty="0" err="1">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tooltip="Ζώα"/>
              </a:rPr>
              <a:t>Μετάζωα</a:t>
            </a:r>
            <a:r>
              <a:rPr lang="el-GR" sz="2000" dirty="0">
                <a:effectLst/>
                <a:latin typeface="Calibri" panose="020F0502020204030204" pitchFamily="34" charset="0"/>
                <a:ea typeface="Calibri" panose="020F0502020204030204" pitchFamily="34" charset="0"/>
                <a:cs typeface="Times New Roman" panose="02020603050405020304" pitchFamily="18" charset="0"/>
              </a:rPr>
              <a:t> </a:t>
            </a:r>
            <a:r>
              <a:rPr lang="el-GR" sz="2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αλλά ούτε και στους </a:t>
            </a:r>
            <a:r>
              <a:rPr lang="el-GR" sz="2000" u="sng" dirty="0" err="1">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4"/>
              </a:rPr>
              <a:t>Ευμύκητες</a:t>
            </a:r>
            <a:r>
              <a:rPr lang="el-GR" sz="2000" dirty="0">
                <a:effectLst/>
                <a:latin typeface="Calibri" panose="020F0502020204030204" pitchFamily="34" charset="0"/>
                <a:ea typeface="Calibri" panose="020F0502020204030204" pitchFamily="34" charset="0"/>
                <a:cs typeface="Times New Roman" panose="02020603050405020304" pitchFamily="18" charset="0"/>
              </a:rPr>
              <a:t>. Το κύριο συστατικό των </a:t>
            </a:r>
            <a:r>
              <a:rPr lang="el-GR" sz="2000" dirty="0" err="1">
                <a:effectLst/>
                <a:latin typeface="Calibri" panose="020F0502020204030204" pitchFamily="34" charset="0"/>
                <a:ea typeface="Calibri" panose="020F0502020204030204" pitchFamily="34" charset="0"/>
                <a:cs typeface="Times New Roman" panose="02020603050405020304" pitchFamily="18" charset="0"/>
              </a:rPr>
              <a:t>ευκαρυωτικών</a:t>
            </a:r>
            <a:r>
              <a:rPr lang="el-GR" sz="2000" dirty="0">
                <a:effectLst/>
                <a:latin typeface="Calibri" panose="020F0502020204030204" pitchFamily="34" charset="0"/>
                <a:ea typeface="Calibri" panose="020F0502020204030204" pitchFamily="34" charset="0"/>
                <a:cs typeface="Times New Roman" panose="02020603050405020304" pitchFamily="18" charset="0"/>
              </a:rPr>
              <a:t> οργανισμών είναι το </a:t>
            </a:r>
            <a:r>
              <a:rPr lang="en-US" sz="2000" dirty="0">
                <a:effectLst/>
                <a:latin typeface="Calibri" panose="020F0502020204030204" pitchFamily="34" charset="0"/>
                <a:ea typeface="Calibri" panose="020F0502020204030204" pitchFamily="34" charset="0"/>
                <a:cs typeface="Times New Roman" panose="02020603050405020304" pitchFamily="18" charset="0"/>
              </a:rPr>
              <a:t>DNA</a:t>
            </a:r>
            <a:r>
              <a:rPr lang="el-GR" sz="2000" dirty="0">
                <a:effectLst/>
                <a:latin typeface="Calibri" panose="020F0502020204030204" pitchFamily="34" charset="0"/>
                <a:ea typeface="Calibri" panose="020F0502020204030204" pitchFamily="34" charset="0"/>
                <a:cs typeface="Times New Roman" panose="02020603050405020304" pitchFamily="18" charset="0"/>
              </a:rPr>
              <a:t>, το οποίο στεγάζεται σε έναν διακριτό πυρήνα, ενώ τα κύτταρα τους περιέχουν δομές που τροφοδοτούν με ενέργεια την κατασκευή του κυττάρου και τη διατήρηση των λειτουργιών του.</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345780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4" descr="Εικόνα που περιέχει κείμενο, διαφορετικός&#10;&#10;Περιγραφή που δημιουργήθηκε αυτόματα">
            <a:extLst>
              <a:ext uri="{FF2B5EF4-FFF2-40B4-BE49-F238E27FC236}">
                <a16:creationId xmlns:a16="http://schemas.microsoft.com/office/drawing/2014/main" id="{E4C92220-D4B9-4F29-B510-F41C2F275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9531" y="1040439"/>
            <a:ext cx="8889925" cy="4822479"/>
          </a:xfrm>
          <a:prstGeom prst="rect">
            <a:avLst/>
          </a:prstGeom>
        </p:spPr>
      </p:pic>
    </p:spTree>
    <p:extLst>
      <p:ext uri="{BB962C8B-B14F-4D97-AF65-F5344CB8AC3E}">
        <p14:creationId xmlns:p14="http://schemas.microsoft.com/office/powerpoint/2010/main" val="1880798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8B24388-46A3-4DD7-93F6-2F8967333748}"/>
              </a:ext>
            </a:extLst>
          </p:cNvPr>
          <p:cNvSpPr txBox="1"/>
          <p:nvPr/>
        </p:nvSpPr>
        <p:spPr>
          <a:xfrm>
            <a:off x="776114" y="353064"/>
            <a:ext cx="11075227" cy="6419771"/>
          </a:xfrm>
          <a:prstGeom prst="rect">
            <a:avLst/>
          </a:prstGeom>
          <a:noFill/>
        </p:spPr>
        <p:txBody>
          <a:bodyPr wrap="square">
            <a:spAutoFit/>
          </a:bodyPr>
          <a:lstStyle/>
          <a:p>
            <a:pPr>
              <a:lnSpc>
                <a:spcPct val="107000"/>
              </a:lnSpc>
              <a:spcAft>
                <a:spcPts val="800"/>
              </a:spcAft>
            </a:pPr>
            <a:r>
              <a:rPr lang="el-GR" sz="1800" dirty="0">
                <a:solidFill>
                  <a:srgbClr val="000000"/>
                </a:solidFill>
                <a:effectLst/>
                <a:latin typeface="Calibri" panose="020F0502020204030204" pitchFamily="34" charset="0"/>
                <a:ea typeface="PFPanel"/>
                <a:cs typeface="Calibri" panose="020F0502020204030204" pitchFamily="34" charset="0"/>
              </a:rPr>
              <a:t>Σε </a:t>
            </a:r>
            <a:r>
              <a:rPr lang="el-GR" sz="2000" dirty="0">
                <a:solidFill>
                  <a:srgbClr val="000000"/>
                </a:solidFill>
                <a:effectLst/>
                <a:latin typeface="Calibri" panose="020F0502020204030204" pitchFamily="34" charset="0"/>
                <a:ea typeface="PFPanel"/>
                <a:cs typeface="Calibri" panose="020F0502020204030204" pitchFamily="34" charset="0"/>
              </a:rPr>
              <a:t>ένα </a:t>
            </a:r>
            <a:r>
              <a:rPr lang="el-GR" sz="2000" b="1" dirty="0">
                <a:solidFill>
                  <a:srgbClr val="000000"/>
                </a:solidFill>
                <a:effectLst/>
                <a:latin typeface="Calibri" panose="020F0502020204030204" pitchFamily="34" charset="0"/>
                <a:ea typeface="PFPanel"/>
                <a:cs typeface="Calibri" panose="020F0502020204030204" pitchFamily="34" charset="0"/>
              </a:rPr>
              <a:t>οικοσύστημα,</a:t>
            </a:r>
            <a:r>
              <a:rPr lang="el-GR" sz="2000" dirty="0">
                <a:solidFill>
                  <a:srgbClr val="000000"/>
                </a:solidFill>
                <a:effectLst/>
                <a:latin typeface="Calibri" panose="020F0502020204030204" pitchFamily="34" charset="0"/>
                <a:ea typeface="PFPanel"/>
                <a:cs typeface="Calibri" panose="020F0502020204030204" pitchFamily="34" charset="0"/>
              </a:rPr>
              <a:t> όλοι οι οργανισμοί που ανήκουν στο ίδιο είδος αποτελούν έναν </a:t>
            </a:r>
            <a:r>
              <a:rPr lang="el-GR" sz="2000" b="1" dirty="0">
                <a:solidFill>
                  <a:srgbClr val="000000"/>
                </a:solidFill>
                <a:effectLst/>
                <a:latin typeface="Calibri" panose="020F0502020204030204" pitchFamily="34" charset="0"/>
                <a:ea typeface="PFPanel"/>
                <a:cs typeface="Calibri" panose="020F0502020204030204" pitchFamily="34" charset="0"/>
              </a:rPr>
              <a:t>πληθυσμό.</a:t>
            </a:r>
            <a:r>
              <a:rPr lang="el-GR" sz="2000" dirty="0">
                <a:solidFill>
                  <a:srgbClr val="000000"/>
                </a:solidFill>
                <a:effectLst/>
                <a:latin typeface="Calibri" panose="020F0502020204030204" pitchFamily="34" charset="0"/>
                <a:ea typeface="PFPanel"/>
                <a:cs typeface="Calibri" panose="020F0502020204030204" pitchFamily="34" charset="0"/>
              </a:rPr>
              <a:t> </a:t>
            </a:r>
            <a:endParaRPr lang="en-US" sz="2000" dirty="0">
              <a:solidFill>
                <a:srgbClr val="000000"/>
              </a:solidFill>
              <a:effectLst/>
              <a:latin typeface="Calibri" panose="020F0502020204030204" pitchFamily="34" charset="0"/>
              <a:ea typeface="PFPanel"/>
              <a:cs typeface="Calibri" panose="020F0502020204030204" pitchFamily="34" charset="0"/>
            </a:endParaRPr>
          </a:p>
          <a:p>
            <a:pPr>
              <a:lnSpc>
                <a:spcPct val="107000"/>
              </a:lnSpc>
              <a:spcAft>
                <a:spcPts val="800"/>
              </a:spcAft>
            </a:pPr>
            <a:endParaRPr lang="en-US" sz="1000" dirty="0">
              <a:solidFill>
                <a:srgbClr val="000000"/>
              </a:solidFill>
              <a:latin typeface="Calibri" panose="020F0502020204030204" pitchFamily="34" charset="0"/>
              <a:ea typeface="PFPanel"/>
              <a:cs typeface="Calibri" panose="020F0502020204030204" pitchFamily="34" charset="0"/>
            </a:endParaRPr>
          </a:p>
          <a:p>
            <a:pPr>
              <a:lnSpc>
                <a:spcPct val="107000"/>
              </a:lnSpc>
              <a:spcAft>
                <a:spcPts val="800"/>
              </a:spcAft>
            </a:pPr>
            <a:r>
              <a:rPr lang="el-GR" sz="2000" dirty="0">
                <a:solidFill>
                  <a:srgbClr val="000000"/>
                </a:solidFill>
                <a:effectLst/>
                <a:latin typeface="Calibri" panose="020F0502020204030204" pitchFamily="34" charset="0"/>
                <a:ea typeface="PFPanel"/>
                <a:cs typeface="Calibri" panose="020F0502020204030204" pitchFamily="34" charset="0"/>
              </a:rPr>
              <a:t>Το σύνολο των διαφορετικών πληθυσμών που ζουν σε ένα οικοσύστημα και οι σχέσεις που αναπτύσσουν μεταξύ τους συνθέτουν μια </a:t>
            </a:r>
            <a:r>
              <a:rPr lang="el-GR" sz="2000" b="1" dirty="0">
                <a:solidFill>
                  <a:srgbClr val="000000"/>
                </a:solidFill>
                <a:effectLst/>
                <a:latin typeface="Calibri" panose="020F0502020204030204" pitchFamily="34" charset="0"/>
                <a:ea typeface="PFPanel"/>
                <a:cs typeface="Calibri" panose="020F0502020204030204" pitchFamily="34" charset="0"/>
              </a:rPr>
              <a:t>βιοκοινωνία (ή βιοκοινότητα). </a:t>
            </a:r>
          </a:p>
          <a:p>
            <a:pPr>
              <a:lnSpc>
                <a:spcPct val="107000"/>
              </a:lnSpc>
              <a:spcAft>
                <a:spcPts val="800"/>
              </a:spcAft>
            </a:pP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l-GR" sz="2000" dirty="0">
                <a:effectLst/>
                <a:latin typeface="Calibri" panose="020F0502020204030204" pitchFamily="34" charset="0"/>
                <a:ea typeface="PFPanel"/>
                <a:cs typeface="Calibri" panose="020F0502020204030204" pitchFamily="34" charset="0"/>
              </a:rPr>
              <a:t>Η περιοχή στην οποία ζει ένας πληθυσμός ή μια βιοκοινότητα αποτελεί ένα </a:t>
            </a:r>
            <a:r>
              <a:rPr lang="el-GR" sz="2000" b="1" dirty="0">
                <a:effectLst/>
                <a:latin typeface="Calibri" panose="020F0502020204030204" pitchFamily="34" charset="0"/>
                <a:ea typeface="PFPanel"/>
                <a:cs typeface="Calibri" panose="020F0502020204030204" pitchFamily="34" charset="0"/>
              </a:rPr>
              <a:t>βιότοπο (ή </a:t>
            </a:r>
            <a:r>
              <a:rPr lang="el-GR" sz="2000" b="1" dirty="0" err="1">
                <a:effectLst/>
                <a:latin typeface="Calibri" panose="020F0502020204030204" pitchFamily="34" charset="0"/>
                <a:ea typeface="PFPanel"/>
                <a:cs typeface="Calibri" panose="020F0502020204030204" pitchFamily="34" charset="0"/>
              </a:rPr>
              <a:t>οικότοπο</a:t>
            </a:r>
            <a:r>
              <a:rPr lang="el-GR" sz="2000" b="1" dirty="0">
                <a:effectLst/>
                <a:latin typeface="Calibri" panose="020F0502020204030204" pitchFamily="34" charset="0"/>
                <a:ea typeface="PFPanel"/>
                <a:cs typeface="Calibri" panose="020F0502020204030204" pitchFamily="34" charset="0"/>
              </a:rPr>
              <a:t>)</a:t>
            </a:r>
            <a:r>
              <a:rPr lang="el-GR" sz="2000" dirty="0">
                <a:effectLst/>
                <a:latin typeface="Calibri" panose="020F0502020204030204" pitchFamily="34" charset="0"/>
                <a:ea typeface="PFPanel"/>
                <a:cs typeface="Calibri" panose="020F0502020204030204" pitchFamily="34" charset="0"/>
              </a:rPr>
              <a:t>. Δηλαδή πρόκειται για το </a:t>
            </a:r>
            <a:r>
              <a:rPr lang="el-GR" sz="20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2" tooltip="φυσικό"/>
              </a:rPr>
              <a:t>φυσικό</a:t>
            </a:r>
            <a:r>
              <a:rPr lang="el-GR" sz="2000" dirty="0">
                <a:effectLst/>
                <a:latin typeface="Calibri" panose="020F0502020204030204" pitchFamily="34" charset="0"/>
                <a:ea typeface="Calibri" panose="020F0502020204030204" pitchFamily="34" charset="0"/>
                <a:cs typeface="Times New Roman" panose="02020603050405020304" pitchFamily="18" charset="0"/>
              </a:rPr>
              <a:t> </a:t>
            </a:r>
            <a:r>
              <a:rPr lang="el-GR" sz="20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tooltip="περιβάλλον"/>
              </a:rPr>
              <a:t>περιβάλλον</a:t>
            </a:r>
            <a:r>
              <a:rPr lang="el-GR" sz="2000" dirty="0">
                <a:effectLst/>
                <a:latin typeface="Calibri" panose="020F0502020204030204" pitchFamily="34" charset="0"/>
                <a:ea typeface="Calibri" panose="020F0502020204030204" pitchFamily="34" charset="0"/>
                <a:cs typeface="Times New Roman" panose="02020603050405020304" pitchFamily="18" charset="0"/>
              </a:rPr>
              <a:t> (αβιοτικό και βιοτικό) συμπεριλαμβανομένων και των </a:t>
            </a:r>
            <a:r>
              <a:rPr lang="el-GR" sz="2000" dirty="0">
                <a:solidFill>
                  <a:srgbClr val="202122"/>
                </a:solidFill>
                <a:effectLst/>
                <a:latin typeface="Calibri" panose="020F0502020204030204" pitchFamily="34" charset="0"/>
                <a:ea typeface="Calibri" panose="020F0502020204030204" pitchFamily="34" charset="0"/>
                <a:cs typeface="Arial" panose="020B0604020202020204" pitchFamily="34" charset="0"/>
              </a:rPr>
              <a:t>περιβαλλοντικών συνθηκών στο οποίο βιώνει και αναπτύσσεται ένας </a:t>
            </a:r>
            <a:r>
              <a:rPr lang="el-GR" sz="2000" dirty="0">
                <a:effectLst/>
                <a:latin typeface="Calibri" panose="020F0502020204030204" pitchFamily="34" charset="0"/>
                <a:ea typeface="PFPanel"/>
                <a:cs typeface="Calibri" panose="020F0502020204030204" pitchFamily="34" charset="0"/>
              </a:rPr>
              <a:t>πληθυσμός ή μια βιοκοινωνία (βιοκοινότητα).</a:t>
            </a:r>
          </a:p>
          <a:p>
            <a:pPr>
              <a:lnSpc>
                <a:spcPct val="107000"/>
              </a:lnSpc>
              <a:spcAft>
                <a:spcPts val="800"/>
              </a:spcAft>
            </a:pPr>
            <a:endParaRPr lang="el-GR" sz="1000" dirty="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l-GR" sz="2000" b="1" dirty="0">
                <a:solidFill>
                  <a:srgbClr val="333333"/>
                </a:solidFill>
                <a:effectLst/>
                <a:latin typeface="Calibri" panose="020F0502020204030204" pitchFamily="34" charset="0"/>
                <a:ea typeface="Calibri" panose="020F0502020204030204" pitchFamily="34" charset="0"/>
              </a:rPr>
              <a:t>Η βιοποικιλότητα (ή </a:t>
            </a:r>
            <a:r>
              <a:rPr lang="el-GR" sz="2000" b="1" dirty="0">
                <a:solidFill>
                  <a:srgbClr val="4D5156"/>
                </a:solidFill>
                <a:effectLst/>
                <a:latin typeface="Calibri" panose="020F0502020204030204" pitchFamily="34" charset="0"/>
                <a:ea typeface="Calibri" panose="020F0502020204030204" pitchFamily="34" charset="0"/>
                <a:cs typeface="Arial" panose="020B0604020202020204" pitchFamily="34" charset="0"/>
              </a:rPr>
              <a:t>βιολογική ποικιλότητα</a:t>
            </a:r>
            <a:r>
              <a:rPr lang="el-GR" sz="2000" b="1" dirty="0">
                <a:solidFill>
                  <a:srgbClr val="333333"/>
                </a:solidFill>
                <a:effectLst/>
                <a:latin typeface="Calibri" panose="020F0502020204030204" pitchFamily="34" charset="0"/>
                <a:ea typeface="Calibri" panose="020F0502020204030204" pitchFamily="34" charset="0"/>
              </a:rPr>
              <a:t>), </a:t>
            </a:r>
            <a:r>
              <a:rPr lang="el-GR" sz="2000" dirty="0">
                <a:solidFill>
                  <a:srgbClr val="333333"/>
                </a:solidFill>
                <a:effectLst/>
                <a:latin typeface="Calibri" panose="020F0502020204030204" pitchFamily="34" charset="0"/>
                <a:ea typeface="Calibri" panose="020F0502020204030204" pitchFamily="34" charset="0"/>
              </a:rPr>
              <a:t>σύμφωνα με τον Ευρωπαϊκό Οργανισμό Περιβάλλοντος ορίζεται ως</a:t>
            </a:r>
            <a:r>
              <a:rPr lang="el-GR" sz="2000" b="1" dirty="0">
                <a:solidFill>
                  <a:srgbClr val="333333"/>
                </a:solidFill>
                <a:effectLst/>
                <a:latin typeface="Calibri" panose="020F0502020204030204" pitchFamily="34" charset="0"/>
                <a:ea typeface="Calibri" panose="020F0502020204030204" pitchFamily="34" charset="0"/>
              </a:rPr>
              <a:t> «</a:t>
            </a:r>
            <a:r>
              <a:rPr lang="el-GR" sz="2000" i="1" dirty="0">
                <a:solidFill>
                  <a:srgbClr val="333333"/>
                </a:solidFill>
                <a:effectLst/>
                <a:latin typeface="Calibri" panose="020F0502020204030204" pitchFamily="34" charset="0"/>
                <a:ea typeface="Calibri" panose="020F0502020204030204" pitchFamily="34" charset="0"/>
              </a:rPr>
              <a:t>η ποικιλία των οικοσυστημάτων (φυσικό κεφάλαιο), των ειδών και των γονιδίων που υπάρχουν στον κόσμο ή σε έναν συγκεκριμένο </a:t>
            </a:r>
            <a:r>
              <a:rPr lang="el-GR" sz="2000" i="1" dirty="0" err="1">
                <a:solidFill>
                  <a:srgbClr val="333333"/>
                </a:solidFill>
                <a:effectLst/>
                <a:latin typeface="Calibri" panose="020F0502020204030204" pitchFamily="34" charset="0"/>
                <a:ea typeface="Calibri" panose="020F0502020204030204" pitchFamily="34" charset="0"/>
              </a:rPr>
              <a:t>οικότοπο</a:t>
            </a:r>
            <a:r>
              <a:rPr lang="el-GR" sz="2000" i="1" dirty="0">
                <a:solidFill>
                  <a:srgbClr val="333333"/>
                </a:solidFill>
                <a:effectLst/>
                <a:latin typeface="Calibri" panose="020F0502020204030204" pitchFamily="34" charset="0"/>
                <a:ea typeface="Calibri" panose="020F0502020204030204" pitchFamily="34" charset="0"/>
              </a:rPr>
              <a:t>».</a:t>
            </a:r>
            <a:r>
              <a:rPr lang="el-GR" sz="2000" dirty="0">
                <a:effectLst/>
                <a:latin typeface="Calibri" panose="020F0502020204030204" pitchFamily="34" charset="0"/>
                <a:ea typeface="PFPanel"/>
              </a:rPr>
              <a:t> </a:t>
            </a:r>
          </a:p>
          <a:p>
            <a:pPr algn="just"/>
            <a:r>
              <a:rPr lang="el-GR" sz="2000" b="0" i="0" u="none" strike="noStrike" baseline="0" dirty="0">
                <a:solidFill>
                  <a:srgbClr val="211D1E"/>
                </a:solidFill>
                <a:latin typeface="Calibri" panose="020F0502020204030204" pitchFamily="34" charset="0"/>
              </a:rPr>
              <a:t>Πρακτικά και σύμφωνα με τις ευρύτερα επικρατούσες απόψεις, μπορούν να διακριθούν τρία διαφορετικά επίπεδα βιοποικιλότητας: </a:t>
            </a:r>
            <a:endParaRPr lang="el-GR" sz="2000" b="0" i="0" u="none" strike="noStrike" baseline="0" dirty="0">
              <a:solidFill>
                <a:srgbClr val="000000"/>
              </a:solidFill>
              <a:latin typeface="Calibri" panose="020F0502020204030204" pitchFamily="34" charset="0"/>
            </a:endParaRPr>
          </a:p>
          <a:p>
            <a:pPr algn="just"/>
            <a:r>
              <a:rPr lang="el-GR" sz="2000" b="1" i="0" u="none" strike="noStrike" baseline="0" dirty="0">
                <a:solidFill>
                  <a:srgbClr val="8A232D"/>
                </a:solidFill>
                <a:latin typeface="Calibri" panose="020F0502020204030204" pitchFamily="34" charset="0"/>
              </a:rPr>
              <a:t>(α) </a:t>
            </a:r>
            <a:r>
              <a:rPr lang="el-GR" sz="2000" b="0" i="0" u="none" strike="noStrike" baseline="0" dirty="0">
                <a:solidFill>
                  <a:srgbClr val="211D1E"/>
                </a:solidFill>
                <a:latin typeface="Calibri" panose="020F0502020204030204" pitchFamily="34" charset="0"/>
              </a:rPr>
              <a:t>η </a:t>
            </a:r>
            <a:r>
              <a:rPr lang="el-GR" sz="2000" b="0" i="1" u="none" strike="noStrike" baseline="0" dirty="0">
                <a:solidFill>
                  <a:srgbClr val="211D1E"/>
                </a:solidFill>
                <a:latin typeface="Calibri" panose="020F0502020204030204" pitchFamily="34" charset="0"/>
              </a:rPr>
              <a:t>γενετική βιοποικιλότητα</a:t>
            </a:r>
            <a:r>
              <a:rPr lang="el-GR" sz="2000" b="0" i="0" u="none" strike="noStrike" baseline="0" dirty="0">
                <a:solidFill>
                  <a:srgbClr val="211D1E"/>
                </a:solidFill>
                <a:latin typeface="Calibri" panose="020F0502020204030204" pitchFamily="34" charset="0"/>
              </a:rPr>
              <a:t>, </a:t>
            </a:r>
          </a:p>
          <a:p>
            <a:pPr algn="just"/>
            <a:r>
              <a:rPr lang="el-GR" sz="2000" b="1" i="0" u="none" strike="noStrike" baseline="0" dirty="0">
                <a:solidFill>
                  <a:srgbClr val="8A232D"/>
                </a:solidFill>
                <a:latin typeface="Calibri" panose="020F0502020204030204" pitchFamily="34" charset="0"/>
              </a:rPr>
              <a:t>(β) </a:t>
            </a:r>
            <a:r>
              <a:rPr lang="el-GR" sz="2000" b="0" i="0" u="none" strike="noStrike" baseline="0" dirty="0">
                <a:solidFill>
                  <a:srgbClr val="211D1E"/>
                </a:solidFill>
                <a:latin typeface="Calibri" panose="020F0502020204030204" pitchFamily="34" charset="0"/>
              </a:rPr>
              <a:t>η </a:t>
            </a:r>
            <a:r>
              <a:rPr lang="el-GR" sz="2000" b="0" i="1" u="none" strike="noStrike" baseline="0" dirty="0">
                <a:solidFill>
                  <a:srgbClr val="211D1E"/>
                </a:solidFill>
                <a:latin typeface="Calibri" panose="020F0502020204030204" pitchFamily="34" charset="0"/>
              </a:rPr>
              <a:t>βιοποικιλότητα των ειδών </a:t>
            </a:r>
            <a:r>
              <a:rPr lang="el-GR" sz="2000" b="0" i="0" u="none" strike="noStrike" baseline="0" dirty="0">
                <a:solidFill>
                  <a:srgbClr val="211D1E"/>
                </a:solidFill>
                <a:latin typeface="Calibri" panose="020F0502020204030204" pitchFamily="34" charset="0"/>
              </a:rPr>
              <a:t>και </a:t>
            </a:r>
          </a:p>
          <a:p>
            <a:pPr algn="just"/>
            <a:r>
              <a:rPr lang="el-GR" sz="2000" b="1" i="0" u="none" strike="noStrike" baseline="0" dirty="0">
                <a:solidFill>
                  <a:srgbClr val="8A232D"/>
                </a:solidFill>
                <a:latin typeface="Calibri" panose="020F0502020204030204" pitchFamily="34" charset="0"/>
              </a:rPr>
              <a:t>(γ) </a:t>
            </a:r>
            <a:r>
              <a:rPr lang="el-GR" sz="2000" b="0" i="0" u="none" strike="noStrike" baseline="0" dirty="0">
                <a:solidFill>
                  <a:srgbClr val="211D1E"/>
                </a:solidFill>
                <a:latin typeface="Calibri" panose="020F0502020204030204" pitchFamily="34" charset="0"/>
              </a:rPr>
              <a:t>η </a:t>
            </a:r>
            <a:r>
              <a:rPr lang="el-GR" sz="2000" b="0" i="1" u="none" strike="noStrike" baseline="0" dirty="0">
                <a:solidFill>
                  <a:srgbClr val="211D1E"/>
                </a:solidFill>
                <a:latin typeface="Calibri" panose="020F0502020204030204" pitchFamily="34" charset="0"/>
              </a:rPr>
              <a:t>βιοποικιλότητα των οικοσυστημάτων</a:t>
            </a:r>
            <a:r>
              <a:rPr lang="el-GR" sz="2000" b="0" i="0" u="none" strike="noStrike" baseline="0" dirty="0">
                <a:solidFill>
                  <a:srgbClr val="211D1E"/>
                </a:solidFill>
                <a:latin typeface="Calibri" panose="020F0502020204030204" pitchFamily="34" charset="0"/>
              </a:rPr>
              <a:t>. </a:t>
            </a:r>
            <a:endParaRPr lang="en-US" sz="2000" dirty="0"/>
          </a:p>
          <a:p>
            <a:pPr>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637292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999464F-C66C-4603-AE87-CC608F1176B0}"/>
              </a:ext>
            </a:extLst>
          </p:cNvPr>
          <p:cNvSpPr txBox="1"/>
          <p:nvPr/>
        </p:nvSpPr>
        <p:spPr>
          <a:xfrm>
            <a:off x="609599" y="827483"/>
            <a:ext cx="10094259" cy="3898440"/>
          </a:xfrm>
          <a:prstGeom prst="rect">
            <a:avLst/>
          </a:prstGeom>
          <a:noFill/>
        </p:spPr>
        <p:txBody>
          <a:bodyPr wrap="square">
            <a:spAutoFit/>
          </a:bodyPr>
          <a:lstStyle/>
          <a:p>
            <a:pPr>
              <a:lnSpc>
                <a:spcPct val="107000"/>
              </a:lnSpc>
              <a:spcAft>
                <a:spcPts val="600"/>
              </a:spcAft>
            </a:pPr>
            <a:r>
              <a:rPr lang="el-GR" sz="2400" b="1" dirty="0">
                <a:effectLst/>
                <a:latin typeface="Calibri" panose="020F0502020204030204" pitchFamily="34" charset="0"/>
                <a:ea typeface="Calibri" panose="020F0502020204030204" pitchFamily="34" charset="0"/>
                <a:cs typeface="Calibri" panose="020F0502020204030204" pitchFamily="34" charset="0"/>
              </a:rPr>
              <a:t>Οι θαλάσσιοι (πελαγικοί) οργανισμοί </a:t>
            </a:r>
            <a:r>
              <a:rPr lang="el-GR" sz="2000" dirty="0">
                <a:effectLst/>
                <a:latin typeface="Calibri" panose="020F0502020204030204" pitchFamily="34" charset="0"/>
                <a:ea typeface="Calibri" panose="020F0502020204030204" pitchFamily="34" charset="0"/>
                <a:cs typeface="Calibri" panose="020F0502020204030204" pitchFamily="34" charset="0"/>
              </a:rPr>
              <a:t>μπορούν να ταξινομηθούν ανάλογα με το τόπο πού ζουν (το βιότοπό τους) και τον τρόπο με τον οποίο κινούνται (τη κινητικότητά τους) σε: </a:t>
            </a:r>
          </a:p>
          <a:p>
            <a:pPr>
              <a:lnSpc>
                <a:spcPct val="107000"/>
              </a:lnSpc>
              <a:spcAft>
                <a:spcPts val="600"/>
              </a:spcAft>
            </a:pPr>
            <a:endParaRPr lang="el-GR" sz="20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600"/>
              </a:spcAft>
            </a:pPr>
            <a:r>
              <a:rPr lang="el-GR" sz="2000" b="1" dirty="0">
                <a:effectLst/>
                <a:latin typeface="Calibri" panose="020F0502020204030204" pitchFamily="34" charset="0"/>
                <a:ea typeface="Calibri" panose="020F0502020204030204" pitchFamily="34" charset="0"/>
                <a:cs typeface="Calibri" panose="020F0502020204030204" pitchFamily="34" charset="0"/>
              </a:rPr>
              <a:t>πλαγκτόν</a:t>
            </a:r>
            <a:r>
              <a:rPr lang="el-GR" sz="2000" dirty="0">
                <a:effectLst/>
                <a:latin typeface="Calibri" panose="020F0502020204030204" pitchFamily="34" charset="0"/>
                <a:ea typeface="Calibri" panose="020F0502020204030204" pitchFamily="34" charset="0"/>
                <a:cs typeface="Calibri" panose="020F0502020204030204" pitchFamily="34" charset="0"/>
              </a:rPr>
              <a:t> (παρασυρόμενοι)</a:t>
            </a:r>
          </a:p>
          <a:p>
            <a:pPr>
              <a:lnSpc>
                <a:spcPct val="107000"/>
              </a:lnSpc>
              <a:spcAft>
                <a:spcPts val="600"/>
              </a:spcAft>
            </a:pPr>
            <a:r>
              <a:rPr lang="el-GR" sz="2000" b="1" dirty="0" err="1">
                <a:effectLst/>
                <a:latin typeface="Calibri" panose="020F0502020204030204" pitchFamily="34" charset="0"/>
                <a:ea typeface="Calibri" panose="020F0502020204030204" pitchFamily="34" charset="0"/>
                <a:cs typeface="Calibri" panose="020F0502020204030204" pitchFamily="34" charset="0"/>
              </a:rPr>
              <a:t>νηκτόν</a:t>
            </a:r>
            <a:r>
              <a:rPr lang="el-GR" sz="2000" dirty="0">
                <a:effectLst/>
                <a:latin typeface="Calibri" panose="020F0502020204030204" pitchFamily="34" charset="0"/>
                <a:ea typeface="Calibri" panose="020F0502020204030204" pitchFamily="34" charset="0"/>
                <a:cs typeface="Calibri" panose="020F0502020204030204" pitchFamily="34" charset="0"/>
              </a:rPr>
              <a:t> (κολυμβητές), </a:t>
            </a:r>
          </a:p>
          <a:p>
            <a:pPr>
              <a:lnSpc>
                <a:spcPct val="107000"/>
              </a:lnSpc>
              <a:spcAft>
                <a:spcPts val="600"/>
              </a:spcAft>
            </a:pPr>
            <a:r>
              <a:rPr lang="el-GR" sz="2000" b="1" dirty="0">
                <a:effectLst/>
                <a:latin typeface="Calibri" panose="020F0502020204030204" pitchFamily="34" charset="0"/>
                <a:ea typeface="Calibri" panose="020F0502020204030204" pitchFamily="34" charset="0"/>
                <a:cs typeface="Calibri" panose="020F0502020204030204" pitchFamily="34" charset="0"/>
              </a:rPr>
              <a:t>βένθος</a:t>
            </a:r>
            <a:r>
              <a:rPr lang="el-GR" sz="2000" dirty="0">
                <a:effectLst/>
                <a:latin typeface="Calibri" panose="020F0502020204030204" pitchFamily="34" charset="0"/>
                <a:ea typeface="Calibri" panose="020F0502020204030204" pitchFamily="34" charset="0"/>
                <a:cs typeface="Calibri" panose="020F0502020204030204" pitchFamily="34" charset="0"/>
              </a:rPr>
              <a:t> (κάτοικοι πυθμένα).</a:t>
            </a:r>
          </a:p>
          <a:p>
            <a:pPr>
              <a:lnSpc>
                <a:spcPct val="107000"/>
              </a:lnSpc>
              <a:spcAft>
                <a:spcPts val="600"/>
              </a:spcAft>
            </a:pPr>
            <a:endParaRPr lang="el-GR" sz="2000" dirty="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600"/>
              </a:spcAft>
            </a:pPr>
            <a:r>
              <a:rPr lang="el-GR" sz="2000" dirty="0">
                <a:effectLst/>
                <a:latin typeface="Calibri" panose="020F0502020204030204" pitchFamily="34" charset="0"/>
                <a:ea typeface="Calibri" panose="020F0502020204030204" pitchFamily="34" charset="0"/>
                <a:cs typeface="Calibri" panose="020F0502020204030204" pitchFamily="34" charset="0"/>
              </a:rPr>
              <a:t> Υπάρχει μια τέταρτη κατηγορία οργανισμών, το </a:t>
            </a:r>
            <a:r>
              <a:rPr lang="el-GR" sz="2000" b="1" dirty="0" err="1">
                <a:effectLst/>
                <a:latin typeface="Calibri" panose="020F0502020204030204" pitchFamily="34" charset="0"/>
                <a:ea typeface="Calibri" panose="020F0502020204030204" pitchFamily="34" charset="0"/>
                <a:cs typeface="Calibri" panose="020F0502020204030204" pitchFamily="34" charset="0"/>
              </a:rPr>
              <a:t>νευστόν</a:t>
            </a:r>
            <a:r>
              <a:rPr lang="el-GR" sz="2000" dirty="0">
                <a:effectLst/>
                <a:latin typeface="Calibri" panose="020F0502020204030204" pitchFamily="34" charset="0"/>
                <a:ea typeface="Calibri" panose="020F0502020204030204" pitchFamily="34" charset="0"/>
                <a:cs typeface="Calibri" panose="020F0502020204030204" pitchFamily="34" charset="0"/>
              </a:rPr>
              <a:t> </a:t>
            </a:r>
            <a:r>
              <a:rPr lang="el-GR" sz="2000" i="1" dirty="0">
                <a:effectLst/>
                <a:latin typeface="Calibri" panose="020F0502020204030204" pitchFamily="34" charset="0"/>
                <a:ea typeface="Calibri" panose="020F0502020204030204" pitchFamily="34" charset="0"/>
                <a:cs typeface="Calibri" panose="020F0502020204030204" pitchFamily="34" charset="0"/>
              </a:rPr>
              <a:t>(</a:t>
            </a:r>
            <a:r>
              <a:rPr lang="en-US" sz="2000" i="1" dirty="0">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neuston</a:t>
            </a:r>
            <a:r>
              <a:rPr lang="el-GR" sz="2000" i="1" dirty="0">
                <a:effectLst/>
                <a:latin typeface="Calibri" panose="020F0502020204030204" pitchFamily="34" charset="0"/>
                <a:ea typeface="Calibri" panose="020F0502020204030204" pitchFamily="34" charset="0"/>
                <a:cs typeface="Calibri" panose="020F0502020204030204" pitchFamily="34" charset="0"/>
              </a:rPr>
              <a:t>)</a:t>
            </a:r>
            <a:r>
              <a:rPr lang="el-GR" sz="2000" dirty="0">
                <a:effectLst/>
                <a:latin typeface="Calibri" panose="020F0502020204030204" pitchFamily="34" charset="0"/>
                <a:ea typeface="Calibri" panose="020F0502020204030204" pitchFamily="34" charset="0"/>
                <a:cs typeface="Calibri" panose="020F0502020204030204" pitchFamily="34" charset="0"/>
              </a:rPr>
              <a:t>, που αφορά τους οργανισμούς που ζουν προσκολλημένοι πάνω σε άλλους υδρόβιους (συνήθως γλυκών νερών) οργανισμούς</a:t>
            </a:r>
            <a:r>
              <a:rPr lang="el-GR" sz="20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rPr>
              <a:t>.</a:t>
            </a:r>
            <a:r>
              <a:rPr lang="el-GR" sz="2000" dirty="0">
                <a:effectLst/>
                <a:latin typeface="Calibri" panose="020F0502020204030204" pitchFamily="34" charset="0"/>
                <a:ea typeface="Calibri" panose="020F0502020204030204" pitchFamily="34" charset="0"/>
                <a:cs typeface="Calibri" panose="020F0502020204030204" pitchFamily="34"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41846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B86A80-1738-4F23-BAFC-FB6C91C32732}"/>
              </a:ext>
            </a:extLst>
          </p:cNvPr>
          <p:cNvSpPr txBox="1"/>
          <p:nvPr/>
        </p:nvSpPr>
        <p:spPr>
          <a:xfrm>
            <a:off x="4587240" y="137160"/>
            <a:ext cx="3694672" cy="461665"/>
          </a:xfrm>
          <a:prstGeom prst="rect">
            <a:avLst/>
          </a:prstGeom>
          <a:noFill/>
        </p:spPr>
        <p:txBody>
          <a:bodyPr wrap="square">
            <a:spAutoFit/>
          </a:bodyPr>
          <a:lstStyle/>
          <a:p>
            <a:r>
              <a:rPr lang="el-GR" sz="2400" b="1" dirty="0">
                <a:solidFill>
                  <a:srgbClr val="002060"/>
                </a:solidFill>
                <a:latin typeface="Calibri" panose="020F0502020204030204" pitchFamily="34" charset="0"/>
                <a:ea typeface="TimesNewRomanPS-ItalicMT"/>
                <a:cs typeface="Calibri" panose="020F0502020204030204" pitchFamily="34" charset="0"/>
              </a:rPr>
              <a:t>Είδη </a:t>
            </a:r>
            <a:r>
              <a:rPr lang="el-GR" sz="2400" b="1" dirty="0" err="1">
                <a:solidFill>
                  <a:srgbClr val="002060"/>
                </a:solidFill>
                <a:latin typeface="Calibri" panose="020F0502020204030204" pitchFamily="34" charset="0"/>
                <a:ea typeface="TimesNewRomanPS-ItalicMT"/>
                <a:cs typeface="Calibri" panose="020F0502020204030204" pitchFamily="34" charset="0"/>
              </a:rPr>
              <a:t>πλαγκτού</a:t>
            </a:r>
            <a:endParaRPr lang="el-GR" sz="2400" b="1" dirty="0">
              <a:solidFill>
                <a:srgbClr val="002060"/>
              </a:solidFill>
              <a:latin typeface="Calibri" panose="020F0502020204030204" pitchFamily="34" charset="0"/>
              <a:ea typeface="TimesNewRomanPS-ItalicMT"/>
              <a:cs typeface="Calibri" panose="020F0502020204030204" pitchFamily="34" charset="0"/>
            </a:endParaRPr>
          </a:p>
        </p:txBody>
      </p:sp>
      <p:graphicFrame>
        <p:nvGraphicFramePr>
          <p:cNvPr id="2" name="Πίνακας 1">
            <a:extLst>
              <a:ext uri="{FF2B5EF4-FFF2-40B4-BE49-F238E27FC236}">
                <a16:creationId xmlns:a16="http://schemas.microsoft.com/office/drawing/2014/main" id="{8D1888BF-519A-4220-94BC-FAE185EE3495}"/>
              </a:ext>
            </a:extLst>
          </p:cNvPr>
          <p:cNvGraphicFramePr>
            <a:graphicFrameLocks noGrp="1"/>
          </p:cNvGraphicFramePr>
          <p:nvPr>
            <p:extLst>
              <p:ext uri="{D42A27DB-BD31-4B8C-83A1-F6EECF244321}">
                <p14:modId xmlns:p14="http://schemas.microsoft.com/office/powerpoint/2010/main" val="1231517216"/>
              </p:ext>
            </p:extLst>
          </p:nvPr>
        </p:nvGraphicFramePr>
        <p:xfrm>
          <a:off x="304800" y="1454183"/>
          <a:ext cx="11582400" cy="4687537"/>
        </p:xfrm>
        <a:graphic>
          <a:graphicData uri="http://schemas.openxmlformats.org/drawingml/2006/table">
            <a:tbl>
              <a:tblPr firstRow="1" firstCol="1" bandRow="1">
                <a:tableStyleId>{5C22544A-7EE6-4342-B048-85BDC9FD1C3A}</a:tableStyleId>
              </a:tblPr>
              <a:tblGrid>
                <a:gridCol w="2666223">
                  <a:extLst>
                    <a:ext uri="{9D8B030D-6E8A-4147-A177-3AD203B41FA5}">
                      <a16:colId xmlns:a16="http://schemas.microsoft.com/office/drawing/2014/main" val="3099695549"/>
                    </a:ext>
                  </a:extLst>
                </a:gridCol>
                <a:gridCol w="1770996">
                  <a:extLst>
                    <a:ext uri="{9D8B030D-6E8A-4147-A177-3AD203B41FA5}">
                      <a16:colId xmlns:a16="http://schemas.microsoft.com/office/drawing/2014/main" val="2696611933"/>
                    </a:ext>
                  </a:extLst>
                </a:gridCol>
                <a:gridCol w="7145181">
                  <a:extLst>
                    <a:ext uri="{9D8B030D-6E8A-4147-A177-3AD203B41FA5}">
                      <a16:colId xmlns:a16="http://schemas.microsoft.com/office/drawing/2014/main" val="4262372834"/>
                    </a:ext>
                  </a:extLst>
                </a:gridCol>
              </a:tblGrid>
              <a:tr h="323233">
                <a:tc>
                  <a:txBody>
                    <a:bodyPr/>
                    <a:lstStyle/>
                    <a:p>
                      <a:pPr algn="ctr">
                        <a:lnSpc>
                          <a:spcPct val="107000"/>
                        </a:lnSpc>
                        <a:spcAft>
                          <a:spcPts val="600"/>
                        </a:spcAft>
                      </a:pPr>
                      <a:r>
                        <a:rPr lang="el-GR" sz="2000">
                          <a:effectLst/>
                        </a:rPr>
                        <a:t>Κατηγορία</a:t>
                      </a:r>
                      <a:endParaRPr lang="el-G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600"/>
                        </a:spcAft>
                      </a:pPr>
                      <a:r>
                        <a:rPr lang="el-GR" sz="2000" dirty="0">
                          <a:effectLst/>
                        </a:rPr>
                        <a:t>Μέγεθος</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600"/>
                        </a:spcAft>
                      </a:pPr>
                      <a:r>
                        <a:rPr lang="el-GR" sz="2000" dirty="0">
                          <a:effectLst/>
                        </a:rPr>
                        <a:t>Παραδείγματα</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53008590"/>
                  </a:ext>
                </a:extLst>
              </a:tr>
              <a:tr h="661482">
                <a:tc>
                  <a:txBody>
                    <a:bodyPr/>
                    <a:lstStyle/>
                    <a:p>
                      <a:pPr>
                        <a:lnSpc>
                          <a:spcPct val="107000"/>
                        </a:lnSpc>
                        <a:spcAft>
                          <a:spcPts val="600"/>
                        </a:spcAft>
                      </a:pPr>
                      <a:r>
                        <a:rPr lang="el-GR" sz="2000" dirty="0" err="1">
                          <a:effectLst/>
                        </a:rPr>
                        <a:t>Μεγαλοπλαγκτόν</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600"/>
                        </a:spcAft>
                      </a:pPr>
                      <a:r>
                        <a:rPr lang="el-GR" sz="2000" dirty="0">
                          <a:effectLst/>
                        </a:rPr>
                        <a:t>&gt; 20 cm</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600"/>
                        </a:spcAft>
                      </a:pPr>
                      <a:r>
                        <a:rPr lang="el-GR" sz="2000">
                          <a:effectLst/>
                        </a:rPr>
                        <a:t>Μεγάλες μέδουσες, αποικίες σιφωνοφόρων και σαλπών,  σάργασο μακροφύκος</a:t>
                      </a:r>
                      <a:endParaRPr lang="el-G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30006856"/>
                  </a:ext>
                </a:extLst>
              </a:tr>
              <a:tr h="502422">
                <a:tc>
                  <a:txBody>
                    <a:bodyPr/>
                    <a:lstStyle/>
                    <a:p>
                      <a:pPr>
                        <a:lnSpc>
                          <a:spcPct val="107000"/>
                        </a:lnSpc>
                        <a:spcAft>
                          <a:spcPts val="600"/>
                        </a:spcAft>
                      </a:pPr>
                      <a:r>
                        <a:rPr lang="el-GR" sz="2000">
                          <a:effectLst/>
                        </a:rPr>
                        <a:t>Μακροπλαγκτόν</a:t>
                      </a:r>
                      <a:endParaRPr lang="el-G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600"/>
                        </a:spcAft>
                      </a:pPr>
                      <a:r>
                        <a:rPr lang="el-GR" sz="2000">
                          <a:effectLst/>
                        </a:rPr>
                        <a:t>2</a:t>
                      </a:r>
                      <a:r>
                        <a:rPr lang="en-US" sz="2000">
                          <a:effectLst/>
                        </a:rPr>
                        <a:t> - </a:t>
                      </a:r>
                      <a:r>
                        <a:rPr lang="el-GR" sz="2000">
                          <a:effectLst/>
                        </a:rPr>
                        <a:t>20 cm</a:t>
                      </a:r>
                      <a:endParaRPr lang="el-G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600"/>
                        </a:spcAft>
                      </a:pPr>
                      <a:r>
                        <a:rPr lang="en-US" sz="2000">
                          <a:effectLst/>
                        </a:rPr>
                        <a:t>Z</a:t>
                      </a:r>
                      <a:r>
                        <a:rPr lang="el-GR" sz="2000">
                          <a:effectLst/>
                        </a:rPr>
                        <a:t>ελατινοειδές ζωοπλαγκτόν, κριλ </a:t>
                      </a:r>
                      <a:endParaRPr lang="el-G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52161272"/>
                  </a:ext>
                </a:extLst>
              </a:tr>
              <a:tr h="661482">
                <a:tc>
                  <a:txBody>
                    <a:bodyPr/>
                    <a:lstStyle/>
                    <a:p>
                      <a:pPr>
                        <a:lnSpc>
                          <a:spcPct val="107000"/>
                        </a:lnSpc>
                        <a:spcAft>
                          <a:spcPts val="600"/>
                        </a:spcAft>
                      </a:pPr>
                      <a:r>
                        <a:rPr lang="el-GR" sz="2000">
                          <a:effectLst/>
                        </a:rPr>
                        <a:t>Μεσοπλαγκτόν</a:t>
                      </a:r>
                      <a:endParaRPr lang="el-G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600"/>
                        </a:spcAft>
                      </a:pPr>
                      <a:r>
                        <a:rPr lang="el-GR" sz="2000">
                          <a:effectLst/>
                        </a:rPr>
                        <a:t>0.2</a:t>
                      </a:r>
                      <a:r>
                        <a:rPr lang="en-US" sz="2000">
                          <a:effectLst/>
                        </a:rPr>
                        <a:t> - </a:t>
                      </a:r>
                      <a:r>
                        <a:rPr lang="el-GR" sz="2000">
                          <a:effectLst/>
                        </a:rPr>
                        <a:t>20 mm</a:t>
                      </a:r>
                      <a:endParaRPr lang="el-G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600"/>
                        </a:spcAft>
                      </a:pPr>
                      <a:r>
                        <a:rPr lang="el-GR" sz="2000">
                          <a:effectLst/>
                        </a:rPr>
                        <a:t>Ενήλικοι ζωοπλαγκτονικοί οργανισμοί, προνύνφες ψαριών</a:t>
                      </a:r>
                      <a:endParaRPr lang="el-G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34270464"/>
                  </a:ext>
                </a:extLst>
              </a:tr>
              <a:tr h="661482">
                <a:tc>
                  <a:txBody>
                    <a:bodyPr/>
                    <a:lstStyle/>
                    <a:p>
                      <a:pPr>
                        <a:lnSpc>
                          <a:spcPct val="107000"/>
                        </a:lnSpc>
                        <a:spcAft>
                          <a:spcPts val="600"/>
                        </a:spcAft>
                      </a:pPr>
                      <a:r>
                        <a:rPr lang="el-GR" sz="2000" dirty="0" err="1">
                          <a:effectLst/>
                        </a:rPr>
                        <a:t>Μικροπλαγκτόν</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600"/>
                        </a:spcAft>
                      </a:pPr>
                      <a:r>
                        <a:rPr lang="el-GR" sz="2000" dirty="0">
                          <a:effectLst/>
                        </a:rPr>
                        <a:t>20 - 200 </a:t>
                      </a:r>
                      <a:r>
                        <a:rPr lang="el-GR" sz="2000" u="none" dirty="0">
                          <a:effectLst/>
                        </a:rPr>
                        <a:t>µm</a:t>
                      </a:r>
                      <a:endParaRPr lang="el-GR" sz="2000" u="none"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600"/>
                        </a:spcAft>
                      </a:pPr>
                      <a:r>
                        <a:rPr lang="el-GR" sz="2000" dirty="0">
                          <a:effectLst/>
                        </a:rPr>
                        <a:t>Τα περισσότερα διάτομα, δινομαστιγωτά, </a:t>
                      </a:r>
                      <a:r>
                        <a:rPr lang="el-GR" sz="2000" dirty="0" err="1">
                          <a:effectLst/>
                        </a:rPr>
                        <a:t>προνύφες</a:t>
                      </a:r>
                      <a:r>
                        <a:rPr lang="el-GR" sz="2000" dirty="0">
                          <a:effectLst/>
                        </a:rPr>
                        <a:t> </a:t>
                      </a:r>
                      <a:r>
                        <a:rPr lang="el-GR" sz="2000" dirty="0" err="1">
                          <a:effectLst/>
                        </a:rPr>
                        <a:t>ασπονδύλων</a:t>
                      </a:r>
                      <a:r>
                        <a:rPr lang="el-GR" sz="2000" dirty="0">
                          <a:effectLst/>
                        </a:rPr>
                        <a:t> </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57547024"/>
                  </a:ext>
                </a:extLst>
              </a:tr>
              <a:tr h="763695">
                <a:tc>
                  <a:txBody>
                    <a:bodyPr/>
                    <a:lstStyle/>
                    <a:p>
                      <a:pPr>
                        <a:lnSpc>
                          <a:spcPct val="107000"/>
                        </a:lnSpc>
                        <a:spcAft>
                          <a:spcPts val="600"/>
                        </a:spcAft>
                      </a:pPr>
                      <a:r>
                        <a:rPr lang="el-GR" sz="2000">
                          <a:effectLst/>
                        </a:rPr>
                        <a:t>Νανοπλαγκτόν</a:t>
                      </a:r>
                      <a:endParaRPr lang="el-G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600"/>
                        </a:spcAft>
                      </a:pPr>
                      <a:r>
                        <a:rPr lang="el-GR" sz="2000">
                          <a:effectLst/>
                        </a:rPr>
                        <a:t>2 - 20 µm</a:t>
                      </a:r>
                      <a:endParaRPr lang="el-G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600"/>
                        </a:spcAft>
                      </a:pPr>
                      <a:r>
                        <a:rPr lang="el-GR" sz="2000">
                          <a:effectLst/>
                        </a:rPr>
                        <a:t>Κυανόφυτα, κοκκολιθοφόρα, πυριτικά μαστιγοφόρα, πράσινα μαστιγοφόρα, βλεφαριδοφόρα</a:t>
                      </a:r>
                      <a:endParaRPr lang="el-G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67264718"/>
                  </a:ext>
                </a:extLst>
              </a:tr>
              <a:tr h="610821">
                <a:tc>
                  <a:txBody>
                    <a:bodyPr/>
                    <a:lstStyle/>
                    <a:p>
                      <a:pPr>
                        <a:lnSpc>
                          <a:spcPct val="107000"/>
                        </a:lnSpc>
                        <a:spcAft>
                          <a:spcPts val="600"/>
                        </a:spcAft>
                      </a:pPr>
                      <a:r>
                        <a:rPr lang="el-GR" sz="2000">
                          <a:effectLst/>
                        </a:rPr>
                        <a:t>Πικοπλαγκτόν</a:t>
                      </a:r>
                      <a:endParaRPr lang="el-G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600"/>
                        </a:spcAft>
                      </a:pPr>
                      <a:r>
                        <a:rPr lang="el-GR" sz="2000">
                          <a:effectLst/>
                        </a:rPr>
                        <a:t>0,2</a:t>
                      </a:r>
                      <a:r>
                        <a:rPr lang="en-US" sz="2000">
                          <a:effectLst/>
                        </a:rPr>
                        <a:t> -</a:t>
                      </a:r>
                      <a:r>
                        <a:rPr lang="el-GR" sz="2000">
                          <a:effectLst/>
                        </a:rPr>
                        <a:t> 2 µm</a:t>
                      </a:r>
                      <a:endParaRPr lang="el-G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600"/>
                        </a:spcAft>
                      </a:pPr>
                      <a:r>
                        <a:rPr lang="el-GR" sz="2000">
                          <a:effectLst/>
                        </a:rPr>
                        <a:t>Πολλά είδη κυανοβακτηριδίων</a:t>
                      </a:r>
                      <a:endParaRPr lang="el-G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88064064"/>
                  </a:ext>
                </a:extLst>
              </a:tr>
              <a:tr h="502920">
                <a:tc>
                  <a:txBody>
                    <a:bodyPr/>
                    <a:lstStyle/>
                    <a:p>
                      <a:pPr>
                        <a:lnSpc>
                          <a:spcPct val="107000"/>
                        </a:lnSpc>
                        <a:spcAft>
                          <a:spcPts val="600"/>
                        </a:spcAft>
                      </a:pPr>
                      <a:r>
                        <a:rPr lang="el-GR" sz="2000" dirty="0" err="1">
                          <a:effectLst/>
                        </a:rPr>
                        <a:t>Φεμπτοπλαγκτόν</a:t>
                      </a:r>
                      <a:r>
                        <a:rPr lang="el-GR" sz="2000" dirty="0">
                          <a:effectLst/>
                        </a:rPr>
                        <a:t> </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600"/>
                        </a:spcAft>
                      </a:pPr>
                      <a:r>
                        <a:rPr lang="el-GR" sz="2000">
                          <a:effectLst/>
                        </a:rPr>
                        <a:t>&lt; 0,2 µm</a:t>
                      </a:r>
                      <a:endParaRPr lang="el-GR"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600"/>
                        </a:spcAft>
                      </a:pPr>
                      <a:r>
                        <a:rPr lang="el-GR" sz="2000" dirty="0">
                          <a:effectLst/>
                        </a:rPr>
                        <a:t>Οι περισσότεροι ιοί </a:t>
                      </a:r>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76279236"/>
                  </a:ext>
                </a:extLst>
              </a:tr>
            </a:tbl>
          </a:graphicData>
        </a:graphic>
      </p:graphicFrame>
      <p:sp>
        <p:nvSpPr>
          <p:cNvPr id="3" name="TextBox 2">
            <a:extLst>
              <a:ext uri="{FF2B5EF4-FFF2-40B4-BE49-F238E27FC236}">
                <a16:creationId xmlns:a16="http://schemas.microsoft.com/office/drawing/2014/main" id="{3D3F435C-83CA-25E3-87B3-A078201E4DDB}"/>
              </a:ext>
            </a:extLst>
          </p:cNvPr>
          <p:cNvSpPr txBox="1"/>
          <p:nvPr/>
        </p:nvSpPr>
        <p:spPr>
          <a:xfrm>
            <a:off x="335280" y="826449"/>
            <a:ext cx="6416040" cy="400110"/>
          </a:xfrm>
          <a:prstGeom prst="rect">
            <a:avLst/>
          </a:prstGeom>
          <a:noFill/>
        </p:spPr>
        <p:txBody>
          <a:bodyPr wrap="square" rtlCol="0">
            <a:spAutoFit/>
          </a:bodyPr>
          <a:lstStyle/>
          <a:p>
            <a:r>
              <a:rPr lang="el-GR" sz="2000" b="1" dirty="0"/>
              <a:t>Κατηγορίες </a:t>
            </a:r>
            <a:r>
              <a:rPr lang="el-GR" sz="2000" b="1" dirty="0" err="1"/>
              <a:t>πλαγκτού</a:t>
            </a:r>
            <a:r>
              <a:rPr lang="el-GR" sz="2000" b="1" dirty="0"/>
              <a:t> σύμφωνα με το μέγεθός του</a:t>
            </a:r>
            <a:endParaRPr lang="en-US" sz="2000" b="1" dirty="0"/>
          </a:p>
        </p:txBody>
      </p:sp>
    </p:spTree>
    <p:extLst>
      <p:ext uri="{BB962C8B-B14F-4D97-AF65-F5344CB8AC3E}">
        <p14:creationId xmlns:p14="http://schemas.microsoft.com/office/powerpoint/2010/main" val="33722357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Πίνακας 2">
            <a:extLst>
              <a:ext uri="{FF2B5EF4-FFF2-40B4-BE49-F238E27FC236}">
                <a16:creationId xmlns:a16="http://schemas.microsoft.com/office/drawing/2014/main" id="{5E991D9F-62D5-2C64-1574-26141BC8A62D}"/>
              </a:ext>
            </a:extLst>
          </p:cNvPr>
          <p:cNvGraphicFramePr>
            <a:graphicFrameLocks noGrp="1"/>
          </p:cNvGraphicFramePr>
          <p:nvPr>
            <p:extLst>
              <p:ext uri="{D42A27DB-BD31-4B8C-83A1-F6EECF244321}">
                <p14:modId xmlns:p14="http://schemas.microsoft.com/office/powerpoint/2010/main" val="788546346"/>
              </p:ext>
            </p:extLst>
          </p:nvPr>
        </p:nvGraphicFramePr>
        <p:xfrm>
          <a:off x="2293075" y="1958340"/>
          <a:ext cx="6828513" cy="2941320"/>
        </p:xfrm>
        <a:graphic>
          <a:graphicData uri="http://schemas.openxmlformats.org/drawingml/2006/table">
            <a:tbl>
              <a:tblPr firstRow="1" firstCol="1" bandRow="1">
                <a:tableStyleId>{8A107856-5554-42FB-B03E-39F5DBC370BA}</a:tableStyleId>
              </a:tblPr>
              <a:tblGrid>
                <a:gridCol w="3117125">
                  <a:extLst>
                    <a:ext uri="{9D8B030D-6E8A-4147-A177-3AD203B41FA5}">
                      <a16:colId xmlns:a16="http://schemas.microsoft.com/office/drawing/2014/main" val="1167684590"/>
                    </a:ext>
                  </a:extLst>
                </a:gridCol>
                <a:gridCol w="3711388">
                  <a:extLst>
                    <a:ext uri="{9D8B030D-6E8A-4147-A177-3AD203B41FA5}">
                      <a16:colId xmlns:a16="http://schemas.microsoft.com/office/drawing/2014/main" val="3122772466"/>
                    </a:ext>
                  </a:extLst>
                </a:gridCol>
              </a:tblGrid>
              <a:tr h="0">
                <a:tc>
                  <a:txBody>
                    <a:bodyPr/>
                    <a:lstStyle/>
                    <a:p>
                      <a:pPr marL="342900" lvl="0" indent="-342900">
                        <a:lnSpc>
                          <a:spcPct val="100000"/>
                        </a:lnSpc>
                        <a:spcAft>
                          <a:spcPts val="600"/>
                        </a:spcAft>
                        <a:buFont typeface="Wingdings" panose="05000000000000000000" pitchFamily="2" charset="2"/>
                        <a:buChar char=""/>
                      </a:pPr>
                      <a:r>
                        <a:rPr lang="el-GR" sz="2400" dirty="0">
                          <a:effectLst/>
                        </a:rPr>
                        <a:t>Φυτοπλαγκτόν </a:t>
                      </a:r>
                    </a:p>
                    <a:p>
                      <a:pPr marL="342900" lvl="0" indent="-342900">
                        <a:lnSpc>
                          <a:spcPct val="100000"/>
                        </a:lnSpc>
                        <a:spcAft>
                          <a:spcPts val="600"/>
                        </a:spcAft>
                        <a:buFont typeface="Wingdings" panose="05000000000000000000" pitchFamily="2" charset="2"/>
                        <a:buChar char=""/>
                      </a:pPr>
                      <a:r>
                        <a:rPr lang="el-GR" sz="2400" dirty="0">
                          <a:effectLst/>
                        </a:rPr>
                        <a:t>Ζωοπλαγκτόν </a:t>
                      </a:r>
                    </a:p>
                    <a:p>
                      <a:pPr marL="342900" lvl="0" indent="-342900">
                        <a:lnSpc>
                          <a:spcPct val="100000"/>
                        </a:lnSpc>
                        <a:spcAft>
                          <a:spcPts val="600"/>
                        </a:spcAft>
                        <a:buFont typeface="Wingdings" panose="05000000000000000000" pitchFamily="2" charset="2"/>
                        <a:buChar char=""/>
                      </a:pPr>
                      <a:r>
                        <a:rPr lang="el-GR" sz="2400" dirty="0" err="1">
                          <a:effectLst/>
                        </a:rPr>
                        <a:t>Βακτηριοπλαγκτον</a:t>
                      </a:r>
                      <a:r>
                        <a:rPr lang="el-GR" sz="2400" dirty="0">
                          <a:effectLst/>
                        </a:rPr>
                        <a:t> </a:t>
                      </a:r>
                    </a:p>
                    <a:p>
                      <a:pPr marL="342900" lvl="0" indent="-342900">
                        <a:lnSpc>
                          <a:spcPct val="100000"/>
                        </a:lnSpc>
                        <a:spcAft>
                          <a:spcPts val="600"/>
                        </a:spcAft>
                        <a:buFont typeface="Wingdings" panose="05000000000000000000" pitchFamily="2" charset="2"/>
                        <a:buChar char=""/>
                      </a:pPr>
                      <a:r>
                        <a:rPr lang="el-GR" sz="2400" dirty="0" err="1">
                          <a:effectLst/>
                        </a:rPr>
                        <a:t>Μυκοπλαγκτόν</a:t>
                      </a:r>
                      <a:endParaRPr lang="el-GR" sz="2400" dirty="0">
                        <a:effectLst/>
                      </a:endParaRPr>
                    </a:p>
                    <a:p>
                      <a:pPr marL="342900" lvl="0" indent="-342900">
                        <a:lnSpc>
                          <a:spcPct val="100000"/>
                        </a:lnSpc>
                        <a:spcAft>
                          <a:spcPts val="600"/>
                        </a:spcAft>
                        <a:buFont typeface="Wingdings" panose="05000000000000000000" pitchFamily="2" charset="2"/>
                        <a:buChar char=""/>
                      </a:pPr>
                      <a:r>
                        <a:rPr lang="el-GR" sz="2400" dirty="0" err="1">
                          <a:effectLst/>
                        </a:rPr>
                        <a:t>Ιοπλαγκτόν</a:t>
                      </a:r>
                      <a:endParaRPr lang="el-GR" sz="2400" dirty="0">
                        <a:effectLst/>
                      </a:endParaRPr>
                    </a:p>
                    <a:p>
                      <a:pPr marL="342900" lvl="0" indent="-342900">
                        <a:lnSpc>
                          <a:spcPct val="100000"/>
                        </a:lnSpc>
                        <a:spcAft>
                          <a:spcPts val="600"/>
                        </a:spcAft>
                        <a:buFont typeface="Wingdings" panose="05000000000000000000" pitchFamily="2" charset="2"/>
                        <a:buChar char=""/>
                      </a:pPr>
                      <a:r>
                        <a:rPr lang="el-GR" sz="2400" dirty="0" err="1">
                          <a:effectLst/>
                        </a:rPr>
                        <a:t>Αεροπλαγκτόν</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00000"/>
                        </a:lnSpc>
                        <a:spcAft>
                          <a:spcPts val="600"/>
                        </a:spcAft>
                        <a:buFont typeface="Wingdings" panose="05000000000000000000" pitchFamily="2" charset="2"/>
                        <a:buChar char=""/>
                      </a:pPr>
                      <a:r>
                        <a:rPr lang="en-US" sz="2400" dirty="0">
                          <a:effectLst/>
                        </a:rPr>
                        <a:t>Z</a:t>
                      </a:r>
                      <a:r>
                        <a:rPr lang="el-GR" sz="2400" dirty="0" err="1">
                          <a:effectLst/>
                        </a:rPr>
                        <a:t>ελατινώδες</a:t>
                      </a:r>
                      <a:r>
                        <a:rPr lang="el-GR" sz="2400" dirty="0">
                          <a:effectLst/>
                        </a:rPr>
                        <a:t> (ζωοπλαγκτόν)</a:t>
                      </a:r>
                    </a:p>
                    <a:p>
                      <a:pPr marL="342900" lvl="0" indent="-342900">
                        <a:lnSpc>
                          <a:spcPct val="100000"/>
                        </a:lnSpc>
                        <a:spcAft>
                          <a:spcPts val="600"/>
                        </a:spcAft>
                        <a:buFont typeface="Wingdings" panose="05000000000000000000" pitchFamily="2" charset="2"/>
                        <a:buChar char=""/>
                      </a:pPr>
                      <a:r>
                        <a:rPr lang="el-GR" sz="2400" dirty="0" err="1">
                          <a:effectLst/>
                        </a:rPr>
                        <a:t>Ιχθυοπλαγκτόν</a:t>
                      </a:r>
                      <a:endParaRPr lang="el-GR" sz="2400" dirty="0">
                        <a:effectLst/>
                      </a:endParaRPr>
                    </a:p>
                    <a:p>
                      <a:pPr marL="342900" lvl="0" indent="-342900">
                        <a:lnSpc>
                          <a:spcPct val="100000"/>
                        </a:lnSpc>
                        <a:spcAft>
                          <a:spcPts val="600"/>
                        </a:spcAft>
                        <a:buFont typeface="Wingdings" panose="05000000000000000000" pitchFamily="2" charset="2"/>
                        <a:buChar char=""/>
                      </a:pPr>
                      <a:r>
                        <a:rPr lang="el-GR" sz="2400" dirty="0" err="1">
                          <a:effectLst/>
                        </a:rPr>
                        <a:t>Ολοπλαγκτόν</a:t>
                      </a:r>
                      <a:endParaRPr lang="el-GR" sz="2400" dirty="0">
                        <a:effectLst/>
                      </a:endParaRPr>
                    </a:p>
                    <a:p>
                      <a:pPr marL="342900" lvl="0" indent="-342900">
                        <a:lnSpc>
                          <a:spcPct val="100000"/>
                        </a:lnSpc>
                        <a:spcAft>
                          <a:spcPts val="600"/>
                        </a:spcAft>
                        <a:buFont typeface="Wingdings" panose="05000000000000000000" pitchFamily="2" charset="2"/>
                        <a:buChar char=""/>
                      </a:pPr>
                      <a:r>
                        <a:rPr lang="el-GR" sz="2400" dirty="0" err="1">
                          <a:effectLst/>
                        </a:rPr>
                        <a:t>Μεροπλαγκτόν</a:t>
                      </a:r>
                      <a:endParaRPr lang="el-GR" sz="2400" dirty="0">
                        <a:effectLst/>
                      </a:endParaRPr>
                    </a:p>
                    <a:p>
                      <a:pPr marL="342900" lvl="0" indent="-342900">
                        <a:lnSpc>
                          <a:spcPct val="100000"/>
                        </a:lnSpc>
                        <a:spcAft>
                          <a:spcPts val="600"/>
                        </a:spcAft>
                        <a:buFont typeface="Wingdings" panose="05000000000000000000" pitchFamily="2" charset="2"/>
                        <a:buChar char=""/>
                      </a:pPr>
                      <a:r>
                        <a:rPr lang="el-GR" sz="2400" dirty="0" err="1">
                          <a:effectLst/>
                        </a:rPr>
                        <a:t>Ψευδοπλαγκτόν</a:t>
                      </a:r>
                      <a:endParaRPr lang="el-GR" sz="2400" dirty="0">
                        <a:effectLst/>
                      </a:endParaRPr>
                    </a:p>
                    <a:p>
                      <a:pPr marL="342900" lvl="0" indent="-342900">
                        <a:lnSpc>
                          <a:spcPct val="100000"/>
                        </a:lnSpc>
                        <a:spcAft>
                          <a:spcPts val="600"/>
                        </a:spcAft>
                        <a:buFont typeface="Wingdings" panose="05000000000000000000" pitchFamily="2" charset="2"/>
                        <a:buChar char=""/>
                      </a:pPr>
                      <a:r>
                        <a:rPr lang="el-GR" sz="2400" dirty="0" err="1">
                          <a:effectLst/>
                        </a:rPr>
                        <a:t>Τυχοπλαγκτόν</a:t>
                      </a:r>
                      <a:endParaRPr lang="el-GR"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82270608"/>
                  </a:ext>
                </a:extLst>
              </a:tr>
            </a:tbl>
          </a:graphicData>
        </a:graphic>
      </p:graphicFrame>
      <p:sp>
        <p:nvSpPr>
          <p:cNvPr id="9" name="TextBox 8">
            <a:extLst>
              <a:ext uri="{FF2B5EF4-FFF2-40B4-BE49-F238E27FC236}">
                <a16:creationId xmlns:a16="http://schemas.microsoft.com/office/drawing/2014/main" id="{C4B5FDDF-49AC-1D45-ABBD-CA417749CBF4}"/>
              </a:ext>
            </a:extLst>
          </p:cNvPr>
          <p:cNvSpPr txBox="1"/>
          <p:nvPr/>
        </p:nvSpPr>
        <p:spPr>
          <a:xfrm>
            <a:off x="2407920" y="1110734"/>
            <a:ext cx="6096000" cy="461665"/>
          </a:xfrm>
          <a:prstGeom prst="rect">
            <a:avLst/>
          </a:prstGeom>
          <a:noFill/>
        </p:spPr>
        <p:txBody>
          <a:bodyPr wrap="square">
            <a:spAutoFit/>
          </a:bodyPr>
          <a:lstStyle/>
          <a:p>
            <a:r>
              <a:rPr lang="el-GR" sz="2400" b="1" dirty="0">
                <a:solidFill>
                  <a:srgbClr val="002060"/>
                </a:solidFill>
                <a:latin typeface="Calibri" panose="020F0502020204030204" pitchFamily="34" charset="0"/>
                <a:ea typeface="TimesNewRomanPS-ItalicMT"/>
                <a:cs typeface="Calibri" panose="020F0502020204030204" pitchFamily="34" charset="0"/>
              </a:rPr>
              <a:t>Κατηγορίες ειδών </a:t>
            </a:r>
            <a:r>
              <a:rPr lang="el-GR" sz="2400" b="1" dirty="0" err="1">
                <a:solidFill>
                  <a:srgbClr val="002060"/>
                </a:solidFill>
                <a:latin typeface="Calibri" panose="020F0502020204030204" pitchFamily="34" charset="0"/>
                <a:ea typeface="TimesNewRomanPS-ItalicMT"/>
                <a:cs typeface="Calibri" panose="020F0502020204030204" pitchFamily="34" charset="0"/>
              </a:rPr>
              <a:t>πλαγκτού</a:t>
            </a:r>
            <a:endParaRPr lang="el-GR" sz="2400" b="1" dirty="0">
              <a:solidFill>
                <a:srgbClr val="002060"/>
              </a:solidFill>
              <a:latin typeface="Calibri" panose="020F0502020204030204" pitchFamily="34" charset="0"/>
              <a:ea typeface="TimesNewRomanPS-ItalicMT"/>
              <a:cs typeface="Calibri" panose="020F0502020204030204" pitchFamily="34" charset="0"/>
            </a:endParaRPr>
          </a:p>
        </p:txBody>
      </p:sp>
    </p:spTree>
    <p:extLst>
      <p:ext uri="{BB962C8B-B14F-4D97-AF65-F5344CB8AC3E}">
        <p14:creationId xmlns:p14="http://schemas.microsoft.com/office/powerpoint/2010/main" val="34269982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140A312-24C3-47CB-8AFF-7D2DE0486F10}"/>
              </a:ext>
            </a:extLst>
          </p:cNvPr>
          <p:cNvSpPr txBox="1"/>
          <p:nvPr/>
        </p:nvSpPr>
        <p:spPr>
          <a:xfrm>
            <a:off x="645459" y="1209033"/>
            <a:ext cx="10901082" cy="4439933"/>
          </a:xfrm>
          <a:prstGeom prst="rect">
            <a:avLst/>
          </a:prstGeom>
          <a:noFill/>
        </p:spPr>
        <p:txBody>
          <a:bodyPr wrap="square">
            <a:spAutoFit/>
          </a:bodyPr>
          <a:lstStyle/>
          <a:p>
            <a:pPr>
              <a:lnSpc>
                <a:spcPct val="107000"/>
              </a:lnSpc>
              <a:spcAft>
                <a:spcPts val="800"/>
              </a:spcAft>
            </a:pPr>
            <a:r>
              <a:rPr lang="el-GR" sz="200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Το </a:t>
            </a:r>
            <a:r>
              <a:rPr lang="el-GR" sz="2000" dirty="0" err="1">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νηκτόν</a:t>
            </a:r>
            <a:r>
              <a:rPr lang="el-GR" sz="200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 είναι ικανό όχι μόνο να καθορίσει τη θέση  του μέσα στον ωκεανό αλλά και να μεταναστεύει. Το εύρος της μετακίνησης του ως προς την οριζόντια διάσταση εξαρτάται από τις αλλαγές της θερμοκρασίας, της αλατότητας, του οξυγόνου και τη διαθεσιμότητα των θρεπτικών ουσιών, ενώ κατά τη κατακόρυφη διάσταση η πίεση είναι ο περιοριστικός παράγων.</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Aft>
                <a:spcPts val="800"/>
              </a:spcAft>
            </a:pP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Το ωκεάνιο </a:t>
            </a:r>
            <a:r>
              <a:rPr lang="el-GR" sz="20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νηκτόν</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δηλαδή αυτό που ζει στην ωκεάνια </a:t>
            </a:r>
            <a:r>
              <a:rPr lang="el-GR" sz="20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βιοζώνη</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περιλαμβάνει τρεις ομάδες οργανισμών (ζώων):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270510" indent="-360680">
              <a:lnSpc>
                <a:spcPct val="107000"/>
              </a:lnSpc>
              <a:spcAft>
                <a:spcPts val="800"/>
              </a:spcAft>
            </a:pP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a:t>
            </a:r>
            <a:r>
              <a:rPr lang="el-GR"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το </a:t>
            </a:r>
            <a:r>
              <a:rPr lang="el-GR" sz="20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Υποφύλο</a:t>
            </a:r>
            <a:r>
              <a:rPr lang="el-GR"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Σπονδυλωτά</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(του φύλου </a:t>
            </a:r>
            <a:r>
              <a:rPr lang="el-GR" sz="20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Χορδωτά</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με τη μεγαλύτερη συμμετοχή σε είδη, το οποίο περιλαμβάνει τις Ομοταξίες : </a:t>
            </a:r>
            <a:r>
              <a:rPr lang="el-GR" sz="20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(α) </a:t>
            </a:r>
            <a:r>
              <a:rPr lang="el-GR" sz="200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ιχθείς</a:t>
            </a:r>
            <a:r>
              <a:rPr lang="el-GR" sz="20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(β) αμφίβια, (γ) ερπετά, (δ) πτηνά, (ε) θηλαστικά</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270510" indent="-360680">
              <a:lnSpc>
                <a:spcPct val="107000"/>
              </a:lnSpc>
              <a:spcAft>
                <a:spcPts val="800"/>
              </a:spcAft>
            </a:pP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a:t>
            </a:r>
            <a:r>
              <a:rPr lang="el-GR" sz="20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το Φύλο Μαλάκια</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το οποίο περιλαμβάνει  τις Ομοταξίες: </a:t>
            </a:r>
            <a:r>
              <a:rPr lang="el-GR" sz="20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(α) </a:t>
            </a:r>
            <a:r>
              <a:rPr lang="el-GR"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Απλακοφόρα</a:t>
            </a:r>
            <a:r>
              <a:rPr lang="el-GR"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(β) </a:t>
            </a:r>
            <a:r>
              <a:rPr lang="el-GR"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Σωληνόγαστρα</a:t>
            </a:r>
            <a:r>
              <a:rPr lang="el-GR"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(γ) </a:t>
            </a:r>
            <a:r>
              <a:rPr lang="el-GR"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Πολυπλακοφόρα</a:t>
            </a:r>
            <a:r>
              <a:rPr lang="el-GR"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(δ) </a:t>
            </a:r>
            <a:r>
              <a:rPr lang="el-GR"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Σκαφόποδα</a:t>
            </a:r>
            <a:r>
              <a:rPr lang="el-GR"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(ε) Δίθυρα και (</a:t>
            </a:r>
            <a:r>
              <a:rPr lang="el-GR" sz="20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στ</a:t>
            </a:r>
            <a:r>
              <a:rPr lang="el-GR"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Κεφαλόποδα</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270510" indent="-360680">
              <a:lnSpc>
                <a:spcPct val="107000"/>
              </a:lnSpc>
              <a:spcAft>
                <a:spcPts val="600"/>
              </a:spcAft>
            </a:pPr>
            <a:r>
              <a:rPr lang="el-GR" sz="2000" dirty="0">
                <a:effectLst/>
                <a:latin typeface="Calibri" panose="020F0502020204030204" pitchFamily="34" charset="0"/>
                <a:ea typeface="Calibri" panose="020F0502020204030204" pitchFamily="34" charset="0"/>
                <a:cs typeface="Calibri" panose="020F0502020204030204" pitchFamily="34" charset="0"/>
              </a:rPr>
              <a:t>(3) από το </a:t>
            </a:r>
            <a:r>
              <a:rPr lang="el-GR" sz="2000" dirty="0" err="1">
                <a:effectLst/>
                <a:latin typeface="Calibri" panose="020F0502020204030204" pitchFamily="34" charset="0"/>
                <a:ea typeface="Calibri" panose="020F0502020204030204" pitchFamily="34" charset="0"/>
                <a:cs typeface="Calibri" panose="020F0502020204030204" pitchFamily="34" charset="0"/>
              </a:rPr>
              <a:t>Φύλ</a:t>
            </a:r>
            <a:r>
              <a:rPr lang="en-US" sz="2000" dirty="0">
                <a:effectLst/>
                <a:latin typeface="Calibri" panose="020F0502020204030204" pitchFamily="34" charset="0"/>
                <a:ea typeface="Calibri" panose="020F0502020204030204" pitchFamily="34" charset="0"/>
                <a:cs typeface="Calibri" panose="020F0502020204030204" pitchFamily="34" charset="0"/>
              </a:rPr>
              <a:t>o</a:t>
            </a:r>
            <a:r>
              <a:rPr lang="el-GR" sz="2000" dirty="0">
                <a:effectLst/>
                <a:latin typeface="Calibri" panose="020F0502020204030204" pitchFamily="34" charset="0"/>
                <a:ea typeface="Calibri" panose="020F0502020204030204" pitchFamily="34" charset="0"/>
                <a:cs typeface="Calibri" panose="020F0502020204030204" pitchFamily="34" charset="0"/>
              </a:rPr>
              <a:t> Αρθρόποδα, </a:t>
            </a:r>
            <a:r>
              <a:rPr lang="el-GR" sz="2000" b="1" dirty="0">
                <a:effectLst/>
                <a:latin typeface="Calibri" panose="020F0502020204030204" pitchFamily="34" charset="0"/>
                <a:ea typeface="Calibri" panose="020F0502020204030204" pitchFamily="34" charset="0"/>
                <a:cs typeface="Calibri" panose="020F0502020204030204" pitchFamily="34" charset="0"/>
              </a:rPr>
              <a:t>τα </a:t>
            </a:r>
            <a:r>
              <a:rPr lang="el-GR" sz="2000" b="1" dirty="0" err="1">
                <a:effectLst/>
                <a:latin typeface="Calibri" panose="020F0502020204030204" pitchFamily="34" charset="0"/>
                <a:ea typeface="Calibri" panose="020F0502020204030204" pitchFamily="34" charset="0"/>
                <a:cs typeface="Calibri" panose="020F0502020204030204" pitchFamily="34" charset="0"/>
              </a:rPr>
              <a:t>Υποφύλα</a:t>
            </a:r>
            <a:r>
              <a:rPr lang="el-GR" sz="2000" b="1" dirty="0">
                <a:effectLst/>
                <a:latin typeface="Calibri" panose="020F0502020204030204" pitchFamily="34" charset="0"/>
                <a:ea typeface="Calibri" panose="020F0502020204030204" pitchFamily="34" charset="0"/>
                <a:cs typeface="Calibri" panose="020F0502020204030204" pitchFamily="34" charset="0"/>
              </a:rPr>
              <a:t>: (</a:t>
            </a:r>
            <a:r>
              <a:rPr lang="el-GR" sz="2000" i="1" dirty="0">
                <a:effectLst/>
                <a:latin typeface="Calibri" panose="020F0502020204030204" pitchFamily="34" charset="0"/>
                <a:ea typeface="Calibri" panose="020F0502020204030204" pitchFamily="34" charset="0"/>
                <a:cs typeface="Calibri" panose="020F0502020204030204" pitchFamily="34" charset="0"/>
              </a:rPr>
              <a:t>α) Κ</a:t>
            </a:r>
            <a:r>
              <a:rPr lang="el-GR" sz="2000" i="1" dirty="0">
                <a:effectLst/>
                <a:latin typeface="Calibri" panose="020F0502020204030204" pitchFamily="34" charset="0"/>
                <a:ea typeface="Calibri" panose="020F0502020204030204" pitchFamily="34" charset="0"/>
                <a:cs typeface="Times New Roman" panose="02020603050405020304" pitchFamily="18" charset="0"/>
              </a:rPr>
              <a:t>αρκινοειδή, (β) </a:t>
            </a:r>
            <a:r>
              <a:rPr lang="el-GR" sz="2000" i="1" dirty="0" err="1">
                <a:effectLst/>
                <a:latin typeface="Calibri" panose="020F0502020204030204" pitchFamily="34" charset="0"/>
                <a:ea typeface="Calibri" panose="020F0502020204030204" pitchFamily="34" charset="0"/>
                <a:cs typeface="Times New Roman" panose="02020603050405020304" pitchFamily="18" charset="0"/>
              </a:rPr>
              <a:t>Εξάποδα</a:t>
            </a:r>
            <a:r>
              <a:rPr lang="el-GR" sz="2000" i="1" dirty="0">
                <a:effectLst/>
                <a:latin typeface="Calibri" panose="020F0502020204030204" pitchFamily="34" charset="0"/>
                <a:ea typeface="Calibri" panose="020F0502020204030204" pitchFamily="34" charset="0"/>
                <a:cs typeface="Times New Roman" panose="02020603050405020304" pitchFamily="18" charset="0"/>
              </a:rPr>
              <a:t>, (γ) </a:t>
            </a:r>
            <a:r>
              <a:rPr lang="el-GR" sz="2000" i="1" dirty="0" err="1">
                <a:effectLst/>
                <a:latin typeface="Calibri" panose="020F0502020204030204" pitchFamily="34" charset="0"/>
                <a:ea typeface="Calibri" panose="020F0502020204030204" pitchFamily="34" charset="0"/>
                <a:cs typeface="Times New Roman" panose="02020603050405020304" pitchFamily="18" charset="0"/>
              </a:rPr>
              <a:t>Χηλικεράτα</a:t>
            </a:r>
            <a:r>
              <a:rPr lang="el-GR" sz="2000" i="1" dirty="0">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effectLst/>
                <a:latin typeface="Calibri" panose="020F0502020204030204" pitchFamily="34" charset="0"/>
                <a:ea typeface="Calibri" panose="020F0502020204030204" pitchFamily="34" charset="0"/>
                <a:cs typeface="Times New Roman" panose="02020603050405020304" pitchFamily="18" charset="0"/>
              </a:rPr>
              <a:t>chelicerata</a:t>
            </a:r>
            <a:r>
              <a:rPr lang="el-GR" sz="2000" i="1" dirty="0">
                <a:effectLst/>
                <a:latin typeface="Calibri" panose="020F0502020204030204" pitchFamily="34" charset="0"/>
                <a:ea typeface="Calibri" panose="020F0502020204030204" pitchFamily="34" charset="0"/>
                <a:cs typeface="Times New Roman" panose="02020603050405020304" pitchFamily="18" charset="0"/>
              </a:rPr>
              <a:t>) και (δ) </a:t>
            </a:r>
            <a:r>
              <a:rPr lang="el-GR" sz="2000" i="1" dirty="0" err="1">
                <a:effectLst/>
                <a:latin typeface="Calibri" panose="020F0502020204030204" pitchFamily="34" charset="0"/>
                <a:ea typeface="Calibri" panose="020F0502020204030204" pitchFamily="34" charset="0"/>
                <a:cs typeface="Times New Roman" panose="02020603050405020304" pitchFamily="18" charset="0"/>
              </a:rPr>
              <a:t>τριλοβιτοφόρα</a:t>
            </a:r>
            <a:r>
              <a:rPr lang="el-GR" sz="2000" i="1" dirty="0">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err="1">
                <a:effectLst/>
                <a:latin typeface="Calibri" panose="020F0502020204030204" pitchFamily="34" charset="0"/>
                <a:ea typeface="Calibri" panose="020F0502020204030204" pitchFamily="34" charset="0"/>
                <a:cs typeface="Times New Roman" panose="02020603050405020304" pitchFamily="18" charset="0"/>
              </a:rPr>
              <a:t>trilobitomorpha</a:t>
            </a:r>
            <a:r>
              <a:rPr lang="el-GR" sz="2000" i="1" dirty="0">
                <a:effectLst/>
                <a:latin typeface="Calibri" panose="020F0502020204030204" pitchFamily="34" charset="0"/>
                <a:ea typeface="Calibri" panose="020F0502020204030204" pitchFamily="34" charset="0"/>
                <a:cs typeface="Times New Roman" panose="02020603050405020304" pitchFamily="18" charset="0"/>
              </a:rPr>
              <a:t>)</a:t>
            </a:r>
            <a:r>
              <a:rPr lang="el-GR" sz="2000" dirty="0">
                <a:effectLst/>
                <a:latin typeface="Calibri" panose="020F0502020204030204" pitchFamily="34" charset="0"/>
                <a:ea typeface="Calibri" panose="020F0502020204030204" pitchFamily="34" charset="0"/>
                <a:cs typeface="Times New Roman" panose="02020603050405020304" pitchFamily="18" charset="0"/>
              </a:rPr>
              <a:t> τα οποία έχουν εξαφανιστεί.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882A53B9-3FA6-40B7-A153-7D3958B0BDC1}"/>
              </a:ext>
            </a:extLst>
          </p:cNvPr>
          <p:cNvSpPr txBox="1"/>
          <p:nvPr/>
        </p:nvSpPr>
        <p:spPr>
          <a:xfrm>
            <a:off x="0" y="520435"/>
            <a:ext cx="2528047" cy="470000"/>
          </a:xfrm>
          <a:prstGeom prst="rect">
            <a:avLst/>
          </a:prstGeom>
          <a:noFill/>
        </p:spPr>
        <p:txBody>
          <a:bodyPr wrap="square">
            <a:spAutoFit/>
          </a:bodyPr>
          <a:lstStyle/>
          <a:p>
            <a:pPr lvl="2">
              <a:lnSpc>
                <a:spcPct val="107000"/>
              </a:lnSpc>
              <a:spcAft>
                <a:spcPts val="600"/>
              </a:spcAft>
            </a:pPr>
            <a:r>
              <a:rPr lang="el-GR" sz="2400" b="1"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Νηκτόν</a:t>
            </a:r>
            <a:endParaRPr lang="en-US" sz="24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23489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B86A80-1738-4F23-BAFC-FB6C91C32732}"/>
              </a:ext>
            </a:extLst>
          </p:cNvPr>
          <p:cNvSpPr txBox="1"/>
          <p:nvPr/>
        </p:nvSpPr>
        <p:spPr>
          <a:xfrm>
            <a:off x="4248664" y="251949"/>
            <a:ext cx="3694672" cy="461665"/>
          </a:xfrm>
          <a:prstGeom prst="rect">
            <a:avLst/>
          </a:prstGeom>
          <a:noFill/>
        </p:spPr>
        <p:txBody>
          <a:bodyPr wrap="square">
            <a:spAutoFit/>
          </a:bodyPr>
          <a:lstStyle/>
          <a:p>
            <a:r>
              <a:rPr lang="el-GR" sz="2400" b="1" dirty="0">
                <a:solidFill>
                  <a:srgbClr val="002060"/>
                </a:solidFill>
                <a:latin typeface="Calibri" panose="020F0502020204030204" pitchFamily="34" charset="0"/>
                <a:ea typeface="TimesNewRomanPS-ItalicMT"/>
                <a:cs typeface="Calibri" panose="020F0502020204030204" pitchFamily="34" charset="0"/>
              </a:rPr>
              <a:t>ΒΕΝΘΙΚΟΙ ΟΡΓΑΝΙΣΜΟΙ</a:t>
            </a:r>
          </a:p>
        </p:txBody>
      </p:sp>
      <p:sp>
        <p:nvSpPr>
          <p:cNvPr id="5" name="TextBox 4">
            <a:extLst>
              <a:ext uri="{FF2B5EF4-FFF2-40B4-BE49-F238E27FC236}">
                <a16:creationId xmlns:a16="http://schemas.microsoft.com/office/drawing/2014/main" id="{302507EE-5AC0-4EB3-8DDF-220BD1451D00}"/>
              </a:ext>
            </a:extLst>
          </p:cNvPr>
          <p:cNvSpPr txBox="1"/>
          <p:nvPr/>
        </p:nvSpPr>
        <p:spPr>
          <a:xfrm>
            <a:off x="302947" y="2490551"/>
            <a:ext cx="4572000" cy="430887"/>
          </a:xfrm>
          <a:prstGeom prst="rect">
            <a:avLst/>
          </a:prstGeom>
          <a:noFill/>
        </p:spPr>
        <p:txBody>
          <a:bodyPr wrap="square">
            <a:spAutoFit/>
          </a:bodyPr>
          <a:lstStyle/>
          <a:p>
            <a:r>
              <a:rPr lang="el-GR" sz="2200" b="1" dirty="0" err="1">
                <a:solidFill>
                  <a:srgbClr val="211D1E"/>
                </a:solidFill>
                <a:latin typeface="Calibri" panose="020F0502020204030204" pitchFamily="34" charset="0"/>
              </a:rPr>
              <a:t>Φυτοβένθος</a:t>
            </a:r>
            <a:r>
              <a:rPr lang="el-GR" sz="2200" b="1" dirty="0">
                <a:solidFill>
                  <a:srgbClr val="211D1E"/>
                </a:solidFill>
                <a:latin typeface="Calibri" panose="020F0502020204030204" pitchFamily="34" charset="0"/>
              </a:rPr>
              <a:t> </a:t>
            </a:r>
            <a:endParaRPr lang="en-US" sz="2200" dirty="0"/>
          </a:p>
        </p:txBody>
      </p:sp>
      <p:sp>
        <p:nvSpPr>
          <p:cNvPr id="7" name="TextBox 6">
            <a:extLst>
              <a:ext uri="{FF2B5EF4-FFF2-40B4-BE49-F238E27FC236}">
                <a16:creationId xmlns:a16="http://schemas.microsoft.com/office/drawing/2014/main" id="{55402CA6-8F77-4894-BB19-46FC07FF443B}"/>
              </a:ext>
            </a:extLst>
          </p:cNvPr>
          <p:cNvSpPr txBox="1"/>
          <p:nvPr/>
        </p:nvSpPr>
        <p:spPr>
          <a:xfrm>
            <a:off x="302947" y="4420204"/>
            <a:ext cx="4572000" cy="430887"/>
          </a:xfrm>
          <a:prstGeom prst="rect">
            <a:avLst/>
          </a:prstGeom>
          <a:noFill/>
        </p:spPr>
        <p:txBody>
          <a:bodyPr wrap="square">
            <a:spAutoFit/>
          </a:bodyPr>
          <a:lstStyle/>
          <a:p>
            <a:r>
              <a:rPr lang="el-GR" sz="2200" b="1" dirty="0" err="1">
                <a:solidFill>
                  <a:srgbClr val="211D1E"/>
                </a:solidFill>
                <a:latin typeface="Calibri" panose="020F0502020204030204" pitchFamily="34" charset="0"/>
              </a:rPr>
              <a:t>Ζωοβένθος</a:t>
            </a:r>
            <a:r>
              <a:rPr lang="el-GR" sz="2200" b="1" dirty="0">
                <a:solidFill>
                  <a:srgbClr val="211D1E"/>
                </a:solidFill>
                <a:latin typeface="Calibri" panose="020F0502020204030204" pitchFamily="34" charset="0"/>
              </a:rPr>
              <a:t> </a:t>
            </a:r>
            <a:endParaRPr lang="en-US" sz="2200" dirty="0"/>
          </a:p>
        </p:txBody>
      </p:sp>
      <p:sp>
        <p:nvSpPr>
          <p:cNvPr id="9" name="TextBox 8">
            <a:extLst>
              <a:ext uri="{FF2B5EF4-FFF2-40B4-BE49-F238E27FC236}">
                <a16:creationId xmlns:a16="http://schemas.microsoft.com/office/drawing/2014/main" id="{A92BCF9B-D299-4C85-B126-E28E8752014C}"/>
              </a:ext>
            </a:extLst>
          </p:cNvPr>
          <p:cNvSpPr txBox="1"/>
          <p:nvPr/>
        </p:nvSpPr>
        <p:spPr>
          <a:xfrm>
            <a:off x="783265" y="2907900"/>
            <a:ext cx="11105788" cy="1323439"/>
          </a:xfrm>
          <a:prstGeom prst="rect">
            <a:avLst/>
          </a:prstGeom>
          <a:noFill/>
        </p:spPr>
        <p:txBody>
          <a:bodyPr wrap="square">
            <a:spAutoFit/>
          </a:bodyPr>
          <a:lstStyle/>
          <a:p>
            <a:pPr marL="342900" indent="-342900" algn="l">
              <a:buFontTx/>
              <a:buChar char="-"/>
            </a:pPr>
            <a:r>
              <a:rPr lang="el-GR" sz="2000" dirty="0">
                <a:solidFill>
                  <a:srgbClr val="211D1E"/>
                </a:solidFill>
                <a:latin typeface="Calibri" panose="020F0502020204030204" pitchFamily="34" charset="0"/>
              </a:rPr>
              <a:t>Θαλλόφυτα 		(</a:t>
            </a:r>
            <a:r>
              <a:rPr lang="el-GR" sz="2000" dirty="0" err="1">
                <a:solidFill>
                  <a:srgbClr val="211D1E"/>
                </a:solidFill>
                <a:latin typeface="Calibri" panose="020F0502020204030204" pitchFamily="34" charset="0"/>
              </a:rPr>
              <a:t>Χλωρο</a:t>
            </a:r>
            <a:r>
              <a:rPr lang="el-GR" sz="2000" dirty="0">
                <a:solidFill>
                  <a:srgbClr val="211D1E"/>
                </a:solidFill>
                <a:latin typeface="Calibri" panose="020F0502020204030204" pitchFamily="34" charset="0"/>
              </a:rPr>
              <a:t>-, </a:t>
            </a:r>
            <a:r>
              <a:rPr lang="el-GR" sz="2000" dirty="0" err="1">
                <a:solidFill>
                  <a:srgbClr val="211D1E"/>
                </a:solidFill>
                <a:latin typeface="Calibri" panose="020F0502020204030204" pitchFamily="34" charset="0"/>
              </a:rPr>
              <a:t>φαιο</a:t>
            </a:r>
            <a:r>
              <a:rPr lang="el-GR" sz="2000" dirty="0">
                <a:solidFill>
                  <a:srgbClr val="211D1E"/>
                </a:solidFill>
                <a:latin typeface="Calibri" panose="020F0502020204030204" pitchFamily="34" charset="0"/>
              </a:rPr>
              <a:t>- </a:t>
            </a:r>
            <a:r>
              <a:rPr lang="el-GR" sz="2000" dirty="0" err="1">
                <a:solidFill>
                  <a:srgbClr val="211D1E"/>
                </a:solidFill>
                <a:latin typeface="Calibri" panose="020F0502020204030204" pitchFamily="34" charset="0"/>
              </a:rPr>
              <a:t>ροδο</a:t>
            </a:r>
            <a:r>
              <a:rPr lang="el-GR" sz="2000" dirty="0">
                <a:solidFill>
                  <a:srgbClr val="211D1E"/>
                </a:solidFill>
                <a:latin typeface="Calibri" panose="020F0502020204030204" pitchFamily="34" charset="0"/>
              </a:rPr>
              <a:t>- </a:t>
            </a:r>
            <a:r>
              <a:rPr lang="el-GR" sz="2000" dirty="0" err="1">
                <a:solidFill>
                  <a:srgbClr val="211D1E"/>
                </a:solidFill>
                <a:latin typeface="Calibri" panose="020F0502020204030204" pitchFamily="34" charset="0"/>
              </a:rPr>
              <a:t>φύκη</a:t>
            </a:r>
            <a:r>
              <a:rPr lang="el-GR" sz="2000" dirty="0">
                <a:solidFill>
                  <a:srgbClr val="211D1E"/>
                </a:solidFill>
                <a:latin typeface="Calibri" panose="020F0502020204030204" pitchFamily="34" charset="0"/>
              </a:rPr>
              <a:t>, βενθικά </a:t>
            </a:r>
            <a:r>
              <a:rPr lang="el-GR" sz="2000" dirty="0" err="1">
                <a:solidFill>
                  <a:srgbClr val="211D1E"/>
                </a:solidFill>
                <a:latin typeface="Calibri" panose="020F0502020204030204" pitchFamily="34" charset="0"/>
              </a:rPr>
              <a:t>μακροφύκη</a:t>
            </a:r>
            <a:r>
              <a:rPr lang="el-GR" sz="2000" dirty="0">
                <a:solidFill>
                  <a:srgbClr val="211D1E"/>
                </a:solidFill>
                <a:latin typeface="Calibri" panose="020F0502020204030204" pitchFamily="34" charset="0"/>
              </a:rPr>
              <a:t>)</a:t>
            </a:r>
          </a:p>
          <a:p>
            <a:pPr algn="l"/>
            <a:r>
              <a:rPr lang="el-GR" sz="2000" dirty="0">
                <a:solidFill>
                  <a:srgbClr val="211D1E"/>
                </a:solidFill>
                <a:latin typeface="Calibri" panose="020F0502020204030204" pitchFamily="34" charset="0"/>
              </a:rPr>
              <a:t> </a:t>
            </a:r>
          </a:p>
          <a:p>
            <a:pPr algn="l"/>
            <a:r>
              <a:rPr lang="el-GR" sz="2000" dirty="0">
                <a:solidFill>
                  <a:srgbClr val="211D1E"/>
                </a:solidFill>
                <a:latin typeface="Calibri" panose="020F0502020204030204" pitchFamily="34" charset="0"/>
              </a:rPr>
              <a:t>- Αγγειόσπερμα 	(θαλάσσια φανερόγαμα ή γρασίδια π.χ. </a:t>
            </a:r>
            <a:r>
              <a:rPr lang="en-US" sz="2000" dirty="0">
                <a:solidFill>
                  <a:srgbClr val="211D1E"/>
                </a:solidFill>
                <a:latin typeface="Calibri" panose="020F0502020204030204" pitchFamily="34" charset="0"/>
              </a:rPr>
              <a:t>Posidonia </a:t>
            </a:r>
            <a:r>
              <a:rPr lang="en-US" sz="2000" dirty="0" err="1">
                <a:solidFill>
                  <a:srgbClr val="211D1E"/>
                </a:solidFill>
                <a:latin typeface="Calibri" panose="020F0502020204030204" pitchFamily="34" charset="0"/>
              </a:rPr>
              <a:t>oceanica</a:t>
            </a:r>
            <a:r>
              <a:rPr lang="en-US" sz="2000" dirty="0">
                <a:solidFill>
                  <a:srgbClr val="211D1E"/>
                </a:solidFill>
                <a:latin typeface="Calibri" panose="020F0502020204030204" pitchFamily="34" charset="0"/>
              </a:rPr>
              <a:t>,</a:t>
            </a:r>
            <a:r>
              <a:rPr lang="el-GR" sz="2000" dirty="0">
                <a:solidFill>
                  <a:srgbClr val="211D1E"/>
                </a:solidFill>
                <a:latin typeface="Calibri" panose="020F0502020204030204" pitchFamily="34" charset="0"/>
              </a:rPr>
              <a:t>			 </a:t>
            </a:r>
            <a:r>
              <a:rPr lang="en-US" sz="2000" dirty="0">
                <a:solidFill>
                  <a:srgbClr val="211D1E"/>
                </a:solidFill>
                <a:latin typeface="Calibri" panose="020F0502020204030204" pitchFamily="34" charset="0"/>
              </a:rPr>
              <a:t> Zostera marina, </a:t>
            </a:r>
            <a:r>
              <a:rPr lang="en-US" sz="2000" dirty="0" err="1">
                <a:solidFill>
                  <a:srgbClr val="211D1E"/>
                </a:solidFill>
                <a:latin typeface="Calibri" panose="020F0502020204030204" pitchFamily="34" charset="0"/>
              </a:rPr>
              <a:t>Cymodocea</a:t>
            </a:r>
            <a:r>
              <a:rPr lang="en-US" sz="2000" dirty="0">
                <a:solidFill>
                  <a:srgbClr val="211D1E"/>
                </a:solidFill>
                <a:latin typeface="Calibri" panose="020F0502020204030204" pitchFamily="34" charset="0"/>
              </a:rPr>
              <a:t> nodosa </a:t>
            </a:r>
            <a:r>
              <a:rPr lang="el-GR" sz="2000" dirty="0">
                <a:solidFill>
                  <a:srgbClr val="211D1E"/>
                </a:solidFill>
                <a:latin typeface="Calibri" panose="020F0502020204030204" pitchFamily="34" charset="0"/>
              </a:rPr>
              <a:t>και </a:t>
            </a:r>
            <a:r>
              <a:rPr lang="el-GR" sz="2000" dirty="0" err="1">
                <a:solidFill>
                  <a:srgbClr val="211D1E"/>
                </a:solidFill>
                <a:latin typeface="Calibri" panose="020F0502020204030204" pitchFamily="34" charset="0"/>
              </a:rPr>
              <a:t>Βενθικά</a:t>
            </a:r>
            <a:r>
              <a:rPr lang="el-GR" sz="2000" dirty="0">
                <a:solidFill>
                  <a:srgbClr val="211D1E"/>
                </a:solidFill>
                <a:latin typeface="Calibri" panose="020F0502020204030204" pitchFamily="34" charset="0"/>
              </a:rPr>
              <a:t> </a:t>
            </a:r>
            <a:r>
              <a:rPr lang="el-GR" sz="2000" dirty="0" err="1">
                <a:solidFill>
                  <a:srgbClr val="211D1E"/>
                </a:solidFill>
                <a:latin typeface="Calibri" panose="020F0502020204030204" pitchFamily="34" charset="0"/>
              </a:rPr>
              <a:t>Μακρόφυτα</a:t>
            </a:r>
            <a:r>
              <a:rPr lang="el-GR" sz="2000" dirty="0">
                <a:solidFill>
                  <a:srgbClr val="211D1E"/>
                </a:solidFill>
                <a:latin typeface="Calibri" panose="020F0502020204030204" pitchFamily="34" charset="0"/>
              </a:rPr>
              <a:t>) </a:t>
            </a:r>
            <a:endParaRPr lang="en-US" sz="2000" dirty="0"/>
          </a:p>
        </p:txBody>
      </p:sp>
      <p:sp>
        <p:nvSpPr>
          <p:cNvPr id="11" name="TextBox 10">
            <a:extLst>
              <a:ext uri="{FF2B5EF4-FFF2-40B4-BE49-F238E27FC236}">
                <a16:creationId xmlns:a16="http://schemas.microsoft.com/office/drawing/2014/main" id="{2B43F635-B6EC-4D76-ACC3-C9D309D8A43D}"/>
              </a:ext>
            </a:extLst>
          </p:cNvPr>
          <p:cNvSpPr txBox="1"/>
          <p:nvPr/>
        </p:nvSpPr>
        <p:spPr>
          <a:xfrm>
            <a:off x="783265" y="4868881"/>
            <a:ext cx="10978428" cy="1692771"/>
          </a:xfrm>
          <a:prstGeom prst="rect">
            <a:avLst/>
          </a:prstGeom>
          <a:noFill/>
        </p:spPr>
        <p:txBody>
          <a:bodyPr wrap="square">
            <a:spAutoFit/>
          </a:bodyPr>
          <a:lstStyle/>
          <a:p>
            <a:pPr algn="l"/>
            <a:r>
              <a:rPr lang="el-GR" sz="2400" dirty="0">
                <a:solidFill>
                  <a:srgbClr val="211D1E"/>
                </a:solidFill>
                <a:latin typeface="Calibri" panose="020F0502020204030204" pitchFamily="34" charset="0"/>
              </a:rPr>
              <a:t>-</a:t>
            </a:r>
            <a:r>
              <a:rPr lang="el-GR" sz="2000" dirty="0">
                <a:solidFill>
                  <a:srgbClr val="211D1E"/>
                </a:solidFill>
                <a:latin typeface="Calibri" panose="020F0502020204030204" pitchFamily="34" charset="0"/>
              </a:rPr>
              <a:t>Ασπόνδυλα (95%): 	Σπόγγοι, Κνιδόζωα, </a:t>
            </a:r>
            <a:r>
              <a:rPr lang="el-GR" sz="2000" dirty="0" err="1">
                <a:solidFill>
                  <a:srgbClr val="211D1E"/>
                </a:solidFill>
                <a:latin typeface="Calibri" panose="020F0502020204030204" pitchFamily="34" charset="0"/>
              </a:rPr>
              <a:t>Πλατυέλμινθες</a:t>
            </a:r>
            <a:r>
              <a:rPr lang="el-GR" sz="2000" dirty="0">
                <a:solidFill>
                  <a:srgbClr val="211D1E"/>
                </a:solidFill>
                <a:latin typeface="Calibri" panose="020F0502020204030204" pitchFamily="34" charset="0"/>
              </a:rPr>
              <a:t>, </a:t>
            </a:r>
            <a:r>
              <a:rPr lang="el-GR" sz="2000" dirty="0" err="1">
                <a:solidFill>
                  <a:srgbClr val="211D1E"/>
                </a:solidFill>
                <a:latin typeface="Calibri" panose="020F0502020204030204" pitchFamily="34" charset="0"/>
              </a:rPr>
              <a:t>Νεμερτίνοι</a:t>
            </a:r>
            <a:r>
              <a:rPr lang="el-GR" sz="2000" dirty="0">
                <a:solidFill>
                  <a:srgbClr val="211D1E"/>
                </a:solidFill>
                <a:latin typeface="Calibri" panose="020F0502020204030204" pitchFamily="34" charset="0"/>
              </a:rPr>
              <a:t>, Νηματώδεις,</a:t>
            </a:r>
          </a:p>
          <a:p>
            <a:pPr algn="l"/>
            <a:r>
              <a:rPr lang="el-GR" sz="2000" dirty="0">
                <a:solidFill>
                  <a:srgbClr val="211D1E"/>
                </a:solidFill>
                <a:latin typeface="Calibri" panose="020F0502020204030204" pitchFamily="34" charset="0"/>
              </a:rPr>
              <a:t>			 </a:t>
            </a:r>
            <a:r>
              <a:rPr lang="el-GR" sz="2000" dirty="0" err="1">
                <a:solidFill>
                  <a:srgbClr val="211D1E"/>
                </a:solidFill>
                <a:latin typeface="Calibri" panose="020F0502020204030204" pitchFamily="34" charset="0"/>
              </a:rPr>
              <a:t>Πολύχαιτοι</a:t>
            </a:r>
            <a:r>
              <a:rPr lang="el-GR" sz="2000" dirty="0">
                <a:solidFill>
                  <a:srgbClr val="211D1E"/>
                </a:solidFill>
                <a:latin typeface="Calibri" panose="020F0502020204030204" pitchFamily="34" charset="0"/>
              </a:rPr>
              <a:t>, Σωληνοειδή, </a:t>
            </a:r>
            <a:r>
              <a:rPr lang="el-GR" sz="2000" dirty="0" err="1">
                <a:solidFill>
                  <a:srgbClr val="211D1E"/>
                </a:solidFill>
                <a:latin typeface="Calibri" panose="020F0502020204030204" pitchFamily="34" charset="0"/>
              </a:rPr>
              <a:t>Εχινώδη</a:t>
            </a:r>
            <a:r>
              <a:rPr lang="el-GR" sz="2000" dirty="0">
                <a:solidFill>
                  <a:srgbClr val="211D1E"/>
                </a:solidFill>
                <a:latin typeface="Calibri" panose="020F0502020204030204" pitchFamily="34" charset="0"/>
              </a:rPr>
              <a:t>, Πωγωνοφόρα, Βρυόζωα,</a:t>
            </a:r>
          </a:p>
          <a:p>
            <a:pPr algn="l"/>
            <a:r>
              <a:rPr lang="el-GR" sz="2000" dirty="0">
                <a:solidFill>
                  <a:srgbClr val="211D1E"/>
                </a:solidFill>
                <a:latin typeface="Calibri" panose="020F0502020204030204" pitchFamily="34" charset="0"/>
              </a:rPr>
              <a:t>			 </a:t>
            </a:r>
            <a:r>
              <a:rPr lang="el-GR" sz="2000" dirty="0" err="1">
                <a:solidFill>
                  <a:srgbClr val="211D1E"/>
                </a:solidFill>
                <a:latin typeface="Calibri" panose="020F0502020204030204" pitchFamily="34" charset="0"/>
              </a:rPr>
              <a:t>Φορωνοειδή</a:t>
            </a:r>
            <a:r>
              <a:rPr lang="el-GR" sz="2000" dirty="0">
                <a:solidFill>
                  <a:srgbClr val="211D1E"/>
                </a:solidFill>
                <a:latin typeface="Calibri" panose="020F0502020204030204" pitchFamily="34" charset="0"/>
              </a:rPr>
              <a:t>, Μαλάκια, Καρκινοειδή, Εχινόδερμα,</a:t>
            </a:r>
          </a:p>
          <a:p>
            <a:pPr algn="l"/>
            <a:r>
              <a:rPr lang="el-GR" sz="2000" dirty="0">
                <a:solidFill>
                  <a:srgbClr val="211D1E"/>
                </a:solidFill>
                <a:latin typeface="Calibri" panose="020F0502020204030204" pitchFamily="34" charset="0"/>
              </a:rPr>
              <a:t>			 </a:t>
            </a:r>
            <a:r>
              <a:rPr lang="el-GR" sz="2000" dirty="0" err="1">
                <a:solidFill>
                  <a:srgbClr val="211D1E"/>
                </a:solidFill>
                <a:latin typeface="Calibri" panose="020F0502020204030204" pitchFamily="34" charset="0"/>
              </a:rPr>
              <a:t>Εντερόπνευστα</a:t>
            </a:r>
            <a:r>
              <a:rPr lang="el-GR" sz="2000" dirty="0">
                <a:solidFill>
                  <a:srgbClr val="211D1E"/>
                </a:solidFill>
                <a:latin typeface="Calibri" panose="020F0502020204030204" pitchFamily="34" charset="0"/>
              </a:rPr>
              <a:t>, </a:t>
            </a:r>
            <a:r>
              <a:rPr lang="el-GR" sz="2000" dirty="0" err="1">
                <a:solidFill>
                  <a:srgbClr val="211D1E"/>
                </a:solidFill>
                <a:latin typeface="Calibri" panose="020F0502020204030204" pitchFamily="34" charset="0"/>
              </a:rPr>
              <a:t>Ασκίδια</a:t>
            </a:r>
            <a:r>
              <a:rPr lang="el-GR" sz="2000" dirty="0">
                <a:solidFill>
                  <a:srgbClr val="211D1E"/>
                </a:solidFill>
                <a:latin typeface="Calibri" panose="020F0502020204030204" pitchFamily="34" charset="0"/>
              </a:rPr>
              <a:t>, </a:t>
            </a:r>
            <a:r>
              <a:rPr lang="el-GR" sz="2000" dirty="0" err="1">
                <a:solidFill>
                  <a:srgbClr val="211D1E"/>
                </a:solidFill>
                <a:latin typeface="Calibri" panose="020F0502020204030204" pitchFamily="34" charset="0"/>
              </a:rPr>
              <a:t>Κεφαλοχορδωτά</a:t>
            </a:r>
            <a:r>
              <a:rPr lang="el-GR" sz="2000" dirty="0">
                <a:solidFill>
                  <a:srgbClr val="211D1E"/>
                </a:solidFill>
                <a:latin typeface="Calibri" panose="020F0502020204030204" pitchFamily="34" charset="0"/>
              </a:rPr>
              <a:t> </a:t>
            </a:r>
          </a:p>
          <a:p>
            <a:pPr algn="l"/>
            <a:r>
              <a:rPr lang="el-GR" sz="2000" dirty="0">
                <a:solidFill>
                  <a:srgbClr val="211D1E"/>
                </a:solidFill>
                <a:latin typeface="Calibri" panose="020F0502020204030204" pitchFamily="34" charset="0"/>
              </a:rPr>
              <a:t> </a:t>
            </a:r>
            <a:endParaRPr lang="en-US" sz="2000" dirty="0"/>
          </a:p>
        </p:txBody>
      </p:sp>
      <p:sp>
        <p:nvSpPr>
          <p:cNvPr id="8" name="TextBox 7">
            <a:extLst>
              <a:ext uri="{FF2B5EF4-FFF2-40B4-BE49-F238E27FC236}">
                <a16:creationId xmlns:a16="http://schemas.microsoft.com/office/drawing/2014/main" id="{2E865FB9-644D-466E-87AA-2F5860F96B56}"/>
              </a:ext>
            </a:extLst>
          </p:cNvPr>
          <p:cNvSpPr txBox="1"/>
          <p:nvPr/>
        </p:nvSpPr>
        <p:spPr>
          <a:xfrm>
            <a:off x="302947" y="827674"/>
            <a:ext cx="11277599" cy="1631216"/>
          </a:xfrm>
          <a:prstGeom prst="rect">
            <a:avLst/>
          </a:prstGeom>
          <a:noFill/>
        </p:spPr>
        <p:txBody>
          <a:bodyPr wrap="square">
            <a:spAutoFit/>
          </a:bodyPr>
          <a:lstStyle/>
          <a:p>
            <a:r>
              <a:rPr lang="el-GR" sz="2000" dirty="0">
                <a:solidFill>
                  <a:srgbClr val="202124"/>
                </a:solidFill>
                <a:effectLst/>
                <a:latin typeface="Calibri" panose="020F0502020204030204" pitchFamily="34" charset="0"/>
                <a:ea typeface="Times New Roman" panose="02020603050405020304" pitchFamily="18" charset="0"/>
              </a:rPr>
              <a:t>Οι </a:t>
            </a:r>
            <a:r>
              <a:rPr lang="el-GR" sz="2000" dirty="0" err="1">
                <a:solidFill>
                  <a:srgbClr val="202124"/>
                </a:solidFill>
                <a:effectLst/>
                <a:latin typeface="Calibri" panose="020F0502020204030204" pitchFamily="34" charset="0"/>
                <a:ea typeface="Times New Roman" panose="02020603050405020304" pitchFamily="18" charset="0"/>
              </a:rPr>
              <a:t>βενθικοί</a:t>
            </a:r>
            <a:r>
              <a:rPr lang="el-GR" sz="2000" dirty="0">
                <a:solidFill>
                  <a:srgbClr val="202124"/>
                </a:solidFill>
                <a:effectLst/>
                <a:latin typeface="Calibri" panose="020F0502020204030204" pitchFamily="34" charset="0"/>
                <a:ea typeface="Times New Roman" panose="02020603050405020304" pitchFamily="18" charset="0"/>
              </a:rPr>
              <a:t> οργανισμοί συναντώνται σε όλα τα βάθη από την </a:t>
            </a:r>
            <a:r>
              <a:rPr lang="el-GR" sz="2000" dirty="0" err="1">
                <a:solidFill>
                  <a:srgbClr val="202124"/>
                </a:solidFill>
                <a:effectLst/>
                <a:latin typeface="Calibri" panose="020F0502020204030204" pitchFamily="34" charset="0"/>
                <a:ea typeface="Times New Roman" panose="02020603050405020304" pitchFamily="18" charset="0"/>
              </a:rPr>
              <a:t>ενδοπλαιρροιακή</a:t>
            </a:r>
            <a:r>
              <a:rPr lang="el-GR" sz="2000" dirty="0">
                <a:solidFill>
                  <a:srgbClr val="202124"/>
                </a:solidFill>
                <a:effectLst/>
                <a:latin typeface="Calibri" panose="020F0502020204030204" pitchFamily="34" charset="0"/>
                <a:ea typeface="Times New Roman" panose="02020603050405020304" pitchFamily="18" charset="0"/>
              </a:rPr>
              <a:t> ζώνη μέχρι τις </a:t>
            </a:r>
            <a:r>
              <a:rPr lang="el-GR" sz="2000" dirty="0" err="1">
                <a:solidFill>
                  <a:srgbClr val="202124"/>
                </a:solidFill>
                <a:effectLst/>
                <a:latin typeface="Calibri" panose="020F0502020204030204" pitchFamily="34" charset="0"/>
                <a:ea typeface="Times New Roman" panose="02020603050405020304" pitchFamily="18" charset="0"/>
              </a:rPr>
              <a:t>αβυσσικές</a:t>
            </a:r>
            <a:r>
              <a:rPr lang="el-GR" sz="2000" dirty="0">
                <a:solidFill>
                  <a:srgbClr val="202124"/>
                </a:solidFill>
                <a:effectLst/>
                <a:latin typeface="Calibri" panose="020F0502020204030204" pitchFamily="34" charset="0"/>
                <a:ea typeface="Times New Roman" panose="02020603050405020304" pitchFamily="18" charset="0"/>
              </a:rPr>
              <a:t> πεδιάδες. Αν και οι περισσότεροι οργανισμοί έχουν πολύ μικρό μέγεθος, διαδραματίζουν σημαντικό ρόλο στο θαλάσσιο οικοσύστημα καθώς είναι σημαντικά θρεπτικά συστατικά σε διαφορετικά τροφικά επίπεδα της τροφικής αλυσίδας και του τροφικού πλέγματος, έχοντας επίσης σημαντικό ρόλο στην ανακύκλωση θρεπτικών ουσιών και ορυκτών καθώς ενεργούν ως παραγωγοί, καταναλωτές και </a:t>
            </a:r>
            <a:r>
              <a:rPr lang="el-GR" sz="2000" dirty="0" err="1">
                <a:solidFill>
                  <a:srgbClr val="202124"/>
                </a:solidFill>
                <a:effectLst/>
                <a:latin typeface="Calibri" panose="020F0502020204030204" pitchFamily="34" charset="0"/>
                <a:ea typeface="Times New Roman" panose="02020603050405020304" pitchFamily="18" charset="0"/>
              </a:rPr>
              <a:t>αποσυνθέτες</a:t>
            </a:r>
            <a:r>
              <a:rPr lang="el-GR" sz="2000" dirty="0">
                <a:solidFill>
                  <a:srgbClr val="202124"/>
                </a:solidFill>
                <a:effectLst/>
                <a:latin typeface="Calibri" panose="020F0502020204030204" pitchFamily="34" charset="0"/>
                <a:ea typeface="Times New Roman" panose="02020603050405020304" pitchFamily="18" charset="0"/>
              </a:rPr>
              <a:t> </a:t>
            </a:r>
            <a:endParaRPr lang="en-US" sz="2000" dirty="0"/>
          </a:p>
        </p:txBody>
      </p:sp>
    </p:spTree>
    <p:extLst>
      <p:ext uri="{BB962C8B-B14F-4D97-AF65-F5344CB8AC3E}">
        <p14:creationId xmlns:p14="http://schemas.microsoft.com/office/powerpoint/2010/main" val="11387503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B86A80-1738-4F23-BAFC-FB6C91C32732}"/>
              </a:ext>
            </a:extLst>
          </p:cNvPr>
          <p:cNvSpPr txBox="1"/>
          <p:nvPr/>
        </p:nvSpPr>
        <p:spPr>
          <a:xfrm>
            <a:off x="8905890" y="157183"/>
            <a:ext cx="3694672" cy="461665"/>
          </a:xfrm>
          <a:prstGeom prst="rect">
            <a:avLst/>
          </a:prstGeom>
          <a:noFill/>
        </p:spPr>
        <p:txBody>
          <a:bodyPr wrap="square">
            <a:spAutoFit/>
          </a:bodyPr>
          <a:lstStyle/>
          <a:p>
            <a:r>
              <a:rPr lang="el-GR" sz="2400" dirty="0">
                <a:solidFill>
                  <a:srgbClr val="0070C0"/>
                </a:solidFill>
                <a:latin typeface="Calibri" panose="020F0502020204030204" pitchFamily="34" charset="0"/>
                <a:ea typeface="TimesNewRomanPS-ItalicMT"/>
                <a:cs typeface="Calibri" panose="020F0502020204030204" pitchFamily="34" charset="0"/>
              </a:rPr>
              <a:t>ΒΕΝΘΙΚΟΙ ΟΡΓΑΝΙΣΜΟΙ</a:t>
            </a:r>
          </a:p>
        </p:txBody>
      </p:sp>
      <p:sp>
        <p:nvSpPr>
          <p:cNvPr id="8" name="TextBox 7">
            <a:extLst>
              <a:ext uri="{FF2B5EF4-FFF2-40B4-BE49-F238E27FC236}">
                <a16:creationId xmlns:a16="http://schemas.microsoft.com/office/drawing/2014/main" id="{C2ADB29F-62CB-4584-AA6D-7BE95A92D085}"/>
              </a:ext>
            </a:extLst>
          </p:cNvPr>
          <p:cNvSpPr txBox="1"/>
          <p:nvPr/>
        </p:nvSpPr>
        <p:spPr>
          <a:xfrm>
            <a:off x="421108" y="775925"/>
            <a:ext cx="4090716" cy="461665"/>
          </a:xfrm>
          <a:prstGeom prst="rect">
            <a:avLst/>
          </a:prstGeom>
          <a:solidFill>
            <a:schemeClr val="bg1">
              <a:lumMod val="85000"/>
            </a:schemeClr>
          </a:solidFill>
        </p:spPr>
        <p:txBody>
          <a:bodyPr wrap="square">
            <a:spAutoFit/>
          </a:bodyPr>
          <a:lstStyle/>
          <a:p>
            <a:r>
              <a:rPr lang="el-GR" sz="2400" dirty="0">
                <a:solidFill>
                  <a:srgbClr val="002060"/>
                </a:solidFill>
                <a:latin typeface="Calibri" panose="020F0502020204030204" pitchFamily="34" charset="0"/>
                <a:ea typeface="TimesNewRomanPS-ItalicMT"/>
                <a:cs typeface="Calibri" panose="020F0502020204030204" pitchFamily="34" charset="0"/>
              </a:rPr>
              <a:t>Ταξινόμηση </a:t>
            </a:r>
            <a:r>
              <a:rPr lang="el-GR" sz="2400" dirty="0">
                <a:solidFill>
                  <a:srgbClr val="002060"/>
                </a:solidFill>
                <a:latin typeface="Calibri" panose="020F0502020204030204" pitchFamily="34" charset="0"/>
                <a:ea typeface="Calibri" panose="020F0502020204030204" pitchFamily="34" charset="0"/>
                <a:cs typeface="Calibri" panose="020F0502020204030204" pitchFamily="34" charset="0"/>
              </a:rPr>
              <a:t>με βάση τη θέση</a:t>
            </a:r>
            <a:endParaRPr lang="el-GR"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E0B46578-C890-4538-8F0C-0F2855C0BA9F}"/>
              </a:ext>
            </a:extLst>
          </p:cNvPr>
          <p:cNvSpPr txBox="1"/>
          <p:nvPr/>
        </p:nvSpPr>
        <p:spPr>
          <a:xfrm>
            <a:off x="421108" y="1395847"/>
            <a:ext cx="4090716" cy="2000548"/>
          </a:xfrm>
          <a:prstGeom prst="rect">
            <a:avLst/>
          </a:prstGeom>
          <a:noFill/>
        </p:spPr>
        <p:txBody>
          <a:bodyPr wrap="square">
            <a:spAutoFit/>
          </a:bodyPr>
          <a:lstStyle/>
          <a:p>
            <a:pPr algn="l"/>
            <a:r>
              <a:rPr lang="el-GR" sz="2000" b="1" dirty="0" err="1">
                <a:solidFill>
                  <a:srgbClr val="211D1E"/>
                </a:solidFill>
                <a:latin typeface="Calibri" panose="020F0502020204030204" pitchFamily="34" charset="0"/>
              </a:rPr>
              <a:t>Υπερβένθος</a:t>
            </a:r>
            <a:r>
              <a:rPr lang="el-GR" sz="2000" b="1" dirty="0">
                <a:solidFill>
                  <a:srgbClr val="211D1E"/>
                </a:solidFill>
                <a:latin typeface="Calibri" panose="020F0502020204030204" pitchFamily="34" charset="0"/>
              </a:rPr>
              <a:t> </a:t>
            </a:r>
            <a:r>
              <a:rPr lang="el-GR" sz="2000" dirty="0">
                <a:solidFill>
                  <a:srgbClr val="211D1E"/>
                </a:solidFill>
                <a:latin typeface="Calibri" panose="020F0502020204030204" pitchFamily="34" charset="0"/>
              </a:rPr>
              <a:t>(π.χ. </a:t>
            </a:r>
            <a:r>
              <a:rPr lang="en-US" sz="2000" dirty="0">
                <a:solidFill>
                  <a:srgbClr val="211D1E"/>
                </a:solidFill>
                <a:latin typeface="Calibri" panose="020F0502020204030204" pitchFamily="34" charset="0"/>
              </a:rPr>
              <a:t>Rock cod)</a:t>
            </a:r>
            <a:endParaRPr lang="el-GR" sz="2000" dirty="0">
              <a:solidFill>
                <a:srgbClr val="211D1E"/>
              </a:solidFill>
              <a:latin typeface="Calibri" panose="020F0502020204030204" pitchFamily="34" charset="0"/>
            </a:endParaRPr>
          </a:p>
          <a:p>
            <a:pPr algn="l"/>
            <a:endParaRPr lang="el-GR" sz="2000" b="1" dirty="0">
              <a:solidFill>
                <a:srgbClr val="211D1E"/>
              </a:solidFill>
              <a:latin typeface="Calibri" panose="020F0502020204030204" pitchFamily="34" charset="0"/>
            </a:endParaRPr>
          </a:p>
          <a:p>
            <a:pPr algn="l"/>
            <a:r>
              <a:rPr lang="el-GR" sz="2000" b="1" dirty="0" err="1">
                <a:solidFill>
                  <a:srgbClr val="211D1E"/>
                </a:solidFill>
                <a:latin typeface="Calibri" panose="020F0502020204030204" pitchFamily="34" charset="0"/>
              </a:rPr>
              <a:t>Επιβένθος</a:t>
            </a:r>
            <a:r>
              <a:rPr lang="en-US" sz="2000" b="1" dirty="0">
                <a:solidFill>
                  <a:srgbClr val="211D1E"/>
                </a:solidFill>
                <a:latin typeface="Calibri" panose="020F0502020204030204" pitchFamily="34" charset="0"/>
              </a:rPr>
              <a:t> </a:t>
            </a:r>
            <a:r>
              <a:rPr lang="en-US" sz="2000" dirty="0">
                <a:solidFill>
                  <a:srgbClr val="211D1E"/>
                </a:solidFill>
                <a:latin typeface="Calibri" panose="020F0502020204030204" pitchFamily="34" charset="0"/>
              </a:rPr>
              <a:t>(</a:t>
            </a:r>
            <a:r>
              <a:rPr lang="el-GR" sz="2000" dirty="0">
                <a:solidFill>
                  <a:srgbClr val="211D1E"/>
                </a:solidFill>
                <a:latin typeface="Calibri" panose="020F0502020204030204" pitchFamily="34" charset="0"/>
              </a:rPr>
              <a:t>π.χ. </a:t>
            </a:r>
            <a:r>
              <a:rPr lang="en-US" sz="2000" dirty="0">
                <a:solidFill>
                  <a:srgbClr val="211D1E"/>
                </a:solidFill>
                <a:latin typeface="Calibri" panose="020F0502020204030204" pitchFamily="34" charset="0"/>
              </a:rPr>
              <a:t>sea cucumber)</a:t>
            </a:r>
            <a:endParaRPr lang="el-GR" sz="2000" dirty="0">
              <a:solidFill>
                <a:srgbClr val="211D1E"/>
              </a:solidFill>
              <a:latin typeface="Calibri" panose="020F0502020204030204" pitchFamily="34" charset="0"/>
            </a:endParaRPr>
          </a:p>
          <a:p>
            <a:pPr algn="l"/>
            <a:endParaRPr lang="el-GR" sz="2000" dirty="0">
              <a:solidFill>
                <a:srgbClr val="211D1E"/>
              </a:solidFill>
              <a:latin typeface="Calibri" panose="020F0502020204030204" pitchFamily="34" charset="0"/>
            </a:endParaRPr>
          </a:p>
          <a:p>
            <a:pPr algn="l"/>
            <a:r>
              <a:rPr lang="el-GR" sz="2000" b="1" dirty="0" err="1">
                <a:solidFill>
                  <a:srgbClr val="211D1E"/>
                </a:solidFill>
                <a:latin typeface="Calibri" panose="020F0502020204030204" pitchFamily="34" charset="0"/>
              </a:rPr>
              <a:t>Ενδοβένθος</a:t>
            </a:r>
            <a:r>
              <a:rPr lang="el-GR" sz="2000" b="1" dirty="0">
                <a:solidFill>
                  <a:srgbClr val="211D1E"/>
                </a:solidFill>
                <a:latin typeface="Calibri" panose="020F0502020204030204" pitchFamily="34" charset="0"/>
              </a:rPr>
              <a:t> </a:t>
            </a:r>
            <a:r>
              <a:rPr lang="el-GR" sz="2000" dirty="0">
                <a:solidFill>
                  <a:srgbClr val="211D1E"/>
                </a:solidFill>
                <a:latin typeface="Calibri" panose="020F0502020204030204" pitchFamily="34" charset="0"/>
              </a:rPr>
              <a:t>(π.χ. </a:t>
            </a:r>
            <a:r>
              <a:rPr lang="en-US" sz="2000" dirty="0">
                <a:solidFill>
                  <a:srgbClr val="211D1E"/>
                </a:solidFill>
                <a:latin typeface="Calibri" panose="020F0502020204030204" pitchFamily="34" charset="0"/>
              </a:rPr>
              <a:t>Sand dollar)</a:t>
            </a:r>
            <a:endParaRPr lang="el-GR" sz="2000" dirty="0">
              <a:solidFill>
                <a:srgbClr val="211D1E"/>
              </a:solidFill>
              <a:latin typeface="Calibri" panose="020F0502020204030204" pitchFamily="34" charset="0"/>
            </a:endParaRPr>
          </a:p>
          <a:p>
            <a:pPr algn="l"/>
            <a:r>
              <a:rPr lang="el-GR" sz="2400" b="1" dirty="0">
                <a:solidFill>
                  <a:srgbClr val="211D1E"/>
                </a:solidFill>
                <a:latin typeface="Calibri" panose="020F0502020204030204" pitchFamily="34" charset="0"/>
              </a:rPr>
              <a:t> </a:t>
            </a:r>
            <a:endParaRPr lang="el-GR" sz="2400" dirty="0">
              <a:solidFill>
                <a:srgbClr val="211D1E"/>
              </a:solidFill>
              <a:latin typeface="Calibri" panose="020F0502020204030204" pitchFamily="34" charset="0"/>
            </a:endParaRPr>
          </a:p>
        </p:txBody>
      </p:sp>
      <p:sp>
        <p:nvSpPr>
          <p:cNvPr id="9" name="TextBox 8">
            <a:extLst>
              <a:ext uri="{FF2B5EF4-FFF2-40B4-BE49-F238E27FC236}">
                <a16:creationId xmlns:a16="http://schemas.microsoft.com/office/drawing/2014/main" id="{BABF4B7B-B071-4D9E-BB14-4005F0B67596}"/>
              </a:ext>
            </a:extLst>
          </p:cNvPr>
          <p:cNvSpPr txBox="1"/>
          <p:nvPr/>
        </p:nvSpPr>
        <p:spPr>
          <a:xfrm>
            <a:off x="4922323" y="775925"/>
            <a:ext cx="4242391" cy="461665"/>
          </a:xfrm>
          <a:prstGeom prst="rect">
            <a:avLst/>
          </a:prstGeom>
          <a:solidFill>
            <a:schemeClr val="bg1">
              <a:lumMod val="85000"/>
            </a:schemeClr>
          </a:solidFill>
        </p:spPr>
        <p:txBody>
          <a:bodyPr wrap="square">
            <a:spAutoFit/>
          </a:bodyPr>
          <a:lstStyle/>
          <a:p>
            <a:r>
              <a:rPr lang="el-GR" sz="2400" dirty="0">
                <a:solidFill>
                  <a:srgbClr val="002060"/>
                </a:solidFill>
                <a:latin typeface="Calibri" panose="020F0502020204030204" pitchFamily="34" charset="0"/>
                <a:ea typeface="TimesNewRomanPS-ItalicMT"/>
                <a:cs typeface="Calibri" panose="020F0502020204030204" pitchFamily="34" charset="0"/>
              </a:rPr>
              <a:t>Ταξινόμηση </a:t>
            </a:r>
            <a:r>
              <a:rPr lang="el-GR" sz="2400" dirty="0">
                <a:solidFill>
                  <a:srgbClr val="002060"/>
                </a:solidFill>
                <a:latin typeface="Calibri" panose="020F0502020204030204" pitchFamily="34" charset="0"/>
                <a:ea typeface="Calibri" panose="020F0502020204030204" pitchFamily="34" charset="0"/>
                <a:cs typeface="Calibri" panose="020F0502020204030204" pitchFamily="34" charset="0"/>
              </a:rPr>
              <a:t>με βάση το μέγεθος</a:t>
            </a:r>
            <a:endParaRPr lang="el-GR"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820BF491-112B-443F-BDC7-CF6DE9C06A55}"/>
              </a:ext>
            </a:extLst>
          </p:cNvPr>
          <p:cNvSpPr txBox="1"/>
          <p:nvPr/>
        </p:nvSpPr>
        <p:spPr>
          <a:xfrm>
            <a:off x="4753474" y="1478777"/>
            <a:ext cx="4572000" cy="1631216"/>
          </a:xfrm>
          <a:prstGeom prst="rect">
            <a:avLst/>
          </a:prstGeom>
          <a:noFill/>
        </p:spPr>
        <p:txBody>
          <a:bodyPr wrap="square">
            <a:spAutoFit/>
          </a:bodyPr>
          <a:lstStyle/>
          <a:p>
            <a:pPr algn="l"/>
            <a:r>
              <a:rPr lang="el-GR" sz="2000" b="1" dirty="0" err="1">
                <a:solidFill>
                  <a:srgbClr val="211D1E"/>
                </a:solidFill>
                <a:latin typeface="Calibri" panose="020F0502020204030204" pitchFamily="34" charset="0"/>
              </a:rPr>
              <a:t>Μακροβένθος</a:t>
            </a:r>
            <a:r>
              <a:rPr lang="el-GR" sz="2000" b="1" dirty="0">
                <a:solidFill>
                  <a:srgbClr val="211D1E"/>
                </a:solidFill>
                <a:latin typeface="Calibri" panose="020F0502020204030204" pitchFamily="34" charset="0"/>
              </a:rPr>
              <a:t> (500 μm-2 </a:t>
            </a:r>
            <a:r>
              <a:rPr lang="el-GR" sz="2000" b="1" dirty="0" err="1">
                <a:solidFill>
                  <a:srgbClr val="211D1E"/>
                </a:solidFill>
                <a:latin typeface="Calibri" panose="020F0502020204030204" pitchFamily="34" charset="0"/>
              </a:rPr>
              <a:t>cm</a:t>
            </a:r>
            <a:r>
              <a:rPr lang="el-GR" sz="2000" b="1" dirty="0">
                <a:solidFill>
                  <a:srgbClr val="211D1E"/>
                </a:solidFill>
                <a:latin typeface="Calibri" panose="020F0502020204030204" pitchFamily="34" charset="0"/>
              </a:rPr>
              <a:t>)</a:t>
            </a:r>
          </a:p>
          <a:p>
            <a:pPr algn="l"/>
            <a:endParaRPr lang="el-GR" sz="2000" b="1" dirty="0">
              <a:solidFill>
                <a:srgbClr val="211D1E"/>
              </a:solidFill>
              <a:latin typeface="Calibri" panose="020F0502020204030204" pitchFamily="34" charset="0"/>
            </a:endParaRPr>
          </a:p>
          <a:p>
            <a:pPr algn="l"/>
            <a:r>
              <a:rPr lang="el-GR" sz="2000" b="1" dirty="0" err="1">
                <a:solidFill>
                  <a:srgbClr val="211D1E"/>
                </a:solidFill>
                <a:latin typeface="Calibri" panose="020F0502020204030204" pitchFamily="34" charset="0"/>
              </a:rPr>
              <a:t>Μειοβένθος</a:t>
            </a:r>
            <a:r>
              <a:rPr lang="el-GR" sz="2000" b="1" dirty="0">
                <a:solidFill>
                  <a:srgbClr val="211D1E"/>
                </a:solidFill>
                <a:latin typeface="Calibri" panose="020F0502020204030204" pitchFamily="34" charset="0"/>
              </a:rPr>
              <a:t> (100 -500 </a:t>
            </a:r>
            <a:r>
              <a:rPr lang="el-GR" sz="2000" b="1" dirty="0" err="1">
                <a:solidFill>
                  <a:srgbClr val="211D1E"/>
                </a:solidFill>
                <a:latin typeface="Calibri" panose="020F0502020204030204" pitchFamily="34" charset="0"/>
              </a:rPr>
              <a:t>μm</a:t>
            </a:r>
            <a:r>
              <a:rPr lang="el-GR" sz="2000" b="1" dirty="0">
                <a:solidFill>
                  <a:srgbClr val="211D1E"/>
                </a:solidFill>
                <a:latin typeface="Calibri" panose="020F0502020204030204" pitchFamily="34" charset="0"/>
              </a:rPr>
              <a:t>)</a:t>
            </a:r>
          </a:p>
          <a:p>
            <a:pPr algn="l"/>
            <a:endParaRPr lang="el-GR" sz="2000" b="1" dirty="0">
              <a:solidFill>
                <a:srgbClr val="211D1E"/>
              </a:solidFill>
              <a:latin typeface="Calibri" panose="020F0502020204030204" pitchFamily="34" charset="0"/>
            </a:endParaRPr>
          </a:p>
          <a:p>
            <a:pPr algn="l"/>
            <a:r>
              <a:rPr lang="el-GR" sz="2000" b="1" dirty="0" err="1">
                <a:solidFill>
                  <a:srgbClr val="211D1E"/>
                </a:solidFill>
                <a:latin typeface="Calibri" panose="020F0502020204030204" pitchFamily="34" charset="0"/>
              </a:rPr>
              <a:t>Μικροβένθος</a:t>
            </a:r>
            <a:r>
              <a:rPr lang="el-GR" sz="2000" b="1" dirty="0">
                <a:solidFill>
                  <a:srgbClr val="211D1E"/>
                </a:solidFill>
                <a:latin typeface="Calibri" panose="020F0502020204030204" pitchFamily="34" charset="0"/>
              </a:rPr>
              <a:t> (&lt; 100μ</a:t>
            </a:r>
            <a:r>
              <a:rPr lang="en-US" sz="2000" b="1" dirty="0">
                <a:solidFill>
                  <a:srgbClr val="211D1E"/>
                </a:solidFill>
                <a:latin typeface="Calibri" panose="020F0502020204030204" pitchFamily="34" charset="0"/>
              </a:rPr>
              <a:t>m</a:t>
            </a:r>
            <a:r>
              <a:rPr lang="el-GR" sz="2000" b="1" dirty="0">
                <a:solidFill>
                  <a:srgbClr val="211D1E"/>
                </a:solidFill>
                <a:latin typeface="Calibri" panose="020F0502020204030204" pitchFamily="34" charset="0"/>
              </a:rPr>
              <a:t>) </a:t>
            </a:r>
            <a:endParaRPr lang="en-US" sz="2000" b="1" dirty="0">
              <a:solidFill>
                <a:srgbClr val="211D1E"/>
              </a:solidFill>
              <a:latin typeface="Calibri" panose="020F0502020204030204" pitchFamily="34" charset="0"/>
            </a:endParaRPr>
          </a:p>
        </p:txBody>
      </p:sp>
      <p:sp>
        <p:nvSpPr>
          <p:cNvPr id="12" name="TextBox 11">
            <a:extLst>
              <a:ext uri="{FF2B5EF4-FFF2-40B4-BE49-F238E27FC236}">
                <a16:creationId xmlns:a16="http://schemas.microsoft.com/office/drawing/2014/main" id="{CDA40849-D254-4E92-B26F-D2EEB8C9C4DD}"/>
              </a:ext>
            </a:extLst>
          </p:cNvPr>
          <p:cNvSpPr txBox="1"/>
          <p:nvPr/>
        </p:nvSpPr>
        <p:spPr>
          <a:xfrm>
            <a:off x="421108" y="3985863"/>
            <a:ext cx="6050043" cy="461665"/>
          </a:xfrm>
          <a:prstGeom prst="rect">
            <a:avLst/>
          </a:prstGeom>
          <a:solidFill>
            <a:schemeClr val="bg1">
              <a:lumMod val="85000"/>
            </a:schemeClr>
          </a:solidFill>
        </p:spPr>
        <p:txBody>
          <a:bodyPr wrap="square">
            <a:spAutoFit/>
          </a:bodyPr>
          <a:lstStyle/>
          <a:p>
            <a:r>
              <a:rPr lang="el-GR" sz="2400" b="1" dirty="0">
                <a:solidFill>
                  <a:srgbClr val="0070C0"/>
                </a:solidFill>
                <a:latin typeface="Calibri" panose="020F0502020204030204" pitchFamily="34" charset="0"/>
                <a:ea typeface="TimesNewRomanPS-ItalicMT"/>
                <a:cs typeface="Calibri" panose="020F0502020204030204" pitchFamily="34" charset="0"/>
              </a:rPr>
              <a:t>Ταξινόμηση </a:t>
            </a:r>
            <a:r>
              <a:rPr lang="el-GR" sz="2400" b="1" dirty="0">
                <a:solidFill>
                  <a:srgbClr val="0070C0"/>
                </a:solidFill>
                <a:latin typeface="Calibri" panose="020F0502020204030204" pitchFamily="34" charset="0"/>
                <a:ea typeface="Calibri" panose="020F0502020204030204" pitchFamily="34" charset="0"/>
                <a:cs typeface="Calibri" panose="020F0502020204030204" pitchFamily="34" charset="0"/>
              </a:rPr>
              <a:t>με βάση τον τρόπο </a:t>
            </a:r>
            <a:r>
              <a:rPr lang="el-GR" sz="2400" b="1" dirty="0" err="1">
                <a:solidFill>
                  <a:srgbClr val="0070C0"/>
                </a:solidFill>
                <a:latin typeface="Calibri" panose="020F0502020204030204" pitchFamily="34" charset="0"/>
                <a:ea typeface="Calibri" panose="020F0502020204030204" pitchFamily="34" charset="0"/>
                <a:cs typeface="Calibri" panose="020F0502020204030204" pitchFamily="34" charset="0"/>
              </a:rPr>
              <a:t>τροφοληψίας</a:t>
            </a:r>
            <a:endParaRPr lang="el-GR"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A8A03A68-3C3D-4950-90CC-BB1D92ADD316}"/>
              </a:ext>
            </a:extLst>
          </p:cNvPr>
          <p:cNvSpPr txBox="1"/>
          <p:nvPr/>
        </p:nvSpPr>
        <p:spPr>
          <a:xfrm>
            <a:off x="421108" y="4729220"/>
            <a:ext cx="4572000" cy="1938992"/>
          </a:xfrm>
          <a:prstGeom prst="rect">
            <a:avLst/>
          </a:prstGeom>
          <a:noFill/>
        </p:spPr>
        <p:txBody>
          <a:bodyPr wrap="square">
            <a:spAutoFit/>
          </a:bodyPr>
          <a:lstStyle/>
          <a:p>
            <a:pPr marL="342900" indent="-342900" algn="l">
              <a:spcAft>
                <a:spcPts val="600"/>
              </a:spcAft>
              <a:buFont typeface="Arial" panose="020B0604020202020204" pitchFamily="34" charset="0"/>
              <a:buChar char="•"/>
            </a:pPr>
            <a:r>
              <a:rPr lang="en-US" sz="2000" b="1" dirty="0">
                <a:solidFill>
                  <a:srgbClr val="211D1E"/>
                </a:solidFill>
                <a:latin typeface="Calibri" panose="020F0502020204030204" pitchFamily="34" charset="0"/>
              </a:rPr>
              <a:t>A</a:t>
            </a:r>
            <a:r>
              <a:rPr lang="el-GR" sz="2000" b="1" dirty="0" err="1">
                <a:solidFill>
                  <a:srgbClr val="211D1E"/>
                </a:solidFill>
                <a:latin typeface="Calibri" panose="020F0502020204030204" pitchFamily="34" charset="0"/>
              </a:rPr>
              <a:t>ιωρηματοφάγοι</a:t>
            </a:r>
            <a:endParaRPr lang="el-GR" sz="2000" b="1" dirty="0">
              <a:solidFill>
                <a:srgbClr val="211D1E"/>
              </a:solidFill>
              <a:latin typeface="Calibri" panose="020F0502020204030204" pitchFamily="34" charset="0"/>
            </a:endParaRPr>
          </a:p>
          <a:p>
            <a:pPr marL="342900" indent="-342900" algn="l">
              <a:spcAft>
                <a:spcPts val="600"/>
              </a:spcAft>
              <a:buFont typeface="Arial" panose="020B0604020202020204" pitchFamily="34" charset="0"/>
              <a:buChar char="•"/>
            </a:pPr>
            <a:r>
              <a:rPr lang="el-GR" sz="2000" b="1" dirty="0" err="1">
                <a:solidFill>
                  <a:srgbClr val="211D1E"/>
                </a:solidFill>
                <a:latin typeface="Calibri" panose="020F0502020204030204" pitchFamily="34" charset="0"/>
              </a:rPr>
              <a:t>Ιζηματοφάγοι</a:t>
            </a:r>
            <a:r>
              <a:rPr lang="el-GR" sz="2000" b="1" dirty="0">
                <a:solidFill>
                  <a:srgbClr val="211D1E"/>
                </a:solidFill>
                <a:latin typeface="Calibri" panose="020F0502020204030204" pitchFamily="34" charset="0"/>
              </a:rPr>
              <a:t> </a:t>
            </a:r>
          </a:p>
          <a:p>
            <a:pPr marL="342900" indent="-342900" algn="l">
              <a:spcAft>
                <a:spcPts val="600"/>
              </a:spcAft>
              <a:buFont typeface="Arial" panose="020B0604020202020204" pitchFamily="34" charset="0"/>
              <a:buChar char="•"/>
            </a:pPr>
            <a:r>
              <a:rPr lang="el-GR" sz="2000" b="1" dirty="0">
                <a:solidFill>
                  <a:srgbClr val="211D1E"/>
                </a:solidFill>
                <a:latin typeface="Calibri" panose="020F0502020204030204" pitchFamily="34" charset="0"/>
              </a:rPr>
              <a:t>Φυτοφάγοι </a:t>
            </a:r>
          </a:p>
          <a:p>
            <a:pPr marL="342900" indent="-342900" algn="l">
              <a:spcAft>
                <a:spcPts val="600"/>
              </a:spcAft>
              <a:buFont typeface="Arial" panose="020B0604020202020204" pitchFamily="34" charset="0"/>
              <a:buChar char="•"/>
            </a:pPr>
            <a:r>
              <a:rPr lang="el-GR" sz="2000" b="1" dirty="0" err="1">
                <a:solidFill>
                  <a:srgbClr val="211D1E"/>
                </a:solidFill>
                <a:latin typeface="Calibri" panose="020F0502020204030204" pitchFamily="34" charset="0"/>
              </a:rPr>
              <a:t>Καταβροχθιστές</a:t>
            </a:r>
            <a:r>
              <a:rPr lang="el-GR" sz="2000" b="1" dirty="0">
                <a:solidFill>
                  <a:srgbClr val="211D1E"/>
                </a:solidFill>
                <a:latin typeface="Calibri" panose="020F0502020204030204" pitchFamily="34" charset="0"/>
              </a:rPr>
              <a:t> (σαρκοφάγοι)</a:t>
            </a:r>
          </a:p>
          <a:p>
            <a:pPr marL="342900" indent="-342900" algn="l">
              <a:spcAft>
                <a:spcPts val="600"/>
              </a:spcAft>
              <a:buFont typeface="Arial" panose="020B0604020202020204" pitchFamily="34" charset="0"/>
              <a:buChar char="•"/>
            </a:pPr>
            <a:r>
              <a:rPr lang="el-GR" sz="2000" b="1" dirty="0" err="1">
                <a:solidFill>
                  <a:srgbClr val="211D1E"/>
                </a:solidFill>
                <a:latin typeface="Calibri" panose="020F0502020204030204" pitchFamily="34" charset="0"/>
              </a:rPr>
              <a:t>Σαπρονεκροφάγοι</a:t>
            </a:r>
            <a:r>
              <a:rPr lang="el-GR" sz="2000" b="1" dirty="0">
                <a:solidFill>
                  <a:srgbClr val="211D1E"/>
                </a:solidFill>
                <a:latin typeface="Calibri" panose="020F0502020204030204" pitchFamily="34" charset="0"/>
              </a:rPr>
              <a:t>  </a:t>
            </a:r>
            <a:endParaRPr lang="en-US" sz="2000" b="1" dirty="0">
              <a:solidFill>
                <a:srgbClr val="211D1E"/>
              </a:solidFill>
              <a:latin typeface="Calibri" panose="020F0502020204030204" pitchFamily="34" charset="0"/>
            </a:endParaRPr>
          </a:p>
        </p:txBody>
      </p:sp>
      <p:sp>
        <p:nvSpPr>
          <p:cNvPr id="14" name="TextBox 13">
            <a:extLst>
              <a:ext uri="{FF2B5EF4-FFF2-40B4-BE49-F238E27FC236}">
                <a16:creationId xmlns:a16="http://schemas.microsoft.com/office/drawing/2014/main" id="{3AE03218-87AA-4A9C-97DC-F3A34EE0363B}"/>
              </a:ext>
            </a:extLst>
          </p:cNvPr>
          <p:cNvSpPr txBox="1"/>
          <p:nvPr/>
        </p:nvSpPr>
        <p:spPr>
          <a:xfrm>
            <a:off x="6624804" y="3969922"/>
            <a:ext cx="5401340" cy="830997"/>
          </a:xfrm>
          <a:prstGeom prst="rect">
            <a:avLst/>
          </a:prstGeom>
          <a:solidFill>
            <a:schemeClr val="bg1">
              <a:lumMod val="85000"/>
            </a:schemeClr>
          </a:solidFill>
        </p:spPr>
        <p:txBody>
          <a:bodyPr wrap="square">
            <a:spAutoFit/>
          </a:bodyPr>
          <a:lstStyle/>
          <a:p>
            <a:r>
              <a:rPr lang="el-GR" sz="2400" b="1" dirty="0">
                <a:solidFill>
                  <a:srgbClr val="0070C0"/>
                </a:solidFill>
                <a:latin typeface="Calibri" panose="020F0502020204030204" pitchFamily="34" charset="0"/>
                <a:ea typeface="TimesNewRomanPS-ItalicMT"/>
                <a:cs typeface="Calibri" panose="020F0502020204030204" pitchFamily="34" charset="0"/>
              </a:rPr>
              <a:t>Ταξινόμηση </a:t>
            </a:r>
            <a:r>
              <a:rPr lang="el-GR" sz="2400" b="1" dirty="0">
                <a:solidFill>
                  <a:srgbClr val="0070C0"/>
                </a:solidFill>
                <a:latin typeface="Calibri" panose="020F0502020204030204" pitchFamily="34" charset="0"/>
                <a:ea typeface="Calibri" panose="020F0502020204030204" pitchFamily="34" charset="0"/>
                <a:cs typeface="Calibri" panose="020F0502020204030204" pitchFamily="34" charset="0"/>
              </a:rPr>
              <a:t>με βάση το βάθος διαβίωσης</a:t>
            </a:r>
            <a:endParaRPr lang="el-GR"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A3BED9D9-25D8-4DC5-BA84-C8722399AC78}"/>
              </a:ext>
            </a:extLst>
          </p:cNvPr>
          <p:cNvSpPr txBox="1"/>
          <p:nvPr/>
        </p:nvSpPr>
        <p:spPr>
          <a:xfrm>
            <a:off x="6471151" y="4588664"/>
            <a:ext cx="5825656" cy="1554272"/>
          </a:xfrm>
          <a:prstGeom prst="rect">
            <a:avLst/>
          </a:prstGeom>
          <a:noFill/>
        </p:spPr>
        <p:txBody>
          <a:bodyPr wrap="square">
            <a:spAutoFit/>
          </a:bodyPr>
          <a:lstStyle/>
          <a:p>
            <a:pPr marL="342900" indent="-342900" algn="l">
              <a:spcAft>
                <a:spcPts val="600"/>
              </a:spcAft>
              <a:buFont typeface="Arial" panose="020B0604020202020204" pitchFamily="34" charset="0"/>
              <a:buChar char="•"/>
            </a:pPr>
            <a:r>
              <a:rPr lang="el-GR" sz="2000" b="1" dirty="0">
                <a:solidFill>
                  <a:srgbClr val="211D1E"/>
                </a:solidFill>
                <a:latin typeface="Calibri" panose="020F0502020204030204" pitchFamily="34" charset="0"/>
              </a:rPr>
              <a:t>Εδραίοι (ή προσκολλημένοι) οργανισμοί </a:t>
            </a:r>
          </a:p>
          <a:p>
            <a:pPr marL="342900" indent="-342900" algn="l">
              <a:spcAft>
                <a:spcPts val="600"/>
              </a:spcAft>
              <a:buFont typeface="Arial" panose="020B0604020202020204" pitchFamily="34" charset="0"/>
              <a:buChar char="•"/>
            </a:pPr>
            <a:r>
              <a:rPr lang="el-GR" sz="2000" b="1" dirty="0">
                <a:solidFill>
                  <a:srgbClr val="211D1E"/>
                </a:solidFill>
                <a:latin typeface="Calibri" panose="020F0502020204030204" pitchFamily="34" charset="0"/>
              </a:rPr>
              <a:t>Ελεύθερα μετακινούμενοι οργανισμοί </a:t>
            </a:r>
          </a:p>
          <a:p>
            <a:pPr marL="342900" indent="-342900" algn="l">
              <a:spcAft>
                <a:spcPts val="600"/>
              </a:spcAft>
              <a:buFont typeface="Arial" panose="020B0604020202020204" pitchFamily="34" charset="0"/>
              <a:buChar char="•"/>
            </a:pPr>
            <a:r>
              <a:rPr lang="el-GR" sz="2000" b="1" dirty="0">
                <a:solidFill>
                  <a:srgbClr val="211D1E"/>
                </a:solidFill>
                <a:latin typeface="Calibri" panose="020F0502020204030204" pitchFamily="34" charset="0"/>
              </a:rPr>
              <a:t>Διεισδύοντες οργανισμοί </a:t>
            </a:r>
          </a:p>
          <a:p>
            <a:pPr marL="342900" indent="-342900" algn="l">
              <a:spcAft>
                <a:spcPts val="600"/>
              </a:spcAft>
              <a:buFont typeface="Arial" panose="020B0604020202020204" pitchFamily="34" charset="0"/>
              <a:buChar char="•"/>
            </a:pPr>
            <a:r>
              <a:rPr lang="el-GR" sz="2000" b="1" dirty="0" err="1">
                <a:solidFill>
                  <a:srgbClr val="211D1E"/>
                </a:solidFill>
                <a:latin typeface="Calibri" panose="020F0502020204030204" pitchFamily="34" charset="0"/>
              </a:rPr>
              <a:t>Διαπέροντες</a:t>
            </a:r>
            <a:r>
              <a:rPr lang="el-GR" sz="2000" b="1" dirty="0">
                <a:solidFill>
                  <a:srgbClr val="211D1E"/>
                </a:solidFill>
                <a:latin typeface="Calibri" panose="020F0502020204030204" pitchFamily="34" charset="0"/>
              </a:rPr>
              <a:t> οργανισμοί </a:t>
            </a:r>
            <a:endParaRPr lang="en-US" sz="2000" b="1" dirty="0"/>
          </a:p>
        </p:txBody>
      </p:sp>
    </p:spTree>
    <p:extLst>
      <p:ext uri="{BB962C8B-B14F-4D97-AF65-F5344CB8AC3E}">
        <p14:creationId xmlns:p14="http://schemas.microsoft.com/office/powerpoint/2010/main" val="26190892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C631F46-EBD3-4CA1-BF62-E190C3259C5C}"/>
              </a:ext>
            </a:extLst>
          </p:cNvPr>
          <p:cNvSpPr>
            <a:spLocks noChangeArrowheads="1"/>
          </p:cNvSpPr>
          <p:nvPr/>
        </p:nvSpPr>
        <p:spPr bwMode="auto">
          <a:xfrm>
            <a:off x="313764" y="425905"/>
            <a:ext cx="11564471" cy="6294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p>
            <a:pPr marL="0" lvl="4" eaLnBrk="0" fontAlgn="base" hangingPunct="0">
              <a:spcBef>
                <a:spcPct val="0"/>
              </a:spcBef>
              <a:spcAft>
                <a:spcPct val="0"/>
              </a:spcAft>
            </a:pPr>
            <a:r>
              <a:rPr kumimoji="0" lang="el-GR" altLang="en-US" sz="2400" b="1" i="0" u="none" strike="noStrike" cap="none" normalizeH="0" baseline="0" dirty="0">
                <a:ln>
                  <a:noFill/>
                </a:ln>
                <a:solidFill>
                  <a:srgbClr val="002060"/>
                </a:solidFill>
                <a:effectLst/>
                <a:latin typeface="Calibri" panose="020F0502020204030204" pitchFamily="34" charset="0"/>
                <a:ea typeface="Calibri" panose="020F0502020204030204" pitchFamily="34" charset="0"/>
                <a:cs typeface="Calibri" panose="020F0502020204030204" pitchFamily="34" charset="0"/>
              </a:rPr>
              <a:t>ΒΕΝΘΙΚΟΙ ΟΡΓΑΝΙΣΜΟΙ </a:t>
            </a:r>
          </a:p>
          <a:p>
            <a:pPr lvl="4" eaLnBrk="0" fontAlgn="base" hangingPunct="0">
              <a:spcBef>
                <a:spcPct val="0"/>
              </a:spcBef>
              <a:spcAft>
                <a:spcPct val="0"/>
              </a:spcAft>
            </a:pPr>
            <a:endParaRPr kumimoji="0" lang="el-GR" altLang="en-US" sz="2400" b="0" i="0" u="none" strike="noStrike" cap="none" normalizeH="0" baseline="0" dirty="0">
              <a:ln>
                <a:noFill/>
              </a:ln>
              <a:solidFill>
                <a:srgbClr val="202124"/>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n-US" sz="2000" b="0" i="0" u="none" strike="noStrike" cap="none" normalizeH="0" baseline="0" dirty="0">
                <a:ln>
                  <a:noFill/>
                </a:ln>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	Περισσότερο από το 98% των 250.000 γνωστών θαλάσσιων ειδών ζουν σε διαφορετικά </a:t>
            </a:r>
            <a:r>
              <a:rPr kumimoji="0" lang="el-GR" altLang="en-US" sz="2000" b="0" i="0" u="none" strike="noStrike" cap="none" normalizeH="0" baseline="0" dirty="0" err="1">
                <a:ln>
                  <a:noFill/>
                </a:ln>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βενθικά</a:t>
            </a:r>
            <a:r>
              <a:rPr kumimoji="0" lang="el-GR" altLang="en-US" sz="2000" b="0" i="0" u="none" strike="noStrike" cap="none" normalizeH="0" baseline="0" dirty="0">
                <a:ln>
                  <a:noFill/>
                </a:ln>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 περιβάλλοντα. Η ποικιλία των ειδών των βενθικών οργανισμών εξαρτάται από την ικανότητά τους να προσαρμόζονται στις συνθήκες του περιβάλλοντός τους, ιδιαίτερα στη θερμοκρασία. Μάλιστα, η βιομάζα των βενθικών οργανισμών, με ελάχιστες εξαιρέσεις, ταιριάζει πολύ με αυτήν της φωτοσυνθετικής παραγωγικότητας στα επιφανειακά ύδατα. Γενικά, οι βενθικές κοινωνίες είναι ποιο ποικιλόμορφες από τις πελαγικές, καθώς το περιβάλλον τους μεταβάλλεται εντός μικρών αποστάσεων. </a:t>
            </a:r>
          </a:p>
          <a:p>
            <a:pPr marL="0" marR="0" lvl="0" indent="0" algn="l" defTabSz="914400" rtl="0" eaLnBrk="0" fontAlgn="base" latinLnBrk="0" hangingPunct="0">
              <a:lnSpc>
                <a:spcPct val="100000"/>
              </a:lnSpc>
              <a:spcBef>
                <a:spcPct val="0"/>
              </a:spcBef>
              <a:spcAft>
                <a:spcPct val="0"/>
              </a:spcAft>
              <a:buClrTx/>
              <a:buSzTx/>
              <a:buFontTx/>
              <a:buNone/>
              <a:tabLst/>
            </a:pPr>
            <a:endParaRPr lang="el-GR" altLang="en-US" sz="2000" dirty="0">
              <a:solidFill>
                <a:srgbClr val="202124"/>
              </a:solidFill>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l-GR" altLang="en-US" sz="2000" dirty="0">
                <a:solidFill>
                  <a:srgbClr val="202124"/>
                </a:solidFill>
                <a:latin typeface="Calibri" panose="020F0502020204030204" pitchFamily="34" charset="0"/>
                <a:ea typeface="Times New Roman" panose="02020603050405020304" pitchFamily="18" charset="0"/>
                <a:cs typeface="Calibri" panose="020F0502020204030204" pitchFamily="34" charset="0"/>
              </a:rPr>
              <a:t>	Οι </a:t>
            </a:r>
            <a:r>
              <a:rPr kumimoji="0" lang="el-GR" altLang="en-US" sz="2000" b="0" i="0" u="none" strike="noStrike" cap="none" normalizeH="0" baseline="0" dirty="0">
                <a:ln>
                  <a:noFill/>
                </a:ln>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l-GR" altLang="en-US" sz="2000" b="0" i="0" u="none" strike="noStrike" cap="none" normalizeH="0" baseline="0" dirty="0" err="1">
                <a:ln>
                  <a:noFill/>
                </a:ln>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βενθικοί</a:t>
            </a:r>
            <a:r>
              <a:rPr kumimoji="0" lang="el-GR" altLang="en-US" sz="2000" b="0" i="0" u="none" strike="noStrike" cap="none" normalizeH="0" baseline="0" dirty="0">
                <a:ln>
                  <a:noFill/>
                </a:ln>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 οργανισμοί περιλαμβάνουν οργανισμούς και από τρεις Επικράτειες (βακτήρια, αρχαία και </a:t>
            </a:r>
            <a:r>
              <a:rPr kumimoji="0" lang="el-GR" altLang="en-US" sz="2000" b="0" i="0" u="none" strike="noStrike" cap="none" normalizeH="0" baseline="0" dirty="0" err="1">
                <a:ln>
                  <a:noFill/>
                </a:ln>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ευκαρυωτικά</a:t>
            </a:r>
            <a:r>
              <a:rPr kumimoji="0" lang="el-GR" altLang="en-US" sz="2000" b="0" i="0" u="none" strike="noStrike" cap="none" normalizeH="0" baseline="0" dirty="0">
                <a:ln>
                  <a:noFill/>
                </a:ln>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l-GR" altLang="en-US" sz="2000" b="1" i="0" u="none" strike="noStrike" cap="none" normalizeH="0" baseline="0" dirty="0">
                <a:ln>
                  <a:noFill/>
                </a:ln>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από πέντε Βασίλεια: </a:t>
            </a:r>
            <a:r>
              <a:rPr kumimoji="0" lang="el-GR" altLang="en-US" sz="2000" b="0" i="1" u="none" strike="noStrike" cap="none" normalizeH="0" baseline="0" dirty="0">
                <a:ln>
                  <a:noFill/>
                </a:ln>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a:t>
            </a:r>
            <a:r>
              <a:rPr kumimoji="0" lang="en-US" altLang="en-US" sz="2000" b="0" i="1" u="none" strike="noStrike" cap="none" normalizeH="0" baseline="0" dirty="0">
                <a:ln>
                  <a:noFill/>
                </a:ln>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i</a:t>
            </a:r>
            <a:r>
              <a:rPr kumimoji="0" lang="el-GR" altLang="en-US" sz="2000" b="0" i="1" u="none" strike="noStrike" cap="none" normalizeH="0" baseline="0" dirty="0">
                <a:ln>
                  <a:noFill/>
                </a:ln>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 Μονήρη</a:t>
            </a:r>
            <a:r>
              <a:rPr kumimoji="0" lang="el-GR" altLang="en-US" sz="2000" b="0" i="1"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en-US" sz="2000" b="0" i="1"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Monera</a:t>
            </a:r>
            <a:r>
              <a:rPr kumimoji="0" lang="el-GR" altLang="en-US" sz="2000" b="0" i="1"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en-US" sz="2000" b="0" i="1"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Eubacteria</a:t>
            </a:r>
            <a:r>
              <a:rPr kumimoji="0" lang="el-GR" altLang="en-US" sz="2000" b="0" i="1"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r>
              <a:rPr kumimoji="0" lang="en-US" altLang="en-US" sz="2000" b="0" i="1"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Archaebacteria</a:t>
            </a:r>
            <a:r>
              <a:rPr kumimoji="0" lang="el-GR" altLang="en-US" sz="2000" b="0" i="1"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r>
              <a:rPr kumimoji="0" lang="el-GR" altLang="en-US" sz="2000" b="0" i="1" u="none" strike="noStrike" cap="none" normalizeH="0" baseline="0" dirty="0">
                <a:ln>
                  <a:noFill/>
                </a:ln>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en-US" sz="2000" b="0" i="1" u="none" strike="noStrike" cap="none" normalizeH="0" baseline="0" dirty="0">
                <a:ln>
                  <a:noFill/>
                </a:ln>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ii</a:t>
            </a:r>
            <a:r>
              <a:rPr kumimoji="0" lang="el-GR" altLang="en-US" sz="2000" b="0" i="1" u="none" strike="noStrike" cap="none" normalizeH="0" baseline="0" dirty="0">
                <a:ln>
                  <a:noFill/>
                </a:ln>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 πρώτιστα</a:t>
            </a:r>
            <a:r>
              <a:rPr kumimoji="0" lang="el-GR" altLang="en-US" sz="2000" b="0" i="1"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en-US" sz="2000" b="0" i="1"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Protista</a:t>
            </a:r>
            <a:r>
              <a:rPr kumimoji="0" lang="el-GR" altLang="en-US" sz="2000" b="0" i="1"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r>
              <a:rPr kumimoji="0" lang="el-GR" altLang="en-US" sz="2000" b="0" i="1" u="none" strike="noStrike" cap="none" normalizeH="0" baseline="0" dirty="0">
                <a:ln>
                  <a:noFill/>
                </a:ln>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en-US" sz="2000" b="0" i="1" u="none" strike="noStrike" cap="none" normalizeH="0" baseline="0" dirty="0">
                <a:ln>
                  <a:noFill/>
                </a:ln>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iii</a:t>
            </a:r>
            <a:r>
              <a:rPr kumimoji="0" lang="el-GR" altLang="en-US" sz="2000" b="0" i="1" u="none" strike="noStrike" cap="none" normalizeH="0" baseline="0" dirty="0">
                <a:ln>
                  <a:noFill/>
                </a:ln>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 ζώα</a:t>
            </a:r>
            <a:r>
              <a:rPr kumimoji="0" lang="el-GR" altLang="en-US" sz="2000" b="0" i="1"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en-US" sz="2000" b="0" i="1"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Animalia</a:t>
            </a:r>
            <a:r>
              <a:rPr kumimoji="0" lang="el-GR" altLang="en-US" sz="2000" b="0" i="1"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r>
              <a:rPr kumimoji="0" lang="el-GR" altLang="en-US" sz="2000" b="0" i="1" u="none" strike="noStrike" cap="none" normalizeH="0" baseline="0" dirty="0">
                <a:ln>
                  <a:noFill/>
                </a:ln>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US" altLang="en-US" sz="2000" b="0" i="1" u="none" strike="noStrike" cap="none" normalizeH="0" baseline="0" dirty="0">
                <a:ln>
                  <a:noFill/>
                </a:ln>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iv</a:t>
            </a:r>
            <a:r>
              <a:rPr kumimoji="0" lang="el-GR" altLang="en-US" sz="2000" b="0" i="1" u="none" strike="noStrike" cap="none" normalizeH="0" baseline="0" dirty="0">
                <a:ln>
                  <a:noFill/>
                </a:ln>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 φυτά (</a:t>
            </a:r>
            <a:r>
              <a:rPr kumimoji="0" lang="en-US" altLang="en-US" sz="2000" b="0" i="1"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Plantae</a:t>
            </a:r>
            <a:r>
              <a:rPr kumimoji="0" lang="el-GR" altLang="en-US" sz="2000" b="0" i="1"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r>
              <a:rPr kumimoji="0" lang="el-GR" altLang="en-US" sz="2000" b="0" i="1" u="none" strike="noStrike" cap="none" normalizeH="0" baseline="0" dirty="0">
                <a:ln>
                  <a:noFill/>
                </a:ln>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 και (</a:t>
            </a:r>
            <a:r>
              <a:rPr kumimoji="0" lang="en-US" altLang="en-US" sz="2000" b="0" i="1" u="none" strike="noStrike" cap="none" normalizeH="0" baseline="0" dirty="0">
                <a:ln>
                  <a:noFill/>
                </a:ln>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v</a:t>
            </a:r>
            <a:r>
              <a:rPr kumimoji="0" lang="el-GR" altLang="en-US" sz="2000" b="0" i="1" u="none" strike="noStrike" cap="none" normalizeH="0" baseline="0" dirty="0">
                <a:ln>
                  <a:noFill/>
                </a:ln>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 μύκητες (</a:t>
            </a:r>
            <a:r>
              <a:rPr kumimoji="0" lang="en-US" altLang="en-US" sz="2000" b="0" i="1"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Fungi</a:t>
            </a:r>
            <a:r>
              <a:rPr kumimoji="0" lang="el-GR" altLang="en-US" sz="2000" b="0" i="1"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l-GR" altLang="en-US" sz="20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τα οποία με τη σειρά τους περιλαμβάνουν 36 Φύλα (</a:t>
            </a:r>
            <a:r>
              <a:rPr kumimoji="0" lang="en-US" altLang="en-US" sz="20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Phyla</a:t>
            </a:r>
            <a:r>
              <a:rPr kumimoji="0" lang="el-GR" altLang="en-US" sz="20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με εξαίρεση το Φύλο Ονυχοφόρα (</a:t>
            </a:r>
            <a:r>
              <a:rPr kumimoji="0" lang="en-US" altLang="en-US" sz="2000" b="0" i="0" u="none" strike="noStrike" cap="none" normalizeH="0" baseline="0" dirty="0" err="1">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Onychophora</a:t>
            </a:r>
            <a:r>
              <a:rPr kumimoji="0" lang="el-GR" altLang="en-US" sz="20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που δεν συναντώνται στο θαλάσσιο (</a:t>
            </a:r>
            <a:r>
              <a:rPr kumimoji="0" lang="el-GR" altLang="en-US" sz="2000" b="0" i="0" u="none" strike="noStrike" cap="none" normalizeH="0" baseline="0" dirty="0" err="1">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βενθικό</a:t>
            </a:r>
            <a:r>
              <a:rPr kumimoji="0" lang="el-GR" altLang="en-US" sz="20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περιβάλλον.</a:t>
            </a:r>
            <a:r>
              <a:rPr kumimoji="0" lang="en-US" altLang="en-US" sz="2000" b="0" i="0" u="none" strike="noStrike" cap="none" normalizeH="0" baseline="0" dirty="0">
                <a:ln>
                  <a:noFill/>
                </a:ln>
                <a:solidFill>
                  <a:schemeClr val="tx1"/>
                </a:solidFill>
                <a:effectLst/>
              </a:rPr>
              <a:t> </a:t>
            </a:r>
            <a:endParaRPr kumimoji="0" lang="en-US" altLang="en-US"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Οι σημαντικότεροι </a:t>
            </a:r>
            <a:r>
              <a:rPr kumimoji="0" lang="el-GR" altLang="en-US" sz="20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βενθικοί</a:t>
            </a:r>
            <a:r>
              <a:rPr kumimoji="0" lang="el-GR"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οργανισμοί ομαδοποιούνται ως εξής (</a:t>
            </a:r>
            <a:r>
              <a:rPr kumimoji="0" lang="el-GR" altLang="en-US" sz="20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Leveque</a:t>
            </a:r>
            <a:r>
              <a:rPr kumimoji="0" lang="el-GR"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&amp; </a:t>
            </a:r>
            <a:r>
              <a:rPr kumimoji="0" lang="el-GR" altLang="en-US" sz="20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Mounolou</a:t>
            </a:r>
            <a:r>
              <a:rPr kumimoji="0" lang="el-GR"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2003):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n-US" sz="2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(α) </a:t>
            </a:r>
            <a:r>
              <a:rPr kumimoji="0" lang="el-GR" altLang="en-US" sz="20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βενθικοί</a:t>
            </a:r>
            <a:r>
              <a:rPr kumimoji="0" lang="el-GR" altLang="en-US" sz="2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μικροοργανισμοί</a:t>
            </a:r>
            <a:r>
              <a:rPr kumimoji="0" lang="el-GR"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n-US" sz="2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(β) φύκια </a:t>
            </a:r>
            <a:r>
              <a:rPr kumimoji="0" lang="el-GR"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και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n-US" sz="2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(γ) </a:t>
            </a:r>
            <a:r>
              <a:rPr kumimoji="0" lang="el-GR" altLang="en-US" sz="2000" b="1"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βενθικά</a:t>
            </a:r>
            <a:r>
              <a:rPr kumimoji="0" lang="el-GR" altLang="en-US" sz="20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ασπόνδυλα</a:t>
            </a:r>
            <a:r>
              <a:rPr kumimoji="0" lang="el-GR" altLang="en-US" sz="20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με 9 Φύλα και περισσότερα από 1000 είδη.</a:t>
            </a:r>
            <a:endParaRPr kumimoji="0" lang="en-US" alt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944595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C5995C1-C8F2-4AE1-AF43-DD563934F38F}"/>
              </a:ext>
            </a:extLst>
          </p:cNvPr>
          <p:cNvSpPr txBox="1"/>
          <p:nvPr/>
        </p:nvSpPr>
        <p:spPr>
          <a:xfrm>
            <a:off x="2502212" y="6244317"/>
            <a:ext cx="3888326" cy="400110"/>
          </a:xfrm>
          <a:prstGeom prst="rect">
            <a:avLst/>
          </a:prstGeom>
          <a:noFill/>
        </p:spPr>
        <p:txBody>
          <a:bodyPr wrap="square">
            <a:spAutoFit/>
          </a:bodyPr>
          <a:lstStyle/>
          <a:p>
            <a:pPr algn="l"/>
            <a:r>
              <a:rPr lang="el-GR" sz="2000" dirty="0">
                <a:solidFill>
                  <a:srgbClr val="211D1E"/>
                </a:solidFill>
                <a:latin typeface="Calibri" panose="020F0502020204030204" pitchFamily="34" charset="0"/>
              </a:rPr>
              <a:t>Σκληρό Υπόστρωμα</a:t>
            </a:r>
            <a:endParaRPr lang="en-US" sz="2000" dirty="0">
              <a:solidFill>
                <a:srgbClr val="211D1E"/>
              </a:solidFill>
              <a:latin typeface="Calibri" panose="020F0502020204030204" pitchFamily="34" charset="0"/>
            </a:endParaRPr>
          </a:p>
        </p:txBody>
      </p:sp>
      <p:pic>
        <p:nvPicPr>
          <p:cNvPr id="3" name="Picture 2">
            <a:extLst>
              <a:ext uri="{FF2B5EF4-FFF2-40B4-BE49-F238E27FC236}">
                <a16:creationId xmlns:a16="http://schemas.microsoft.com/office/drawing/2014/main" id="{50A10F51-7B6D-43BC-A27A-D32F7FE2A2B7}"/>
              </a:ext>
            </a:extLst>
          </p:cNvPr>
          <p:cNvPicPr>
            <a:picLocks noChangeAspect="1"/>
          </p:cNvPicPr>
          <p:nvPr/>
        </p:nvPicPr>
        <p:blipFill>
          <a:blip r:embed="rId2"/>
          <a:stretch>
            <a:fillRect/>
          </a:stretch>
        </p:blipFill>
        <p:spPr>
          <a:xfrm>
            <a:off x="1750761" y="2784136"/>
            <a:ext cx="4639777" cy="3293539"/>
          </a:xfrm>
          <a:prstGeom prst="rect">
            <a:avLst/>
          </a:prstGeom>
        </p:spPr>
      </p:pic>
      <p:pic>
        <p:nvPicPr>
          <p:cNvPr id="8" name="Picture 7">
            <a:extLst>
              <a:ext uri="{FF2B5EF4-FFF2-40B4-BE49-F238E27FC236}">
                <a16:creationId xmlns:a16="http://schemas.microsoft.com/office/drawing/2014/main" id="{88027A43-2ECD-44B0-B529-6E18C4470C61}"/>
              </a:ext>
            </a:extLst>
          </p:cNvPr>
          <p:cNvPicPr>
            <a:picLocks noChangeAspect="1"/>
          </p:cNvPicPr>
          <p:nvPr/>
        </p:nvPicPr>
        <p:blipFill>
          <a:blip r:embed="rId3"/>
          <a:stretch>
            <a:fillRect/>
          </a:stretch>
        </p:blipFill>
        <p:spPr>
          <a:xfrm>
            <a:off x="6642672" y="2786854"/>
            <a:ext cx="3754481" cy="3290820"/>
          </a:xfrm>
          <a:prstGeom prst="rect">
            <a:avLst/>
          </a:prstGeom>
        </p:spPr>
      </p:pic>
      <p:sp>
        <p:nvSpPr>
          <p:cNvPr id="9" name="TextBox 8">
            <a:extLst>
              <a:ext uri="{FF2B5EF4-FFF2-40B4-BE49-F238E27FC236}">
                <a16:creationId xmlns:a16="http://schemas.microsoft.com/office/drawing/2014/main" id="{98B1FBAA-080D-423E-B60F-600C322D05A6}"/>
              </a:ext>
            </a:extLst>
          </p:cNvPr>
          <p:cNvSpPr txBox="1"/>
          <p:nvPr/>
        </p:nvSpPr>
        <p:spPr>
          <a:xfrm>
            <a:off x="7431566" y="6244317"/>
            <a:ext cx="3224323" cy="400110"/>
          </a:xfrm>
          <a:prstGeom prst="rect">
            <a:avLst/>
          </a:prstGeom>
          <a:noFill/>
        </p:spPr>
        <p:txBody>
          <a:bodyPr wrap="square">
            <a:spAutoFit/>
          </a:bodyPr>
          <a:lstStyle/>
          <a:p>
            <a:r>
              <a:rPr lang="el-GR" sz="2000" dirty="0">
                <a:solidFill>
                  <a:srgbClr val="211D1E"/>
                </a:solidFill>
                <a:latin typeface="Calibri" panose="020F0502020204030204" pitchFamily="34" charset="0"/>
              </a:rPr>
              <a:t>Μαλακό Υπόστρωμα </a:t>
            </a:r>
            <a:endParaRPr lang="en-US" sz="2000" dirty="0"/>
          </a:p>
        </p:txBody>
      </p:sp>
      <p:sp>
        <p:nvSpPr>
          <p:cNvPr id="10" name="TextBox 9">
            <a:extLst>
              <a:ext uri="{FF2B5EF4-FFF2-40B4-BE49-F238E27FC236}">
                <a16:creationId xmlns:a16="http://schemas.microsoft.com/office/drawing/2014/main" id="{C865F0C1-3919-46CC-9E82-1C0E3AB12C21}"/>
              </a:ext>
            </a:extLst>
          </p:cNvPr>
          <p:cNvSpPr txBox="1"/>
          <p:nvPr/>
        </p:nvSpPr>
        <p:spPr>
          <a:xfrm>
            <a:off x="323612" y="390474"/>
            <a:ext cx="10900199" cy="1797800"/>
          </a:xfrm>
          <a:prstGeom prst="rect">
            <a:avLst/>
          </a:prstGeom>
          <a:noFill/>
        </p:spPr>
        <p:txBody>
          <a:bodyPr wrap="square">
            <a:spAutoFit/>
          </a:bodyPr>
          <a:lstStyle/>
          <a:p>
            <a:pPr marL="0" lvl="2" algn="just">
              <a:lnSpc>
                <a:spcPct val="107000"/>
              </a:lnSpc>
              <a:spcAft>
                <a:spcPts val="800"/>
              </a:spcAft>
            </a:pPr>
            <a:r>
              <a:rPr lang="el-GR" sz="22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Κατηγορίες βενθικών βιο-κοινωνιών (με βάση το υπόστρωμα)</a:t>
            </a:r>
          </a:p>
          <a:p>
            <a:pPr marL="0" lvl="2" algn="just">
              <a:lnSpc>
                <a:spcPct val="107000"/>
              </a:lnSpc>
              <a:spcAft>
                <a:spcPts val="800"/>
              </a:spcAft>
            </a:pPr>
            <a:endParaRPr lang="en-US" sz="10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l-GR" sz="2000" dirty="0">
                <a:effectLst/>
                <a:latin typeface="Calibri" panose="020F0502020204030204" pitchFamily="34" charset="0"/>
                <a:ea typeface="Calibri" panose="020F0502020204030204" pitchFamily="34" charset="0"/>
                <a:cs typeface="Calibri" panose="020F0502020204030204" pitchFamily="34" charset="0"/>
              </a:rPr>
              <a:t>Αναφορικά με τη διαμόρφωση των διάφορων βενθικών </a:t>
            </a:r>
            <a:r>
              <a:rPr lang="el-GR" sz="2000" dirty="0" err="1">
                <a:effectLst/>
                <a:latin typeface="Calibri" panose="020F0502020204030204" pitchFamily="34" charset="0"/>
                <a:ea typeface="Calibri" panose="020F0502020204030204" pitchFamily="34" charset="0"/>
                <a:cs typeface="Calibri" panose="020F0502020204030204" pitchFamily="34" charset="0"/>
              </a:rPr>
              <a:t>βιοκοινωνιών</a:t>
            </a:r>
            <a:r>
              <a:rPr lang="el-GR" sz="2000" dirty="0">
                <a:effectLst/>
                <a:latin typeface="Calibri" panose="020F0502020204030204" pitchFamily="34" charset="0"/>
                <a:ea typeface="Calibri" panose="020F0502020204030204" pitchFamily="34" charset="0"/>
                <a:cs typeface="Calibri" panose="020F0502020204030204" pitchFamily="34" charset="0"/>
              </a:rPr>
              <a:t>, ανάλογα με το βάθος και το είδος, ως προς τη σκληρότητα,  του υποστρώματος το </a:t>
            </a:r>
            <a:r>
              <a:rPr lang="el-GR" sz="2000" dirty="0" err="1">
                <a:effectLst/>
                <a:latin typeface="Calibri" panose="020F0502020204030204" pitchFamily="34" charset="0"/>
                <a:ea typeface="Calibri" panose="020F0502020204030204" pitchFamily="34" charset="0"/>
                <a:cs typeface="Calibri" panose="020F0502020204030204" pitchFamily="34" charset="0"/>
              </a:rPr>
              <a:t>βενθικό</a:t>
            </a:r>
            <a:r>
              <a:rPr lang="el-GR" sz="2000" dirty="0">
                <a:effectLst/>
                <a:latin typeface="Calibri" panose="020F0502020204030204" pitchFamily="34" charset="0"/>
                <a:ea typeface="Calibri" panose="020F0502020204030204" pitchFamily="34" charset="0"/>
                <a:cs typeface="Calibri" panose="020F0502020204030204" pitchFamily="34" charset="0"/>
              </a:rPr>
              <a:t> οικοσύστημα μπορεί να διακριθεί σε δυο κύριες κατηγορίες: </a:t>
            </a:r>
            <a:r>
              <a:rPr lang="el-GR" sz="2000" b="1" dirty="0">
                <a:effectLst/>
                <a:latin typeface="Calibri" panose="020F0502020204030204" pitchFamily="34" charset="0"/>
                <a:ea typeface="Calibri" panose="020F0502020204030204" pitchFamily="34" charset="0"/>
                <a:cs typeface="Calibri" panose="020F0502020204030204" pitchFamily="34" charset="0"/>
              </a:rPr>
              <a:t>(α) σκληρών υποστρωμάτων</a:t>
            </a:r>
            <a:r>
              <a:rPr lang="el-GR" sz="2000" dirty="0">
                <a:effectLst/>
                <a:latin typeface="Calibri" panose="020F0502020204030204" pitchFamily="34" charset="0"/>
                <a:ea typeface="Calibri" panose="020F0502020204030204" pitchFamily="34" charset="0"/>
                <a:cs typeface="Calibri" panose="020F0502020204030204" pitchFamily="34" charset="0"/>
              </a:rPr>
              <a:t> και (</a:t>
            </a:r>
            <a:r>
              <a:rPr lang="el-GR" sz="2000" b="1" dirty="0">
                <a:effectLst/>
                <a:latin typeface="Calibri" panose="020F0502020204030204" pitchFamily="34" charset="0"/>
                <a:ea typeface="Calibri" panose="020F0502020204030204" pitchFamily="34" charset="0"/>
                <a:cs typeface="Calibri" panose="020F0502020204030204" pitchFamily="34" charset="0"/>
              </a:rPr>
              <a:t>β) μαλακών υποστρωμάτων</a:t>
            </a:r>
            <a:r>
              <a:rPr lang="el-GR" sz="2000" dirty="0">
                <a:effectLst/>
                <a:latin typeface="Calibri" panose="020F0502020204030204" pitchFamily="34" charset="0"/>
                <a:ea typeface="Calibri" panose="020F0502020204030204" pitchFamily="34" charset="0"/>
                <a:cs typeface="Calibri" panose="020F0502020204030204" pitchFamily="34"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068811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00F4748-B505-48E0-8FCC-2E0263511A42}"/>
              </a:ext>
            </a:extLst>
          </p:cNvPr>
          <p:cNvSpPr txBox="1"/>
          <p:nvPr/>
        </p:nvSpPr>
        <p:spPr>
          <a:xfrm>
            <a:off x="244940" y="301678"/>
            <a:ext cx="11355389" cy="5647700"/>
          </a:xfrm>
          <a:prstGeom prst="rect">
            <a:avLst/>
          </a:prstGeom>
          <a:noFill/>
        </p:spPr>
        <p:txBody>
          <a:bodyPr wrap="square">
            <a:spAutoFit/>
          </a:bodyPr>
          <a:lstStyle/>
          <a:p>
            <a:pPr indent="228600" algn="just">
              <a:lnSpc>
                <a:spcPct val="107000"/>
              </a:lnSpc>
              <a:spcAft>
                <a:spcPts val="800"/>
              </a:spcAft>
            </a:pPr>
            <a:r>
              <a:rPr lang="el-GR" sz="2200" b="1"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Τα σκληρά παράκτια υποστρώματα μπορούν να χωριστούν με βάση τη βενθική τους σύσταση Παυλίδης 2003): </a:t>
            </a:r>
            <a:endParaRPr lang="en-US" sz="2200" b="1"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endParaRPr>
          </a:p>
          <a:p>
            <a:pPr marL="514350" lvl="0" indent="-514350" algn="just">
              <a:lnSpc>
                <a:spcPct val="107000"/>
              </a:lnSpc>
              <a:spcAft>
                <a:spcPts val="1200"/>
              </a:spcAft>
              <a:buClr>
                <a:srgbClr val="202124"/>
              </a:buClr>
              <a:buFont typeface="+mj-lt"/>
              <a:buAutoNum type="romanLcPeriod"/>
            </a:pPr>
            <a:r>
              <a:rPr lang="el-GR" sz="2000" b="1"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την </a:t>
            </a:r>
            <a:r>
              <a:rPr lang="el-GR" sz="2000" b="1" dirty="0">
                <a:effectLst/>
                <a:latin typeface="Calibri" panose="020F0502020204030204" pitchFamily="34" charset="0"/>
                <a:ea typeface="Calibri" panose="020F0502020204030204" pitchFamily="34" charset="0"/>
                <a:cs typeface="Calibri" panose="020F0502020204030204" pitchFamily="34" charset="0"/>
              </a:rPr>
              <a:t>ανώτερη παλιρροιακή ζώνη</a:t>
            </a:r>
            <a:r>
              <a:rPr lang="el-GR" sz="2000" dirty="0">
                <a:effectLst/>
                <a:latin typeface="Calibri" panose="020F0502020204030204" pitchFamily="34" charset="0"/>
                <a:ea typeface="Calibri" panose="020F0502020204030204" pitchFamily="34" charset="0"/>
                <a:cs typeface="Calibri" panose="020F0502020204030204" pitchFamily="34" charset="0"/>
              </a:rPr>
              <a:t>, όπου η επίδραση της παλίρροιας είναι έντονη, όπου η σύσταση της βενθικής </a:t>
            </a:r>
            <a:r>
              <a:rPr lang="el-GR" sz="2000" dirty="0" err="1">
                <a:effectLst/>
                <a:latin typeface="Calibri" panose="020F0502020204030204" pitchFamily="34" charset="0"/>
                <a:ea typeface="Calibri" panose="020F0502020204030204" pitchFamily="34" charset="0"/>
                <a:cs typeface="Calibri" panose="020F0502020204030204" pitchFamily="34" charset="0"/>
              </a:rPr>
              <a:t>βιοκοινωνίας</a:t>
            </a:r>
            <a:r>
              <a:rPr lang="el-GR" sz="2000" dirty="0">
                <a:effectLst/>
                <a:latin typeface="Calibri" panose="020F0502020204030204" pitchFamily="34" charset="0"/>
                <a:ea typeface="Calibri" panose="020F0502020204030204" pitchFamily="34" charset="0"/>
                <a:cs typeface="Calibri" panose="020F0502020204030204" pitchFamily="34" charset="0"/>
              </a:rPr>
              <a:t> χαρακτηρίζεται από την παρουσία </a:t>
            </a:r>
            <a:r>
              <a:rPr lang="el-GR" sz="2000" dirty="0" err="1">
                <a:effectLst/>
                <a:latin typeface="Calibri" panose="020F0502020204030204" pitchFamily="34" charset="0"/>
                <a:ea typeface="Calibri" panose="020F0502020204030204" pitchFamily="34" charset="0"/>
                <a:cs typeface="Calibri" panose="020F0502020204030204" pitchFamily="34" charset="0"/>
              </a:rPr>
              <a:t>Πρωσοβραγχίων</a:t>
            </a:r>
            <a:r>
              <a:rPr lang="el-GR"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Littorinidae</a:t>
            </a:r>
            <a:r>
              <a:rPr lang="el-GR" sz="2000" dirty="0">
                <a:effectLst/>
                <a:latin typeface="Calibri" panose="020F0502020204030204" pitchFamily="34" charset="0"/>
                <a:ea typeface="Calibri" panose="020F0502020204030204" pitchFamily="34" charset="0"/>
                <a:cs typeface="Calibri" panose="020F0502020204030204" pitchFamily="34" charset="0"/>
              </a:rPr>
              <a:t>), </a:t>
            </a:r>
            <a:r>
              <a:rPr lang="el-GR" sz="2000" dirty="0" err="1">
                <a:effectLst/>
                <a:latin typeface="Calibri" panose="020F0502020204030204" pitchFamily="34" charset="0"/>
                <a:ea typeface="Calibri" panose="020F0502020204030204" pitchFamily="34" charset="0"/>
                <a:cs typeface="Calibri" panose="020F0502020204030204" pitchFamily="34" charset="0"/>
              </a:rPr>
              <a:t>Ισοπόδων</a:t>
            </a:r>
            <a:r>
              <a:rPr lang="el-GR"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a:effectLst/>
                <a:latin typeface="Calibri" panose="020F0502020204030204" pitchFamily="34" charset="0"/>
                <a:ea typeface="Calibri" panose="020F0502020204030204" pitchFamily="34" charset="0"/>
                <a:cs typeface="Calibri" panose="020F0502020204030204" pitchFamily="34" charset="0"/>
              </a:rPr>
              <a:t>Ligia</a:t>
            </a:r>
            <a:r>
              <a:rPr lang="el-GR" sz="2000" dirty="0">
                <a:effectLst/>
                <a:latin typeface="Calibri" panose="020F0502020204030204" pitchFamily="34" charset="0"/>
                <a:ea typeface="Calibri" panose="020F0502020204030204" pitchFamily="34" charset="0"/>
                <a:cs typeface="Calibri" panose="020F0502020204030204" pitchFamily="34" charset="0"/>
              </a:rPr>
              <a:t>), Γαστεροπόδων (</a:t>
            </a:r>
            <a:r>
              <a:rPr lang="en-US" sz="2000" dirty="0">
                <a:effectLst/>
                <a:latin typeface="Calibri" panose="020F0502020204030204" pitchFamily="34" charset="0"/>
                <a:ea typeface="Calibri" panose="020F0502020204030204" pitchFamily="34" charset="0"/>
                <a:cs typeface="Calibri" panose="020F0502020204030204" pitchFamily="34" charset="0"/>
              </a:rPr>
              <a:t>Patella</a:t>
            </a:r>
            <a:r>
              <a:rPr lang="el-GR"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Gibbula</a:t>
            </a:r>
            <a:r>
              <a:rPr lang="el-GR"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Monodonta</a:t>
            </a:r>
            <a:r>
              <a:rPr lang="el-GR" sz="2000" dirty="0">
                <a:effectLst/>
                <a:latin typeface="Calibri" panose="020F0502020204030204" pitchFamily="34" charset="0"/>
                <a:ea typeface="Calibri" panose="020F0502020204030204" pitchFamily="34" charset="0"/>
                <a:cs typeface="Calibri" panose="020F0502020204030204" pitchFamily="34" charset="0"/>
              </a:rPr>
              <a:t>) και </a:t>
            </a:r>
            <a:r>
              <a:rPr lang="el-GR" sz="2000" dirty="0" err="1">
                <a:effectLst/>
                <a:latin typeface="Calibri" panose="020F0502020204030204" pitchFamily="34" charset="0"/>
                <a:ea typeface="Calibri" panose="020F0502020204030204" pitchFamily="34" charset="0"/>
                <a:cs typeface="Calibri" panose="020F0502020204030204" pitchFamily="34" charset="0"/>
              </a:rPr>
              <a:t>δεκαπόδων</a:t>
            </a:r>
            <a:r>
              <a:rPr lang="el-GR" sz="2000" dirty="0">
                <a:effectLst/>
                <a:latin typeface="Calibri" panose="020F0502020204030204" pitchFamily="34" charset="0"/>
                <a:ea typeface="Calibri" panose="020F0502020204030204" pitchFamily="34" charset="0"/>
                <a:cs typeface="Calibri" panose="020F0502020204030204" pitchFamily="34" charset="0"/>
              </a:rPr>
              <a:t>,</a:t>
            </a:r>
          </a:p>
          <a:p>
            <a:pPr marL="514350" lvl="0" indent="-514350" algn="just">
              <a:lnSpc>
                <a:spcPct val="107000"/>
              </a:lnSpc>
              <a:spcAft>
                <a:spcPts val="1200"/>
              </a:spcAft>
              <a:buClr>
                <a:srgbClr val="202124"/>
              </a:buClr>
              <a:buFont typeface="+mj-lt"/>
              <a:buAutoNum type="romanLcPeriod"/>
            </a:pPr>
            <a:r>
              <a:rPr lang="el-GR" sz="2000" b="1" dirty="0">
                <a:effectLst/>
                <a:latin typeface="Calibri" panose="020F0502020204030204" pitchFamily="34" charset="0"/>
                <a:ea typeface="Calibri" panose="020F0502020204030204" pitchFamily="34" charset="0"/>
                <a:cs typeface="Calibri" panose="020F0502020204030204" pitchFamily="34" charset="0"/>
              </a:rPr>
              <a:t>την ενδιάμεση παλιρροιακή ζώνη</a:t>
            </a:r>
            <a:r>
              <a:rPr lang="el-GR" sz="2000" dirty="0">
                <a:effectLst/>
                <a:latin typeface="Calibri" panose="020F0502020204030204" pitchFamily="34" charset="0"/>
                <a:ea typeface="Calibri" panose="020F0502020204030204" pitchFamily="34" charset="0"/>
                <a:cs typeface="Calibri" panose="020F0502020204030204" pitchFamily="34" charset="0"/>
              </a:rPr>
              <a:t>, όπου συναντώνται Θυσανόποδα (</a:t>
            </a:r>
            <a:r>
              <a:rPr lang="en-US" sz="2000" dirty="0">
                <a:effectLst/>
                <a:latin typeface="Calibri" panose="020F0502020204030204" pitchFamily="34" charset="0"/>
                <a:ea typeface="Calibri" panose="020F0502020204030204" pitchFamily="34" charset="0"/>
                <a:cs typeface="Calibri" panose="020F0502020204030204" pitchFamily="34" charset="0"/>
              </a:rPr>
              <a:t>Balanus</a:t>
            </a:r>
            <a:r>
              <a:rPr lang="el-GR"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Chthamalus</a:t>
            </a:r>
            <a:r>
              <a:rPr lang="el-GR" sz="2000" dirty="0">
                <a:effectLst/>
                <a:latin typeface="Calibri" panose="020F0502020204030204" pitchFamily="34" charset="0"/>
                <a:ea typeface="Calibri" panose="020F0502020204030204" pitchFamily="34" charset="0"/>
                <a:cs typeface="Calibri" panose="020F0502020204030204" pitchFamily="34" charset="0"/>
              </a:rPr>
              <a:t>), Γαστερόποδα (</a:t>
            </a:r>
            <a:r>
              <a:rPr lang="en-US" sz="2000" dirty="0">
                <a:effectLst/>
                <a:latin typeface="Calibri" panose="020F0502020204030204" pitchFamily="34" charset="0"/>
                <a:ea typeface="Calibri" panose="020F0502020204030204" pitchFamily="34" charset="0"/>
                <a:cs typeface="Calibri" panose="020F0502020204030204" pitchFamily="34" charset="0"/>
              </a:rPr>
              <a:t>Patella</a:t>
            </a:r>
            <a:r>
              <a:rPr lang="el-GR"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Nerita</a:t>
            </a:r>
            <a:r>
              <a:rPr lang="el-GR"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a:effectLst/>
                <a:latin typeface="Calibri" panose="020F0502020204030204" pitchFamily="34" charset="0"/>
                <a:ea typeface="Calibri" panose="020F0502020204030204" pitchFamily="34" charset="0"/>
                <a:cs typeface="Calibri" panose="020F0502020204030204" pitchFamily="34" charset="0"/>
              </a:rPr>
              <a:t>Thais</a:t>
            </a:r>
            <a:r>
              <a:rPr lang="el-GR" sz="2000" dirty="0">
                <a:effectLst/>
                <a:latin typeface="Calibri" panose="020F0502020204030204" pitchFamily="34" charset="0"/>
                <a:ea typeface="Calibri" panose="020F0502020204030204" pitchFamily="34" charset="0"/>
                <a:cs typeface="Calibri" panose="020F0502020204030204" pitchFamily="34" charset="0"/>
              </a:rPr>
              <a:t>), καθώς και Δίθυρα Μαλάκια (</a:t>
            </a:r>
            <a:r>
              <a:rPr lang="en-US" sz="2000" dirty="0">
                <a:effectLst/>
                <a:latin typeface="Calibri" panose="020F0502020204030204" pitchFamily="34" charset="0"/>
                <a:ea typeface="Calibri" panose="020F0502020204030204" pitchFamily="34" charset="0"/>
                <a:cs typeface="Calibri" panose="020F0502020204030204" pitchFamily="34" charset="0"/>
              </a:rPr>
              <a:t>Mytilus</a:t>
            </a:r>
            <a:r>
              <a:rPr lang="el-GR"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Pholadidae</a:t>
            </a:r>
            <a:r>
              <a:rPr lang="el-GR"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Teredinidae</a:t>
            </a:r>
            <a:r>
              <a:rPr lang="el-GR" sz="2000" dirty="0">
                <a:effectLst/>
                <a:latin typeface="Calibri" panose="020F0502020204030204" pitchFamily="34" charset="0"/>
                <a:ea typeface="Calibri" panose="020F0502020204030204" pitchFamily="34" charset="0"/>
                <a:cs typeface="Calibri" panose="020F0502020204030204" pitchFamily="34" charset="0"/>
              </a:rPr>
              <a:t>), Βρυόζωα, </a:t>
            </a:r>
            <a:r>
              <a:rPr lang="el-GR" sz="2000" dirty="0" err="1">
                <a:effectLst/>
                <a:latin typeface="Calibri" panose="020F0502020204030204" pitchFamily="34" charset="0"/>
                <a:ea typeface="Calibri" panose="020F0502020204030204" pitchFamily="34" charset="0"/>
                <a:cs typeface="Calibri" panose="020F0502020204030204" pitchFamily="34" charset="0"/>
              </a:rPr>
              <a:t>Ασκίδια</a:t>
            </a:r>
            <a:r>
              <a:rPr lang="el-GR" sz="2000" dirty="0">
                <a:effectLst/>
                <a:latin typeface="Calibri" panose="020F0502020204030204" pitchFamily="34" charset="0"/>
                <a:ea typeface="Calibri" panose="020F0502020204030204" pitchFamily="34" charset="0"/>
                <a:cs typeface="Calibri" panose="020F0502020204030204" pitchFamily="34" charset="0"/>
              </a:rPr>
              <a:t>, Σπόγγοι, Υδρόζωα, </a:t>
            </a:r>
            <a:r>
              <a:rPr lang="el-GR" sz="2000" dirty="0" err="1">
                <a:effectLst/>
                <a:latin typeface="Calibri" panose="020F0502020204030204" pitchFamily="34" charset="0"/>
                <a:ea typeface="Calibri" panose="020F0502020204030204" pitchFamily="34" charset="0"/>
                <a:cs typeface="Calibri" panose="020F0502020204030204" pitchFamily="34" charset="0"/>
              </a:rPr>
              <a:t>Δακτυλιοσκώληκες</a:t>
            </a:r>
            <a:r>
              <a:rPr lang="el-GR" sz="2000" dirty="0">
                <a:effectLst/>
                <a:latin typeface="Calibri" panose="020F0502020204030204" pitchFamily="34" charset="0"/>
                <a:ea typeface="Calibri" panose="020F0502020204030204" pitchFamily="34" charset="0"/>
                <a:cs typeface="Calibri" panose="020F0502020204030204" pitchFamily="34" charset="0"/>
              </a:rPr>
              <a:t>, κάποιοι Ιχθύες και Αχινοί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514350" lvl="0" indent="-514350" algn="just">
              <a:lnSpc>
                <a:spcPct val="107000"/>
              </a:lnSpc>
              <a:spcAft>
                <a:spcPts val="1200"/>
              </a:spcAft>
              <a:buClr>
                <a:srgbClr val="202124"/>
              </a:buClr>
              <a:buFont typeface="+mj-lt"/>
              <a:buAutoNum type="romanLcPeriod"/>
            </a:pPr>
            <a:r>
              <a:rPr lang="el-GR" sz="2000" b="1" dirty="0">
                <a:effectLst/>
                <a:latin typeface="Calibri" panose="020F0502020204030204" pitchFamily="34" charset="0"/>
                <a:ea typeface="Calibri" panose="020F0502020204030204" pitchFamily="34" charset="0"/>
                <a:cs typeface="Calibri" panose="020F0502020204030204" pitchFamily="34" charset="0"/>
              </a:rPr>
              <a:t>την </a:t>
            </a:r>
            <a:r>
              <a:rPr lang="el-GR" sz="2000" b="1" dirty="0" err="1">
                <a:effectLst/>
                <a:latin typeface="Calibri" panose="020F0502020204030204" pitchFamily="34" charset="0"/>
                <a:ea typeface="Calibri" panose="020F0502020204030204" pitchFamily="34" charset="0"/>
                <a:cs typeface="Calibri" panose="020F0502020204030204" pitchFamily="34" charset="0"/>
              </a:rPr>
              <a:t>υποπαλιρροιακή</a:t>
            </a:r>
            <a:r>
              <a:rPr lang="el-GR" sz="2000" b="1" dirty="0">
                <a:effectLst/>
                <a:latin typeface="Calibri" panose="020F0502020204030204" pitchFamily="34" charset="0"/>
                <a:ea typeface="Calibri" panose="020F0502020204030204" pitchFamily="34" charset="0"/>
                <a:cs typeface="Calibri" panose="020F0502020204030204" pitchFamily="34" charset="0"/>
              </a:rPr>
              <a:t> ζώνη,</a:t>
            </a:r>
            <a:r>
              <a:rPr lang="el-GR" sz="2000" dirty="0">
                <a:effectLst/>
                <a:latin typeface="Calibri" panose="020F0502020204030204" pitchFamily="34" charset="0"/>
                <a:ea typeface="Calibri" panose="020F0502020204030204" pitchFamily="34" charset="0"/>
                <a:cs typeface="Calibri" panose="020F0502020204030204" pitchFamily="34" charset="0"/>
              </a:rPr>
              <a:t> δηλαδή βαθύτερα της κατώτατης στάθμης, αποτελούμενη από πληθυσμούς που ζουν είτε μεταξύ των </a:t>
            </a:r>
            <a:r>
              <a:rPr lang="el-GR" sz="2000" dirty="0" err="1">
                <a:effectLst/>
                <a:latin typeface="Calibri" panose="020F0502020204030204" pitchFamily="34" charset="0"/>
                <a:ea typeface="Calibri" panose="020F0502020204030204" pitchFamily="34" charset="0"/>
                <a:cs typeface="Calibri" panose="020F0502020204030204" pitchFamily="34" charset="0"/>
              </a:rPr>
              <a:t>φωτόφιλων</a:t>
            </a:r>
            <a:r>
              <a:rPr lang="el-GR" sz="2000" dirty="0">
                <a:effectLst/>
                <a:latin typeface="Calibri" panose="020F0502020204030204" pitchFamily="34" charset="0"/>
                <a:ea typeface="Calibri" panose="020F0502020204030204" pitchFamily="34" charset="0"/>
                <a:cs typeface="Calibri" panose="020F0502020204030204" pitchFamily="34" charset="0"/>
              </a:rPr>
              <a:t> </a:t>
            </a:r>
            <a:r>
              <a:rPr lang="el-GR" sz="2000" dirty="0" err="1">
                <a:effectLst/>
                <a:latin typeface="Calibri" panose="020F0502020204030204" pitchFamily="34" charset="0"/>
                <a:ea typeface="Calibri" panose="020F0502020204030204" pitchFamily="34" charset="0"/>
                <a:cs typeface="Calibri" panose="020F0502020204030204" pitchFamily="34" charset="0"/>
              </a:rPr>
              <a:t>φυκών</a:t>
            </a:r>
            <a:r>
              <a:rPr lang="el-GR" sz="2000" dirty="0">
                <a:effectLst/>
                <a:latin typeface="Calibri" panose="020F0502020204030204" pitchFamily="34" charset="0"/>
                <a:ea typeface="Calibri" panose="020F0502020204030204" pitchFamily="34" charset="0"/>
                <a:cs typeface="Calibri" panose="020F0502020204030204" pitchFamily="34" charset="0"/>
              </a:rPr>
              <a:t> ή των </a:t>
            </a:r>
            <a:r>
              <a:rPr lang="el-GR" sz="2000" dirty="0" err="1">
                <a:effectLst/>
                <a:latin typeface="Calibri" panose="020F0502020204030204" pitchFamily="34" charset="0"/>
                <a:ea typeface="Calibri" panose="020F0502020204030204" pitchFamily="34" charset="0"/>
                <a:cs typeface="Calibri" panose="020F0502020204030204" pitchFamily="34" charset="0"/>
              </a:rPr>
              <a:t>Ανθόζωων</a:t>
            </a:r>
            <a:r>
              <a:rPr lang="el-GR" sz="2000" dirty="0">
                <a:effectLst/>
                <a:latin typeface="Calibri" panose="020F0502020204030204" pitchFamily="34" charset="0"/>
                <a:ea typeface="Calibri" panose="020F0502020204030204" pitchFamily="34" charset="0"/>
                <a:cs typeface="Calibri" panose="020F0502020204030204" pitchFamily="34" charset="0"/>
              </a:rPr>
              <a:t> (π.χ. Καρκινοειδή, Γαστερόποδα, </a:t>
            </a:r>
            <a:r>
              <a:rPr lang="el-GR" sz="2000" dirty="0" err="1">
                <a:effectLst/>
                <a:latin typeface="Calibri" panose="020F0502020204030204" pitchFamily="34" charset="0"/>
                <a:ea typeface="Calibri" panose="020F0502020204030204" pitchFamily="34" charset="0"/>
                <a:cs typeface="Calibri" panose="020F0502020204030204" pitchFamily="34" charset="0"/>
              </a:rPr>
              <a:t>Πολύχαιτοι</a:t>
            </a:r>
            <a:r>
              <a:rPr lang="el-GR" sz="2000" dirty="0">
                <a:effectLst/>
                <a:latin typeface="Calibri" panose="020F0502020204030204" pitchFamily="34" charset="0"/>
                <a:ea typeface="Calibri" panose="020F0502020204030204" pitchFamily="34" charset="0"/>
                <a:cs typeface="Calibri" panose="020F0502020204030204" pitchFamily="34" charset="0"/>
              </a:rPr>
              <a:t>, Εχινόδερμα, </a:t>
            </a:r>
            <a:r>
              <a:rPr lang="el-GR" sz="2000" dirty="0" err="1">
                <a:effectLst/>
                <a:latin typeface="Calibri" panose="020F0502020204030204" pitchFamily="34" charset="0"/>
                <a:ea typeface="Calibri" panose="020F0502020204030204" pitchFamily="34" charset="0"/>
                <a:cs typeface="Calibri" panose="020F0502020204030204" pitchFamily="34" charset="0"/>
              </a:rPr>
              <a:t>Ιχθείς</a:t>
            </a:r>
            <a:r>
              <a:rPr lang="el-GR" sz="2000" dirty="0">
                <a:effectLst/>
                <a:latin typeface="Calibri" panose="020F0502020204030204" pitchFamily="34" charset="0"/>
                <a:ea typeface="Calibri" panose="020F0502020204030204" pitchFamily="34" charset="0"/>
                <a:cs typeface="Calibri" panose="020F0502020204030204" pitchFamily="34" charset="0"/>
              </a:rPr>
              <a:t>). </a:t>
            </a:r>
          </a:p>
          <a:p>
            <a:pPr marL="514350" indent="-514350">
              <a:lnSpc>
                <a:spcPct val="107000"/>
              </a:lnSpc>
              <a:spcAft>
                <a:spcPts val="1200"/>
              </a:spcAft>
              <a:buFont typeface="+mj-lt"/>
              <a:buAutoNum type="romanLcPeriod"/>
            </a:pPr>
            <a:r>
              <a:rPr lang="el-GR" sz="2000" b="1"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 </a:t>
            </a:r>
            <a:r>
              <a:rPr lang="el-GR" sz="2000" b="1" dirty="0">
                <a:solidFill>
                  <a:srgbClr val="202124"/>
                </a:solidFill>
                <a:latin typeface="Calibri" panose="020F0502020204030204" pitchFamily="34" charset="0"/>
                <a:ea typeface="Times New Roman" panose="02020603050405020304" pitchFamily="18" charset="0"/>
                <a:cs typeface="Calibri" panose="020F0502020204030204" pitchFamily="34" charset="0"/>
              </a:rPr>
              <a:t>τ</a:t>
            </a:r>
            <a:r>
              <a:rPr lang="el-GR" sz="2000" b="1"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α βαθιά βραχώδη υποστρώματα </a:t>
            </a:r>
            <a:r>
              <a:rPr lang="el-GR" sz="200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δημιουργούνται από αυθεντικά ορυκτά (π.χ. ασβεστίτες, φωσφοριτές, πυριτικά, </a:t>
            </a:r>
            <a:r>
              <a:rPr lang="el-GR" sz="2000" dirty="0" err="1">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γλαυκονίτη</a:t>
            </a:r>
            <a:r>
              <a:rPr lang="el-GR" sz="2000"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 οξείδια σιδήρου) ενώ περιλαμβάνουν ανθρακικά σκληρά υποστρώματα σε ρηχές ανθρακικές πλατφόρμες, αλλά και σκληρές επιφάνειες όπως κρούστες σιδήρου-μαγγανίου, φωσφόρου και οξείδια σιδήρου σε αβυσσικά βάθη.</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964089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6D4A2B6-1E61-41EF-9FE3-ACB3C1A83E5F}"/>
              </a:ext>
            </a:extLst>
          </p:cNvPr>
          <p:cNvSpPr txBox="1"/>
          <p:nvPr/>
        </p:nvSpPr>
        <p:spPr>
          <a:xfrm>
            <a:off x="735106" y="918954"/>
            <a:ext cx="10721787" cy="3971344"/>
          </a:xfrm>
          <a:prstGeom prst="rect">
            <a:avLst/>
          </a:prstGeom>
          <a:noFill/>
        </p:spPr>
        <p:txBody>
          <a:bodyPr wrap="square">
            <a:spAutoFit/>
          </a:bodyPr>
          <a:lstStyle/>
          <a:p>
            <a:pPr>
              <a:lnSpc>
                <a:spcPct val="107000"/>
              </a:lnSpc>
              <a:spcAft>
                <a:spcPts val="800"/>
              </a:spcAft>
            </a:pPr>
            <a:r>
              <a:rPr lang="el-GR" sz="2200" b="1"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rPr>
              <a:t>Τα μαλακά υποστρώματα με βάση τη παλίρροια διακρίνονται (Παυλίδης 2003):</a:t>
            </a:r>
            <a:endParaRPr lang="en-US" sz="2200" b="1" dirty="0">
              <a:solidFill>
                <a:srgbClr val="202124"/>
              </a:solidFill>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endParaRPr lang="en-US" sz="22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romanLcParenBoth"/>
            </a:pPr>
            <a:r>
              <a:rPr lang="el-GR" sz="2000" b="1" dirty="0">
                <a:effectLst/>
                <a:latin typeface="Calibri" panose="020F0502020204030204" pitchFamily="34" charset="0"/>
                <a:ea typeface="Calibri" panose="020F0502020204030204" pitchFamily="34" charset="0"/>
                <a:cs typeface="Calibri" panose="020F0502020204030204" pitchFamily="34" charset="0"/>
              </a:rPr>
              <a:t>στην ανώτερη παλιρροιακή ζώνη</a:t>
            </a:r>
            <a:r>
              <a:rPr lang="el-GR" sz="2000" dirty="0">
                <a:effectLst/>
                <a:latin typeface="Calibri" panose="020F0502020204030204" pitchFamily="34" charset="0"/>
                <a:ea typeface="Calibri" panose="020F0502020204030204" pitchFamily="34" charset="0"/>
                <a:cs typeface="Calibri" panose="020F0502020204030204" pitchFamily="34" charset="0"/>
              </a:rPr>
              <a:t>, όπου επικρατούν τα </a:t>
            </a:r>
            <a:r>
              <a:rPr lang="el-GR" sz="2000" dirty="0" err="1">
                <a:effectLst/>
                <a:latin typeface="Calibri" panose="020F0502020204030204" pitchFamily="34" charset="0"/>
                <a:ea typeface="Calibri" panose="020F0502020204030204" pitchFamily="34" charset="0"/>
                <a:cs typeface="Calibri" panose="020F0502020204030204" pitchFamily="34" charset="0"/>
              </a:rPr>
              <a:t>Αμφίποδα</a:t>
            </a:r>
            <a:r>
              <a:rPr lang="el-GR"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Talitrus</a:t>
            </a:r>
            <a:r>
              <a:rPr lang="el-GR"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a:effectLst/>
                <a:latin typeface="Calibri" panose="020F0502020204030204" pitchFamily="34" charset="0"/>
                <a:ea typeface="Calibri" panose="020F0502020204030204" pitchFamily="34" charset="0"/>
                <a:cs typeface="Calibri" panose="020F0502020204030204" pitchFamily="34" charset="0"/>
              </a:rPr>
              <a:t>Orchestra</a:t>
            </a:r>
            <a:r>
              <a:rPr lang="el-GR" sz="2000" dirty="0">
                <a:effectLst/>
                <a:latin typeface="Calibri" panose="020F0502020204030204" pitchFamily="34" charset="0"/>
                <a:ea typeface="Calibri" panose="020F0502020204030204" pitchFamily="34" charset="0"/>
                <a:cs typeface="Calibri" panose="020F0502020204030204" pitchFamily="34" charset="0"/>
              </a:rPr>
              <a:t>), Ισόποδα και Καρκινοειδή,</a:t>
            </a:r>
          </a:p>
          <a:p>
            <a:pPr marL="342900" lvl="0" indent="-342900" algn="just">
              <a:lnSpc>
                <a:spcPct val="107000"/>
              </a:lnSpc>
              <a:buFont typeface="+mj-lt"/>
              <a:buAutoNum type="romanLcParenBoth"/>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romanLcParenBoth"/>
            </a:pPr>
            <a:r>
              <a:rPr lang="el-GR" sz="2000" b="1" dirty="0">
                <a:effectLst/>
                <a:latin typeface="Calibri" panose="020F0502020204030204" pitchFamily="34" charset="0"/>
                <a:ea typeface="Calibri" panose="020F0502020204030204" pitchFamily="34" charset="0"/>
                <a:cs typeface="Calibri" panose="020F0502020204030204" pitchFamily="34" charset="0"/>
              </a:rPr>
              <a:t>στην ενδιάμεση παλιρροιακή ζώνη</a:t>
            </a:r>
            <a:r>
              <a:rPr lang="el-GR" sz="2000" dirty="0">
                <a:effectLst/>
                <a:latin typeface="Calibri" panose="020F0502020204030204" pitchFamily="34" charset="0"/>
                <a:ea typeface="Calibri" panose="020F0502020204030204" pitchFamily="34" charset="0"/>
                <a:cs typeface="Calibri" panose="020F0502020204030204" pitchFamily="34" charset="0"/>
              </a:rPr>
              <a:t> παρατηρούνται </a:t>
            </a:r>
            <a:r>
              <a:rPr lang="el-GR" sz="2000" dirty="0" err="1">
                <a:effectLst/>
                <a:latin typeface="Calibri" panose="020F0502020204030204" pitchFamily="34" charset="0"/>
                <a:ea typeface="Calibri" panose="020F0502020204030204" pitchFamily="34" charset="0"/>
                <a:cs typeface="Calibri" panose="020F0502020204030204" pitchFamily="34" charset="0"/>
              </a:rPr>
              <a:t>Πολύχαιτοι</a:t>
            </a:r>
            <a:r>
              <a:rPr lang="el-GR"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a:effectLst/>
                <a:latin typeface="Calibri" panose="020F0502020204030204" pitchFamily="34" charset="0"/>
                <a:ea typeface="Calibri" panose="020F0502020204030204" pitchFamily="34" charset="0"/>
                <a:cs typeface="Calibri" panose="020F0502020204030204" pitchFamily="34" charset="0"/>
              </a:rPr>
              <a:t>Arenicola</a:t>
            </a:r>
            <a:r>
              <a:rPr lang="el-GR"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a:effectLst/>
                <a:latin typeface="Calibri" panose="020F0502020204030204" pitchFamily="34" charset="0"/>
                <a:ea typeface="Calibri" panose="020F0502020204030204" pitchFamily="34" charset="0"/>
                <a:cs typeface="Calibri" panose="020F0502020204030204" pitchFamily="34" charset="0"/>
              </a:rPr>
              <a:t>Ophelia</a:t>
            </a:r>
            <a:r>
              <a:rPr lang="el-GR"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a:effectLst/>
                <a:latin typeface="Calibri" panose="020F0502020204030204" pitchFamily="34" charset="0"/>
                <a:ea typeface="Calibri" panose="020F0502020204030204" pitchFamily="34" charset="0"/>
                <a:cs typeface="Calibri" panose="020F0502020204030204" pitchFamily="34" charset="0"/>
              </a:rPr>
              <a:t>Nerine</a:t>
            </a:r>
            <a:r>
              <a:rPr lang="el-GR" sz="2000" dirty="0">
                <a:effectLst/>
                <a:latin typeface="Calibri" panose="020F0502020204030204" pitchFamily="34" charset="0"/>
                <a:ea typeface="Calibri" panose="020F0502020204030204" pitchFamily="34" charset="0"/>
                <a:cs typeface="Calibri" panose="020F0502020204030204" pitchFamily="34" charset="0"/>
              </a:rPr>
              <a:t>), </a:t>
            </a:r>
            <a:r>
              <a:rPr lang="el-GR" sz="2000" dirty="0" err="1">
                <a:effectLst/>
                <a:latin typeface="Calibri" panose="020F0502020204030204" pitchFamily="34" charset="0"/>
                <a:ea typeface="Calibri" panose="020F0502020204030204" pitchFamily="34" charset="0"/>
                <a:cs typeface="Calibri" panose="020F0502020204030204" pitchFamily="34" charset="0"/>
              </a:rPr>
              <a:t>αμφίποδα</a:t>
            </a:r>
            <a:r>
              <a:rPr lang="el-GR"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Bactyporeia</a:t>
            </a:r>
            <a:r>
              <a:rPr lang="el-GR"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Urothoe</a:t>
            </a:r>
            <a:r>
              <a:rPr lang="el-GR" sz="2000" dirty="0">
                <a:effectLst/>
                <a:latin typeface="Calibri" panose="020F0502020204030204" pitchFamily="34" charset="0"/>
                <a:ea typeface="Calibri" panose="020F0502020204030204" pitchFamily="34" charset="0"/>
                <a:cs typeface="Calibri" panose="020F0502020204030204" pitchFamily="34" charset="0"/>
              </a:rPr>
              <a:t>), και Ισόποδα (</a:t>
            </a:r>
            <a:r>
              <a:rPr lang="en-US" sz="2000" dirty="0" err="1">
                <a:effectLst/>
                <a:latin typeface="Calibri" panose="020F0502020204030204" pitchFamily="34" charset="0"/>
                <a:ea typeface="Calibri" panose="020F0502020204030204" pitchFamily="34" charset="0"/>
                <a:cs typeface="Calibri" panose="020F0502020204030204" pitchFamily="34" charset="0"/>
              </a:rPr>
              <a:t>Euridicidae</a:t>
            </a:r>
            <a:r>
              <a:rPr lang="el-GR"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Cirolanidae</a:t>
            </a:r>
            <a:r>
              <a:rPr lang="el-GR" sz="2000" dirty="0">
                <a:effectLst/>
                <a:latin typeface="Calibri" panose="020F0502020204030204" pitchFamily="34" charset="0"/>
                <a:ea typeface="Calibri" panose="020F0502020204030204" pitchFamily="34" charset="0"/>
                <a:cs typeface="Calibri" panose="020F0502020204030204" pitchFamily="34" charset="0"/>
              </a:rPr>
              <a:t>) και</a:t>
            </a:r>
          </a:p>
          <a:p>
            <a:pPr lvl="0" algn="just">
              <a:lnSpc>
                <a:spcPct val="107000"/>
              </a:lnSpc>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romanLcParenBoth"/>
            </a:pPr>
            <a:r>
              <a:rPr lang="el-GR" sz="2000" b="1" dirty="0">
                <a:effectLst/>
                <a:latin typeface="Calibri" panose="020F0502020204030204" pitchFamily="34" charset="0"/>
                <a:ea typeface="Calibri" panose="020F0502020204030204" pitchFamily="34" charset="0"/>
                <a:cs typeface="Calibri" panose="020F0502020204030204" pitchFamily="34" charset="0"/>
              </a:rPr>
              <a:t>στην </a:t>
            </a:r>
            <a:r>
              <a:rPr lang="el-GR" sz="2000" b="1" dirty="0" err="1">
                <a:effectLst/>
                <a:latin typeface="Calibri" panose="020F0502020204030204" pitchFamily="34" charset="0"/>
                <a:ea typeface="Calibri" panose="020F0502020204030204" pitchFamily="34" charset="0"/>
                <a:cs typeface="Calibri" panose="020F0502020204030204" pitchFamily="34" charset="0"/>
              </a:rPr>
              <a:t>υποπαλιρροιακή</a:t>
            </a:r>
            <a:r>
              <a:rPr lang="el-GR" sz="2000" b="1" dirty="0">
                <a:effectLst/>
                <a:latin typeface="Calibri" panose="020F0502020204030204" pitchFamily="34" charset="0"/>
                <a:ea typeface="Calibri" panose="020F0502020204030204" pitchFamily="34" charset="0"/>
                <a:cs typeface="Calibri" panose="020F0502020204030204" pitchFamily="34" charset="0"/>
              </a:rPr>
              <a:t> ζώνη</a:t>
            </a:r>
            <a:r>
              <a:rPr lang="el-GR" sz="2000" dirty="0">
                <a:effectLst/>
                <a:latin typeface="Calibri" panose="020F0502020204030204" pitchFamily="34" charset="0"/>
                <a:ea typeface="Calibri" panose="020F0502020204030204" pitchFamily="34" charset="0"/>
                <a:cs typeface="Calibri" panose="020F0502020204030204" pitchFamily="34" charset="0"/>
              </a:rPr>
              <a:t> όπου συναντώνται </a:t>
            </a:r>
            <a:r>
              <a:rPr lang="el-GR" sz="2000" dirty="0" err="1">
                <a:effectLst/>
                <a:latin typeface="Calibri" panose="020F0502020204030204" pitchFamily="34" charset="0"/>
                <a:ea typeface="Calibri" panose="020F0502020204030204" pitchFamily="34" charset="0"/>
                <a:cs typeface="Calibri" panose="020F0502020204030204" pitchFamily="34" charset="0"/>
              </a:rPr>
              <a:t>Πολύχαιτοι</a:t>
            </a:r>
            <a:r>
              <a:rPr lang="el-GR"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a:effectLst/>
                <a:latin typeface="Calibri" panose="020F0502020204030204" pitchFamily="34" charset="0"/>
                <a:ea typeface="Calibri" panose="020F0502020204030204" pitchFamily="34" charset="0"/>
                <a:cs typeface="Calibri" panose="020F0502020204030204" pitchFamily="34" charset="0"/>
              </a:rPr>
              <a:t>Arenicola</a:t>
            </a:r>
            <a:r>
              <a:rPr lang="el-GR"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Lanicae</a:t>
            </a:r>
            <a:r>
              <a:rPr lang="el-GR" sz="2000" dirty="0">
                <a:effectLst/>
                <a:latin typeface="Calibri" panose="020F0502020204030204" pitchFamily="34" charset="0"/>
                <a:ea typeface="Calibri" panose="020F0502020204030204" pitchFamily="34" charset="0"/>
                <a:cs typeface="Calibri" panose="020F0502020204030204" pitchFamily="34" charset="0"/>
              </a:rPr>
              <a:t>), Μαλάκια, </a:t>
            </a:r>
            <a:r>
              <a:rPr lang="el-GR" sz="2000" dirty="0" err="1">
                <a:effectLst/>
                <a:latin typeface="Calibri" panose="020F0502020204030204" pitchFamily="34" charset="0"/>
                <a:ea typeface="Calibri" panose="020F0502020204030204" pitchFamily="34" charset="0"/>
                <a:cs typeface="Calibri" panose="020F0502020204030204" pitchFamily="34" charset="0"/>
              </a:rPr>
              <a:t>Ολοθούρια</a:t>
            </a:r>
            <a:r>
              <a:rPr lang="el-GR" sz="2000" dirty="0">
                <a:effectLst/>
                <a:latin typeface="Calibri" panose="020F0502020204030204" pitchFamily="34" charset="0"/>
                <a:ea typeface="Calibri" panose="020F0502020204030204" pitchFamily="34" charset="0"/>
                <a:cs typeface="Calibri" panose="020F0502020204030204" pitchFamily="34" charset="0"/>
              </a:rPr>
              <a:t> και Ανεμώνες. Σε πολύ μεγάλα βάθη επικρατούν οι </a:t>
            </a:r>
            <a:r>
              <a:rPr lang="el-GR" sz="2000" dirty="0" err="1">
                <a:effectLst/>
                <a:latin typeface="Calibri" panose="020F0502020204030204" pitchFamily="34" charset="0"/>
                <a:ea typeface="Calibri" panose="020F0502020204030204" pitchFamily="34" charset="0"/>
                <a:cs typeface="Calibri" panose="020F0502020204030204" pitchFamily="34" charset="0"/>
              </a:rPr>
              <a:t>Πολύχαιτοι</a:t>
            </a:r>
            <a:r>
              <a:rPr lang="el-GR"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a:effectLst/>
                <a:latin typeface="Calibri" panose="020F0502020204030204" pitchFamily="34" charset="0"/>
                <a:ea typeface="Calibri" panose="020F0502020204030204" pitchFamily="34" charset="0"/>
                <a:cs typeface="Calibri" panose="020F0502020204030204" pitchFamily="34" charset="0"/>
              </a:rPr>
              <a:t>Sabella</a:t>
            </a:r>
            <a:r>
              <a:rPr lang="el-GR" sz="2000" dirty="0">
                <a:effectLst/>
                <a:latin typeface="Calibri" panose="020F0502020204030204" pitchFamily="34" charset="0"/>
                <a:ea typeface="Calibri" panose="020F0502020204030204" pitchFamily="34" charset="0"/>
                <a:cs typeface="Calibri" panose="020F0502020204030204" pitchFamily="34" charset="0"/>
              </a:rPr>
              <a:t> και τα </a:t>
            </a:r>
            <a:r>
              <a:rPr lang="el-GR" sz="2000" dirty="0" err="1">
                <a:effectLst/>
                <a:latin typeface="Calibri" panose="020F0502020204030204" pitchFamily="34" charset="0"/>
                <a:ea typeface="Calibri" panose="020F0502020204030204" pitchFamily="34" charset="0"/>
                <a:cs typeface="Calibri" panose="020F0502020204030204" pitchFamily="34" charset="0"/>
              </a:rPr>
              <a:t>Φύκη</a:t>
            </a:r>
            <a:r>
              <a:rPr lang="el-GR"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a:effectLst/>
                <a:latin typeface="Calibri" panose="020F0502020204030204" pitchFamily="34" charset="0"/>
                <a:ea typeface="Calibri" panose="020F0502020204030204" pitchFamily="34" charset="0"/>
                <a:cs typeface="Calibri" panose="020F0502020204030204" pitchFamily="34" charset="0"/>
              </a:rPr>
              <a:t>Zostera</a:t>
            </a:r>
            <a:r>
              <a:rPr lang="el-GR" sz="2000" dirty="0">
                <a:effectLst/>
                <a:latin typeface="Calibri" panose="020F0502020204030204" pitchFamily="34" charset="0"/>
                <a:ea typeface="Calibri" panose="020F0502020204030204" pitchFamily="34" charset="0"/>
                <a:cs typeface="Calibri" panose="020F0502020204030204" pitchFamily="34"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68310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FA27EB5-F4DE-40DB-B09B-7AD647EE0A54}"/>
              </a:ext>
            </a:extLst>
          </p:cNvPr>
          <p:cNvSpPr txBox="1"/>
          <p:nvPr/>
        </p:nvSpPr>
        <p:spPr>
          <a:xfrm>
            <a:off x="1416641" y="489806"/>
            <a:ext cx="6984776" cy="461665"/>
          </a:xfrm>
          <a:prstGeom prst="rect">
            <a:avLst/>
          </a:prstGeom>
          <a:noFill/>
        </p:spPr>
        <p:txBody>
          <a:bodyPr wrap="square">
            <a:spAutoFit/>
          </a:bodyPr>
          <a:lstStyle/>
          <a:p>
            <a:r>
              <a:rPr lang="el-GR" sz="2400" b="1" dirty="0">
                <a:solidFill>
                  <a:srgbClr val="002060"/>
                </a:solidFill>
                <a:latin typeface="Calibri" panose="020F0502020204030204" pitchFamily="34" charset="0"/>
                <a:cs typeface="Calibri" panose="020F0502020204030204" pitchFamily="34" charset="0"/>
              </a:rPr>
              <a:t>ΒΙΟΖΩΝΕΣ ΠΕΛΑΓΙΚΟΥ &amp; ΒΕΝΘΙΚΟΥ ΠΕΡΙΒΑΛΛΟΝΤΟΣ</a:t>
            </a:r>
          </a:p>
        </p:txBody>
      </p:sp>
      <p:pic>
        <p:nvPicPr>
          <p:cNvPr id="11" name="Εικόνα 10">
            <a:extLst>
              <a:ext uri="{FF2B5EF4-FFF2-40B4-BE49-F238E27FC236}">
                <a16:creationId xmlns:a16="http://schemas.microsoft.com/office/drawing/2014/main" id="{AE8F41CB-A22D-4D9A-821F-5CC2E6211C5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524000" y="1106086"/>
            <a:ext cx="9144000" cy="5474498"/>
          </a:xfrm>
          <a:prstGeom prst="rect">
            <a:avLst/>
          </a:prstGeom>
        </p:spPr>
      </p:pic>
    </p:spTree>
    <p:extLst>
      <p:ext uri="{BB962C8B-B14F-4D97-AF65-F5344CB8AC3E}">
        <p14:creationId xmlns:p14="http://schemas.microsoft.com/office/powerpoint/2010/main" val="25198040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F2C1341-32D3-450F-A943-EAAB7C8049DE}"/>
              </a:ext>
            </a:extLst>
          </p:cNvPr>
          <p:cNvSpPr txBox="1"/>
          <p:nvPr/>
        </p:nvSpPr>
        <p:spPr>
          <a:xfrm>
            <a:off x="213983" y="884057"/>
            <a:ext cx="11764033" cy="5284524"/>
          </a:xfrm>
          <a:prstGeom prst="rect">
            <a:avLst/>
          </a:prstGeom>
          <a:noFill/>
        </p:spPr>
        <p:txBody>
          <a:bodyPr wrap="square">
            <a:spAutoFit/>
          </a:bodyPr>
          <a:lstStyle/>
          <a:p>
            <a:pPr>
              <a:lnSpc>
                <a:spcPct val="106000"/>
              </a:lnSpc>
              <a:spcAft>
                <a:spcPts val="600"/>
              </a:spcAft>
            </a:pPr>
            <a:r>
              <a:rPr lang="el-GR" sz="2000" b="1" dirty="0">
                <a:effectLst/>
                <a:latin typeface="Calibri" panose="020F0502020204030204" pitchFamily="34" charset="0"/>
                <a:ea typeface="Calibri" panose="020F0502020204030204" pitchFamily="34" charset="0"/>
                <a:cs typeface="Times New Roman" panose="02020603050405020304" pitchFamily="18" charset="0"/>
              </a:rPr>
              <a:t>Σήμερα στη λεκάνη της Μεσογείου βρίσκονται είδη διαφορετικής βιογεωγραφικής προέλευσης </a:t>
            </a:r>
            <a:r>
              <a:rPr lang="el-GR" sz="2000" dirty="0">
                <a:effectLst/>
                <a:latin typeface="Calibri" panose="020F0502020204030204" pitchFamily="34" charset="0"/>
                <a:ea typeface="Calibri" panose="020F0502020204030204" pitchFamily="34" charset="0"/>
                <a:cs typeface="Times New Roman" panose="02020603050405020304" pitchFamily="18" charset="0"/>
              </a:rPr>
              <a:t>και συγγένειας τα οποία μπορεί να ομαδοποιηθούν στις παρακάτω κατηγορίες (</a:t>
            </a:r>
            <a:r>
              <a:rPr lang="en-US" sz="2000" dirty="0" err="1">
                <a:effectLst/>
                <a:latin typeface="Calibri" panose="020F0502020204030204" pitchFamily="34" charset="0"/>
                <a:ea typeface="Calibri" panose="020F0502020204030204" pitchFamily="34" charset="0"/>
                <a:cs typeface="Times New Roman" panose="02020603050405020304" pitchFamily="18" charset="0"/>
              </a:rPr>
              <a:t>Biangi</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et al</a:t>
            </a:r>
            <a:r>
              <a:rPr lang="el-GR" sz="2000" dirty="0">
                <a:effectLst/>
                <a:latin typeface="Calibri" panose="020F0502020204030204" pitchFamily="34" charset="0"/>
                <a:ea typeface="Calibri" panose="020F0502020204030204" pitchFamily="34" charset="0"/>
                <a:cs typeface="Times New Roman" panose="02020603050405020304" pitchFamily="18" charset="0"/>
              </a:rPr>
              <a:t>. 2012):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1200"/>
              </a:spcAft>
            </a:pP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(α)</a:t>
            </a:r>
            <a:r>
              <a:rPr lang="en-US"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l-GR"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Τα </a:t>
            </a:r>
            <a:r>
              <a:rPr lang="el-GR" sz="2000" b="1" dirty="0">
                <a:effectLst/>
                <a:latin typeface="Calibri" panose="020F0502020204030204" pitchFamily="34" charset="0"/>
                <a:ea typeface="Calibri" panose="020F0502020204030204" pitchFamily="34" charset="0"/>
                <a:cs typeface="Times New Roman" panose="02020603050405020304" pitchFamily="18" charset="0"/>
              </a:rPr>
              <a:t>ενδημικά είδη</a:t>
            </a:r>
            <a:r>
              <a:rPr lang="el-GR" sz="2000" dirty="0">
                <a:effectLst/>
                <a:latin typeface="Calibri" panose="020F0502020204030204" pitchFamily="34" charset="0"/>
                <a:ea typeface="Calibri" panose="020F0502020204030204" pitchFamily="34" charset="0"/>
                <a:cs typeface="Times New Roman" panose="02020603050405020304" pitchFamily="18" charset="0"/>
              </a:rPr>
              <a:t>, που προέρχονται κυρίως από τους προγόνους του Ατλαντικού. Πολλά από τα είδη αυτά  </a:t>
            </a:r>
            <a:r>
              <a:rPr lang="el-GR" sz="2000" dirty="0">
                <a:latin typeface="Calibri" panose="020F0502020204030204" pitchFamily="34" charset="0"/>
                <a:ea typeface="Calibri" panose="020F0502020204030204" pitchFamily="34" charset="0"/>
                <a:cs typeface="Times New Roman" panose="02020603050405020304" pitchFamily="18" charset="0"/>
              </a:rPr>
              <a:t>           </a:t>
            </a:r>
            <a:r>
              <a:rPr lang="el-GR" sz="2000" dirty="0">
                <a:effectLst/>
                <a:latin typeface="Calibri" panose="020F0502020204030204" pitchFamily="34" charset="0"/>
                <a:ea typeface="Calibri" panose="020F0502020204030204" pitchFamily="34" charset="0"/>
                <a:cs typeface="Times New Roman" panose="02020603050405020304" pitchFamily="18" charset="0"/>
              </a:rPr>
              <a:t>     διανέμονται ευρέως μέσω της λεκάνης της Μεσογείου, ορισμένα όμως απαντώνται μόνο σε περιορισμένες</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l-GR" sz="2000" dirty="0">
                <a:latin typeface="Calibri" panose="020F0502020204030204" pitchFamily="34" charset="0"/>
                <a:ea typeface="Calibri" panose="020F0502020204030204" pitchFamily="34" charset="0"/>
                <a:cs typeface="Times New Roman" panose="02020603050405020304" pitchFamily="18" charset="0"/>
              </a:rPr>
              <a:t>                </a:t>
            </a:r>
            <a:r>
              <a:rPr lang="el-GR" sz="2000" dirty="0">
                <a:effectLst/>
                <a:latin typeface="Calibri" panose="020F0502020204030204" pitchFamily="34" charset="0"/>
                <a:ea typeface="Calibri" panose="020F0502020204030204" pitchFamily="34" charset="0"/>
                <a:cs typeface="Times New Roman" panose="02020603050405020304" pitchFamily="18" charset="0"/>
              </a:rPr>
              <a:t>  περιοχές της Μεσογείου (</a:t>
            </a:r>
            <a:r>
              <a:rPr lang="el-GR" sz="2000" dirty="0" err="1">
                <a:effectLst/>
                <a:latin typeface="Calibri" panose="020F0502020204030204" pitchFamily="34" charset="0"/>
                <a:ea typeface="Calibri" panose="020F0502020204030204" pitchFamily="34" charset="0"/>
                <a:cs typeface="Times New Roman" panose="02020603050405020304" pitchFamily="18" charset="0"/>
              </a:rPr>
              <a:t>Fredj</a:t>
            </a:r>
            <a:r>
              <a:rPr lang="el-GR" sz="2000" dirty="0">
                <a:effectLst/>
                <a:latin typeface="Calibri" panose="020F0502020204030204" pitchFamily="34" charset="0"/>
                <a:ea typeface="Calibri" panose="020F0502020204030204" pitchFamily="34" charset="0"/>
                <a:cs typeface="Times New Roman" panose="02020603050405020304" pitchFamily="18" charset="0"/>
              </a:rPr>
              <a:t> 1974) με χαρακτηριστικότερο παράδειγμα την Αδριατική Θάλασσα</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1200"/>
              </a:spcAft>
            </a:pPr>
            <a:r>
              <a:rPr lang="el-GR" sz="2000" dirty="0">
                <a:effectLst/>
                <a:latin typeface="Calibri" panose="020F0502020204030204" pitchFamily="34" charset="0"/>
                <a:ea typeface="Calibri" panose="020F0502020204030204" pitchFamily="34" charset="0"/>
                <a:cs typeface="Times New Roman" panose="02020603050405020304" pitchFamily="18" charset="0"/>
              </a:rPr>
              <a:t>  </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(β)</a:t>
            </a:r>
            <a:r>
              <a:rPr lang="en-US" sz="20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el-GR"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Ένα βασικό σύνολο (υπόβαθρο) θερμών – εύκρατων ειδών Ατλαντικού-Μεσογείου</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που αντιπροσωπεύει το</a:t>
            </a: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ήμισυ των συνολικών ζώντων οργανισμών (</a:t>
            </a:r>
            <a:r>
              <a:rPr lang="en-US"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Koukouras</a:t>
            </a: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et al</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2001). Τα περισσότερα από τα είδη αυτά συναντώνται στο μεγαλύτερο μέρος της περιοχής του Ατλαντικού και της Μεσογείου, περίπου από τη Μάγχη (</a:t>
            </a: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La Manche</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έως τη</a:t>
            </a: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l-G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Μακαρονησία</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και τη Μαυριτανία, ενώ ορισμένα συναντώνται  βορειότερα ή/και νότια, όπως ο θαλάσσιος αστέρας </a:t>
            </a:r>
            <a:r>
              <a:rPr lang="en-US"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Marthasterias</a:t>
            </a: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glacialis</a:t>
            </a:r>
            <a:r>
              <a:rPr lang="el-GR" sz="20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που βρίσκεται από τη Νορβηγία έως τη Νότια Αφρική. </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1200"/>
              </a:spcAft>
            </a:pP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(γ)	</a:t>
            </a:r>
            <a:r>
              <a:rPr lang="el-GR"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Είδη</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l-GR"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Βόρειας Ευρώπης - Είδη του Βόρειου Ατλαντικού</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τα οποία εκτιμάται ότι είναι υπολείμματα </a:t>
            </a:r>
            <a:r>
              <a:rPr lang="el-G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παγετικών</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εποχών που εισήλθαν στη Μεσόγειο κατά τη διάρκεια των </a:t>
            </a:r>
            <a:r>
              <a:rPr lang="el-G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παγετικών</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περιόδων (</a:t>
            </a: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é</a:t>
            </a: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è</a:t>
            </a: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1985). </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1200"/>
              </a:spcAft>
            </a:pP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(δ)	</a:t>
            </a:r>
            <a:r>
              <a:rPr lang="el-GR"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Υποτροπικά είδη του Ατλαντικού</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μια ετερογενής ομάδα που περιλαμβάνει τόσο τα </a:t>
            </a:r>
            <a:r>
              <a:rPr lang="el-G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ενδοπαγετώδη</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υπολείμματα, όπως στις διαχωριστικές περιοχές Ατλαντικού-Λεβαντίνης, άλλα είδη Σενεγάλης, όπως και είδη που κατανέμονται ευρύτερα στον θερμό Ατλαντικό Ωκεανό). </a:t>
            </a:r>
            <a:endParaRPr lang="en-US" sz="2000" dirty="0">
              <a:solidFill>
                <a:srgbClr val="000000"/>
              </a:solidFill>
              <a:effectLst/>
              <a:latin typeface="Times New Roman" panose="02020603050405020304" pitchFamily="18" charset="0"/>
              <a:ea typeface="Calibri" panose="020F0502020204030204" pitchFamily="34" charset="0"/>
            </a:endParaRPr>
          </a:p>
        </p:txBody>
      </p:sp>
      <p:sp>
        <p:nvSpPr>
          <p:cNvPr id="4" name="TextBox 3">
            <a:extLst>
              <a:ext uri="{FF2B5EF4-FFF2-40B4-BE49-F238E27FC236}">
                <a16:creationId xmlns:a16="http://schemas.microsoft.com/office/drawing/2014/main" id="{006F6890-F791-41A7-9265-412C52581F89}"/>
              </a:ext>
            </a:extLst>
          </p:cNvPr>
          <p:cNvSpPr txBox="1"/>
          <p:nvPr/>
        </p:nvSpPr>
        <p:spPr>
          <a:xfrm>
            <a:off x="4052046" y="353398"/>
            <a:ext cx="6096000" cy="461665"/>
          </a:xfrm>
          <a:prstGeom prst="rect">
            <a:avLst/>
          </a:prstGeom>
          <a:noFill/>
        </p:spPr>
        <p:txBody>
          <a:bodyPr wrap="square">
            <a:spAutoFit/>
          </a:bodyPr>
          <a:lstStyle/>
          <a:p>
            <a:r>
              <a:rPr lang="el-GR" sz="2400" b="1" cap="all" dirty="0">
                <a:solidFill>
                  <a:srgbClr val="0070C0"/>
                </a:solidFill>
                <a:effectLst/>
                <a:latin typeface="Calibri" panose="020F0502020204030204" pitchFamily="34" charset="0"/>
                <a:ea typeface="Calibri" panose="020F0502020204030204" pitchFamily="34" charset="0"/>
              </a:rPr>
              <a:t>Μεσόγειος Θ</a:t>
            </a:r>
            <a:r>
              <a:rPr lang="en-US" sz="2400" b="1" cap="all" dirty="0">
                <a:solidFill>
                  <a:srgbClr val="0070C0"/>
                </a:solidFill>
                <a:effectLst/>
                <a:latin typeface="Calibri" panose="020F0502020204030204" pitchFamily="34" charset="0"/>
                <a:ea typeface="Calibri" panose="020F0502020204030204" pitchFamily="34" charset="0"/>
              </a:rPr>
              <a:t>A</a:t>
            </a:r>
            <a:r>
              <a:rPr lang="el-GR" sz="2400" b="1" cap="all" dirty="0" err="1">
                <a:solidFill>
                  <a:srgbClr val="0070C0"/>
                </a:solidFill>
                <a:effectLst/>
                <a:latin typeface="Calibri" panose="020F0502020204030204" pitchFamily="34" charset="0"/>
                <a:ea typeface="Calibri" panose="020F0502020204030204" pitchFamily="34" charset="0"/>
              </a:rPr>
              <a:t>λασσα</a:t>
            </a:r>
            <a:endParaRPr lang="en-US" sz="2400" dirty="0">
              <a:solidFill>
                <a:srgbClr val="0070C0"/>
              </a:solidFill>
            </a:endParaRPr>
          </a:p>
        </p:txBody>
      </p:sp>
    </p:spTree>
    <p:extLst>
      <p:ext uri="{BB962C8B-B14F-4D97-AF65-F5344CB8AC3E}">
        <p14:creationId xmlns:p14="http://schemas.microsoft.com/office/powerpoint/2010/main" val="34409312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3081524-F8BF-42A7-A0AE-661D2549AA96}"/>
              </a:ext>
            </a:extLst>
          </p:cNvPr>
          <p:cNvSpPr txBox="1"/>
          <p:nvPr/>
        </p:nvSpPr>
        <p:spPr>
          <a:xfrm>
            <a:off x="148111" y="749093"/>
            <a:ext cx="11201206" cy="4511107"/>
          </a:xfrm>
          <a:prstGeom prst="rect">
            <a:avLst/>
          </a:prstGeom>
          <a:noFill/>
        </p:spPr>
        <p:txBody>
          <a:bodyPr wrap="square">
            <a:spAutoFit/>
          </a:bodyPr>
          <a:lstStyle/>
          <a:p>
            <a:pPr marL="457200">
              <a:lnSpc>
                <a:spcPct val="107000"/>
              </a:lnSpc>
              <a:spcAft>
                <a:spcPts val="600"/>
              </a:spcAft>
            </a:pP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(ε)</a:t>
            </a:r>
            <a:r>
              <a:rPr lang="el-GR"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a:t>
            </a:r>
            <a:r>
              <a:rPr lang="el-GR" sz="20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ίδη</a:t>
            </a:r>
            <a:r>
              <a:rPr lang="el-GR"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ευρέως κατανεμημένα</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που βρίσκονται σε πολλά άλλα μέρη του παγκόσμιου ωκεανού. Δεν μπορούν να χαρακτηριστούν ως Κοσμοπολίτικα («</a:t>
            </a: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cosmopolitan</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γιατί τότε θα έπρεπε να απαντώνται παντού, σε όλους τους ωκεανούς σε όλα τα γεωγραφικά πλάτη, </a:t>
            </a:r>
            <a:r>
              <a:rPr lang="el-G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γιαυτό</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ίσως ποιο δόκιμος είναι ο όρος παν-ωκεάνια (‘</a:t>
            </a:r>
            <a:r>
              <a:rPr lang="en-US"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panoceanic</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που δηλώνει τη παρουσία τους σε όλους τους ωκεανούς. Στις περισσότερες περιπτώσεις της </a:t>
            </a:r>
            <a:r>
              <a:rPr lang="el-G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περι</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-υποτροπικής (</a:t>
            </a:r>
            <a:r>
              <a:rPr lang="en-US"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circum</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sub</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tropical</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ζώνης), αρκετά </a:t>
            </a:r>
            <a:r>
              <a:rPr lang="el-G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ευρύθερμα</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ώστε να μπορούν να διεισδύσουν στα ζεστά νερά της Μεσογείου (</a:t>
            </a: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Briggs</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1974).</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600"/>
              </a:spcAft>
            </a:pPr>
            <a:endParaRPr lang="en-US" sz="2000" dirty="0">
              <a:solidFill>
                <a:srgbClr val="000000"/>
              </a:solidFill>
              <a:effectLst/>
              <a:latin typeface="Times New Roman" panose="02020603050405020304" pitchFamily="18" charset="0"/>
              <a:ea typeface="Calibri" panose="020F0502020204030204" pitchFamily="34" charset="0"/>
            </a:endParaRPr>
          </a:p>
          <a:p>
            <a:pPr marL="457200">
              <a:lnSpc>
                <a:spcPct val="107000"/>
              </a:lnSpc>
              <a:spcAft>
                <a:spcPts val="600"/>
              </a:spcAft>
            </a:pP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(στ)</a:t>
            </a:r>
            <a:r>
              <a:rPr lang="el-GR"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Είδη </a:t>
            </a:r>
            <a:r>
              <a:rPr lang="el-GR" sz="20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Ινδο</a:t>
            </a:r>
            <a:r>
              <a:rPr lang="el-GR"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-Ειρηνικού,</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των οποίων η εμφάνιση στη Μεσόγειο μπορεί να υποδηλώνει ότι είναι επιζώντα είδη από κρίση αλμυρότητας του </a:t>
            </a:r>
            <a:r>
              <a:rPr lang="el-GR"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Μεσσηνίου</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με  εξαίρεση τις πρόσφατες μεταναστευτικές ροές μέσω της διώρυγας του Σουέζ (αν και συγκριτικά υπάρχουν πολύ λίγα είδη). Τα </a:t>
            </a:r>
            <a:r>
              <a:rPr lang="el-GR" sz="20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Ινδο</a:t>
            </a:r>
            <a:r>
              <a:rPr lang="el-GR"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-Ειρηνικά είδη, </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στις περισσότερες περιπτώσεις, ερμηνεύονται ως σχεδόν υποτροπικά είδη που εξαφανίστηκαν από τον τροπικό Ατλαντικό κατά τη διάρκεια ψυχρότερων περιόδων, ή απλά δεν έχουν ανακαλυφθεί ακόμη για τον εν λόγω ωκεανό (</a:t>
            </a: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é</a:t>
            </a: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è</a:t>
            </a: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a:t>
            </a:r>
            <a:r>
              <a:rPr lang="el-GR"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1985). </a:t>
            </a:r>
            <a:endParaRPr lang="en-US" sz="20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6467746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57684D2-44AC-402C-846C-ED3399FA3392}"/>
              </a:ext>
            </a:extLst>
          </p:cNvPr>
          <p:cNvSpPr txBox="1"/>
          <p:nvPr/>
        </p:nvSpPr>
        <p:spPr>
          <a:xfrm>
            <a:off x="4046211" y="143338"/>
            <a:ext cx="3179343" cy="461665"/>
          </a:xfrm>
          <a:prstGeom prst="rect">
            <a:avLst/>
          </a:prstGeom>
          <a:noFill/>
        </p:spPr>
        <p:txBody>
          <a:bodyPr wrap="square">
            <a:spAutoFit/>
          </a:bodyPr>
          <a:lstStyle/>
          <a:p>
            <a:r>
              <a:rPr lang="el-GR" sz="2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Ελληνικές Θάλασσες</a:t>
            </a:r>
            <a:endParaRPr lang="en-US" sz="2400" dirty="0">
              <a:solidFill>
                <a:srgbClr val="0070C0"/>
              </a:solidFill>
            </a:endParaRPr>
          </a:p>
        </p:txBody>
      </p:sp>
      <p:sp>
        <p:nvSpPr>
          <p:cNvPr id="10" name="TextBox 9">
            <a:extLst>
              <a:ext uri="{FF2B5EF4-FFF2-40B4-BE49-F238E27FC236}">
                <a16:creationId xmlns:a16="http://schemas.microsoft.com/office/drawing/2014/main" id="{694C8AA6-16F5-4E28-B92B-416B5F33AB75}"/>
              </a:ext>
            </a:extLst>
          </p:cNvPr>
          <p:cNvSpPr txBox="1"/>
          <p:nvPr/>
        </p:nvSpPr>
        <p:spPr>
          <a:xfrm>
            <a:off x="0" y="605003"/>
            <a:ext cx="11564471" cy="4281685"/>
          </a:xfrm>
          <a:prstGeom prst="rect">
            <a:avLst/>
          </a:prstGeom>
          <a:noFill/>
        </p:spPr>
        <p:txBody>
          <a:bodyPr wrap="square">
            <a:spAutoFit/>
          </a:bodyPr>
          <a:lstStyle/>
          <a:p>
            <a:pPr indent="457200">
              <a:lnSpc>
                <a:spcPct val="106000"/>
              </a:lnSpc>
              <a:spcAft>
                <a:spcPts val="800"/>
              </a:spcAft>
            </a:pPr>
            <a:r>
              <a:rPr lang="el-GR" sz="2000" dirty="0">
                <a:effectLst/>
                <a:latin typeface="Calibri" panose="020F0502020204030204" pitchFamily="34" charset="0"/>
                <a:ea typeface="Calibri" panose="020F0502020204030204" pitchFamily="34" charset="0"/>
                <a:cs typeface="Corbel" panose="020B0503020204020204" pitchFamily="34" charset="0"/>
              </a:rPr>
              <a:t>Η ελληνική θαλάσσια πανίδα έχει διαφορετικές προελεύσεις: </a:t>
            </a:r>
            <a:endParaRPr lang="en-US" sz="2000" dirty="0">
              <a:effectLst/>
              <a:latin typeface="Calibri" panose="020F0502020204030204" pitchFamily="34" charset="0"/>
              <a:ea typeface="Calibri" panose="020F0502020204030204" pitchFamily="34" charset="0"/>
              <a:cs typeface="Corbel" panose="020B0503020204020204" pitchFamily="34" charset="0"/>
            </a:endParaRPr>
          </a:p>
          <a:p>
            <a:pPr indent="457200">
              <a:spcAft>
                <a:spcPts val="600"/>
              </a:spcAft>
            </a:pPr>
            <a:r>
              <a:rPr lang="el-GR" sz="2000" i="1" dirty="0">
                <a:effectLst/>
                <a:latin typeface="Calibri" panose="020F0502020204030204" pitchFamily="34" charset="0"/>
                <a:ea typeface="Calibri" panose="020F0502020204030204" pitchFamily="34" charset="0"/>
                <a:cs typeface="Corbel" panose="020B0503020204020204" pitchFamily="34" charset="0"/>
              </a:rPr>
              <a:t>(α)</a:t>
            </a:r>
            <a:r>
              <a:rPr lang="el-GR" sz="2000" dirty="0">
                <a:effectLst/>
                <a:latin typeface="Calibri" panose="020F0502020204030204" pitchFamily="34" charset="0"/>
                <a:ea typeface="Calibri" panose="020F0502020204030204" pitchFamily="34" charset="0"/>
                <a:cs typeface="Corbel" panose="020B0503020204020204" pitchFamily="34" charset="0"/>
              </a:rPr>
              <a:t> Ατλαντικού, </a:t>
            </a:r>
            <a:endParaRPr lang="en-US" sz="2000" dirty="0">
              <a:effectLst/>
              <a:latin typeface="Calibri" panose="020F0502020204030204" pitchFamily="34" charset="0"/>
              <a:ea typeface="Calibri" panose="020F0502020204030204" pitchFamily="34" charset="0"/>
              <a:cs typeface="Corbel" panose="020B0503020204020204" pitchFamily="34" charset="0"/>
            </a:endParaRPr>
          </a:p>
          <a:p>
            <a:pPr indent="457200">
              <a:spcAft>
                <a:spcPts val="600"/>
              </a:spcAft>
            </a:pPr>
            <a:r>
              <a:rPr lang="el-GR" sz="2000" i="1" dirty="0">
                <a:effectLst/>
                <a:latin typeface="Calibri" panose="020F0502020204030204" pitchFamily="34" charset="0"/>
                <a:ea typeface="Calibri" panose="020F0502020204030204" pitchFamily="34" charset="0"/>
                <a:cs typeface="Corbel" panose="020B0503020204020204" pitchFamily="34" charset="0"/>
              </a:rPr>
              <a:t>(β)</a:t>
            </a:r>
            <a:r>
              <a:rPr lang="el-GR" sz="2000" dirty="0">
                <a:effectLst/>
                <a:latin typeface="Calibri" panose="020F0502020204030204" pitchFamily="34" charset="0"/>
                <a:ea typeface="Calibri" panose="020F0502020204030204" pitchFamily="34" charset="0"/>
                <a:cs typeface="Corbel" panose="020B0503020204020204" pitchFamily="34" charset="0"/>
              </a:rPr>
              <a:t> παγκόσμιας, </a:t>
            </a:r>
            <a:endParaRPr lang="en-US" sz="2000" dirty="0">
              <a:effectLst/>
              <a:latin typeface="Calibri" panose="020F0502020204030204" pitchFamily="34" charset="0"/>
              <a:ea typeface="Calibri" panose="020F0502020204030204" pitchFamily="34" charset="0"/>
              <a:cs typeface="Corbel" panose="020B0503020204020204" pitchFamily="34" charset="0"/>
            </a:endParaRPr>
          </a:p>
          <a:p>
            <a:pPr indent="457200">
              <a:spcAft>
                <a:spcPts val="600"/>
              </a:spcAft>
            </a:pPr>
            <a:r>
              <a:rPr lang="el-GR" sz="2000" i="1" dirty="0">
                <a:effectLst/>
                <a:latin typeface="Calibri" panose="020F0502020204030204" pitchFamily="34" charset="0"/>
                <a:ea typeface="Calibri" panose="020F0502020204030204" pitchFamily="34" charset="0"/>
                <a:cs typeface="Corbel" panose="020B0503020204020204" pitchFamily="34" charset="0"/>
              </a:rPr>
              <a:t>(γ)</a:t>
            </a:r>
            <a:r>
              <a:rPr lang="el-GR" sz="2000" dirty="0">
                <a:effectLst/>
                <a:latin typeface="Calibri" panose="020F0502020204030204" pitchFamily="34" charset="0"/>
                <a:ea typeface="Calibri" panose="020F0502020204030204" pitchFamily="34" charset="0"/>
                <a:cs typeface="Corbel" panose="020B0503020204020204" pitchFamily="34" charset="0"/>
              </a:rPr>
              <a:t> ενδημικού, </a:t>
            </a:r>
            <a:endParaRPr lang="en-US" sz="2000" dirty="0">
              <a:effectLst/>
              <a:latin typeface="Calibri" panose="020F0502020204030204" pitchFamily="34" charset="0"/>
              <a:ea typeface="Calibri" panose="020F0502020204030204" pitchFamily="34" charset="0"/>
              <a:cs typeface="Corbel" panose="020B0503020204020204" pitchFamily="34" charset="0"/>
            </a:endParaRPr>
          </a:p>
          <a:p>
            <a:pPr indent="457200">
              <a:spcAft>
                <a:spcPts val="600"/>
              </a:spcAft>
            </a:pPr>
            <a:r>
              <a:rPr lang="el-GR" sz="2000" i="1" dirty="0">
                <a:effectLst/>
                <a:latin typeface="Calibri" panose="020F0502020204030204" pitchFamily="34" charset="0"/>
                <a:ea typeface="Calibri" panose="020F0502020204030204" pitchFamily="34" charset="0"/>
                <a:cs typeface="Corbel" panose="020B0503020204020204" pitchFamily="34" charset="0"/>
              </a:rPr>
              <a:t>(δ)</a:t>
            </a:r>
            <a:r>
              <a:rPr lang="el-GR" sz="2000" dirty="0">
                <a:effectLst/>
                <a:latin typeface="Calibri" panose="020F0502020204030204" pitchFamily="34" charset="0"/>
                <a:ea typeface="Calibri" panose="020F0502020204030204" pitchFamily="34" charset="0"/>
                <a:cs typeface="Corbel" panose="020B0503020204020204" pitchFamily="34" charset="0"/>
              </a:rPr>
              <a:t> μετανάστες του Ινδικού (μέσω της διώρυγας του Σουέζ), του Ειρηνικού και του Ατλαντικού </a:t>
            </a:r>
            <a:endParaRPr lang="en-US" sz="2000" dirty="0">
              <a:effectLst/>
              <a:latin typeface="Calibri" panose="020F0502020204030204" pitchFamily="34" charset="0"/>
              <a:ea typeface="Calibri" panose="020F0502020204030204" pitchFamily="34" charset="0"/>
              <a:cs typeface="Corbel" panose="020B0503020204020204" pitchFamily="34" charset="0"/>
            </a:endParaRPr>
          </a:p>
          <a:p>
            <a:pPr indent="457200">
              <a:spcAft>
                <a:spcPts val="600"/>
              </a:spcAft>
            </a:pPr>
            <a:r>
              <a:rPr lang="en-US" sz="2000" dirty="0">
                <a:latin typeface="Calibri" panose="020F0502020204030204" pitchFamily="34" charset="0"/>
                <a:ea typeface="Calibri" panose="020F0502020204030204" pitchFamily="34" charset="0"/>
                <a:cs typeface="Corbel" panose="020B0503020204020204" pitchFamily="34" charset="0"/>
              </a:rPr>
              <a:t>      </a:t>
            </a:r>
            <a:r>
              <a:rPr lang="el-GR" sz="2000" dirty="0">
                <a:effectLst/>
                <a:latin typeface="Calibri" panose="020F0502020204030204" pitchFamily="34" charset="0"/>
                <a:ea typeface="Calibri" panose="020F0502020204030204" pitchFamily="34" charset="0"/>
                <a:cs typeface="Corbel" panose="020B0503020204020204" pitchFamily="34" charset="0"/>
              </a:rPr>
              <a:t>(μέσω του Στενά του Γιβραλτάρ) κατά τον τελευταίο αιώνα,</a:t>
            </a:r>
            <a:endParaRPr lang="en-US" sz="2000" dirty="0">
              <a:effectLst/>
              <a:latin typeface="Calibri" panose="020F0502020204030204" pitchFamily="34" charset="0"/>
              <a:ea typeface="Calibri" panose="020F0502020204030204" pitchFamily="34" charset="0"/>
              <a:cs typeface="Corbel" panose="020B0503020204020204" pitchFamily="34" charset="0"/>
            </a:endParaRPr>
          </a:p>
          <a:p>
            <a:pPr indent="457200">
              <a:spcAft>
                <a:spcPts val="600"/>
              </a:spcAft>
            </a:pPr>
            <a:r>
              <a:rPr lang="el-GR" sz="2000" dirty="0">
                <a:effectLst/>
                <a:latin typeface="Calibri" panose="020F0502020204030204" pitchFamily="34" charset="0"/>
                <a:ea typeface="Calibri" panose="020F0502020204030204" pitchFamily="34" charset="0"/>
                <a:cs typeface="Corbel" panose="020B0503020204020204" pitchFamily="34" charset="0"/>
              </a:rPr>
              <a:t> </a:t>
            </a:r>
            <a:r>
              <a:rPr lang="el-GR" sz="2000" i="1" dirty="0">
                <a:effectLst/>
                <a:latin typeface="Calibri" panose="020F0502020204030204" pitchFamily="34" charset="0"/>
                <a:ea typeface="Calibri" panose="020F0502020204030204" pitchFamily="34" charset="0"/>
                <a:cs typeface="Corbel" panose="020B0503020204020204" pitchFamily="34" charset="0"/>
              </a:rPr>
              <a:t>(ε)</a:t>
            </a:r>
            <a:r>
              <a:rPr lang="el-GR" sz="2000" dirty="0">
                <a:effectLst/>
                <a:latin typeface="Calibri" panose="020F0502020204030204" pitchFamily="34" charset="0"/>
                <a:ea typeface="Calibri" panose="020F0502020204030204" pitchFamily="34" charset="0"/>
                <a:cs typeface="Corbel" panose="020B0503020204020204" pitchFamily="34" charset="0"/>
              </a:rPr>
              <a:t> μετανάστες του Εύξεινου Πόντου (μέσω του στενού των Δαρδανελίων) και </a:t>
            </a:r>
            <a:endParaRPr lang="en-US" sz="2000" dirty="0">
              <a:effectLst/>
              <a:latin typeface="Calibri" panose="020F0502020204030204" pitchFamily="34" charset="0"/>
              <a:ea typeface="Calibri" panose="020F0502020204030204" pitchFamily="34" charset="0"/>
              <a:cs typeface="Corbel" panose="020B0503020204020204" pitchFamily="34" charset="0"/>
            </a:endParaRPr>
          </a:p>
          <a:p>
            <a:pPr indent="457200">
              <a:spcAft>
                <a:spcPts val="600"/>
              </a:spcAft>
            </a:pPr>
            <a:r>
              <a:rPr lang="el-GR" sz="2000" i="1" dirty="0">
                <a:effectLst/>
                <a:latin typeface="Calibri" panose="020F0502020204030204" pitchFamily="34" charset="0"/>
                <a:ea typeface="Calibri" panose="020F0502020204030204" pitchFamily="34" charset="0"/>
                <a:cs typeface="Corbel" panose="020B0503020204020204" pitchFamily="34" charset="0"/>
              </a:rPr>
              <a:t>(</a:t>
            </a:r>
            <a:r>
              <a:rPr lang="el-GR" sz="2000" i="1" dirty="0" err="1">
                <a:effectLst/>
                <a:latin typeface="Calibri" panose="020F0502020204030204" pitchFamily="34" charset="0"/>
                <a:ea typeface="Calibri" panose="020F0502020204030204" pitchFamily="34" charset="0"/>
                <a:cs typeface="Corbel" panose="020B0503020204020204" pitchFamily="34" charset="0"/>
              </a:rPr>
              <a:t>στ</a:t>
            </a:r>
            <a:r>
              <a:rPr lang="el-GR" sz="2000" i="1" dirty="0">
                <a:effectLst/>
                <a:latin typeface="Calibri" panose="020F0502020204030204" pitchFamily="34" charset="0"/>
                <a:ea typeface="Calibri" panose="020F0502020204030204" pitchFamily="34" charset="0"/>
                <a:cs typeface="Corbel" panose="020B0503020204020204" pitchFamily="34" charset="0"/>
              </a:rPr>
              <a:t>)</a:t>
            </a:r>
            <a:r>
              <a:rPr lang="el-GR" sz="2000" dirty="0">
                <a:effectLst/>
                <a:latin typeface="Calibri" panose="020F0502020204030204" pitchFamily="34" charset="0"/>
                <a:ea typeface="Calibri" panose="020F0502020204030204" pitchFamily="34" charset="0"/>
                <a:cs typeface="Corbel" panose="020B0503020204020204" pitchFamily="34" charset="0"/>
              </a:rPr>
              <a:t> ορισμένα υπολειμματικά είδη της Θάλασσας </a:t>
            </a:r>
            <a:r>
              <a:rPr lang="en-US" sz="2000" dirty="0">
                <a:effectLst/>
                <a:latin typeface="Calibri" panose="020F0502020204030204" pitchFamily="34" charset="0"/>
                <a:ea typeface="Calibri" panose="020F0502020204030204" pitchFamily="34" charset="0"/>
                <a:cs typeface="Corbel" panose="020B0503020204020204" pitchFamily="34" charset="0"/>
              </a:rPr>
              <a:t>T</a:t>
            </a:r>
            <a:r>
              <a:rPr lang="el-GR" sz="2000" dirty="0" err="1">
                <a:effectLst/>
                <a:latin typeface="Calibri" panose="020F0502020204030204" pitchFamily="34" charset="0"/>
                <a:ea typeface="Calibri" panose="020F0502020204030204" pitchFamily="34" charset="0"/>
                <a:cs typeface="Corbel" panose="020B0503020204020204" pitchFamily="34" charset="0"/>
              </a:rPr>
              <a:t>ηθύος</a:t>
            </a:r>
            <a:r>
              <a:rPr lang="el-GR" sz="2000" dirty="0">
                <a:effectLst/>
                <a:latin typeface="Calibri" panose="020F0502020204030204" pitchFamily="34" charset="0"/>
                <a:ea typeface="Calibri" panose="020F0502020204030204" pitchFamily="34" charset="0"/>
                <a:cs typeface="Corbel" panose="020B0503020204020204" pitchFamily="34" charset="0"/>
              </a:rPr>
              <a:t>. </a:t>
            </a:r>
            <a:endParaRPr lang="en-US" sz="2000" dirty="0">
              <a:effectLst/>
              <a:latin typeface="Calibri" panose="020F0502020204030204" pitchFamily="34" charset="0"/>
              <a:ea typeface="Calibri" panose="020F0502020204030204" pitchFamily="34" charset="0"/>
              <a:cs typeface="Corbel" panose="020B0503020204020204" pitchFamily="34" charset="0"/>
            </a:endParaRPr>
          </a:p>
          <a:p>
            <a:pPr indent="457200">
              <a:lnSpc>
                <a:spcPct val="106000"/>
              </a:lnSpc>
              <a:spcAft>
                <a:spcPts val="800"/>
              </a:spcAft>
            </a:pPr>
            <a:endParaRPr lang="en-US" sz="2000" dirty="0">
              <a:effectLst/>
              <a:latin typeface="Calibri" panose="020F0502020204030204" pitchFamily="34" charset="0"/>
              <a:ea typeface="Calibri" panose="020F0502020204030204" pitchFamily="34" charset="0"/>
              <a:cs typeface="Corbel" panose="020B0503020204020204" pitchFamily="34" charset="0"/>
            </a:endParaRPr>
          </a:p>
          <a:p>
            <a:pPr indent="457200">
              <a:lnSpc>
                <a:spcPct val="106000"/>
              </a:lnSpc>
              <a:spcAft>
                <a:spcPts val="800"/>
              </a:spcAft>
            </a:pPr>
            <a:r>
              <a:rPr lang="el-GR" sz="2000" dirty="0">
                <a:effectLst/>
                <a:latin typeface="Calibri" panose="020F0502020204030204" pitchFamily="34" charset="0"/>
                <a:ea typeface="Calibri" panose="020F0502020204030204" pitchFamily="34" charset="0"/>
                <a:cs typeface="Corbel" panose="020B0503020204020204" pitchFamily="34" charset="0"/>
              </a:rPr>
              <a:t>Στον Πίνακα που ακολουθεί δίνονται αριθμητικά τα είδη και τα ποσοστά στα οποία αντιστοιχούν ανάλογα με την προέλευσή τους.</a:t>
            </a:r>
            <a:endParaRPr lang="en-US" sz="2000" dirty="0">
              <a:effectLst/>
              <a:latin typeface="Calibri" panose="020F0502020204030204" pitchFamily="34" charset="0"/>
              <a:ea typeface="Calibri" panose="020F0502020204030204" pitchFamily="34" charset="0"/>
              <a:cs typeface="Corbel" panose="020B0503020204020204" pitchFamily="34" charset="0"/>
            </a:endParaRPr>
          </a:p>
        </p:txBody>
      </p:sp>
      <p:graphicFrame>
        <p:nvGraphicFramePr>
          <p:cNvPr id="11" name="Table 10">
            <a:extLst>
              <a:ext uri="{FF2B5EF4-FFF2-40B4-BE49-F238E27FC236}">
                <a16:creationId xmlns:a16="http://schemas.microsoft.com/office/drawing/2014/main" id="{C9134DE0-D631-42EC-8211-0B3633D0829C}"/>
              </a:ext>
            </a:extLst>
          </p:cNvPr>
          <p:cNvGraphicFramePr>
            <a:graphicFrameLocks noGrp="1"/>
          </p:cNvGraphicFramePr>
          <p:nvPr>
            <p:extLst>
              <p:ext uri="{D42A27DB-BD31-4B8C-83A1-F6EECF244321}">
                <p14:modId xmlns:p14="http://schemas.microsoft.com/office/powerpoint/2010/main" val="1103647118"/>
              </p:ext>
            </p:extLst>
          </p:nvPr>
        </p:nvGraphicFramePr>
        <p:xfrm>
          <a:off x="2196400" y="4989778"/>
          <a:ext cx="7799200" cy="1856232"/>
        </p:xfrm>
        <a:graphic>
          <a:graphicData uri="http://schemas.openxmlformats.org/drawingml/2006/table">
            <a:tbl>
              <a:tblPr firstRow="1" firstCol="1" bandRow="1"/>
              <a:tblGrid>
                <a:gridCol w="3692426">
                  <a:extLst>
                    <a:ext uri="{9D8B030D-6E8A-4147-A177-3AD203B41FA5}">
                      <a16:colId xmlns:a16="http://schemas.microsoft.com/office/drawing/2014/main" val="940824886"/>
                    </a:ext>
                  </a:extLst>
                </a:gridCol>
                <a:gridCol w="2053387">
                  <a:extLst>
                    <a:ext uri="{9D8B030D-6E8A-4147-A177-3AD203B41FA5}">
                      <a16:colId xmlns:a16="http://schemas.microsoft.com/office/drawing/2014/main" val="3614933157"/>
                    </a:ext>
                  </a:extLst>
                </a:gridCol>
                <a:gridCol w="2053387">
                  <a:extLst>
                    <a:ext uri="{9D8B030D-6E8A-4147-A177-3AD203B41FA5}">
                      <a16:colId xmlns:a16="http://schemas.microsoft.com/office/drawing/2014/main" val="259016510"/>
                    </a:ext>
                  </a:extLst>
                </a:gridCol>
              </a:tblGrid>
              <a:tr h="254635">
                <a:tc>
                  <a:txBody>
                    <a:bodyPr/>
                    <a:lstStyle/>
                    <a:p>
                      <a:pPr>
                        <a:lnSpc>
                          <a:spcPct val="106000"/>
                        </a:lnSpc>
                        <a:spcAft>
                          <a:spcPts val="800"/>
                        </a:spcAft>
                      </a:pPr>
                      <a:r>
                        <a:rPr lang="el-GR" sz="2000" b="1" dirty="0">
                          <a:effectLst/>
                          <a:latin typeface="Calibri" panose="020F0502020204030204" pitchFamily="34" charset="0"/>
                          <a:ea typeface="Calibri" panose="020F0502020204030204" pitchFamily="34" charset="0"/>
                          <a:cs typeface="Corbel" panose="020B0503020204020204" pitchFamily="34" charset="0"/>
                        </a:rPr>
                        <a:t>Προέλευση</a:t>
                      </a:r>
                      <a:endParaRPr lang="en-US" sz="2000" dirty="0">
                        <a:effectLst/>
                        <a:latin typeface="Calibri" panose="020F0502020204030204" pitchFamily="34" charset="0"/>
                        <a:ea typeface="Calibri" panose="020F0502020204030204" pitchFamily="34" charset="0"/>
                        <a:cs typeface="Corbel" panose="020B050302020402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E599"/>
                    </a:solidFill>
                  </a:tcPr>
                </a:tc>
                <a:tc>
                  <a:txBody>
                    <a:bodyPr/>
                    <a:lstStyle/>
                    <a:p>
                      <a:pPr algn="ctr">
                        <a:lnSpc>
                          <a:spcPct val="106000"/>
                        </a:lnSpc>
                        <a:spcAft>
                          <a:spcPts val="800"/>
                        </a:spcAft>
                      </a:pPr>
                      <a:r>
                        <a:rPr lang="el-GR" sz="2000" b="1">
                          <a:solidFill>
                            <a:srgbClr val="000000"/>
                          </a:solidFill>
                          <a:effectLst/>
                          <a:latin typeface="Calibri" panose="020F0502020204030204" pitchFamily="34" charset="0"/>
                          <a:ea typeface="Calibri" panose="020F0502020204030204" pitchFamily="34" charset="0"/>
                          <a:cs typeface="Corbel" panose="020B0503020204020204" pitchFamily="34" charset="0"/>
                        </a:rPr>
                        <a:t>Αριθμός ειδών</a:t>
                      </a:r>
                      <a:endParaRPr lang="en-US" sz="2000">
                        <a:effectLst/>
                        <a:latin typeface="Calibri" panose="020F0502020204030204" pitchFamily="34" charset="0"/>
                        <a:ea typeface="Calibri" panose="020F0502020204030204" pitchFamily="34" charset="0"/>
                        <a:cs typeface="Corbel" panose="020B050302020402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FFE599"/>
                    </a:solidFill>
                  </a:tcPr>
                </a:tc>
                <a:tc>
                  <a:txBody>
                    <a:bodyPr/>
                    <a:lstStyle/>
                    <a:p>
                      <a:pPr algn="ctr">
                        <a:lnSpc>
                          <a:spcPct val="106000"/>
                        </a:lnSpc>
                        <a:spcAft>
                          <a:spcPts val="800"/>
                        </a:spcAft>
                      </a:pPr>
                      <a:r>
                        <a:rPr lang="el-GR" sz="2000" b="1">
                          <a:solidFill>
                            <a:srgbClr val="000000"/>
                          </a:solidFill>
                          <a:effectLst/>
                          <a:latin typeface="Calibri" panose="020F0502020204030204" pitchFamily="34" charset="0"/>
                          <a:ea typeface="Calibri" panose="020F0502020204030204" pitchFamily="34" charset="0"/>
                          <a:cs typeface="Corbel" panose="020B0503020204020204" pitchFamily="34" charset="0"/>
                        </a:rPr>
                        <a:t>Ποσοστό</a:t>
                      </a:r>
                      <a:endParaRPr lang="en-US" sz="2000">
                        <a:effectLst/>
                        <a:latin typeface="Calibri" panose="020F0502020204030204" pitchFamily="34" charset="0"/>
                        <a:ea typeface="Calibri" panose="020F0502020204030204" pitchFamily="34" charset="0"/>
                        <a:cs typeface="Corbel" panose="020B050302020402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E599"/>
                    </a:solidFill>
                  </a:tcPr>
                </a:tc>
                <a:extLst>
                  <a:ext uri="{0D108BD9-81ED-4DB2-BD59-A6C34878D82A}">
                    <a16:rowId xmlns:a16="http://schemas.microsoft.com/office/drawing/2014/main" val="2744302134"/>
                  </a:ext>
                </a:extLst>
              </a:tr>
              <a:tr h="273685">
                <a:tc>
                  <a:txBody>
                    <a:bodyPr/>
                    <a:lstStyle/>
                    <a:p>
                      <a:pPr>
                        <a:lnSpc>
                          <a:spcPct val="106000"/>
                        </a:lnSpc>
                        <a:spcAft>
                          <a:spcPts val="800"/>
                        </a:spcAft>
                      </a:pPr>
                      <a:r>
                        <a:rPr lang="el-GR" sz="2000">
                          <a:effectLst/>
                          <a:latin typeface="Calibri" panose="020F0502020204030204" pitchFamily="34" charset="0"/>
                          <a:ea typeface="Calibri" panose="020F0502020204030204" pitchFamily="34" charset="0"/>
                          <a:cs typeface="Corbel" panose="020B0503020204020204" pitchFamily="34" charset="0"/>
                        </a:rPr>
                        <a:t>Ατλαντικο-μεσογειακή</a:t>
                      </a:r>
                      <a:endParaRPr lang="en-US" sz="2000">
                        <a:effectLst/>
                        <a:latin typeface="Calibri" panose="020F0502020204030204" pitchFamily="34" charset="0"/>
                        <a:ea typeface="Calibri" panose="020F0502020204030204" pitchFamily="34" charset="0"/>
                        <a:cs typeface="Corbel" panose="020B050302020402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lnSpc>
                          <a:spcPct val="106000"/>
                        </a:lnSpc>
                        <a:spcAft>
                          <a:spcPts val="800"/>
                        </a:spcAft>
                      </a:pPr>
                      <a:r>
                        <a:rPr lang="el-GR" sz="2000">
                          <a:effectLst/>
                          <a:latin typeface="Calibri" panose="020F0502020204030204" pitchFamily="34" charset="0"/>
                          <a:ea typeface="Calibri" panose="020F0502020204030204" pitchFamily="34" charset="0"/>
                          <a:cs typeface="Corbel" panose="020B0503020204020204" pitchFamily="34" charset="0"/>
                        </a:rPr>
                        <a:t>310</a:t>
                      </a:r>
                      <a:endParaRPr lang="en-US" sz="2000">
                        <a:effectLst/>
                        <a:latin typeface="Calibri" panose="020F0502020204030204" pitchFamily="34" charset="0"/>
                        <a:ea typeface="Calibri" panose="020F0502020204030204" pitchFamily="34" charset="0"/>
                        <a:cs typeface="Corbel" panose="020B0503020204020204" pitchFamily="34" charset="0"/>
                      </a:endParaRPr>
                    </a:p>
                  </a:txBody>
                  <a:tcPr marL="68580" marR="68580" marT="0" marB="0" anchor="ctr">
                    <a:lnL>
                      <a:noFill/>
                    </a:lnL>
                    <a:lnR>
                      <a:noFill/>
                    </a:lnR>
                    <a:lnT>
                      <a:noFill/>
                    </a:lnT>
                    <a:lnB>
                      <a:noFill/>
                    </a:lnB>
                  </a:tcPr>
                </a:tc>
                <a:tc>
                  <a:txBody>
                    <a:bodyPr/>
                    <a:lstStyle/>
                    <a:p>
                      <a:pPr algn="ctr">
                        <a:lnSpc>
                          <a:spcPct val="106000"/>
                        </a:lnSpc>
                        <a:spcAft>
                          <a:spcPts val="800"/>
                        </a:spcAft>
                      </a:pPr>
                      <a:r>
                        <a:rPr lang="el-GR" sz="2000">
                          <a:effectLst/>
                          <a:latin typeface="Calibri" panose="020F0502020204030204" pitchFamily="34" charset="0"/>
                          <a:ea typeface="Calibri" panose="020F0502020204030204" pitchFamily="34" charset="0"/>
                          <a:cs typeface="Corbel" panose="020B0503020204020204" pitchFamily="34" charset="0"/>
                        </a:rPr>
                        <a:t>60,8%</a:t>
                      </a:r>
                      <a:endParaRPr lang="en-US" sz="2000">
                        <a:effectLst/>
                        <a:latin typeface="Calibri" panose="020F0502020204030204" pitchFamily="34" charset="0"/>
                        <a:ea typeface="Calibri" panose="020F0502020204030204" pitchFamily="34" charset="0"/>
                        <a:cs typeface="Corbel" panose="020B050302020402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47887337"/>
                  </a:ext>
                </a:extLst>
              </a:tr>
              <a:tr h="268605">
                <a:tc>
                  <a:txBody>
                    <a:bodyPr/>
                    <a:lstStyle/>
                    <a:p>
                      <a:pPr>
                        <a:lnSpc>
                          <a:spcPct val="106000"/>
                        </a:lnSpc>
                        <a:spcAft>
                          <a:spcPts val="800"/>
                        </a:spcAft>
                      </a:pPr>
                      <a:r>
                        <a:rPr lang="el-GR" sz="2000" dirty="0">
                          <a:solidFill>
                            <a:srgbClr val="000000"/>
                          </a:solidFill>
                          <a:effectLst/>
                          <a:latin typeface="Calibri" panose="020F0502020204030204" pitchFamily="34" charset="0"/>
                          <a:ea typeface="Calibri" panose="020F0502020204030204" pitchFamily="34" charset="0"/>
                          <a:cs typeface="Corbel" panose="020B0503020204020204" pitchFamily="34" charset="0"/>
                        </a:rPr>
                        <a:t>Παγκόσμια παρουσία</a:t>
                      </a:r>
                      <a:endParaRPr lang="en-US" sz="2000" dirty="0">
                        <a:effectLst/>
                        <a:latin typeface="Calibri" panose="020F0502020204030204" pitchFamily="34" charset="0"/>
                        <a:ea typeface="Calibri" panose="020F0502020204030204" pitchFamily="34" charset="0"/>
                        <a:cs typeface="Corbel" panose="020B050302020402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solidFill>
                      <a:srgbClr val="BDD6EE"/>
                    </a:solidFill>
                  </a:tcPr>
                </a:tc>
                <a:tc>
                  <a:txBody>
                    <a:bodyPr/>
                    <a:lstStyle/>
                    <a:p>
                      <a:pPr algn="ctr">
                        <a:lnSpc>
                          <a:spcPct val="106000"/>
                        </a:lnSpc>
                        <a:spcAft>
                          <a:spcPts val="800"/>
                        </a:spcAft>
                      </a:pPr>
                      <a:r>
                        <a:rPr lang="el-GR" sz="2000">
                          <a:solidFill>
                            <a:srgbClr val="000000"/>
                          </a:solidFill>
                          <a:effectLst/>
                          <a:latin typeface="Calibri" panose="020F0502020204030204" pitchFamily="34" charset="0"/>
                          <a:ea typeface="Calibri" panose="020F0502020204030204" pitchFamily="34" charset="0"/>
                          <a:cs typeface="Corbel" panose="020B0503020204020204" pitchFamily="34" charset="0"/>
                        </a:rPr>
                        <a:t>105</a:t>
                      </a:r>
                      <a:endParaRPr lang="en-US" sz="2000">
                        <a:effectLst/>
                        <a:latin typeface="Calibri" panose="020F0502020204030204" pitchFamily="34" charset="0"/>
                        <a:ea typeface="Calibri" panose="020F0502020204030204" pitchFamily="34" charset="0"/>
                        <a:cs typeface="Corbel" panose="020B0503020204020204" pitchFamily="34" charset="0"/>
                      </a:endParaRPr>
                    </a:p>
                  </a:txBody>
                  <a:tcPr marL="68580" marR="68580" marT="0" marB="0" anchor="ctr">
                    <a:lnL>
                      <a:noFill/>
                    </a:lnL>
                    <a:lnR>
                      <a:noFill/>
                    </a:lnR>
                    <a:lnT>
                      <a:noFill/>
                    </a:lnT>
                    <a:lnB>
                      <a:noFill/>
                    </a:lnB>
                    <a:solidFill>
                      <a:srgbClr val="BDD6EE"/>
                    </a:solidFill>
                  </a:tcPr>
                </a:tc>
                <a:tc>
                  <a:txBody>
                    <a:bodyPr/>
                    <a:lstStyle/>
                    <a:p>
                      <a:pPr algn="ctr">
                        <a:lnSpc>
                          <a:spcPct val="106000"/>
                        </a:lnSpc>
                        <a:spcAft>
                          <a:spcPts val="800"/>
                        </a:spcAft>
                      </a:pPr>
                      <a:r>
                        <a:rPr lang="el-GR" sz="2000">
                          <a:solidFill>
                            <a:srgbClr val="000000"/>
                          </a:solidFill>
                          <a:effectLst/>
                          <a:latin typeface="Calibri" panose="020F0502020204030204" pitchFamily="34" charset="0"/>
                          <a:ea typeface="Calibri" panose="020F0502020204030204" pitchFamily="34" charset="0"/>
                          <a:cs typeface="Corbel" panose="020B0503020204020204" pitchFamily="34" charset="0"/>
                        </a:rPr>
                        <a:t>20,6%</a:t>
                      </a:r>
                      <a:endParaRPr lang="en-US" sz="2000">
                        <a:effectLst/>
                        <a:latin typeface="Calibri" panose="020F0502020204030204" pitchFamily="34" charset="0"/>
                        <a:ea typeface="Calibri" panose="020F0502020204030204" pitchFamily="34" charset="0"/>
                        <a:cs typeface="Corbel" panose="020B050302020402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solidFill>
                      <a:srgbClr val="BDD6EE"/>
                    </a:solidFill>
                  </a:tcPr>
                </a:tc>
                <a:extLst>
                  <a:ext uri="{0D108BD9-81ED-4DB2-BD59-A6C34878D82A}">
                    <a16:rowId xmlns:a16="http://schemas.microsoft.com/office/drawing/2014/main" val="981479949"/>
                  </a:ext>
                </a:extLst>
              </a:tr>
              <a:tr h="272415">
                <a:tc>
                  <a:txBody>
                    <a:bodyPr/>
                    <a:lstStyle/>
                    <a:p>
                      <a:pPr>
                        <a:lnSpc>
                          <a:spcPct val="106000"/>
                        </a:lnSpc>
                        <a:spcAft>
                          <a:spcPts val="800"/>
                        </a:spcAft>
                      </a:pPr>
                      <a:r>
                        <a:rPr lang="el-GR" sz="2000">
                          <a:effectLst/>
                          <a:latin typeface="Calibri" panose="020F0502020204030204" pitchFamily="34" charset="0"/>
                          <a:ea typeface="Calibri" panose="020F0502020204030204" pitchFamily="34" charset="0"/>
                          <a:cs typeface="Corbel" panose="020B0503020204020204" pitchFamily="34" charset="0"/>
                        </a:rPr>
                        <a:t>Ενδημικά είδη</a:t>
                      </a:r>
                      <a:endParaRPr lang="en-US" sz="2000">
                        <a:effectLst/>
                        <a:latin typeface="Calibri" panose="020F0502020204030204" pitchFamily="34" charset="0"/>
                        <a:ea typeface="Calibri" panose="020F0502020204030204" pitchFamily="34" charset="0"/>
                        <a:cs typeface="Corbel" panose="020B050302020402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ctr">
                        <a:lnSpc>
                          <a:spcPct val="106000"/>
                        </a:lnSpc>
                        <a:spcAft>
                          <a:spcPts val="800"/>
                        </a:spcAft>
                      </a:pPr>
                      <a:r>
                        <a:rPr lang="el-GR" sz="2000" dirty="0">
                          <a:effectLst/>
                          <a:latin typeface="Calibri" panose="020F0502020204030204" pitchFamily="34" charset="0"/>
                          <a:ea typeface="Calibri" panose="020F0502020204030204" pitchFamily="34" charset="0"/>
                          <a:cs typeface="Corbel" panose="020B0503020204020204" pitchFamily="34" charset="0"/>
                        </a:rPr>
                        <a:t>50</a:t>
                      </a:r>
                      <a:endParaRPr lang="en-US" sz="2000" dirty="0">
                        <a:effectLst/>
                        <a:latin typeface="Calibri" panose="020F0502020204030204" pitchFamily="34" charset="0"/>
                        <a:ea typeface="Calibri" panose="020F0502020204030204" pitchFamily="34" charset="0"/>
                        <a:cs typeface="Corbel" panose="020B0503020204020204" pitchFamily="34" charset="0"/>
                      </a:endParaRPr>
                    </a:p>
                  </a:txBody>
                  <a:tcPr marL="68580" marR="68580" marT="0" marB="0" anchor="ctr">
                    <a:lnL>
                      <a:noFill/>
                    </a:lnL>
                    <a:lnR>
                      <a:noFill/>
                    </a:lnR>
                    <a:lnT>
                      <a:noFill/>
                    </a:lnT>
                    <a:lnB>
                      <a:noFill/>
                    </a:lnB>
                  </a:tcPr>
                </a:tc>
                <a:tc>
                  <a:txBody>
                    <a:bodyPr/>
                    <a:lstStyle/>
                    <a:p>
                      <a:pPr algn="ctr">
                        <a:lnSpc>
                          <a:spcPct val="106000"/>
                        </a:lnSpc>
                        <a:spcAft>
                          <a:spcPts val="800"/>
                        </a:spcAft>
                      </a:pPr>
                      <a:r>
                        <a:rPr lang="el-GR" sz="2000">
                          <a:effectLst/>
                          <a:latin typeface="Calibri" panose="020F0502020204030204" pitchFamily="34" charset="0"/>
                          <a:ea typeface="Calibri" panose="020F0502020204030204" pitchFamily="34" charset="0"/>
                          <a:cs typeface="Corbel" panose="020B0503020204020204" pitchFamily="34" charset="0"/>
                        </a:rPr>
                        <a:t>9,8%</a:t>
                      </a:r>
                      <a:endParaRPr lang="en-US" sz="2000">
                        <a:effectLst/>
                        <a:latin typeface="Calibri" panose="020F0502020204030204" pitchFamily="34" charset="0"/>
                        <a:ea typeface="Calibri" panose="020F0502020204030204" pitchFamily="34" charset="0"/>
                        <a:cs typeface="Corbel" panose="020B050302020402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35189507"/>
                  </a:ext>
                </a:extLst>
              </a:tr>
              <a:tr h="267335">
                <a:tc>
                  <a:txBody>
                    <a:bodyPr/>
                    <a:lstStyle/>
                    <a:p>
                      <a:pPr>
                        <a:lnSpc>
                          <a:spcPct val="106000"/>
                        </a:lnSpc>
                        <a:spcAft>
                          <a:spcPts val="800"/>
                        </a:spcAft>
                      </a:pPr>
                      <a:r>
                        <a:rPr lang="el-GR" sz="2000">
                          <a:solidFill>
                            <a:srgbClr val="000000"/>
                          </a:solidFill>
                          <a:effectLst/>
                          <a:latin typeface="Calibri" panose="020F0502020204030204" pitchFamily="34" charset="0"/>
                          <a:ea typeface="Calibri" panose="020F0502020204030204" pitchFamily="34" charset="0"/>
                          <a:cs typeface="Corbel" panose="020B0503020204020204" pitchFamily="34" charset="0"/>
                        </a:rPr>
                        <a:t>Ειρηνική/Ινδο-Ειρηνική</a:t>
                      </a:r>
                      <a:endParaRPr lang="en-US" sz="2000">
                        <a:effectLst/>
                        <a:latin typeface="Calibri" panose="020F0502020204030204" pitchFamily="34" charset="0"/>
                        <a:ea typeface="Calibri" panose="020F0502020204030204" pitchFamily="34" charset="0"/>
                        <a:cs typeface="Corbel" panose="020B050302020402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solidFill>
                      <a:srgbClr val="BDD6EE"/>
                    </a:solidFill>
                  </a:tcPr>
                </a:tc>
                <a:tc>
                  <a:txBody>
                    <a:bodyPr/>
                    <a:lstStyle/>
                    <a:p>
                      <a:pPr algn="ctr">
                        <a:lnSpc>
                          <a:spcPct val="106000"/>
                        </a:lnSpc>
                        <a:spcAft>
                          <a:spcPts val="800"/>
                        </a:spcAft>
                      </a:pPr>
                      <a:r>
                        <a:rPr lang="el-GR" sz="2000" dirty="0">
                          <a:solidFill>
                            <a:srgbClr val="000000"/>
                          </a:solidFill>
                          <a:effectLst/>
                          <a:latin typeface="Calibri" panose="020F0502020204030204" pitchFamily="34" charset="0"/>
                          <a:ea typeface="Calibri" panose="020F0502020204030204" pitchFamily="34" charset="0"/>
                          <a:cs typeface="Corbel" panose="020B0503020204020204" pitchFamily="34" charset="0"/>
                        </a:rPr>
                        <a:t>34 (32)*</a:t>
                      </a:r>
                      <a:endParaRPr lang="en-US" sz="2000" dirty="0">
                        <a:effectLst/>
                        <a:latin typeface="Calibri" panose="020F0502020204030204" pitchFamily="34" charset="0"/>
                        <a:ea typeface="Calibri" panose="020F0502020204030204" pitchFamily="34" charset="0"/>
                        <a:cs typeface="Corbel" panose="020B0503020204020204" pitchFamily="34" charset="0"/>
                      </a:endParaRPr>
                    </a:p>
                  </a:txBody>
                  <a:tcPr marL="68580" marR="68580" marT="0" marB="0" anchor="ctr">
                    <a:lnL>
                      <a:noFill/>
                    </a:lnL>
                    <a:lnR>
                      <a:noFill/>
                    </a:lnR>
                    <a:lnT>
                      <a:noFill/>
                    </a:lnT>
                    <a:lnB>
                      <a:noFill/>
                    </a:lnB>
                    <a:solidFill>
                      <a:srgbClr val="BDD6EE"/>
                    </a:solidFill>
                  </a:tcPr>
                </a:tc>
                <a:tc>
                  <a:txBody>
                    <a:bodyPr/>
                    <a:lstStyle/>
                    <a:p>
                      <a:pPr algn="ctr">
                        <a:lnSpc>
                          <a:spcPct val="106000"/>
                        </a:lnSpc>
                        <a:spcAft>
                          <a:spcPts val="800"/>
                        </a:spcAft>
                      </a:pPr>
                      <a:r>
                        <a:rPr lang="el-GR" sz="2000" dirty="0">
                          <a:solidFill>
                            <a:srgbClr val="000000"/>
                          </a:solidFill>
                          <a:effectLst/>
                          <a:latin typeface="Calibri" panose="020F0502020204030204" pitchFamily="34" charset="0"/>
                          <a:ea typeface="Calibri" panose="020F0502020204030204" pitchFamily="34" charset="0"/>
                          <a:cs typeface="Corbel" panose="020B0503020204020204" pitchFamily="34" charset="0"/>
                        </a:rPr>
                        <a:t>6,6 %  (6,3%)*</a:t>
                      </a:r>
                      <a:endParaRPr lang="en-US" sz="2000" dirty="0">
                        <a:effectLst/>
                        <a:latin typeface="Calibri" panose="020F0502020204030204" pitchFamily="34" charset="0"/>
                        <a:ea typeface="Calibri" panose="020F0502020204030204" pitchFamily="34" charset="0"/>
                        <a:cs typeface="Corbel" panose="020B050302020402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solidFill>
                      <a:srgbClr val="BDD6EE"/>
                    </a:solidFill>
                  </a:tcPr>
                </a:tc>
                <a:extLst>
                  <a:ext uri="{0D108BD9-81ED-4DB2-BD59-A6C34878D82A}">
                    <a16:rowId xmlns:a16="http://schemas.microsoft.com/office/drawing/2014/main" val="1599610901"/>
                  </a:ext>
                </a:extLst>
              </a:tr>
              <a:tr h="271145">
                <a:tc>
                  <a:txBody>
                    <a:bodyPr/>
                    <a:lstStyle/>
                    <a:p>
                      <a:pPr>
                        <a:lnSpc>
                          <a:spcPct val="106000"/>
                        </a:lnSpc>
                        <a:spcAft>
                          <a:spcPts val="800"/>
                        </a:spcAft>
                      </a:pPr>
                      <a:r>
                        <a:rPr lang="el-GR" sz="2000">
                          <a:effectLst/>
                          <a:latin typeface="Calibri" panose="020F0502020204030204" pitchFamily="34" charset="0"/>
                          <a:ea typeface="Calibri" panose="020F0502020204030204" pitchFamily="34" charset="0"/>
                          <a:cs typeface="Corbel" panose="020B0503020204020204" pitchFamily="34" charset="0"/>
                        </a:rPr>
                        <a:t>Μεσογείου και Εύξεινου Πόντου</a:t>
                      </a:r>
                      <a:endParaRPr lang="en-US" sz="2000">
                        <a:effectLst/>
                        <a:latin typeface="Calibri" panose="020F0502020204030204" pitchFamily="34" charset="0"/>
                        <a:ea typeface="Calibri" panose="020F0502020204030204" pitchFamily="34" charset="0"/>
                        <a:cs typeface="Corbel" panose="020B0503020204020204" pitchFamily="34" charset="0"/>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el-GR" sz="2000">
                          <a:effectLst/>
                          <a:latin typeface="Calibri" panose="020F0502020204030204" pitchFamily="34" charset="0"/>
                          <a:ea typeface="Calibri" panose="020F0502020204030204" pitchFamily="34" charset="0"/>
                          <a:cs typeface="Corbel" panose="020B0503020204020204" pitchFamily="34" charset="0"/>
                        </a:rPr>
                        <a:t>12</a:t>
                      </a:r>
                      <a:endParaRPr lang="en-US" sz="2000">
                        <a:effectLst/>
                        <a:latin typeface="Calibri" panose="020F0502020204030204" pitchFamily="34" charset="0"/>
                        <a:ea typeface="Calibri" panose="020F0502020204030204" pitchFamily="34" charset="0"/>
                        <a:cs typeface="Corbel" panose="020B0503020204020204" pitchFamily="34"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6000"/>
                        </a:lnSpc>
                        <a:spcAft>
                          <a:spcPts val="800"/>
                        </a:spcAft>
                      </a:pPr>
                      <a:r>
                        <a:rPr lang="el-GR" sz="2000" dirty="0">
                          <a:effectLst/>
                          <a:latin typeface="Calibri" panose="020F0502020204030204" pitchFamily="34" charset="0"/>
                          <a:ea typeface="Calibri" panose="020F0502020204030204" pitchFamily="34" charset="0"/>
                          <a:cs typeface="Corbel" panose="020B0503020204020204" pitchFamily="34" charset="0"/>
                        </a:rPr>
                        <a:t>2,3%</a:t>
                      </a:r>
                      <a:endParaRPr lang="en-US" sz="2000" dirty="0">
                        <a:effectLst/>
                        <a:latin typeface="Calibri" panose="020F0502020204030204" pitchFamily="34" charset="0"/>
                        <a:ea typeface="Calibri" panose="020F0502020204030204" pitchFamily="34" charset="0"/>
                        <a:cs typeface="Corbel" panose="020B050302020402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9076610"/>
                  </a:ext>
                </a:extLst>
              </a:tr>
            </a:tbl>
          </a:graphicData>
        </a:graphic>
      </p:graphicFrame>
    </p:spTree>
    <p:extLst>
      <p:ext uri="{BB962C8B-B14F-4D97-AF65-F5344CB8AC3E}">
        <p14:creationId xmlns:p14="http://schemas.microsoft.com/office/powerpoint/2010/main" val="39913936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F441D43-2F0F-4E5C-8B39-E817770F7D89}"/>
              </a:ext>
            </a:extLst>
          </p:cNvPr>
          <p:cNvSpPr txBox="1"/>
          <p:nvPr/>
        </p:nvSpPr>
        <p:spPr>
          <a:xfrm>
            <a:off x="1033668" y="913511"/>
            <a:ext cx="10333579" cy="4780026"/>
          </a:xfrm>
          <a:prstGeom prst="rect">
            <a:avLst/>
          </a:prstGeom>
          <a:noFill/>
        </p:spPr>
        <p:txBody>
          <a:bodyPr wrap="square">
            <a:spAutoFit/>
          </a:bodyPr>
          <a:lstStyle/>
          <a:p>
            <a:pPr>
              <a:lnSpc>
                <a:spcPct val="107000"/>
              </a:lnSpc>
              <a:spcAft>
                <a:spcPts val="800"/>
              </a:spcAft>
            </a:pPr>
            <a:r>
              <a:rPr lang="el-GR" sz="2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Οι περιοχές (ζώνες) προστασίας </a:t>
            </a:r>
            <a:r>
              <a:rPr lang="el-GR" sz="22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της </a:t>
            </a:r>
            <a:r>
              <a:rPr lang="el-GR" sz="2200" b="1"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ελλάδος</a:t>
            </a:r>
            <a:r>
              <a:rPr lang="el-GR" sz="22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l-GR" sz="22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διακρίνονται </a:t>
            </a:r>
            <a:r>
              <a:rPr lang="el-GR" sz="22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σε:</a:t>
            </a:r>
          </a:p>
          <a:p>
            <a:pPr>
              <a:lnSpc>
                <a:spcPct val="107000"/>
              </a:lnSpc>
              <a:spcAft>
                <a:spcPts val="800"/>
              </a:spcAft>
            </a:pPr>
            <a:endParaRPr lang="el-GR" sz="2200" b="1"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el-GR" sz="1800" dirty="0">
                <a:effectLst/>
                <a:latin typeface="Calibri" panose="020F0502020204030204" pitchFamily="34" charset="0"/>
                <a:ea typeface="Calibri" panose="020F0502020204030204" pitchFamily="34" charset="0"/>
                <a:cs typeface="Calibri" panose="020F0502020204030204" pitchFamily="34" charset="0"/>
              </a:rPr>
              <a:t> </a:t>
            </a:r>
            <a:r>
              <a:rPr lang="el-GR" sz="2000" b="1" dirty="0">
                <a:effectLst/>
                <a:latin typeface="Calibri" panose="020F0502020204030204" pitchFamily="34" charset="0"/>
                <a:ea typeface="Calibri" panose="020F0502020204030204" pitchFamily="34" charset="0"/>
                <a:cs typeface="Calibri" panose="020F0502020204030204" pitchFamily="34" charset="0"/>
              </a:rPr>
              <a:t>(α)</a:t>
            </a:r>
            <a:r>
              <a:rPr lang="el-GR" sz="2000" dirty="0">
                <a:effectLst/>
                <a:latin typeface="Calibri" panose="020F0502020204030204" pitchFamily="34" charset="0"/>
                <a:ea typeface="Calibri" panose="020F0502020204030204" pitchFamily="34" charset="0"/>
                <a:cs typeface="Calibri" panose="020F0502020204030204" pitchFamily="34" charset="0"/>
              </a:rPr>
              <a:t> Τόποι Κοινοτικής </a:t>
            </a:r>
            <a:r>
              <a:rPr lang="el-GR" sz="2000" dirty="0" err="1">
                <a:effectLst/>
                <a:latin typeface="Calibri" panose="020F0502020204030204" pitchFamily="34" charset="0"/>
                <a:ea typeface="Calibri" panose="020F0502020204030204" pitchFamily="34" charset="0"/>
                <a:cs typeface="Calibri" panose="020F0502020204030204" pitchFamily="34" charset="0"/>
              </a:rPr>
              <a:t>Σηµασίας</a:t>
            </a:r>
            <a:r>
              <a:rPr lang="el-GR" sz="2000" dirty="0">
                <a:effectLst/>
                <a:latin typeface="Calibri" panose="020F0502020204030204" pitchFamily="34" charset="0"/>
                <a:ea typeface="Calibri" panose="020F0502020204030204" pitchFamily="34" charset="0"/>
                <a:cs typeface="Calibri" panose="020F0502020204030204" pitchFamily="34" charset="0"/>
              </a:rPr>
              <a:t> (ΤΚΣ) - </a:t>
            </a:r>
            <a:r>
              <a:rPr lang="en-US" sz="2000" dirty="0">
                <a:effectLst/>
                <a:latin typeface="Calibri" panose="020F0502020204030204" pitchFamily="34" charset="0"/>
                <a:ea typeface="Calibri" panose="020F0502020204030204" pitchFamily="34" charset="0"/>
                <a:cs typeface="Calibri" panose="020F0502020204030204" pitchFamily="34" charset="0"/>
              </a:rPr>
              <a:t>SCI</a:t>
            </a:r>
            <a:r>
              <a:rPr lang="el-GR"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a:effectLst/>
                <a:latin typeface="Calibri" panose="020F0502020204030204" pitchFamily="34" charset="0"/>
                <a:ea typeface="Calibri" panose="020F0502020204030204" pitchFamily="34" charset="0"/>
                <a:cs typeface="Calibri" panose="020F0502020204030204" pitchFamily="34" charset="0"/>
              </a:rPr>
              <a:t>Sites of Community Importance</a:t>
            </a:r>
            <a:r>
              <a:rPr lang="el-GR" sz="2000" dirty="0">
                <a:effectLst/>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800"/>
              </a:spcAft>
            </a:pPr>
            <a:r>
              <a:rPr lang="el-GR" sz="2000" b="1" dirty="0">
                <a:effectLst/>
                <a:latin typeface="Calibri" panose="020F0502020204030204" pitchFamily="34" charset="0"/>
                <a:ea typeface="Calibri" panose="020F0502020204030204" pitchFamily="34" charset="0"/>
                <a:cs typeface="Calibri" panose="020F0502020204030204" pitchFamily="34" charset="0"/>
              </a:rPr>
              <a:t>(β)</a:t>
            </a:r>
            <a:r>
              <a:rPr lang="el-GR" sz="2000" dirty="0">
                <a:effectLst/>
                <a:latin typeface="Calibri" panose="020F0502020204030204" pitchFamily="34" charset="0"/>
                <a:ea typeface="Calibri" panose="020F0502020204030204" pitchFamily="34" charset="0"/>
                <a:cs typeface="Calibri" panose="020F0502020204030204" pitchFamily="34" charset="0"/>
              </a:rPr>
              <a:t> Ζώνες Ειδικής Προστασίας (ΖΕΠ) - </a:t>
            </a:r>
            <a:r>
              <a:rPr lang="el-GR"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SPA: Special Protection </a:t>
            </a:r>
            <a:r>
              <a:rPr lang="el-GR" sz="200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Areas</a:t>
            </a:r>
            <a:r>
              <a:rPr lang="el-GR" sz="20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(για την </a:t>
            </a:r>
            <a:r>
              <a:rPr lang="el-GR" sz="2000" i="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ορνιθοπανίδα</a:t>
            </a:r>
            <a:r>
              <a:rPr lang="el-GR" sz="20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l-GR" sz="2000" dirty="0">
                <a:effectLst/>
                <a:latin typeface="Calibri" panose="020F0502020204030204" pitchFamily="34" charset="0"/>
                <a:ea typeface="Calibri" panose="020F0502020204030204" pitchFamily="34" charset="0"/>
                <a:cs typeface="Calibri" panose="020F0502020204030204" pitchFamily="34" charset="0"/>
              </a:rPr>
              <a:t>και </a:t>
            </a:r>
          </a:p>
          <a:p>
            <a:pPr>
              <a:lnSpc>
                <a:spcPct val="107000"/>
              </a:lnSpc>
              <a:spcAft>
                <a:spcPts val="800"/>
              </a:spcAft>
            </a:pPr>
            <a:r>
              <a:rPr lang="el-GR" sz="2000" b="1" dirty="0">
                <a:effectLst/>
                <a:latin typeface="Calibri" panose="020F0502020204030204" pitchFamily="34" charset="0"/>
                <a:ea typeface="Calibri" panose="020F0502020204030204" pitchFamily="34" charset="0"/>
                <a:cs typeface="Calibri" panose="020F0502020204030204" pitchFamily="34" charset="0"/>
              </a:rPr>
              <a:t>(γ)</a:t>
            </a:r>
            <a:r>
              <a:rPr lang="el-GR" sz="2000" dirty="0">
                <a:effectLst/>
                <a:latin typeface="Calibri" panose="020F0502020204030204" pitchFamily="34" charset="0"/>
                <a:ea typeface="Calibri" panose="020F0502020204030204" pitchFamily="34" charset="0"/>
                <a:cs typeface="Calibri" panose="020F0502020204030204" pitchFamily="34" charset="0"/>
              </a:rPr>
              <a:t>  Ειδικές Ζώνες ∆</a:t>
            </a:r>
            <a:r>
              <a:rPr lang="el-GR" sz="2000" dirty="0" err="1">
                <a:effectLst/>
                <a:latin typeface="Calibri" panose="020F0502020204030204" pitchFamily="34" charset="0"/>
                <a:ea typeface="Calibri" panose="020F0502020204030204" pitchFamily="34" charset="0"/>
                <a:cs typeface="Calibri" panose="020F0502020204030204" pitchFamily="34" charset="0"/>
              </a:rPr>
              <a:t>ιατήρησης</a:t>
            </a:r>
            <a:r>
              <a:rPr lang="el-GR" sz="2000" dirty="0">
                <a:effectLst/>
                <a:latin typeface="Calibri" panose="020F0502020204030204" pitchFamily="34" charset="0"/>
                <a:ea typeface="Calibri" panose="020F0502020204030204" pitchFamily="34" charset="0"/>
                <a:cs typeface="Calibri" panose="020F0502020204030204" pitchFamily="34" charset="0"/>
              </a:rPr>
              <a:t> (ΕΖ∆) – </a:t>
            </a:r>
            <a:r>
              <a:rPr lang="en-US" sz="2000" dirty="0">
                <a:effectLst/>
                <a:latin typeface="Calibri" panose="020F0502020204030204" pitchFamily="34" charset="0"/>
                <a:ea typeface="Calibri" panose="020F0502020204030204" pitchFamily="34" charset="0"/>
                <a:cs typeface="Calibri" panose="020F0502020204030204" pitchFamily="34" charset="0"/>
              </a:rPr>
              <a:t>SAC</a:t>
            </a:r>
            <a:r>
              <a:rPr lang="el-GR"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a:effectLst/>
                <a:latin typeface="Calibri" panose="020F0502020204030204" pitchFamily="34" charset="0"/>
                <a:ea typeface="Calibri" panose="020F0502020204030204" pitchFamily="34" charset="0"/>
                <a:cs typeface="Calibri" panose="020F0502020204030204" pitchFamily="34" charset="0"/>
              </a:rPr>
              <a:t>Special Areas of Conservation</a:t>
            </a:r>
            <a:r>
              <a:rPr lang="el-GR" sz="2000" dirty="0">
                <a:effectLst/>
                <a:latin typeface="Calibri" panose="020F0502020204030204" pitchFamily="34" charset="0"/>
                <a:ea typeface="Calibri" panose="020F0502020204030204" pitchFamily="34" charset="0"/>
                <a:cs typeface="Calibri" panose="020F0502020204030204" pitchFamily="34"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l-GR"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l-GR" sz="2000" dirty="0">
              <a:latin typeface="Calibri" panose="020F0502020204030204" pitchFamily="34" charset="0"/>
              <a:ea typeface="Calibri" panose="020F0502020204030204" pitchFamily="34" charset="0"/>
              <a:cs typeface="Times New Roman" panose="02020603050405020304" pitchFamily="18" charset="0"/>
            </a:endParaRPr>
          </a:p>
          <a:p>
            <a:r>
              <a:rPr lang="el-GR" sz="2000" dirty="0">
                <a:effectLst/>
                <a:latin typeface="Calibri" panose="020F0502020204030204" pitchFamily="34" charset="0"/>
                <a:ea typeface="Calibri" panose="020F0502020204030204" pitchFamily="34" charset="0"/>
                <a:cs typeface="Times New Roman" panose="02020603050405020304" pitchFamily="18" charset="0"/>
              </a:rPr>
              <a:t>Στο πλαίσιο της προστασίας των θαλάσσιων ειδών, η Ελλάδα έχει θεσπίσει </a:t>
            </a:r>
            <a:r>
              <a:rPr lang="el-GR" sz="2000" b="1" dirty="0">
                <a:effectLst/>
                <a:latin typeface="Calibri" panose="020F0502020204030204" pitchFamily="34" charset="0"/>
                <a:ea typeface="Calibri" panose="020F0502020204030204" pitchFamily="34" charset="0"/>
                <a:cs typeface="Times New Roman" panose="02020603050405020304" pitchFamily="18" charset="0"/>
              </a:rPr>
              <a:t>δύο μεγάλα θαλάσσια Εθνικά Πάρκα: </a:t>
            </a:r>
          </a:p>
          <a:p>
            <a:endParaRPr lang="el-GR" sz="2000" i="1" dirty="0">
              <a:latin typeface="Calibri" panose="020F0502020204030204" pitchFamily="34" charset="0"/>
              <a:ea typeface="Calibri" panose="020F0502020204030204" pitchFamily="34" charset="0"/>
              <a:cs typeface="Times New Roman" panose="02020603050405020304" pitchFamily="18" charset="0"/>
            </a:endParaRPr>
          </a:p>
          <a:p>
            <a:pPr marL="400050" indent="-400050">
              <a:buAutoNum type="romanLcParenBoth"/>
            </a:pPr>
            <a:r>
              <a:rPr lang="el-GR" sz="2000" i="1" dirty="0">
                <a:effectLst/>
                <a:latin typeface="Calibri" panose="020F0502020204030204" pitchFamily="34" charset="0"/>
                <a:ea typeface="Calibri" panose="020F0502020204030204" pitchFamily="34" charset="0"/>
                <a:cs typeface="Times New Roman" panose="02020603050405020304" pitchFamily="18" charset="0"/>
              </a:rPr>
              <a:t>το Εθνικό Θαλάσσιο Πάρκο Αλοννήσου – Βορείων </a:t>
            </a:r>
            <a:r>
              <a:rPr lang="el-GR" sz="2000" i="1" dirty="0" err="1">
                <a:effectLst/>
                <a:latin typeface="Calibri" panose="020F0502020204030204" pitchFamily="34" charset="0"/>
                <a:ea typeface="Calibri" panose="020F0502020204030204" pitchFamily="34" charset="0"/>
                <a:cs typeface="Times New Roman" panose="02020603050405020304" pitchFamily="18" charset="0"/>
              </a:rPr>
              <a:t>Σποράδων</a:t>
            </a:r>
            <a:r>
              <a:rPr lang="el-GR" sz="2000" i="1" dirty="0">
                <a:effectLst/>
                <a:latin typeface="Calibri" panose="020F0502020204030204" pitchFamily="34" charset="0"/>
                <a:ea typeface="Calibri" panose="020F0502020204030204" pitchFamily="34" charset="0"/>
                <a:cs typeface="Times New Roman" panose="02020603050405020304" pitchFamily="18" charset="0"/>
              </a:rPr>
              <a:t> και</a:t>
            </a:r>
          </a:p>
          <a:p>
            <a:pPr marL="400050" indent="-400050">
              <a:buAutoNum type="romanLcParenBoth"/>
            </a:pPr>
            <a:endParaRPr lang="el-GR" sz="2000" i="1" dirty="0">
              <a:latin typeface="Calibri" panose="020F0502020204030204" pitchFamily="34" charset="0"/>
              <a:ea typeface="Calibri" panose="020F0502020204030204" pitchFamily="34" charset="0"/>
              <a:cs typeface="Times New Roman" panose="02020603050405020304" pitchFamily="18" charset="0"/>
            </a:endParaRPr>
          </a:p>
          <a:p>
            <a:pPr marL="400050" indent="-400050">
              <a:buAutoNum type="romanLcParenBoth"/>
            </a:pPr>
            <a:r>
              <a:rPr lang="el-GR" sz="2000" i="1" dirty="0">
                <a:effectLst/>
                <a:latin typeface="Calibri" panose="020F0502020204030204" pitchFamily="34" charset="0"/>
                <a:ea typeface="Calibri" panose="020F0502020204030204" pitchFamily="34" charset="0"/>
                <a:cs typeface="Times New Roman" panose="02020603050405020304" pitchFamily="18" charset="0"/>
              </a:rPr>
              <a:t>το Εθνικό Θαλάσσιο Πάρκο Ζακύνθου</a:t>
            </a:r>
            <a:r>
              <a:rPr lang="el-GR" sz="20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000" dirty="0"/>
          </a:p>
        </p:txBody>
      </p:sp>
    </p:spTree>
    <p:extLst>
      <p:ext uri="{BB962C8B-B14F-4D97-AF65-F5344CB8AC3E}">
        <p14:creationId xmlns:p14="http://schemas.microsoft.com/office/powerpoint/2010/main" val="14141657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2364089-14B0-43FA-A5A1-BDFA44F04460}"/>
              </a:ext>
            </a:extLst>
          </p:cNvPr>
          <p:cNvSpPr txBox="1"/>
          <p:nvPr/>
        </p:nvSpPr>
        <p:spPr>
          <a:xfrm>
            <a:off x="834886" y="566678"/>
            <a:ext cx="3101009" cy="2862322"/>
          </a:xfrm>
          <a:prstGeom prst="rect">
            <a:avLst/>
          </a:prstGeom>
          <a:noFill/>
        </p:spPr>
        <p:txBody>
          <a:bodyPr wrap="square">
            <a:spAutoFit/>
          </a:bodyPr>
          <a:lstStyle/>
          <a:p>
            <a:r>
              <a:rPr lang="el-GR" sz="2000" b="1" dirty="0">
                <a:effectLst/>
                <a:latin typeface="Calibri" panose="020F0502020204030204" pitchFamily="34" charset="0"/>
                <a:ea typeface="Calibri" panose="020F0502020204030204" pitchFamily="34" charset="0"/>
                <a:cs typeface="Times New Roman" panose="02020603050405020304" pitchFamily="18" charset="0"/>
              </a:rPr>
              <a:t>Το δίκτυο </a:t>
            </a:r>
            <a:r>
              <a:rPr lang="el-GR" sz="2000" b="1" dirty="0" err="1">
                <a:effectLst/>
                <a:latin typeface="Calibri" panose="020F0502020204030204" pitchFamily="34" charset="0"/>
                <a:ea typeface="Calibri" panose="020F0502020204030204" pitchFamily="34" charset="0"/>
                <a:cs typeface="Times New Roman" panose="02020603050405020304" pitchFamily="18" charset="0"/>
              </a:rPr>
              <a:t>Natura</a:t>
            </a:r>
            <a:r>
              <a:rPr lang="el-GR" sz="2000" b="1" dirty="0">
                <a:effectLst/>
                <a:latin typeface="Calibri" panose="020F0502020204030204" pitchFamily="34" charset="0"/>
                <a:ea typeface="Calibri" panose="020F0502020204030204" pitchFamily="34" charset="0"/>
                <a:cs typeface="Times New Roman" panose="02020603050405020304" pitchFamily="18" charset="0"/>
              </a:rPr>
              <a:t> 2000 επεκτάθηκε περιλαμβάνοντας πλέον περίπου το 28% της χερσαίας και το 22% της θαλάσσιας έκτασης της χώρας, από περίπου 6% που ήταν προηγουμένως (Εικόνα 4.37). </a:t>
            </a:r>
            <a:endParaRPr lang="en-US" sz="2000" b="1" dirty="0"/>
          </a:p>
        </p:txBody>
      </p:sp>
      <p:pic>
        <p:nvPicPr>
          <p:cNvPr id="12" name="Picture 11">
            <a:extLst>
              <a:ext uri="{FF2B5EF4-FFF2-40B4-BE49-F238E27FC236}">
                <a16:creationId xmlns:a16="http://schemas.microsoft.com/office/drawing/2014/main" id="{3ABC41F9-5721-49E1-A2F8-7889FC644F6A}"/>
              </a:ext>
            </a:extLst>
          </p:cNvPr>
          <p:cNvPicPr>
            <a:picLocks noChangeAspect="1"/>
          </p:cNvPicPr>
          <p:nvPr/>
        </p:nvPicPr>
        <p:blipFill>
          <a:blip r:embed="rId2"/>
          <a:stretch>
            <a:fillRect/>
          </a:stretch>
        </p:blipFill>
        <p:spPr>
          <a:xfrm>
            <a:off x="5406887" y="566677"/>
            <a:ext cx="5950227" cy="6145505"/>
          </a:xfrm>
          <a:prstGeom prst="rect">
            <a:avLst/>
          </a:prstGeom>
        </p:spPr>
      </p:pic>
      <p:sp>
        <p:nvSpPr>
          <p:cNvPr id="14" name="TextBox 13">
            <a:extLst>
              <a:ext uri="{FF2B5EF4-FFF2-40B4-BE49-F238E27FC236}">
                <a16:creationId xmlns:a16="http://schemas.microsoft.com/office/drawing/2014/main" id="{1A267CBA-D967-4E64-9F17-3F079A006574}"/>
              </a:ext>
            </a:extLst>
          </p:cNvPr>
          <p:cNvSpPr txBox="1"/>
          <p:nvPr/>
        </p:nvSpPr>
        <p:spPr>
          <a:xfrm>
            <a:off x="801756" y="4558451"/>
            <a:ext cx="3869635" cy="2153731"/>
          </a:xfrm>
          <a:prstGeom prst="rect">
            <a:avLst/>
          </a:prstGeom>
          <a:noFill/>
        </p:spPr>
        <p:txBody>
          <a:bodyPr wrap="square">
            <a:spAutoFit/>
          </a:bodyPr>
          <a:lstStyle/>
          <a:p>
            <a:pPr>
              <a:lnSpc>
                <a:spcPct val="107000"/>
              </a:lnSpc>
              <a:spcAft>
                <a:spcPts val="800"/>
              </a:spcAft>
            </a:pPr>
            <a:r>
              <a:rPr lang="el-GR"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Χάρτης με τις </a:t>
            </a:r>
            <a:r>
              <a:rPr lang="el-GR" sz="1800" dirty="0">
                <a:effectLst/>
                <a:latin typeface="Calibri" panose="020F0502020204030204" pitchFamily="34" charset="0"/>
                <a:ea typeface="Calibri" panose="020F0502020204030204" pitchFamily="34" charset="0"/>
                <a:cs typeface="Calibri" panose="020F0502020204030204" pitchFamily="34" charset="0"/>
              </a:rPr>
              <a:t>446 ζ</a:t>
            </a:r>
            <a:r>
              <a:rPr lang="el-GR"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ώνες προστασίας του Δικτύου </a:t>
            </a:r>
            <a:r>
              <a:rPr lang="en-US"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NATURA</a:t>
            </a:r>
            <a:r>
              <a:rPr lang="el-GR" sz="180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2000</a:t>
            </a:r>
            <a:r>
              <a:rPr lang="el-GR" sz="1800" dirty="0">
                <a:effectLst/>
                <a:latin typeface="Calibri" panose="020F0502020204030204" pitchFamily="34" charset="0"/>
                <a:ea typeface="Calibri" panose="020F0502020204030204" pitchFamily="34" charset="0"/>
                <a:cs typeface="Calibri" panose="020F0502020204030204" pitchFamily="34" charset="0"/>
              </a:rPr>
              <a:t>. Με κίτρινο είναι οι 239 Ειδικές Ζώνες Διατήρησης (ΕΖΔ), οι 181 Ζώνες Ειδικής Προστασίας (ΖΕΔ) και οι 26 περιοχές που είναι κοινές (από </a:t>
            </a:r>
            <a:r>
              <a:rPr lang="en-US" sz="1800" dirty="0" err="1">
                <a:solidFill>
                  <a:srgbClr val="222222"/>
                </a:solidFill>
                <a:effectLst/>
                <a:latin typeface="Calibri" panose="020F0502020204030204" pitchFamily="34" charset="0"/>
                <a:ea typeface="Calibri" panose="020F0502020204030204" pitchFamily="34" charset="0"/>
                <a:cs typeface="Calibri" panose="020F0502020204030204" pitchFamily="34" charset="0"/>
              </a:rPr>
              <a:t>Spiliopoulou</a:t>
            </a:r>
            <a:r>
              <a:rPr lang="en-US" sz="18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a:t>
            </a:r>
            <a:r>
              <a:rPr lang="en-US" sz="1800" i="1"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et al</a:t>
            </a:r>
            <a:r>
              <a:rPr lang="el-GR" sz="18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 2021)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469820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B86A80-1738-4F23-BAFC-FB6C91C32732}"/>
              </a:ext>
            </a:extLst>
          </p:cNvPr>
          <p:cNvSpPr txBox="1"/>
          <p:nvPr/>
        </p:nvSpPr>
        <p:spPr>
          <a:xfrm>
            <a:off x="3641037" y="138548"/>
            <a:ext cx="3694672" cy="461665"/>
          </a:xfrm>
          <a:prstGeom prst="rect">
            <a:avLst/>
          </a:prstGeom>
          <a:noFill/>
        </p:spPr>
        <p:txBody>
          <a:bodyPr wrap="square">
            <a:spAutoFit/>
          </a:bodyPr>
          <a:lstStyle/>
          <a:p>
            <a:pPr algn="ctr"/>
            <a:r>
              <a:rPr lang="el-GR" sz="2400" dirty="0">
                <a:solidFill>
                  <a:srgbClr val="002060"/>
                </a:solidFill>
                <a:latin typeface="Calibri" panose="020F0502020204030204" pitchFamily="34" charset="0"/>
                <a:ea typeface="TimesNewRomanPS-ItalicMT"/>
                <a:cs typeface="Calibri" panose="020F0502020204030204" pitchFamily="34" charset="0"/>
              </a:rPr>
              <a:t>ΠΡΟΣΤΑΤΕΥΟΜΕΝΑ ΕΙΔΗ</a:t>
            </a:r>
          </a:p>
        </p:txBody>
      </p:sp>
      <p:pic>
        <p:nvPicPr>
          <p:cNvPr id="7" name="Picture 6">
            <a:extLst>
              <a:ext uri="{FF2B5EF4-FFF2-40B4-BE49-F238E27FC236}">
                <a16:creationId xmlns:a16="http://schemas.microsoft.com/office/drawing/2014/main" id="{4DFA62F1-0FFD-4174-A081-253D5F9AFBA4}"/>
              </a:ext>
            </a:extLst>
          </p:cNvPr>
          <p:cNvPicPr>
            <a:picLocks noChangeAspect="1"/>
          </p:cNvPicPr>
          <p:nvPr/>
        </p:nvPicPr>
        <p:blipFill>
          <a:blip r:embed="rId2"/>
          <a:stretch>
            <a:fillRect/>
          </a:stretch>
        </p:blipFill>
        <p:spPr>
          <a:xfrm>
            <a:off x="345619" y="600213"/>
            <a:ext cx="3477244" cy="2475630"/>
          </a:xfrm>
          <a:prstGeom prst="rect">
            <a:avLst/>
          </a:prstGeom>
        </p:spPr>
      </p:pic>
      <p:pic>
        <p:nvPicPr>
          <p:cNvPr id="10" name="Picture 9">
            <a:extLst>
              <a:ext uri="{FF2B5EF4-FFF2-40B4-BE49-F238E27FC236}">
                <a16:creationId xmlns:a16="http://schemas.microsoft.com/office/drawing/2014/main" id="{CEC46401-256D-431D-99F8-EF9C4484BB4B}"/>
              </a:ext>
            </a:extLst>
          </p:cNvPr>
          <p:cNvPicPr>
            <a:picLocks noChangeAspect="1"/>
          </p:cNvPicPr>
          <p:nvPr/>
        </p:nvPicPr>
        <p:blipFill>
          <a:blip r:embed="rId3"/>
          <a:stretch>
            <a:fillRect/>
          </a:stretch>
        </p:blipFill>
        <p:spPr>
          <a:xfrm>
            <a:off x="4167115" y="600213"/>
            <a:ext cx="3477245" cy="2475630"/>
          </a:xfrm>
          <a:prstGeom prst="rect">
            <a:avLst/>
          </a:prstGeom>
        </p:spPr>
      </p:pic>
      <p:pic>
        <p:nvPicPr>
          <p:cNvPr id="12" name="Picture 11">
            <a:extLst>
              <a:ext uri="{FF2B5EF4-FFF2-40B4-BE49-F238E27FC236}">
                <a16:creationId xmlns:a16="http://schemas.microsoft.com/office/drawing/2014/main" id="{83B7AB4B-3E20-4DC5-BC72-3CBA23827978}"/>
              </a:ext>
            </a:extLst>
          </p:cNvPr>
          <p:cNvPicPr>
            <a:picLocks noChangeAspect="1"/>
          </p:cNvPicPr>
          <p:nvPr/>
        </p:nvPicPr>
        <p:blipFill>
          <a:blip r:embed="rId4"/>
          <a:stretch>
            <a:fillRect/>
          </a:stretch>
        </p:blipFill>
        <p:spPr>
          <a:xfrm>
            <a:off x="345619" y="3260509"/>
            <a:ext cx="3477244" cy="2527218"/>
          </a:xfrm>
          <a:prstGeom prst="rect">
            <a:avLst/>
          </a:prstGeom>
        </p:spPr>
      </p:pic>
      <p:pic>
        <p:nvPicPr>
          <p:cNvPr id="14" name="Picture 13">
            <a:extLst>
              <a:ext uri="{FF2B5EF4-FFF2-40B4-BE49-F238E27FC236}">
                <a16:creationId xmlns:a16="http://schemas.microsoft.com/office/drawing/2014/main" id="{A342117F-0BBE-4821-8D74-B2CA652E1E3B}"/>
              </a:ext>
            </a:extLst>
          </p:cNvPr>
          <p:cNvPicPr>
            <a:picLocks noChangeAspect="1"/>
          </p:cNvPicPr>
          <p:nvPr/>
        </p:nvPicPr>
        <p:blipFill>
          <a:blip r:embed="rId5"/>
          <a:stretch>
            <a:fillRect/>
          </a:stretch>
        </p:blipFill>
        <p:spPr>
          <a:xfrm>
            <a:off x="4167116" y="3310873"/>
            <a:ext cx="3477244" cy="2527218"/>
          </a:xfrm>
          <a:prstGeom prst="rect">
            <a:avLst/>
          </a:prstGeom>
        </p:spPr>
      </p:pic>
      <p:sp>
        <p:nvSpPr>
          <p:cNvPr id="8" name="TextBox 7">
            <a:extLst>
              <a:ext uri="{FF2B5EF4-FFF2-40B4-BE49-F238E27FC236}">
                <a16:creationId xmlns:a16="http://schemas.microsoft.com/office/drawing/2014/main" id="{2B662153-C91F-4FC7-9FDF-CFD2AD924955}"/>
              </a:ext>
            </a:extLst>
          </p:cNvPr>
          <p:cNvSpPr txBox="1"/>
          <p:nvPr/>
        </p:nvSpPr>
        <p:spPr>
          <a:xfrm>
            <a:off x="345619" y="5838091"/>
            <a:ext cx="7298741" cy="923330"/>
          </a:xfrm>
          <a:prstGeom prst="rect">
            <a:avLst/>
          </a:prstGeom>
          <a:noFill/>
        </p:spPr>
        <p:txBody>
          <a:bodyPr wrap="square">
            <a:spAutoFit/>
          </a:bodyPr>
          <a:lstStyle/>
          <a:p>
            <a:r>
              <a:rPr lang="el-GR" sz="1800" b="0" i="1" u="none" strike="noStrike" baseline="0" dirty="0">
                <a:solidFill>
                  <a:srgbClr val="211D1E"/>
                </a:solidFill>
                <a:latin typeface="Calibri" panose="020F0502020204030204" pitchFamily="34" charset="0"/>
              </a:rPr>
              <a:t>Εικόνες από τα προστατευμένα είδη των ελληνικών θαλασσών: (α) η χελώνα </a:t>
            </a:r>
            <a:r>
              <a:rPr lang="en-US" sz="1800" b="0" i="1" u="none" strike="noStrike" baseline="0" dirty="0">
                <a:solidFill>
                  <a:srgbClr val="211D1E"/>
                </a:solidFill>
                <a:latin typeface="Calibri" panose="020F0502020204030204" pitchFamily="34" charset="0"/>
              </a:rPr>
              <a:t>Loggerhead [68], (</a:t>
            </a:r>
            <a:r>
              <a:rPr lang="el-GR" sz="1800" b="0" i="1" u="none" strike="noStrike" baseline="0" dirty="0">
                <a:solidFill>
                  <a:srgbClr val="211D1E"/>
                </a:solidFill>
                <a:latin typeface="Calibri" panose="020F0502020204030204" pitchFamily="34" charset="0"/>
              </a:rPr>
              <a:t>β) οι φυσητήρες (</a:t>
            </a:r>
            <a:r>
              <a:rPr lang="en-US" sz="1800" b="0" i="1" u="none" strike="noStrike" baseline="0" dirty="0">
                <a:solidFill>
                  <a:srgbClr val="211D1E"/>
                </a:solidFill>
                <a:latin typeface="Calibri" panose="020F0502020204030204" pitchFamily="34" charset="0"/>
              </a:rPr>
              <a:t>sperm whale) [69], (</a:t>
            </a:r>
            <a:r>
              <a:rPr lang="el-GR" sz="1800" b="0" i="1" u="none" strike="noStrike" baseline="0" dirty="0">
                <a:solidFill>
                  <a:srgbClr val="211D1E"/>
                </a:solidFill>
                <a:latin typeface="Calibri" panose="020F0502020204030204" pitchFamily="34" charset="0"/>
              </a:rPr>
              <a:t>γ) η φώκια </a:t>
            </a:r>
            <a:r>
              <a:rPr lang="en-US" sz="1800" b="0" i="1" u="none" strike="noStrike" baseline="0" dirty="0">
                <a:solidFill>
                  <a:srgbClr val="211D1E"/>
                </a:solidFill>
                <a:latin typeface="Calibri" panose="020F0502020204030204" pitchFamily="34" charset="0"/>
              </a:rPr>
              <a:t>Billy monk seal [70] </a:t>
            </a:r>
            <a:r>
              <a:rPr lang="el-GR" sz="1800" b="0" i="1" u="none" strike="noStrike" baseline="0" dirty="0">
                <a:solidFill>
                  <a:srgbClr val="211D1E"/>
                </a:solidFill>
                <a:latin typeface="Calibri" panose="020F0502020204030204" pitchFamily="34" charset="0"/>
              </a:rPr>
              <a:t>και (δ) ο βάτραχος </a:t>
            </a:r>
            <a:r>
              <a:rPr lang="en-US" sz="1800" b="0" i="1" u="none" strike="noStrike" baseline="0" dirty="0" err="1">
                <a:solidFill>
                  <a:srgbClr val="211D1E"/>
                </a:solidFill>
                <a:latin typeface="Calibri" panose="020F0502020204030204" pitchFamily="34" charset="0"/>
              </a:rPr>
              <a:t>Pelophylax</a:t>
            </a:r>
            <a:r>
              <a:rPr lang="en-US" sz="1800" b="0" i="1" u="none" strike="noStrike" baseline="0" dirty="0">
                <a:solidFill>
                  <a:srgbClr val="211D1E"/>
                </a:solidFill>
                <a:latin typeface="Calibri" panose="020F0502020204030204" pitchFamily="34" charset="0"/>
              </a:rPr>
              <a:t> </a:t>
            </a:r>
            <a:r>
              <a:rPr lang="en-US" sz="1800" b="0" i="1" u="none" strike="noStrike" baseline="0" dirty="0" err="1">
                <a:solidFill>
                  <a:srgbClr val="211D1E"/>
                </a:solidFill>
                <a:latin typeface="Calibri" panose="020F0502020204030204" pitchFamily="34" charset="0"/>
              </a:rPr>
              <a:t>cerigensis</a:t>
            </a:r>
            <a:r>
              <a:rPr lang="en-US" sz="1800" b="0" i="1" u="none" strike="noStrike" baseline="0" dirty="0">
                <a:solidFill>
                  <a:srgbClr val="211D1E"/>
                </a:solidFill>
                <a:latin typeface="Calibri" panose="020F0502020204030204" pitchFamily="34" charset="0"/>
              </a:rPr>
              <a:t> [71]. </a:t>
            </a:r>
            <a:endParaRPr lang="en-US" dirty="0"/>
          </a:p>
        </p:txBody>
      </p:sp>
      <p:pic>
        <p:nvPicPr>
          <p:cNvPr id="9" name="Picture 2" descr="Ποσειδωνία η ωκεάνιος - Βικιπαίδεια">
            <a:extLst>
              <a:ext uri="{FF2B5EF4-FFF2-40B4-BE49-F238E27FC236}">
                <a16:creationId xmlns:a16="http://schemas.microsoft.com/office/drawing/2014/main" id="{20BCD7BB-5BA7-40F2-AFD7-0ADAF42708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69136" y="502333"/>
            <a:ext cx="3477245" cy="26079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A4CA991-4EB0-4C95-9475-8463ED75DE47}"/>
              </a:ext>
            </a:extLst>
          </p:cNvPr>
          <p:cNvSpPr txBox="1"/>
          <p:nvPr/>
        </p:nvSpPr>
        <p:spPr>
          <a:xfrm>
            <a:off x="8659905" y="3383287"/>
            <a:ext cx="3186475" cy="369332"/>
          </a:xfrm>
          <a:prstGeom prst="rect">
            <a:avLst/>
          </a:prstGeom>
          <a:noFill/>
        </p:spPr>
        <p:txBody>
          <a:bodyPr wrap="square" rtlCol="0">
            <a:spAutoFit/>
          </a:bodyPr>
          <a:lstStyle/>
          <a:p>
            <a:r>
              <a:rPr lang="en-US" dirty="0"/>
              <a:t>Posidonia </a:t>
            </a:r>
            <a:r>
              <a:rPr lang="en-US" dirty="0" err="1"/>
              <a:t>oceanica</a:t>
            </a:r>
            <a:endParaRPr lang="en-US" dirty="0"/>
          </a:p>
        </p:txBody>
      </p:sp>
    </p:spTree>
    <p:extLst>
      <p:ext uri="{BB962C8B-B14F-4D97-AF65-F5344CB8AC3E}">
        <p14:creationId xmlns:p14="http://schemas.microsoft.com/office/powerpoint/2010/main" val="37399336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a:extLst>
              <a:ext uri="{FF2B5EF4-FFF2-40B4-BE49-F238E27FC236}">
                <a16:creationId xmlns:a16="http://schemas.microsoft.com/office/drawing/2014/main" id="{9B68C04F-B208-CFB0-C39E-67DE148709CC}"/>
              </a:ext>
            </a:extLst>
          </p:cNvPr>
          <p:cNvSpPr txBox="1"/>
          <p:nvPr/>
        </p:nvSpPr>
        <p:spPr>
          <a:xfrm>
            <a:off x="2162628" y="2207672"/>
            <a:ext cx="7866744" cy="201593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Aft>
                <a:spcPts val="600"/>
              </a:spcAft>
              <a:buNone/>
            </a:pPr>
            <a:r>
              <a:rPr lang="el-GR" sz="2200" dirty="0"/>
              <a:t>Οι βιβλιογραφικές και διαδικτυακές αναφορές δίνονται στο τέλος του Κεφαλαίου του Βιβλίου  </a:t>
            </a:r>
          </a:p>
          <a:p>
            <a:pPr marL="0" indent="0">
              <a:spcAft>
                <a:spcPts val="600"/>
              </a:spcAft>
              <a:buNone/>
            </a:pPr>
            <a:r>
              <a:rPr lang="el-GR" sz="2200" b="1" dirty="0"/>
              <a:t>		«Εισαγωγή στην Ωκεανογραφία ή Ωκεανολογία» </a:t>
            </a:r>
          </a:p>
          <a:p>
            <a:pPr marL="0" indent="0">
              <a:spcAft>
                <a:spcPts val="600"/>
              </a:spcAft>
              <a:buNone/>
            </a:pPr>
            <a:r>
              <a:rPr lang="el-GR" sz="2200" dirty="0"/>
              <a:t>		του Καθηγητή Σεραφείμ Ε. Πούλου</a:t>
            </a:r>
          </a:p>
          <a:p>
            <a:pPr marL="0" indent="0">
              <a:spcAft>
                <a:spcPts val="600"/>
              </a:spcAft>
              <a:buNone/>
            </a:pPr>
            <a:r>
              <a:rPr lang="el-GR" sz="2200" dirty="0"/>
              <a:t>		Εκδόσεις ΔΙΣΙΓΜΑ, 2021</a:t>
            </a:r>
            <a:endParaRPr lang="en-US" sz="2200" dirty="0"/>
          </a:p>
        </p:txBody>
      </p:sp>
    </p:spTree>
    <p:extLst>
      <p:ext uri="{BB962C8B-B14F-4D97-AF65-F5344CB8AC3E}">
        <p14:creationId xmlns:p14="http://schemas.microsoft.com/office/powerpoint/2010/main" val="4128747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872AD06-40DF-442C-A367-6513146A3EC5}"/>
              </a:ext>
            </a:extLst>
          </p:cNvPr>
          <p:cNvSpPr txBox="1"/>
          <p:nvPr/>
        </p:nvSpPr>
        <p:spPr>
          <a:xfrm>
            <a:off x="537576" y="822714"/>
            <a:ext cx="11116848" cy="3569182"/>
          </a:xfrm>
          <a:prstGeom prst="rect">
            <a:avLst/>
          </a:prstGeom>
          <a:noFill/>
        </p:spPr>
        <p:txBody>
          <a:bodyPr wrap="square">
            <a:spAutoFit/>
          </a:bodyPr>
          <a:lstStyle/>
          <a:p>
            <a:pPr indent="457200">
              <a:lnSpc>
                <a:spcPct val="107000"/>
              </a:lnSpc>
              <a:spcAft>
                <a:spcPts val="600"/>
              </a:spcAft>
            </a:pPr>
            <a:r>
              <a:rPr lang="el-GR" sz="22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Οι επιμέρους </a:t>
            </a:r>
            <a:r>
              <a:rPr lang="el-GR" sz="2200" b="1" dirty="0" err="1">
                <a:solidFill>
                  <a:srgbClr val="231F20"/>
                </a:solidFill>
                <a:effectLst/>
                <a:latin typeface="Calibri" panose="020F0502020204030204" pitchFamily="34" charset="0"/>
                <a:ea typeface="Calibri" panose="020F0502020204030204" pitchFamily="34" charset="0"/>
                <a:cs typeface="Calibri" panose="020F0502020204030204" pitchFamily="34" charset="0"/>
              </a:rPr>
              <a:t>βιοζώνες</a:t>
            </a:r>
            <a:r>
              <a:rPr lang="el-GR" sz="22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του πελαγικού περιβάλλοντος είναι (</a:t>
            </a:r>
            <a:r>
              <a:rPr lang="en-US" sz="22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Trujillo</a:t>
            </a:r>
            <a:r>
              <a:rPr lang="el-GR" sz="2200" b="1" dirty="0">
                <a:effectLst/>
                <a:latin typeface="Calibri" panose="020F0502020204030204" pitchFamily="34" charset="0"/>
                <a:ea typeface="Calibri" panose="020F0502020204030204" pitchFamily="34" charset="0"/>
                <a:cs typeface="Times New Roman" panose="02020603050405020304" pitchFamily="18" charset="0"/>
              </a:rPr>
              <a:t> &amp; </a:t>
            </a:r>
            <a:r>
              <a:rPr lang="en-US" sz="22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Thurman</a:t>
            </a:r>
            <a:r>
              <a:rPr lang="el-GR" sz="2200" b="1" dirty="0">
                <a:effectLst/>
                <a:latin typeface="Calibri" panose="020F0502020204030204" pitchFamily="34" charset="0"/>
                <a:ea typeface="Calibri" panose="020F0502020204030204" pitchFamily="34" charset="0"/>
                <a:cs typeface="Times New Roman" panose="02020603050405020304" pitchFamily="18" charset="0"/>
              </a:rPr>
              <a:t> 2010)</a:t>
            </a:r>
            <a:r>
              <a:rPr lang="el-GR" sz="22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a:t>
            </a:r>
          </a:p>
          <a:p>
            <a:pPr indent="457200">
              <a:lnSpc>
                <a:spcPct val="107000"/>
              </a:lnSpc>
              <a:spcAft>
                <a:spcPts val="600"/>
              </a:spcAft>
            </a:pPr>
            <a:r>
              <a:rPr lang="el-GR" sz="22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endParaRPr lang="en-US" sz="22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mj-lt"/>
              <a:buAutoNum type="romanLcParenBoth"/>
            </a:pP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η </a:t>
            </a:r>
            <a:r>
              <a:rPr lang="el-GR" sz="2000" b="1" dirty="0" err="1">
                <a:solidFill>
                  <a:srgbClr val="231F20"/>
                </a:solidFill>
                <a:effectLst/>
                <a:latin typeface="Calibri" panose="020F0502020204030204" pitchFamily="34" charset="0"/>
                <a:ea typeface="Calibri" panose="020F0502020204030204" pitchFamily="34" charset="0"/>
                <a:cs typeface="Calibri" panose="020F0502020204030204" pitchFamily="34" charset="0"/>
              </a:rPr>
              <a:t>επιπελαγική</a:t>
            </a: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epipelagic</a:t>
            </a: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μέχρι το βάθος των 200 </a:t>
            </a:r>
            <a:r>
              <a:rPr lang="en-US"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m</a:t>
            </a: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r>
              <a:rPr lang="el-GR" sz="2000" dirty="0" err="1">
                <a:solidFill>
                  <a:srgbClr val="231F20"/>
                </a:solidFill>
                <a:effectLst/>
                <a:latin typeface="Calibri" panose="020F0502020204030204" pitchFamily="34" charset="0"/>
                <a:ea typeface="Calibri" panose="020F0502020204030204" pitchFamily="34" charset="0"/>
                <a:cs typeface="Calibri" panose="020F0502020204030204" pitchFamily="34" charset="0"/>
              </a:rPr>
              <a:t>περιλαμβάν</a:t>
            </a:r>
            <a:r>
              <a:rPr lang="en-US"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o</a:t>
            </a: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ντας τα ύδατα της </a:t>
            </a:r>
            <a:r>
              <a:rPr lang="el-GR" sz="2000" dirty="0" err="1">
                <a:effectLst/>
                <a:latin typeface="Calibri" panose="020F0502020204030204" pitchFamily="34" charset="0"/>
                <a:ea typeface="Calibri" panose="020F0502020204030204" pitchFamily="34" charset="0"/>
                <a:cs typeface="Times New Roman" panose="02020603050405020304" pitchFamily="18" charset="0"/>
              </a:rPr>
              <a:t>νηρητικής</a:t>
            </a:r>
            <a:r>
              <a:rPr lang="el-GR" sz="2000" dirty="0">
                <a:effectLst/>
                <a:latin typeface="Calibri" panose="020F0502020204030204" pitchFamily="34" charset="0"/>
                <a:ea typeface="Calibri" panose="020F0502020204030204" pitchFamily="34" charset="0"/>
                <a:cs typeface="Times New Roman" panose="02020603050405020304" pitchFamily="18" charset="0"/>
              </a:rPr>
              <a:t> </a:t>
            </a:r>
            <a:r>
              <a:rPr lang="el-GR" sz="2000" dirty="0" err="1">
                <a:solidFill>
                  <a:srgbClr val="231F20"/>
                </a:solidFill>
                <a:effectLst/>
                <a:latin typeface="Calibri" panose="020F0502020204030204" pitchFamily="34" charset="0"/>
                <a:ea typeface="Calibri" panose="020F0502020204030204" pitchFamily="34" charset="0"/>
                <a:cs typeface="Calibri" panose="020F0502020204030204" pitchFamily="34" charset="0"/>
              </a:rPr>
              <a:t>υποπεριοχής</a:t>
            </a: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mj-lt"/>
              <a:buAutoNum type="romanLcParenBoth"/>
            </a:pP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η </a:t>
            </a:r>
            <a:r>
              <a:rPr lang="el-GR" sz="2000" b="1" dirty="0" err="1">
                <a:solidFill>
                  <a:srgbClr val="231F20"/>
                </a:solidFill>
                <a:effectLst/>
                <a:latin typeface="Calibri" panose="020F0502020204030204" pitchFamily="34" charset="0"/>
                <a:ea typeface="Calibri" panose="020F0502020204030204" pitchFamily="34" charset="0"/>
                <a:cs typeface="Calibri" panose="020F0502020204030204" pitchFamily="34" charset="0"/>
              </a:rPr>
              <a:t>μεσοπελαγική</a:t>
            </a: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mesopelagic</a:t>
            </a: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μεταξύ 200 </a:t>
            </a:r>
            <a:r>
              <a:rPr lang="en-US"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m</a:t>
            </a: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και 1000 </a:t>
            </a:r>
            <a:r>
              <a:rPr lang="en-US"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m</a:t>
            </a: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(ή κατ’ άλλους 2000 </a:t>
            </a:r>
            <a:r>
              <a:rPr lang="en-US"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m</a:t>
            </a: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mj-lt"/>
              <a:buAutoNum type="romanLcParenBoth"/>
            </a:pP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η </a:t>
            </a:r>
            <a:r>
              <a:rPr lang="el-GR" sz="2000" b="1" dirty="0" err="1">
                <a:solidFill>
                  <a:srgbClr val="231F20"/>
                </a:solidFill>
                <a:effectLst/>
                <a:latin typeface="Calibri" panose="020F0502020204030204" pitchFamily="34" charset="0"/>
                <a:ea typeface="Calibri" panose="020F0502020204030204" pitchFamily="34" charset="0"/>
                <a:cs typeface="Calibri" panose="020F0502020204030204" pitchFamily="34" charset="0"/>
              </a:rPr>
              <a:t>βαθυπελαγική</a:t>
            </a: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bathypelagic</a:t>
            </a: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από τα 1000 </a:t>
            </a:r>
            <a:r>
              <a:rPr lang="en-US"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m</a:t>
            </a: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(ή 2000 </a:t>
            </a:r>
            <a:r>
              <a:rPr lang="en-US"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m</a:t>
            </a: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έως τα 4000 </a:t>
            </a:r>
            <a:r>
              <a:rPr lang="en-US"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m</a:t>
            </a: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(ή κατ’ άλλους μέχρι τα 3000 </a:t>
            </a:r>
            <a:r>
              <a:rPr lang="en-US"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m</a:t>
            </a: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mj-lt"/>
              <a:buAutoNum type="romanLcParenBoth"/>
            </a:pP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η </a:t>
            </a:r>
            <a:r>
              <a:rPr lang="el-GR" sz="2000" b="1" dirty="0" err="1">
                <a:solidFill>
                  <a:srgbClr val="231F20"/>
                </a:solidFill>
                <a:effectLst/>
                <a:latin typeface="Calibri" panose="020F0502020204030204" pitchFamily="34" charset="0"/>
                <a:ea typeface="Calibri" panose="020F0502020204030204" pitchFamily="34" charset="0"/>
                <a:cs typeface="Calibri" panose="020F0502020204030204" pitchFamily="34" charset="0"/>
              </a:rPr>
              <a:t>αβυσσοπελαγική</a:t>
            </a: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abyssalpelagic</a:t>
            </a: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από τα 4000 </a:t>
            </a:r>
            <a:r>
              <a:rPr lang="en-US"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m</a:t>
            </a: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(ή 3000 </a:t>
            </a:r>
            <a:r>
              <a:rPr lang="en-US"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m</a:t>
            </a: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έως τα 6000 </a:t>
            </a:r>
            <a:r>
              <a:rPr lang="en-US"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m</a:t>
            </a: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και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mj-lt"/>
              <a:buAutoNum type="romanLcParenBoth"/>
            </a:pP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η </a:t>
            </a:r>
            <a:r>
              <a:rPr lang="el-GR" sz="2000" b="1" dirty="0" err="1">
                <a:solidFill>
                  <a:srgbClr val="231F20"/>
                </a:solidFill>
                <a:effectLst/>
                <a:latin typeface="Calibri" panose="020F0502020204030204" pitchFamily="34" charset="0"/>
                <a:ea typeface="Calibri" panose="020F0502020204030204" pitchFamily="34" charset="0"/>
                <a:cs typeface="Calibri" panose="020F0502020204030204" pitchFamily="34" charset="0"/>
              </a:rPr>
              <a:t>αδαιοπελαγική</a:t>
            </a: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231F20"/>
                </a:solidFill>
                <a:effectLst/>
                <a:latin typeface="Calibri" panose="020F0502020204030204" pitchFamily="34" charset="0"/>
                <a:ea typeface="Calibri" panose="020F0502020204030204" pitchFamily="34" charset="0"/>
                <a:cs typeface="Calibri" panose="020F0502020204030204" pitchFamily="34" charset="0"/>
              </a:rPr>
              <a:t>handalpelagic</a:t>
            </a: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από τα 6000 </a:t>
            </a:r>
            <a:r>
              <a:rPr lang="en-US"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m</a:t>
            </a: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μέχρι το πυθμένα.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8834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632FD21D-FFCA-4E65-A8EC-951C81F0D576}"/>
              </a:ext>
            </a:extLst>
          </p:cNvPr>
          <p:cNvPicPr>
            <a:picLocks noChangeAspect="1"/>
          </p:cNvPicPr>
          <p:nvPr/>
        </p:nvPicPr>
        <p:blipFill>
          <a:blip r:embed="rId2"/>
          <a:stretch>
            <a:fillRect/>
          </a:stretch>
        </p:blipFill>
        <p:spPr>
          <a:xfrm>
            <a:off x="1577752" y="1258901"/>
            <a:ext cx="9036496" cy="5452401"/>
          </a:xfrm>
          <a:prstGeom prst="rect">
            <a:avLst/>
          </a:prstGeom>
        </p:spPr>
      </p:pic>
      <p:sp>
        <p:nvSpPr>
          <p:cNvPr id="2" name="TextBox 1">
            <a:extLst>
              <a:ext uri="{FF2B5EF4-FFF2-40B4-BE49-F238E27FC236}">
                <a16:creationId xmlns:a16="http://schemas.microsoft.com/office/drawing/2014/main" id="{6CBB57A5-00F4-49DD-BBBA-FB3A3D1ACADF}"/>
              </a:ext>
            </a:extLst>
          </p:cNvPr>
          <p:cNvSpPr txBox="1"/>
          <p:nvPr/>
        </p:nvSpPr>
        <p:spPr>
          <a:xfrm>
            <a:off x="6528048" y="1844824"/>
            <a:ext cx="2880320" cy="369332"/>
          </a:xfrm>
          <a:prstGeom prst="rect">
            <a:avLst/>
          </a:prstGeom>
          <a:noFill/>
        </p:spPr>
        <p:txBody>
          <a:bodyPr wrap="square" rtlCol="0">
            <a:spAutoFit/>
          </a:bodyPr>
          <a:lstStyle/>
          <a:p>
            <a:r>
              <a:rPr lang="el-GR" dirty="0">
                <a:solidFill>
                  <a:schemeClr val="bg2"/>
                </a:solidFill>
              </a:rPr>
              <a:t>Βάθος Αντιστάθμισης</a:t>
            </a:r>
            <a:endParaRPr lang="en-US" dirty="0">
              <a:solidFill>
                <a:schemeClr val="bg2"/>
              </a:solidFill>
            </a:endParaRPr>
          </a:p>
        </p:txBody>
      </p:sp>
      <p:sp>
        <p:nvSpPr>
          <p:cNvPr id="5" name="TextBox 4">
            <a:extLst>
              <a:ext uri="{FF2B5EF4-FFF2-40B4-BE49-F238E27FC236}">
                <a16:creationId xmlns:a16="http://schemas.microsoft.com/office/drawing/2014/main" id="{BA56E503-EDBD-4E8E-95C4-F97762B76C18}"/>
              </a:ext>
            </a:extLst>
          </p:cNvPr>
          <p:cNvSpPr txBox="1"/>
          <p:nvPr/>
        </p:nvSpPr>
        <p:spPr>
          <a:xfrm>
            <a:off x="1004047" y="308062"/>
            <a:ext cx="10183906" cy="769441"/>
          </a:xfrm>
          <a:prstGeom prst="rect">
            <a:avLst/>
          </a:prstGeom>
          <a:noFill/>
        </p:spPr>
        <p:txBody>
          <a:bodyPr wrap="square">
            <a:spAutoFit/>
          </a:bodyPr>
          <a:lstStyle/>
          <a:p>
            <a:pPr algn="just"/>
            <a:r>
              <a:rPr lang="el-GR" sz="2200" b="1" i="1" u="none" strike="noStrike" baseline="0" dirty="0">
                <a:solidFill>
                  <a:srgbClr val="0070C0"/>
                </a:solidFill>
                <a:latin typeface="Calibri" panose="020F0502020204030204" pitchFamily="34" charset="0"/>
              </a:rPr>
              <a:t>Η κατανομή των θρεπτικών (φωσφόρου) και της συγκέντρωσης του οξυγόνου με το βάθος και η σχέση του με τις πελαγικές </a:t>
            </a:r>
            <a:r>
              <a:rPr lang="el-GR" sz="2200" b="1" i="1" u="none" strike="noStrike" baseline="0" dirty="0" err="1">
                <a:solidFill>
                  <a:srgbClr val="0070C0"/>
                </a:solidFill>
                <a:latin typeface="Calibri" panose="020F0502020204030204" pitchFamily="34" charset="0"/>
              </a:rPr>
              <a:t>βιοζώνες</a:t>
            </a:r>
            <a:r>
              <a:rPr lang="el-GR" sz="2200" b="1" i="1" u="none" strike="noStrike" baseline="0" dirty="0">
                <a:solidFill>
                  <a:srgbClr val="0070C0"/>
                </a:solidFill>
                <a:latin typeface="Calibri" panose="020F0502020204030204" pitchFamily="34" charset="0"/>
              </a:rPr>
              <a:t> </a:t>
            </a:r>
            <a:endParaRPr lang="en-US" sz="2200" b="1" dirty="0">
              <a:solidFill>
                <a:srgbClr val="0070C0"/>
              </a:solidFill>
            </a:endParaRPr>
          </a:p>
        </p:txBody>
      </p:sp>
    </p:spTree>
    <p:extLst>
      <p:ext uri="{BB962C8B-B14F-4D97-AF65-F5344CB8AC3E}">
        <p14:creationId xmlns:p14="http://schemas.microsoft.com/office/powerpoint/2010/main" val="3651710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1097C68-4052-4A05-9714-D651EA4A6FA1}"/>
              </a:ext>
            </a:extLst>
          </p:cNvPr>
          <p:cNvSpPr txBox="1"/>
          <p:nvPr/>
        </p:nvSpPr>
        <p:spPr>
          <a:xfrm>
            <a:off x="444810" y="784649"/>
            <a:ext cx="11302379" cy="4634089"/>
          </a:xfrm>
          <a:prstGeom prst="rect">
            <a:avLst/>
          </a:prstGeom>
          <a:noFill/>
        </p:spPr>
        <p:txBody>
          <a:bodyPr wrap="square">
            <a:spAutoFit/>
          </a:bodyPr>
          <a:lstStyle/>
          <a:p>
            <a:pPr>
              <a:lnSpc>
                <a:spcPct val="107000"/>
              </a:lnSpc>
              <a:spcAft>
                <a:spcPts val="600"/>
              </a:spcAft>
            </a:pPr>
            <a:r>
              <a:rPr lang="el-GR" sz="2200" b="1" dirty="0">
                <a:solidFill>
                  <a:srgbClr val="0070C0"/>
                </a:solidFill>
                <a:latin typeface="Calibri" panose="020F0502020204030204" pitchFamily="34" charset="0"/>
                <a:ea typeface="Calibri" panose="020F0502020204030204" pitchFamily="34" charset="0"/>
                <a:cs typeface="Calibri" panose="020F0502020204030204" pitchFamily="34" charset="0"/>
              </a:rPr>
              <a:t>Δ</a:t>
            </a:r>
            <a:r>
              <a:rPr lang="el-GR" sz="22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ιείσδυση της ηλιακής ακτινοβολίας στη στήλη του νερού διακρίνονται τρεις βιο(</a:t>
            </a:r>
            <a:r>
              <a:rPr lang="el-GR" sz="2200" b="1"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φωτο</a:t>
            </a:r>
            <a:r>
              <a:rPr lang="el-GR" sz="22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)ζώνες:</a:t>
            </a:r>
          </a:p>
          <a:p>
            <a:pPr>
              <a:lnSpc>
                <a:spcPct val="107000"/>
              </a:lnSpc>
              <a:spcAft>
                <a:spcPts val="600"/>
              </a:spcAft>
            </a:pPr>
            <a:r>
              <a:rPr lang="el-GR" sz="22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t>
            </a:r>
            <a:endParaRPr lang="en-US" sz="22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mj-lt"/>
              <a:buAutoNum type="romanLcParenBoth"/>
            </a:pPr>
            <a:r>
              <a:rPr lang="el-GR" sz="18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η </a:t>
            </a:r>
            <a:r>
              <a:rPr lang="el-GR" sz="20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ευφωτική</a:t>
            </a: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photic</a:t>
            </a: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μέχρι τα 100 </a:t>
            </a:r>
            <a:r>
              <a:rPr lang="en-US"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m</a:t>
            </a: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βάθος,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mj-lt"/>
              <a:buAutoNum type="romanLcParenBoth"/>
            </a:pP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η </a:t>
            </a:r>
            <a:r>
              <a:rPr lang="el-GR" sz="2000" b="1" dirty="0" err="1">
                <a:solidFill>
                  <a:srgbClr val="231F20"/>
                </a:solidFill>
                <a:effectLst/>
                <a:latin typeface="Calibri" panose="020F0502020204030204" pitchFamily="34" charset="0"/>
                <a:ea typeface="Calibri" panose="020F0502020204030204" pitchFamily="34" charset="0"/>
                <a:cs typeface="Calibri" panose="020F0502020204030204" pitchFamily="34" charset="0"/>
              </a:rPr>
              <a:t>δυσφωτική</a:t>
            </a: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231F20"/>
                </a:solidFill>
                <a:effectLst/>
                <a:latin typeface="Calibri" panose="020F0502020204030204" pitchFamily="34" charset="0"/>
                <a:ea typeface="Calibri" panose="020F0502020204030204" pitchFamily="34" charset="0"/>
                <a:cs typeface="Calibri" panose="020F0502020204030204" pitchFamily="34" charset="0"/>
              </a:rPr>
              <a:t>dysphotic</a:t>
            </a: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ζώνη μεταξύ των 100 και &gt;400 </a:t>
            </a:r>
            <a:r>
              <a:rPr lang="en-US"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m</a:t>
            </a: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εντός της οποίας έχουμε ελάχιστη διείσδυση της ηλιακής ακτινοβολίας και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mj-lt"/>
              <a:buAutoNum type="romanLcParenBoth"/>
            </a:pP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την </a:t>
            </a:r>
            <a:r>
              <a:rPr lang="el-GR" sz="2000" b="1" dirty="0" err="1">
                <a:solidFill>
                  <a:srgbClr val="231F20"/>
                </a:solidFill>
                <a:effectLst/>
                <a:latin typeface="Calibri" panose="020F0502020204030204" pitchFamily="34" charset="0"/>
                <a:ea typeface="Calibri" panose="020F0502020204030204" pitchFamily="34" charset="0"/>
                <a:cs typeface="Calibri" panose="020F0502020204030204" pitchFamily="34" charset="0"/>
              </a:rPr>
              <a:t>αφωτική</a:t>
            </a: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aphotic</a:t>
            </a: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ζώνη μέχρι το πυθμένα, όπου επικρατεί πλήρες σκότος.</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l-GR" sz="2000" dirty="0">
                <a:effectLst/>
                <a:latin typeface="Calibri" panose="020F0502020204030204" pitchFamily="34" charset="0"/>
                <a:ea typeface="Calibri" panose="020F0502020204030204" pitchFamily="34" charset="0"/>
                <a:cs typeface="Calibri" panose="020F0502020204030204" pitchFamily="34" charset="0"/>
              </a:rPr>
              <a:t>	Η περιοχή του βένθους (βενθικό περιβάλλον), κατ’ αντιστοιχία των πελαγικών υπο-περιοχών, με βάση το βάθος διακρίνεται σε δυο κύριες </a:t>
            </a:r>
            <a:r>
              <a:rPr lang="el-GR" sz="2000" dirty="0" err="1">
                <a:effectLst/>
                <a:latin typeface="Calibri" panose="020F0502020204030204" pitchFamily="34" charset="0"/>
                <a:ea typeface="Calibri" panose="020F0502020204030204" pitchFamily="34" charset="0"/>
                <a:cs typeface="Calibri" panose="020F0502020204030204" pitchFamily="34" charset="0"/>
              </a:rPr>
              <a:t>υποπεριοχές</a:t>
            </a:r>
            <a:r>
              <a:rPr lang="el-GR" sz="2000" dirty="0">
                <a:effectLst/>
                <a:latin typeface="Calibri" panose="020F0502020204030204" pitchFamily="34" charset="0"/>
                <a:ea typeface="Calibri" panose="020F0502020204030204" pitchFamily="34" charset="0"/>
                <a:cs typeface="Calibri" panose="020F0502020204030204" pitchFamily="34" charset="0"/>
              </a:rPr>
              <a:t> (</a:t>
            </a:r>
            <a:r>
              <a:rPr lang="en-US" sz="2000" dirty="0" err="1">
                <a:effectLst/>
                <a:latin typeface="Calibri" panose="020F0502020204030204" pitchFamily="34" charset="0"/>
                <a:ea typeface="Calibri" panose="020F0502020204030204" pitchFamily="34" charset="0"/>
                <a:cs typeface="Calibri" panose="020F0502020204030204" pitchFamily="34" charset="0"/>
              </a:rPr>
              <a:t>subprovinces</a:t>
            </a:r>
            <a:r>
              <a:rPr lang="el-GR" sz="2000" dirty="0">
                <a:effectLst/>
                <a:latin typeface="Calibri" panose="020F0502020204030204" pitchFamily="34" charset="0"/>
                <a:ea typeface="Calibri" panose="020F0502020204030204" pitchFamily="34" charset="0"/>
                <a:cs typeface="Calibri" panose="020F0502020204030204" pitchFamily="34"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mj-lt"/>
              <a:buAutoNum type="romanLcParenBoth"/>
            </a:pP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την</a:t>
            </a:r>
            <a:r>
              <a:rPr lang="el-GR" sz="20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r>
              <a:rPr lang="el-GR" sz="2000" b="1" dirty="0" err="1">
                <a:solidFill>
                  <a:srgbClr val="231F20"/>
                </a:solidFill>
                <a:effectLst/>
                <a:latin typeface="Calibri" panose="020F0502020204030204" pitchFamily="34" charset="0"/>
                <a:ea typeface="Calibri" panose="020F0502020204030204" pitchFamily="34" charset="0"/>
                <a:cs typeface="Calibri" panose="020F0502020204030204" pitchFamily="34" charset="0"/>
              </a:rPr>
              <a:t>βενθονηρητική</a:t>
            </a:r>
            <a:r>
              <a:rPr lang="el-GR" sz="20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a:t>
            </a:r>
            <a:r>
              <a:rPr lang="en-US" sz="2000" dirty="0" err="1">
                <a:solidFill>
                  <a:srgbClr val="231F20"/>
                </a:solidFill>
                <a:effectLst/>
                <a:latin typeface="Calibri" panose="020F0502020204030204" pitchFamily="34" charset="0"/>
                <a:ea typeface="Calibri" panose="020F0502020204030204" pitchFamily="34" charset="0"/>
                <a:cs typeface="Calibri" panose="020F0502020204030204" pitchFamily="34" charset="0"/>
              </a:rPr>
              <a:t>benthoneritic</a:t>
            </a: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που ευρίσκεται υπό την </a:t>
            </a:r>
            <a:r>
              <a:rPr lang="el-GR" sz="2000" dirty="0" err="1">
                <a:solidFill>
                  <a:srgbClr val="231F20"/>
                </a:solidFill>
                <a:effectLst/>
                <a:latin typeface="Calibri" panose="020F0502020204030204" pitchFamily="34" charset="0"/>
                <a:ea typeface="Calibri" panose="020F0502020204030204" pitchFamily="34" charset="0"/>
                <a:cs typeface="Calibri" panose="020F0502020204030204" pitchFamily="34" charset="0"/>
              </a:rPr>
              <a:t>νηρητική</a:t>
            </a: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ζώνη (επί της ηπειρωτικής υφαλοκρηπίδας0 και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600"/>
              </a:spcAft>
              <a:buFont typeface="+mj-lt"/>
              <a:buAutoNum type="romanLcParenBoth"/>
            </a:pP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την </a:t>
            </a:r>
            <a:r>
              <a:rPr lang="el-GR" sz="2000" b="1" dirty="0" err="1">
                <a:solidFill>
                  <a:srgbClr val="231F20"/>
                </a:solidFill>
                <a:effectLst/>
                <a:latin typeface="Calibri" panose="020F0502020204030204" pitchFamily="34" charset="0"/>
                <a:ea typeface="Calibri" panose="020F0502020204030204" pitchFamily="34" charset="0"/>
                <a:cs typeface="Calibri" panose="020F0502020204030204" pitchFamily="34" charset="0"/>
              </a:rPr>
              <a:t>βενθοωκεάνια</a:t>
            </a:r>
            <a:r>
              <a:rPr lang="el-GR" sz="20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r>
              <a:rPr lang="en-US" sz="2000" dirty="0" err="1">
                <a:solidFill>
                  <a:srgbClr val="231F20"/>
                </a:solidFill>
                <a:effectLst/>
                <a:latin typeface="Calibri" panose="020F0502020204030204" pitchFamily="34" charset="0"/>
                <a:ea typeface="Calibri" panose="020F0502020204030204" pitchFamily="34" charset="0"/>
                <a:cs typeface="Calibri" panose="020F0502020204030204" pitchFamily="34" charset="0"/>
              </a:rPr>
              <a:t>benthoceanic</a:t>
            </a: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a:t>
            </a:r>
            <a:r>
              <a:rPr lang="el-GR" sz="20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a:t>
            </a:r>
            <a:r>
              <a:rPr lang="el-GR"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η οποία ευρίσκεται υπό την ωκεάνια ζώνη και η οποία χωρικά εκτείνεται πέραν του άκρου της υφαλοκρηπίδας.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26750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FAFE6-78F1-4937-8FC6-F13046364007}"/>
              </a:ext>
            </a:extLst>
          </p:cNvPr>
          <p:cNvSpPr>
            <a:spLocks noGrp="1"/>
          </p:cNvSpPr>
          <p:nvPr>
            <p:ph type="title"/>
          </p:nvPr>
        </p:nvSpPr>
        <p:spPr>
          <a:xfrm>
            <a:off x="501881" y="147645"/>
            <a:ext cx="11379390" cy="2539440"/>
          </a:xfrm>
        </p:spPr>
        <p:txBody>
          <a:bodyPr>
            <a:normAutofit fontScale="90000"/>
          </a:bodyPr>
          <a:lstStyle/>
          <a:p>
            <a:br>
              <a:rPr lang="en-US" sz="1800" b="0" i="0" u="none" strike="noStrike" baseline="0" dirty="0">
                <a:solidFill>
                  <a:srgbClr val="000000"/>
                </a:solidFill>
                <a:latin typeface="Calibri" panose="020F0502020204030204" pitchFamily="34" charset="0"/>
              </a:rPr>
            </a:br>
            <a:r>
              <a:rPr lang="el-GR" sz="2400" b="1" i="0" u="none" strike="noStrike" baseline="0" dirty="0">
                <a:solidFill>
                  <a:srgbClr val="002060"/>
                </a:solidFill>
                <a:latin typeface="Calibri" panose="020F0502020204030204" pitchFamily="34" charset="0"/>
              </a:rPr>
              <a:t>Η περιοχή του βένθους (</a:t>
            </a:r>
            <a:r>
              <a:rPr lang="el-GR" sz="2400" b="1" i="0" u="none" strike="noStrike" baseline="0" dirty="0" err="1">
                <a:solidFill>
                  <a:srgbClr val="002060"/>
                </a:solidFill>
                <a:latin typeface="Calibri" panose="020F0502020204030204" pitchFamily="34" charset="0"/>
              </a:rPr>
              <a:t>βενθικό</a:t>
            </a:r>
            <a:r>
              <a:rPr lang="el-GR" sz="2400" b="1" i="0" u="none" strike="noStrike" baseline="0" dirty="0">
                <a:solidFill>
                  <a:srgbClr val="002060"/>
                </a:solidFill>
                <a:latin typeface="Calibri" panose="020F0502020204030204" pitchFamily="34" charset="0"/>
              </a:rPr>
              <a:t> περιβάλλον), κατ’ αντιστοιχία των πελαγικών </a:t>
            </a:r>
            <a:r>
              <a:rPr lang="el-GR" sz="2400" b="1" i="0" u="none" strike="noStrike" baseline="0" dirty="0" err="1">
                <a:solidFill>
                  <a:srgbClr val="002060"/>
                </a:solidFill>
                <a:latin typeface="Calibri" panose="020F0502020204030204" pitchFamily="34" charset="0"/>
              </a:rPr>
              <a:t>υπο</a:t>
            </a:r>
            <a:r>
              <a:rPr lang="el-GR" sz="2400" b="1" i="0" u="none" strike="noStrike" baseline="0" dirty="0">
                <a:solidFill>
                  <a:srgbClr val="002060"/>
                </a:solidFill>
                <a:latin typeface="Calibri" panose="020F0502020204030204" pitchFamily="34" charset="0"/>
              </a:rPr>
              <a:t>-περιοχών, με βάση το βάθος διακρίνεται σε δυο κύριες </a:t>
            </a:r>
            <a:r>
              <a:rPr lang="el-GR" sz="2400" b="1" i="0" u="none" strike="noStrike" baseline="0" dirty="0" err="1">
                <a:solidFill>
                  <a:srgbClr val="002060"/>
                </a:solidFill>
                <a:latin typeface="Calibri" panose="020F0502020204030204" pitchFamily="34" charset="0"/>
              </a:rPr>
              <a:t>υποπεριοχές</a:t>
            </a:r>
            <a:r>
              <a:rPr lang="el-GR" sz="2400" b="1" i="0" u="none" strike="noStrike" baseline="0" dirty="0">
                <a:solidFill>
                  <a:srgbClr val="002060"/>
                </a:solidFill>
                <a:latin typeface="Calibri" panose="020F0502020204030204" pitchFamily="34" charset="0"/>
              </a:rPr>
              <a:t> (</a:t>
            </a:r>
            <a:r>
              <a:rPr lang="el-GR" sz="2400" b="1" i="1" u="none" strike="noStrike" baseline="0" dirty="0" err="1">
                <a:solidFill>
                  <a:srgbClr val="002060"/>
                </a:solidFill>
                <a:latin typeface="Calibri" panose="020F0502020204030204" pitchFamily="34" charset="0"/>
              </a:rPr>
              <a:t>subprovinces</a:t>
            </a:r>
            <a:r>
              <a:rPr lang="el-GR" sz="2400" b="1" i="0" u="none" strike="noStrike" baseline="0" dirty="0">
                <a:solidFill>
                  <a:srgbClr val="002060"/>
                </a:solidFill>
                <a:latin typeface="Calibri" panose="020F0502020204030204" pitchFamily="34" charset="0"/>
              </a:rPr>
              <a:t>): </a:t>
            </a:r>
            <a:br>
              <a:rPr lang="el-GR" sz="2400" b="1" i="0" u="none" strike="noStrike" baseline="0" dirty="0">
                <a:solidFill>
                  <a:srgbClr val="002060"/>
                </a:solidFill>
                <a:latin typeface="Calibri" panose="020F0502020204030204" pitchFamily="34" charset="0"/>
              </a:rPr>
            </a:br>
            <a:br>
              <a:rPr lang="el-GR" sz="1800" b="0" i="0" u="none" strike="noStrike" baseline="0" dirty="0">
                <a:solidFill>
                  <a:srgbClr val="211D1E"/>
                </a:solidFill>
                <a:latin typeface="Calibri" panose="020F0502020204030204" pitchFamily="34" charset="0"/>
              </a:rPr>
            </a:br>
            <a:r>
              <a:rPr lang="el-GR" sz="2200" b="1" i="0" u="none" strike="noStrike" baseline="0" dirty="0">
                <a:solidFill>
                  <a:srgbClr val="8A232D"/>
                </a:solidFill>
                <a:latin typeface="Calibri" panose="020F0502020204030204" pitchFamily="34" charset="0"/>
              </a:rPr>
              <a:t>• </a:t>
            </a:r>
            <a:r>
              <a:rPr lang="el-GR" sz="2200" b="0" i="0" u="none" strike="noStrike" baseline="0" dirty="0">
                <a:solidFill>
                  <a:srgbClr val="211D1E"/>
                </a:solidFill>
                <a:latin typeface="Calibri" panose="020F0502020204030204" pitchFamily="34" charset="0"/>
              </a:rPr>
              <a:t>την </a:t>
            </a:r>
            <a:r>
              <a:rPr lang="el-GR" sz="2200" b="1" i="0" u="none" strike="noStrike" baseline="0" dirty="0" err="1">
                <a:solidFill>
                  <a:srgbClr val="211D1E"/>
                </a:solidFill>
                <a:latin typeface="Calibri" panose="020F0502020204030204" pitchFamily="34" charset="0"/>
              </a:rPr>
              <a:t>βενθονηρητική</a:t>
            </a:r>
            <a:r>
              <a:rPr lang="el-GR" sz="2200" b="1" i="0" u="none" strike="noStrike" baseline="0" dirty="0">
                <a:solidFill>
                  <a:srgbClr val="211D1E"/>
                </a:solidFill>
                <a:latin typeface="Calibri" panose="020F0502020204030204" pitchFamily="34" charset="0"/>
              </a:rPr>
              <a:t> </a:t>
            </a:r>
            <a:r>
              <a:rPr lang="el-GR" sz="2200" b="0" i="0" u="none" strike="noStrike" baseline="0" dirty="0">
                <a:solidFill>
                  <a:srgbClr val="211D1E"/>
                </a:solidFill>
                <a:latin typeface="Calibri" panose="020F0502020204030204" pitchFamily="34" charset="0"/>
              </a:rPr>
              <a:t>(</a:t>
            </a:r>
            <a:r>
              <a:rPr lang="el-GR" sz="2200" b="0" i="1" u="none" strike="noStrike" baseline="0" dirty="0" err="1">
                <a:solidFill>
                  <a:srgbClr val="211D1E"/>
                </a:solidFill>
                <a:latin typeface="Calibri" panose="020F0502020204030204" pitchFamily="34" charset="0"/>
              </a:rPr>
              <a:t>benthoneritic</a:t>
            </a:r>
            <a:r>
              <a:rPr lang="el-GR" sz="2200" b="0" i="0" u="none" strike="noStrike" baseline="0" dirty="0">
                <a:solidFill>
                  <a:srgbClr val="211D1E"/>
                </a:solidFill>
                <a:latin typeface="Calibri" panose="020F0502020204030204" pitchFamily="34" charset="0"/>
              </a:rPr>
              <a:t>), που ευρίσκεται υπό την </a:t>
            </a:r>
            <a:r>
              <a:rPr lang="el-GR" sz="2200" b="0" i="0" u="none" strike="noStrike" baseline="0" dirty="0" err="1">
                <a:solidFill>
                  <a:srgbClr val="211D1E"/>
                </a:solidFill>
                <a:latin typeface="Calibri" panose="020F0502020204030204" pitchFamily="34" charset="0"/>
              </a:rPr>
              <a:t>νηρητική</a:t>
            </a:r>
            <a:r>
              <a:rPr lang="el-GR" sz="2200" b="0" i="0" u="none" strike="noStrike" baseline="0" dirty="0">
                <a:solidFill>
                  <a:srgbClr val="211D1E"/>
                </a:solidFill>
                <a:latin typeface="Calibri" panose="020F0502020204030204" pitchFamily="34" charset="0"/>
              </a:rPr>
              <a:t> ζώνη (επί της ηπειρωτικής υφαλοκρηπίδας) </a:t>
            </a:r>
            <a:br>
              <a:rPr lang="el-GR" sz="2200" b="0" i="0" u="none" strike="noStrike" baseline="0" dirty="0">
                <a:solidFill>
                  <a:srgbClr val="211D1E"/>
                </a:solidFill>
                <a:latin typeface="Calibri" panose="020F0502020204030204" pitchFamily="34" charset="0"/>
              </a:rPr>
            </a:br>
            <a:br>
              <a:rPr lang="el-GR" sz="2200" b="0" i="0" u="none" strike="noStrike" baseline="0" dirty="0">
                <a:solidFill>
                  <a:srgbClr val="211D1E"/>
                </a:solidFill>
                <a:latin typeface="Calibri" panose="020F0502020204030204" pitchFamily="34" charset="0"/>
              </a:rPr>
            </a:br>
            <a:r>
              <a:rPr lang="el-GR" sz="2200" b="1" i="0" u="none" strike="noStrike" baseline="0" dirty="0">
                <a:solidFill>
                  <a:srgbClr val="8A232D"/>
                </a:solidFill>
                <a:latin typeface="Calibri" panose="020F0502020204030204" pitchFamily="34" charset="0"/>
              </a:rPr>
              <a:t>• </a:t>
            </a:r>
            <a:r>
              <a:rPr lang="el-GR" sz="2200" b="0" i="0" u="none" strike="noStrike" baseline="0" dirty="0">
                <a:solidFill>
                  <a:srgbClr val="211D1E"/>
                </a:solidFill>
                <a:latin typeface="Calibri" panose="020F0502020204030204" pitchFamily="34" charset="0"/>
              </a:rPr>
              <a:t>την </a:t>
            </a:r>
            <a:r>
              <a:rPr lang="el-GR" sz="2200" b="1" i="0" u="none" strike="noStrike" baseline="0" dirty="0" err="1">
                <a:solidFill>
                  <a:srgbClr val="211D1E"/>
                </a:solidFill>
                <a:latin typeface="Calibri" panose="020F0502020204030204" pitchFamily="34" charset="0"/>
              </a:rPr>
              <a:t>βενθοωκεάνια</a:t>
            </a:r>
            <a:r>
              <a:rPr lang="el-GR" sz="2200" b="1" i="0" u="none" strike="noStrike" baseline="0" dirty="0">
                <a:solidFill>
                  <a:srgbClr val="211D1E"/>
                </a:solidFill>
                <a:latin typeface="Calibri" panose="020F0502020204030204" pitchFamily="34" charset="0"/>
              </a:rPr>
              <a:t> </a:t>
            </a:r>
            <a:r>
              <a:rPr lang="el-GR" sz="2200" b="0" i="0" u="none" strike="noStrike" baseline="0" dirty="0">
                <a:solidFill>
                  <a:srgbClr val="211D1E"/>
                </a:solidFill>
                <a:latin typeface="Calibri" panose="020F0502020204030204" pitchFamily="34" charset="0"/>
              </a:rPr>
              <a:t>(</a:t>
            </a:r>
            <a:r>
              <a:rPr lang="el-GR" sz="2200" b="0" i="0" u="none" strike="noStrike" baseline="0" dirty="0" err="1">
                <a:solidFill>
                  <a:srgbClr val="211D1E"/>
                </a:solidFill>
                <a:latin typeface="Calibri" panose="020F0502020204030204" pitchFamily="34" charset="0"/>
              </a:rPr>
              <a:t>benthoceanic</a:t>
            </a:r>
            <a:r>
              <a:rPr lang="el-GR" sz="2200" b="0" i="0" u="none" strike="noStrike" baseline="0" dirty="0">
                <a:solidFill>
                  <a:srgbClr val="211D1E"/>
                </a:solidFill>
                <a:latin typeface="Calibri" panose="020F0502020204030204" pitchFamily="34" charset="0"/>
              </a:rPr>
              <a:t>), η οποία ευρίσκεται υπό την ωκεάνια ζώνη και η οποία χωρικά εκτείνεται πέραν του άκρου της υφαλοκρηπίδας. </a:t>
            </a:r>
            <a:endParaRPr lang="en-US" sz="2200" dirty="0"/>
          </a:p>
        </p:txBody>
      </p:sp>
      <p:sp>
        <p:nvSpPr>
          <p:cNvPr id="8" name="TextBox 7">
            <a:extLst>
              <a:ext uri="{FF2B5EF4-FFF2-40B4-BE49-F238E27FC236}">
                <a16:creationId xmlns:a16="http://schemas.microsoft.com/office/drawing/2014/main" id="{3232210C-70E9-4383-A89D-05512D53311F}"/>
              </a:ext>
            </a:extLst>
          </p:cNvPr>
          <p:cNvSpPr txBox="1"/>
          <p:nvPr/>
        </p:nvSpPr>
        <p:spPr>
          <a:xfrm>
            <a:off x="406305" y="2798394"/>
            <a:ext cx="11379390" cy="2015936"/>
          </a:xfrm>
          <a:prstGeom prst="rect">
            <a:avLst/>
          </a:prstGeom>
          <a:noFill/>
        </p:spPr>
        <p:txBody>
          <a:bodyPr wrap="square">
            <a:spAutoFit/>
          </a:bodyPr>
          <a:lstStyle/>
          <a:p>
            <a:pPr algn="just">
              <a:spcAft>
                <a:spcPts val="300"/>
              </a:spcAft>
            </a:pPr>
            <a:r>
              <a:rPr lang="el-GR" sz="2000" b="1" i="0" u="none" strike="noStrike" baseline="0" dirty="0">
                <a:solidFill>
                  <a:srgbClr val="211D1E"/>
                </a:solidFill>
                <a:latin typeface="Calibri" panose="020F0502020204030204" pitchFamily="34" charset="0"/>
              </a:rPr>
              <a:t>Η </a:t>
            </a:r>
            <a:r>
              <a:rPr lang="el-GR" sz="2000" b="1" i="0" u="none" strike="noStrike" baseline="0" dirty="0" err="1">
                <a:solidFill>
                  <a:srgbClr val="211D1E"/>
                </a:solidFill>
                <a:latin typeface="Calibri" panose="020F0502020204030204" pitchFamily="34" charset="0"/>
              </a:rPr>
              <a:t>βενθονηρητική</a:t>
            </a:r>
            <a:r>
              <a:rPr lang="el-GR" sz="2000" b="1" i="0" u="none" strike="noStrike" baseline="0" dirty="0">
                <a:solidFill>
                  <a:srgbClr val="211D1E"/>
                </a:solidFill>
                <a:latin typeface="Calibri" panose="020F0502020204030204" pitchFamily="34" charset="0"/>
              </a:rPr>
              <a:t> περιοχή </a:t>
            </a:r>
            <a:r>
              <a:rPr lang="el-GR" sz="2000" b="0" i="0" u="none" strike="noStrike" baseline="0" dirty="0">
                <a:solidFill>
                  <a:srgbClr val="211D1E"/>
                </a:solidFill>
                <a:latin typeface="Calibri" panose="020F0502020204030204" pitchFamily="34" charset="0"/>
              </a:rPr>
              <a:t>υποδιαιρείται περαιτέρω στην </a:t>
            </a:r>
          </a:p>
          <a:p>
            <a:pPr algn="just">
              <a:spcAft>
                <a:spcPts val="300"/>
              </a:spcAft>
            </a:pPr>
            <a:r>
              <a:rPr lang="el-GR" sz="2000" b="0" i="0" u="none" strike="noStrike" baseline="0" dirty="0">
                <a:solidFill>
                  <a:srgbClr val="211D1E"/>
                </a:solidFill>
                <a:latin typeface="Calibri" panose="020F0502020204030204" pitchFamily="34" charset="0"/>
              </a:rPr>
              <a:t>(α) </a:t>
            </a:r>
            <a:r>
              <a:rPr lang="el-GR" sz="2000" b="1" i="0" u="none" strike="noStrike" baseline="0" dirty="0" err="1">
                <a:solidFill>
                  <a:srgbClr val="211D1E"/>
                </a:solidFill>
                <a:latin typeface="Calibri" panose="020F0502020204030204" pitchFamily="34" charset="0"/>
              </a:rPr>
              <a:t>ενδοπαλιρροιακή</a:t>
            </a:r>
            <a:r>
              <a:rPr lang="el-GR" sz="2000" b="1" i="0" u="none" strike="noStrike" baseline="0" dirty="0">
                <a:solidFill>
                  <a:srgbClr val="211D1E"/>
                </a:solidFill>
                <a:latin typeface="Calibri" panose="020F0502020204030204" pitchFamily="34" charset="0"/>
              </a:rPr>
              <a:t> ζώνη </a:t>
            </a:r>
            <a:r>
              <a:rPr lang="el-GR" sz="2000" b="0" i="0" u="none" strike="noStrike" baseline="0" dirty="0">
                <a:solidFill>
                  <a:srgbClr val="211D1E"/>
                </a:solidFill>
                <a:latin typeface="Calibri" panose="020F0502020204030204" pitchFamily="34" charset="0"/>
              </a:rPr>
              <a:t>(</a:t>
            </a:r>
            <a:r>
              <a:rPr lang="el-GR" sz="2000" b="0" i="1" u="none" strike="noStrike" baseline="0" dirty="0" err="1">
                <a:solidFill>
                  <a:srgbClr val="211D1E"/>
                </a:solidFill>
                <a:latin typeface="Calibri" panose="020F0502020204030204" pitchFamily="34" charset="0"/>
              </a:rPr>
              <a:t>intertidal</a:t>
            </a:r>
            <a:r>
              <a:rPr lang="el-GR" sz="2000" b="0" i="0" u="none" strike="noStrike" baseline="0" dirty="0">
                <a:solidFill>
                  <a:srgbClr val="211D1E"/>
                </a:solidFill>
                <a:latin typeface="Calibri" panose="020F0502020204030204" pitchFamily="34" charset="0"/>
              </a:rPr>
              <a:t>) δηλαδή τη περιοχή μεταξύ της υψηλότερης και χαμηλότερης θαλάσσιας στάθμης λόγω της αστρονομικής παλίρροιας και </a:t>
            </a:r>
          </a:p>
          <a:p>
            <a:pPr algn="just">
              <a:spcAft>
                <a:spcPts val="300"/>
              </a:spcAft>
            </a:pPr>
            <a:r>
              <a:rPr lang="el-GR" sz="2000" b="0" i="0" u="none" strike="noStrike" baseline="0" dirty="0">
                <a:solidFill>
                  <a:srgbClr val="211D1E"/>
                </a:solidFill>
                <a:latin typeface="Calibri" panose="020F0502020204030204" pitchFamily="34" charset="0"/>
              </a:rPr>
              <a:t>(β) στην </a:t>
            </a:r>
            <a:r>
              <a:rPr lang="el-GR" sz="2000" b="1" i="0" u="none" strike="noStrike" baseline="0" dirty="0" err="1">
                <a:solidFill>
                  <a:srgbClr val="211D1E"/>
                </a:solidFill>
                <a:latin typeface="Calibri" panose="020F0502020204030204" pitchFamily="34" charset="0"/>
              </a:rPr>
              <a:t>υπoπαλιρροιακή</a:t>
            </a:r>
            <a:r>
              <a:rPr lang="el-GR" sz="2000" b="1" i="0" u="none" strike="noStrike" baseline="0" dirty="0">
                <a:solidFill>
                  <a:srgbClr val="211D1E"/>
                </a:solidFill>
                <a:latin typeface="Calibri" panose="020F0502020204030204" pitchFamily="34" charset="0"/>
              </a:rPr>
              <a:t> ζώνη </a:t>
            </a:r>
            <a:r>
              <a:rPr lang="el-GR" sz="2000" b="0" i="0" u="none" strike="noStrike" baseline="0" dirty="0">
                <a:solidFill>
                  <a:srgbClr val="211D1E"/>
                </a:solidFill>
                <a:latin typeface="Calibri" panose="020F0502020204030204" pitchFamily="34" charset="0"/>
              </a:rPr>
              <a:t>(</a:t>
            </a:r>
            <a:r>
              <a:rPr lang="el-GR" sz="2000" b="0" i="1" u="none" strike="noStrike" baseline="0" dirty="0" err="1">
                <a:solidFill>
                  <a:srgbClr val="211D1E"/>
                </a:solidFill>
                <a:latin typeface="Calibri" panose="020F0502020204030204" pitchFamily="34" charset="0"/>
              </a:rPr>
              <a:t>sublittoral</a:t>
            </a:r>
            <a:r>
              <a:rPr lang="el-GR" sz="2000" b="0" i="0" u="none" strike="noStrike" baseline="0" dirty="0">
                <a:solidFill>
                  <a:srgbClr val="211D1E"/>
                </a:solidFill>
                <a:latin typeface="Calibri" panose="020F0502020204030204" pitchFamily="34" charset="0"/>
              </a:rPr>
              <a:t>) που εκτείνεται πέραν της κατώτατης στάθμης και μέχρι το βάθος των 200 m, περιλαμβάνοντας έτσι το σύνολο ή ένα μεγάλο τμήμα της ηπειρωτικής υφαλοκρηπίδας. Η </a:t>
            </a:r>
            <a:r>
              <a:rPr lang="el-GR" sz="2000" b="1" i="0" u="none" strike="noStrike" baseline="0" dirty="0" err="1">
                <a:solidFill>
                  <a:srgbClr val="211D1E"/>
                </a:solidFill>
                <a:latin typeface="Calibri" panose="020F0502020204030204" pitchFamily="34" charset="0"/>
              </a:rPr>
              <a:t>υπo</a:t>
            </a:r>
            <a:r>
              <a:rPr lang="el-GR" sz="2000" b="1" i="0" u="none" strike="noStrike" baseline="0" dirty="0">
                <a:solidFill>
                  <a:srgbClr val="211D1E"/>
                </a:solidFill>
                <a:latin typeface="Calibri" panose="020F0502020204030204" pitchFamily="34" charset="0"/>
              </a:rPr>
              <a:t>-παλιρροιακή ζώνη </a:t>
            </a:r>
            <a:r>
              <a:rPr lang="el-GR" sz="2000" b="0" i="0" u="none" strike="noStrike" baseline="0" dirty="0">
                <a:solidFill>
                  <a:srgbClr val="211D1E"/>
                </a:solidFill>
                <a:latin typeface="Calibri" panose="020F0502020204030204" pitchFamily="34" charset="0"/>
              </a:rPr>
              <a:t>υποδιαιρείται περαιτέρω στην </a:t>
            </a:r>
            <a:r>
              <a:rPr lang="el-GR" sz="2000" b="1" i="0" u="none" strike="noStrike" baseline="0" dirty="0">
                <a:solidFill>
                  <a:srgbClr val="211D1E"/>
                </a:solidFill>
                <a:latin typeface="Calibri" panose="020F0502020204030204" pitchFamily="34" charset="0"/>
              </a:rPr>
              <a:t>εσωτερική </a:t>
            </a:r>
            <a:r>
              <a:rPr lang="el-GR" sz="2000" b="0" i="0" u="none" strike="noStrike" baseline="0" dirty="0">
                <a:solidFill>
                  <a:srgbClr val="211D1E"/>
                </a:solidFill>
                <a:latin typeface="Calibri" panose="020F0502020204030204" pitchFamily="34" charset="0"/>
              </a:rPr>
              <a:t>και την </a:t>
            </a:r>
            <a:r>
              <a:rPr lang="el-GR" sz="2000" b="1" i="0" u="none" strike="noStrike" baseline="0" dirty="0">
                <a:solidFill>
                  <a:srgbClr val="211D1E"/>
                </a:solidFill>
                <a:latin typeface="Calibri" panose="020F0502020204030204" pitchFamily="34" charset="0"/>
              </a:rPr>
              <a:t>εξωτερική</a:t>
            </a:r>
            <a:r>
              <a:rPr lang="el-GR" sz="2000" b="0" i="0" u="none" strike="noStrike" baseline="0" dirty="0">
                <a:solidFill>
                  <a:srgbClr val="211D1E"/>
                </a:solidFill>
                <a:latin typeface="Calibri" panose="020F0502020204030204" pitchFamily="34" charset="0"/>
              </a:rPr>
              <a:t>. </a:t>
            </a:r>
            <a:endParaRPr lang="en-US" sz="2000" dirty="0"/>
          </a:p>
        </p:txBody>
      </p:sp>
      <p:sp>
        <p:nvSpPr>
          <p:cNvPr id="10" name="TextBox 9">
            <a:extLst>
              <a:ext uri="{FF2B5EF4-FFF2-40B4-BE49-F238E27FC236}">
                <a16:creationId xmlns:a16="http://schemas.microsoft.com/office/drawing/2014/main" id="{622447FC-CF56-4FDC-B38A-6D67B6D4B7F1}"/>
              </a:ext>
            </a:extLst>
          </p:cNvPr>
          <p:cNvSpPr txBox="1"/>
          <p:nvPr/>
        </p:nvSpPr>
        <p:spPr>
          <a:xfrm>
            <a:off x="406305" y="4802661"/>
            <a:ext cx="11570542" cy="2054409"/>
          </a:xfrm>
          <a:prstGeom prst="rect">
            <a:avLst/>
          </a:prstGeom>
          <a:noFill/>
        </p:spPr>
        <p:txBody>
          <a:bodyPr wrap="square">
            <a:spAutoFit/>
          </a:bodyPr>
          <a:lstStyle/>
          <a:p>
            <a:pPr algn="just">
              <a:spcAft>
                <a:spcPts val="300"/>
              </a:spcAft>
            </a:pPr>
            <a:r>
              <a:rPr lang="el-GR" sz="2000" b="1" i="0" u="none" strike="noStrike" baseline="0" dirty="0">
                <a:solidFill>
                  <a:srgbClr val="211D1E"/>
                </a:solidFill>
                <a:latin typeface="Calibri" panose="020F0502020204030204" pitchFamily="34" charset="0"/>
              </a:rPr>
              <a:t>Η </a:t>
            </a:r>
            <a:r>
              <a:rPr lang="el-GR" sz="2000" b="1" i="0" u="none" strike="noStrike" baseline="0" dirty="0" err="1">
                <a:solidFill>
                  <a:srgbClr val="211D1E"/>
                </a:solidFill>
                <a:latin typeface="Calibri" panose="020F0502020204030204" pitchFamily="34" charset="0"/>
              </a:rPr>
              <a:t>βενθοωκεάνια</a:t>
            </a:r>
            <a:r>
              <a:rPr lang="el-GR" sz="2000" b="1" i="0" u="none" strike="noStrike" baseline="0" dirty="0">
                <a:solidFill>
                  <a:srgbClr val="211D1E"/>
                </a:solidFill>
                <a:latin typeface="Calibri" panose="020F0502020204030204" pitchFamily="34" charset="0"/>
              </a:rPr>
              <a:t> περιοχή </a:t>
            </a:r>
            <a:r>
              <a:rPr lang="el-GR" sz="2000" b="0" i="0" u="none" strike="noStrike" baseline="0" dirty="0">
                <a:solidFill>
                  <a:srgbClr val="211D1E"/>
                </a:solidFill>
                <a:latin typeface="Calibri" panose="020F0502020204030204" pitchFamily="34" charset="0"/>
              </a:rPr>
              <a:t>του πυθμένα υποδιαιρείται περαιτέρω στην </a:t>
            </a:r>
          </a:p>
          <a:p>
            <a:pPr algn="just">
              <a:spcAft>
                <a:spcPts val="300"/>
              </a:spcAft>
            </a:pPr>
            <a:r>
              <a:rPr lang="el-GR" sz="2000" b="0" i="0" u="none" strike="noStrike" baseline="0" dirty="0">
                <a:solidFill>
                  <a:srgbClr val="211D1E"/>
                </a:solidFill>
                <a:latin typeface="Calibri" panose="020F0502020204030204" pitchFamily="34" charset="0"/>
              </a:rPr>
              <a:t>(α) </a:t>
            </a:r>
            <a:r>
              <a:rPr lang="el-GR" sz="2000" b="1" i="0" u="none" strike="noStrike" baseline="0" dirty="0" err="1">
                <a:solidFill>
                  <a:srgbClr val="211D1E"/>
                </a:solidFill>
                <a:latin typeface="Calibri" panose="020F0502020204030204" pitchFamily="34" charset="0"/>
              </a:rPr>
              <a:t>βαθύαλη</a:t>
            </a:r>
            <a:r>
              <a:rPr lang="el-GR" sz="2000" b="1" i="0" u="none" strike="noStrike" baseline="0" dirty="0">
                <a:solidFill>
                  <a:srgbClr val="211D1E"/>
                </a:solidFill>
                <a:latin typeface="Calibri" panose="020F0502020204030204" pitchFamily="34" charset="0"/>
              </a:rPr>
              <a:t> </a:t>
            </a:r>
            <a:r>
              <a:rPr lang="el-GR" sz="2000" b="0" i="0" u="none" strike="noStrike" baseline="0" dirty="0">
                <a:solidFill>
                  <a:srgbClr val="211D1E"/>
                </a:solidFill>
                <a:latin typeface="Calibri" panose="020F0502020204030204" pitchFamily="34" charset="0"/>
              </a:rPr>
              <a:t>(</a:t>
            </a:r>
            <a:r>
              <a:rPr lang="el-GR" sz="2000" b="0" i="1" u="none" strike="noStrike" baseline="0" dirty="0" err="1">
                <a:solidFill>
                  <a:srgbClr val="211D1E"/>
                </a:solidFill>
                <a:latin typeface="Calibri" panose="020F0502020204030204" pitchFamily="34" charset="0"/>
              </a:rPr>
              <a:t>bathyal</a:t>
            </a:r>
            <a:r>
              <a:rPr lang="el-GR" sz="2000" b="0" i="0" u="none" strike="noStrike" baseline="0" dirty="0">
                <a:solidFill>
                  <a:srgbClr val="211D1E"/>
                </a:solidFill>
                <a:latin typeface="Calibri" panose="020F0502020204030204" pitchFamily="34" charset="0"/>
              </a:rPr>
              <a:t>) </a:t>
            </a:r>
            <a:r>
              <a:rPr lang="el-GR" sz="2000" b="1" i="0" u="none" strike="noStrike" baseline="0" dirty="0">
                <a:solidFill>
                  <a:srgbClr val="211D1E"/>
                </a:solidFill>
                <a:latin typeface="Calibri" panose="020F0502020204030204" pitchFamily="34" charset="0"/>
              </a:rPr>
              <a:t>ζώνη </a:t>
            </a:r>
            <a:r>
              <a:rPr lang="el-GR" sz="2000" b="0" i="0" u="none" strike="noStrike" baseline="0" dirty="0">
                <a:solidFill>
                  <a:srgbClr val="211D1E"/>
                </a:solidFill>
                <a:latin typeface="Calibri" panose="020F0502020204030204" pitchFamily="34" charset="0"/>
              </a:rPr>
              <a:t>που εκτείνεται από βάθος 200 m έως 4000 m,</a:t>
            </a:r>
          </a:p>
          <a:p>
            <a:pPr algn="just">
              <a:spcAft>
                <a:spcPts val="300"/>
              </a:spcAft>
            </a:pPr>
            <a:r>
              <a:rPr lang="el-GR" sz="2000" b="0" i="0" u="none" strike="noStrike" baseline="0" dirty="0">
                <a:solidFill>
                  <a:srgbClr val="211D1E"/>
                </a:solidFill>
                <a:latin typeface="Calibri" panose="020F0502020204030204" pitchFamily="34" charset="0"/>
              </a:rPr>
              <a:t> (β) </a:t>
            </a:r>
            <a:r>
              <a:rPr lang="el-GR" sz="2000" b="1" i="0" u="none" strike="noStrike" baseline="0" dirty="0">
                <a:solidFill>
                  <a:srgbClr val="211D1E"/>
                </a:solidFill>
                <a:latin typeface="Calibri" panose="020F0502020204030204" pitchFamily="34" charset="0"/>
              </a:rPr>
              <a:t>αβυσσική ζώνη </a:t>
            </a:r>
            <a:r>
              <a:rPr lang="el-GR" sz="2000" b="0" i="0" u="none" strike="noStrike" baseline="0" dirty="0">
                <a:solidFill>
                  <a:srgbClr val="211D1E"/>
                </a:solidFill>
                <a:latin typeface="Calibri" panose="020F0502020204030204" pitchFamily="34" charset="0"/>
              </a:rPr>
              <a:t>(</a:t>
            </a:r>
            <a:r>
              <a:rPr lang="el-GR" sz="2000" b="0" i="1" u="none" strike="noStrike" baseline="0" dirty="0" err="1">
                <a:solidFill>
                  <a:srgbClr val="211D1E"/>
                </a:solidFill>
                <a:latin typeface="Calibri" panose="020F0502020204030204" pitchFamily="34" charset="0"/>
              </a:rPr>
              <a:t>abyssal</a:t>
            </a:r>
            <a:r>
              <a:rPr lang="el-GR" sz="2000" b="0" i="0" u="none" strike="noStrike" baseline="0" dirty="0">
                <a:solidFill>
                  <a:srgbClr val="211D1E"/>
                </a:solidFill>
                <a:latin typeface="Calibri" panose="020F0502020204030204" pitchFamily="34" charset="0"/>
              </a:rPr>
              <a:t>) 4000-6000 m και η οποία περιλαμβάνει περισσότερο από το 80% του συνολικού </a:t>
            </a:r>
            <a:r>
              <a:rPr lang="el-GR" sz="2000" b="0" i="0" u="none" strike="noStrike" baseline="0" dirty="0" err="1">
                <a:solidFill>
                  <a:srgbClr val="211D1E"/>
                </a:solidFill>
                <a:latin typeface="Calibri" panose="020F0502020204030204" pitchFamily="34" charset="0"/>
              </a:rPr>
              <a:t>βενθικού</a:t>
            </a:r>
            <a:r>
              <a:rPr lang="el-GR" sz="2000" b="0" i="0" u="none" strike="noStrike" baseline="0" dirty="0">
                <a:solidFill>
                  <a:srgbClr val="211D1E"/>
                </a:solidFill>
                <a:latin typeface="Calibri" panose="020F0502020204030204" pitchFamily="34" charset="0"/>
              </a:rPr>
              <a:t> περιβάλλοντος με το μεγαλύτερο μέρος της να καλύπτεται από μαλακό ωκεάνιο ίζημα (κυρίως άργιλο) και </a:t>
            </a:r>
          </a:p>
          <a:p>
            <a:pPr algn="just">
              <a:spcAft>
                <a:spcPts val="300"/>
              </a:spcAft>
            </a:pPr>
            <a:r>
              <a:rPr lang="el-GR" sz="2000" b="0" i="0" u="none" strike="noStrike" baseline="0" dirty="0">
                <a:solidFill>
                  <a:srgbClr val="211D1E"/>
                </a:solidFill>
                <a:latin typeface="Calibri" panose="020F0502020204030204" pitchFamily="34" charset="0"/>
              </a:rPr>
              <a:t>(γ) </a:t>
            </a:r>
            <a:r>
              <a:rPr lang="el-GR" sz="2000" b="1" i="0" u="none" strike="noStrike" baseline="0" dirty="0" err="1">
                <a:solidFill>
                  <a:srgbClr val="211D1E"/>
                </a:solidFill>
                <a:latin typeface="Calibri" panose="020F0502020204030204" pitchFamily="34" charset="0"/>
              </a:rPr>
              <a:t>αδαία</a:t>
            </a:r>
            <a:r>
              <a:rPr lang="el-GR" sz="2000" b="1" i="0" u="none" strike="noStrike" baseline="0" dirty="0">
                <a:solidFill>
                  <a:srgbClr val="211D1E"/>
                </a:solidFill>
                <a:latin typeface="Calibri" panose="020F0502020204030204" pitchFamily="34" charset="0"/>
              </a:rPr>
              <a:t> </a:t>
            </a:r>
            <a:r>
              <a:rPr lang="el-GR" sz="2000" b="0" i="0" u="none" strike="noStrike" baseline="0" dirty="0">
                <a:solidFill>
                  <a:srgbClr val="211D1E"/>
                </a:solidFill>
                <a:latin typeface="Calibri" panose="020F0502020204030204" pitchFamily="34" charset="0"/>
              </a:rPr>
              <a:t>(</a:t>
            </a:r>
            <a:r>
              <a:rPr lang="el-GR" sz="2000" b="0" i="1" u="none" strike="noStrike" baseline="0" dirty="0" err="1">
                <a:solidFill>
                  <a:srgbClr val="211D1E"/>
                </a:solidFill>
                <a:latin typeface="Calibri" panose="020F0502020204030204" pitchFamily="34" charset="0"/>
              </a:rPr>
              <a:t>hadal</a:t>
            </a:r>
            <a:r>
              <a:rPr lang="el-GR" sz="2000" b="0" i="0" u="none" strike="noStrike" baseline="0" dirty="0">
                <a:solidFill>
                  <a:srgbClr val="211D1E"/>
                </a:solidFill>
                <a:latin typeface="Calibri" panose="020F0502020204030204" pitchFamily="34" charset="0"/>
              </a:rPr>
              <a:t>) για βάθη &gt;6000 m. </a:t>
            </a:r>
            <a:endParaRPr lang="en-US" sz="2000" dirty="0"/>
          </a:p>
        </p:txBody>
      </p:sp>
    </p:spTree>
    <p:extLst>
      <p:ext uri="{BB962C8B-B14F-4D97-AF65-F5344CB8AC3E}">
        <p14:creationId xmlns:p14="http://schemas.microsoft.com/office/powerpoint/2010/main" val="1954966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194FA69-ECA0-425E-AE83-CEA4DEC8EB8F}"/>
              </a:ext>
            </a:extLst>
          </p:cNvPr>
          <p:cNvSpPr txBox="1"/>
          <p:nvPr/>
        </p:nvSpPr>
        <p:spPr>
          <a:xfrm>
            <a:off x="2088776" y="185282"/>
            <a:ext cx="8014447" cy="830997"/>
          </a:xfrm>
          <a:prstGeom prst="rect">
            <a:avLst/>
          </a:prstGeom>
          <a:noFill/>
        </p:spPr>
        <p:txBody>
          <a:bodyPr wrap="square">
            <a:spAutoFit/>
          </a:bodyPr>
          <a:lstStyle/>
          <a:p>
            <a:pPr algn="l"/>
            <a:endParaRPr lang="en-US" sz="2400" b="1" i="0" u="none" strike="noStrike" baseline="0" dirty="0">
              <a:solidFill>
                <a:srgbClr val="0070C0"/>
              </a:solidFill>
              <a:latin typeface="Trebuchet MS" panose="020B0603020202020204" pitchFamily="34" charset="0"/>
            </a:endParaRPr>
          </a:p>
          <a:p>
            <a:r>
              <a:rPr lang="el-GR" sz="2400" b="1" i="0" u="none" strike="noStrike" baseline="0" dirty="0">
                <a:solidFill>
                  <a:srgbClr val="002060"/>
                </a:solidFill>
                <a:latin typeface="Trebuchet MS" panose="020B0603020202020204" pitchFamily="34" charset="0"/>
              </a:rPr>
              <a:t>ΠΡΩΤΟΓΕΝΗΣ ΠΑΡΑΓΩΓΗ ΚΑΙ ΠΑΡΑΓΩΓΙΚΌΤΗΤΑ </a:t>
            </a:r>
            <a:endParaRPr lang="en-US" sz="2400" b="1" dirty="0">
              <a:solidFill>
                <a:srgbClr val="002060"/>
              </a:solidFill>
            </a:endParaRPr>
          </a:p>
        </p:txBody>
      </p:sp>
      <p:sp>
        <p:nvSpPr>
          <p:cNvPr id="10" name="TextBox 9">
            <a:extLst>
              <a:ext uri="{FF2B5EF4-FFF2-40B4-BE49-F238E27FC236}">
                <a16:creationId xmlns:a16="http://schemas.microsoft.com/office/drawing/2014/main" id="{6D4555DC-19FB-4247-ABA3-1D39EB0DD000}"/>
              </a:ext>
            </a:extLst>
          </p:cNvPr>
          <p:cNvSpPr txBox="1"/>
          <p:nvPr/>
        </p:nvSpPr>
        <p:spPr>
          <a:xfrm>
            <a:off x="394447" y="1085957"/>
            <a:ext cx="10919012" cy="3477875"/>
          </a:xfrm>
          <a:prstGeom prst="rect">
            <a:avLst/>
          </a:prstGeom>
          <a:noFill/>
        </p:spPr>
        <p:txBody>
          <a:bodyPr wrap="square">
            <a:spAutoFit/>
          </a:bodyPr>
          <a:lstStyle/>
          <a:p>
            <a:pPr algn="l"/>
            <a:endParaRPr lang="en-US" sz="2000" b="0" i="0" u="none" strike="noStrike" baseline="0" dirty="0">
              <a:solidFill>
                <a:srgbClr val="000000"/>
              </a:solidFill>
              <a:latin typeface="Calibri" panose="020F0502020204030204" pitchFamily="34" charset="0"/>
            </a:endParaRPr>
          </a:p>
          <a:p>
            <a:pPr algn="just"/>
            <a:r>
              <a:rPr lang="el-GR" sz="2000" b="0" i="0" u="none" strike="noStrike" baseline="0" dirty="0">
                <a:solidFill>
                  <a:srgbClr val="211D1E"/>
                </a:solidFill>
                <a:latin typeface="Calibri" panose="020F0502020204030204" pitchFamily="34" charset="0"/>
              </a:rPr>
              <a:t>Με τον όρο </a:t>
            </a:r>
            <a:r>
              <a:rPr lang="el-GR" sz="2000" b="1" i="0" u="none" strike="noStrike" baseline="0" dirty="0">
                <a:solidFill>
                  <a:srgbClr val="211D1E"/>
                </a:solidFill>
                <a:latin typeface="Calibri" panose="020F0502020204030204" pitchFamily="34" charset="0"/>
              </a:rPr>
              <a:t>πρωτογενή (θαλάσσια) παραγωγή </a:t>
            </a:r>
            <a:r>
              <a:rPr lang="el-GR" sz="2000" b="0" i="0" u="none" strike="noStrike" baseline="0" dirty="0">
                <a:solidFill>
                  <a:srgbClr val="211D1E"/>
                </a:solidFill>
                <a:latin typeface="Calibri" panose="020F0502020204030204" pitchFamily="34" charset="0"/>
              </a:rPr>
              <a:t>(</a:t>
            </a:r>
            <a:r>
              <a:rPr lang="el-GR" sz="2000" b="0" i="1" u="none" strike="noStrike" baseline="0" dirty="0" err="1">
                <a:solidFill>
                  <a:srgbClr val="211D1E"/>
                </a:solidFill>
                <a:latin typeface="Calibri" panose="020F0502020204030204" pitchFamily="34" charset="0"/>
              </a:rPr>
              <a:t>primary</a:t>
            </a:r>
            <a:r>
              <a:rPr lang="el-GR" sz="2000" b="0" i="1" u="none" strike="noStrike" baseline="0" dirty="0">
                <a:solidFill>
                  <a:srgbClr val="211D1E"/>
                </a:solidFill>
                <a:latin typeface="Calibri" panose="020F0502020204030204" pitchFamily="34" charset="0"/>
              </a:rPr>
              <a:t> </a:t>
            </a:r>
            <a:r>
              <a:rPr lang="el-GR" sz="2000" b="0" i="1" u="none" strike="noStrike" baseline="0" dirty="0" err="1">
                <a:solidFill>
                  <a:srgbClr val="211D1E"/>
                </a:solidFill>
                <a:latin typeface="Calibri" panose="020F0502020204030204" pitchFamily="34" charset="0"/>
              </a:rPr>
              <a:t>production</a:t>
            </a:r>
            <a:r>
              <a:rPr lang="el-GR" sz="2000" b="0" i="0" u="none" strike="noStrike" baseline="0" dirty="0">
                <a:solidFill>
                  <a:srgbClr val="211D1E"/>
                </a:solidFill>
                <a:latin typeface="Calibri" panose="020F0502020204030204" pitchFamily="34" charset="0"/>
              </a:rPr>
              <a:t>) εννοείται η σύνθεση οργανικών ενώσεων (</a:t>
            </a:r>
            <a:r>
              <a:rPr lang="el-GR" sz="2000" b="0" i="1" u="none" strike="noStrike" baseline="0" dirty="0" err="1">
                <a:solidFill>
                  <a:srgbClr val="211D1E"/>
                </a:solidFill>
                <a:latin typeface="Calibri" panose="020F0502020204030204" pitchFamily="34" charset="0"/>
              </a:rPr>
              <a:t>organic</a:t>
            </a:r>
            <a:r>
              <a:rPr lang="el-GR" sz="2000" b="0" i="1" u="none" strike="noStrike" baseline="0" dirty="0">
                <a:solidFill>
                  <a:srgbClr val="211D1E"/>
                </a:solidFill>
                <a:latin typeface="Calibri" panose="020F0502020204030204" pitchFamily="34" charset="0"/>
              </a:rPr>
              <a:t> </a:t>
            </a:r>
            <a:r>
              <a:rPr lang="el-GR" sz="2000" b="0" i="1" u="none" strike="noStrike" baseline="0" dirty="0" err="1">
                <a:solidFill>
                  <a:srgbClr val="211D1E"/>
                </a:solidFill>
                <a:latin typeface="Calibri" panose="020F0502020204030204" pitchFamily="34" charset="0"/>
              </a:rPr>
              <a:t>compounds</a:t>
            </a:r>
            <a:r>
              <a:rPr lang="el-GR" sz="2000" b="0" i="0" u="none" strike="noStrike" baseline="0" dirty="0">
                <a:solidFill>
                  <a:srgbClr val="211D1E"/>
                </a:solidFill>
                <a:latin typeface="Calibri" panose="020F0502020204030204" pitchFamily="34" charset="0"/>
              </a:rPr>
              <a:t>) με βάση τον άνθρακα χρησιμοποιώντας ενέργεια που προέρχεται από την ηλιακή ακτινοβολία κατά τη διάρκεια της διεργασίας της </a:t>
            </a:r>
            <a:r>
              <a:rPr lang="el-GR" sz="2000" b="1" i="0" u="none" strike="noStrike" baseline="0" dirty="0">
                <a:solidFill>
                  <a:srgbClr val="211D1E"/>
                </a:solidFill>
                <a:latin typeface="Calibri" panose="020F0502020204030204" pitchFamily="34" charset="0"/>
              </a:rPr>
              <a:t>φωτοσύνθεσης </a:t>
            </a:r>
            <a:r>
              <a:rPr lang="el-GR" sz="2000" b="0" i="0" u="none" strike="noStrike" baseline="0" dirty="0">
                <a:solidFill>
                  <a:srgbClr val="211D1E"/>
                </a:solidFill>
                <a:latin typeface="Calibri" panose="020F0502020204030204" pitchFamily="34" charset="0"/>
              </a:rPr>
              <a:t>(</a:t>
            </a:r>
            <a:r>
              <a:rPr lang="el-GR" sz="2000" b="0" i="1" u="none" strike="noStrike" baseline="0" dirty="0" err="1">
                <a:solidFill>
                  <a:srgbClr val="211D1E"/>
                </a:solidFill>
                <a:latin typeface="Calibri" panose="020F0502020204030204" pitchFamily="34" charset="0"/>
              </a:rPr>
              <a:t>photosynthesis</a:t>
            </a:r>
            <a:r>
              <a:rPr lang="el-GR" sz="2000" b="0" i="0" u="none" strike="noStrike" baseline="0" dirty="0">
                <a:solidFill>
                  <a:srgbClr val="211D1E"/>
                </a:solidFill>
                <a:latin typeface="Calibri" panose="020F0502020204030204" pitchFamily="34" charset="0"/>
              </a:rPr>
              <a:t>) ή από χημικές αντιδράσεις κατά τη διεργασία της </a:t>
            </a:r>
            <a:r>
              <a:rPr lang="el-GR" sz="2000" b="1" i="0" u="none" strike="noStrike" baseline="0" dirty="0" err="1">
                <a:solidFill>
                  <a:srgbClr val="211D1E"/>
                </a:solidFill>
                <a:latin typeface="Calibri" panose="020F0502020204030204" pitchFamily="34" charset="0"/>
              </a:rPr>
              <a:t>χημειοσύνθεσης</a:t>
            </a:r>
            <a:r>
              <a:rPr lang="el-GR" sz="2000" b="1" i="0" u="none" strike="noStrike" baseline="0" dirty="0">
                <a:solidFill>
                  <a:srgbClr val="211D1E"/>
                </a:solidFill>
                <a:latin typeface="Calibri" panose="020F0502020204030204" pitchFamily="34" charset="0"/>
              </a:rPr>
              <a:t> </a:t>
            </a:r>
            <a:r>
              <a:rPr lang="el-GR" sz="2000" b="0" i="0" u="none" strike="noStrike" baseline="0" dirty="0">
                <a:solidFill>
                  <a:srgbClr val="211D1E"/>
                </a:solidFill>
                <a:latin typeface="Calibri" panose="020F0502020204030204" pitchFamily="34" charset="0"/>
              </a:rPr>
              <a:t>(</a:t>
            </a:r>
            <a:r>
              <a:rPr lang="el-GR" sz="2000" b="0" i="1" u="none" strike="noStrike" baseline="0" dirty="0" err="1">
                <a:solidFill>
                  <a:srgbClr val="211D1E"/>
                </a:solidFill>
                <a:latin typeface="Calibri" panose="020F0502020204030204" pitchFamily="34" charset="0"/>
              </a:rPr>
              <a:t>chemosynthesis</a:t>
            </a:r>
            <a:r>
              <a:rPr lang="el-GR" sz="2000" b="0" i="0" u="none" strike="noStrike" baseline="0" dirty="0">
                <a:solidFill>
                  <a:srgbClr val="211D1E"/>
                </a:solidFill>
                <a:latin typeface="Calibri" panose="020F0502020204030204" pitchFamily="34" charset="0"/>
              </a:rPr>
              <a:t>). Πρόκειται για μια βιολογική διαδικασία που ουσιαστικά αποτελεί την πρώτη και βασική μορφή αποταμίευσης ενέργειας σ΄ ένα θαλάσσιο οικοσύστημα. </a:t>
            </a:r>
          </a:p>
          <a:p>
            <a:pPr algn="just"/>
            <a:endParaRPr lang="el-GR" sz="2000" dirty="0">
              <a:solidFill>
                <a:srgbClr val="211D1E"/>
              </a:solidFill>
              <a:latin typeface="Calibri" panose="020F0502020204030204" pitchFamily="34" charset="0"/>
            </a:endParaRPr>
          </a:p>
          <a:p>
            <a:pPr algn="just"/>
            <a:r>
              <a:rPr lang="el-GR" sz="2000" b="0" i="0" u="none" strike="noStrike" baseline="0" dirty="0">
                <a:solidFill>
                  <a:srgbClr val="211D1E"/>
                </a:solidFill>
                <a:latin typeface="Calibri" panose="020F0502020204030204" pitchFamily="34" charset="0"/>
              </a:rPr>
              <a:t>Η παραγόμενη οργανική ύλη, αποκαλούμενη και </a:t>
            </a:r>
            <a:r>
              <a:rPr lang="el-GR" sz="2000" b="1" i="0" u="none" strike="noStrike" baseline="0" dirty="0">
                <a:solidFill>
                  <a:srgbClr val="211D1E"/>
                </a:solidFill>
                <a:latin typeface="Calibri" panose="020F0502020204030204" pitchFamily="34" charset="0"/>
              </a:rPr>
              <a:t>βιομάζα </a:t>
            </a:r>
            <a:r>
              <a:rPr lang="el-GR" sz="2000" b="0" i="0" u="none" strike="noStrike" baseline="0" dirty="0">
                <a:solidFill>
                  <a:srgbClr val="211D1E"/>
                </a:solidFill>
                <a:latin typeface="Calibri" panose="020F0502020204030204" pitchFamily="34" charset="0"/>
              </a:rPr>
              <a:t>(= συνολικός αριθμός ατόμων x μέσο βάρος ανά μονάδα όγκου νερού), που παράγεται στη μονάδα του χρόνου καλείται </a:t>
            </a:r>
            <a:r>
              <a:rPr lang="el-GR" sz="2000" b="1" i="0" u="none" strike="noStrike" baseline="0" dirty="0">
                <a:solidFill>
                  <a:srgbClr val="211D1E"/>
                </a:solidFill>
                <a:latin typeface="Calibri" panose="020F0502020204030204" pitchFamily="34" charset="0"/>
              </a:rPr>
              <a:t>πρωτογενής παραγωγικότητα </a:t>
            </a:r>
            <a:r>
              <a:rPr lang="el-GR" sz="2000" b="0" i="0" u="none" strike="noStrike" baseline="0" dirty="0">
                <a:solidFill>
                  <a:srgbClr val="211D1E"/>
                </a:solidFill>
                <a:latin typeface="Calibri" panose="020F0502020204030204" pitchFamily="34" charset="0"/>
              </a:rPr>
              <a:t>(</a:t>
            </a:r>
            <a:r>
              <a:rPr lang="el-GR" sz="2000" b="0" i="1" u="none" strike="noStrike" baseline="0" dirty="0" err="1">
                <a:solidFill>
                  <a:srgbClr val="211D1E"/>
                </a:solidFill>
                <a:latin typeface="Calibri" panose="020F0502020204030204" pitchFamily="34" charset="0"/>
              </a:rPr>
              <a:t>primary</a:t>
            </a:r>
            <a:r>
              <a:rPr lang="el-GR" sz="2000" b="0" i="1" u="none" strike="noStrike" baseline="0" dirty="0">
                <a:solidFill>
                  <a:srgbClr val="211D1E"/>
                </a:solidFill>
                <a:latin typeface="Calibri" panose="020F0502020204030204" pitchFamily="34" charset="0"/>
              </a:rPr>
              <a:t> </a:t>
            </a:r>
            <a:r>
              <a:rPr lang="el-GR" sz="2000" b="0" i="1" u="none" strike="noStrike" baseline="0" dirty="0" err="1">
                <a:solidFill>
                  <a:srgbClr val="211D1E"/>
                </a:solidFill>
                <a:latin typeface="Calibri" panose="020F0502020204030204" pitchFamily="34" charset="0"/>
              </a:rPr>
              <a:t>productivity</a:t>
            </a:r>
            <a:r>
              <a:rPr lang="el-GR" sz="2000" b="0" i="0" u="none" strike="noStrike" baseline="0" dirty="0">
                <a:solidFill>
                  <a:srgbClr val="211D1E"/>
                </a:solidFill>
                <a:latin typeface="Calibri" panose="020F0502020204030204" pitchFamily="34" charset="0"/>
              </a:rPr>
              <a:t>). </a:t>
            </a:r>
            <a:endParaRPr lang="en-US" sz="2000" dirty="0"/>
          </a:p>
        </p:txBody>
      </p:sp>
      <p:sp>
        <p:nvSpPr>
          <p:cNvPr id="12" name="TextBox 11">
            <a:extLst>
              <a:ext uri="{FF2B5EF4-FFF2-40B4-BE49-F238E27FC236}">
                <a16:creationId xmlns:a16="http://schemas.microsoft.com/office/drawing/2014/main" id="{0B867F87-8834-431C-B435-6BDBE092DAC7}"/>
              </a:ext>
            </a:extLst>
          </p:cNvPr>
          <p:cNvSpPr txBox="1"/>
          <p:nvPr/>
        </p:nvSpPr>
        <p:spPr>
          <a:xfrm>
            <a:off x="385482" y="4761056"/>
            <a:ext cx="11152094" cy="1631216"/>
          </a:xfrm>
          <a:prstGeom prst="rect">
            <a:avLst/>
          </a:prstGeom>
          <a:noFill/>
        </p:spPr>
        <p:txBody>
          <a:bodyPr wrap="square">
            <a:spAutoFit/>
          </a:bodyPr>
          <a:lstStyle/>
          <a:p>
            <a:pPr algn="just"/>
            <a:r>
              <a:rPr lang="el-GR" sz="2000" b="0" i="0" u="none" strike="noStrike" baseline="0" dirty="0">
                <a:solidFill>
                  <a:srgbClr val="211D1E"/>
                </a:solidFill>
                <a:latin typeface="Calibri" panose="020F0502020204030204" pitchFamily="34" charset="0"/>
              </a:rPr>
              <a:t>Η συνολική ποσότητα ενέργειας που εμπεριέχεται στους ζωντανούς οργανισμούς ονομάζεται </a:t>
            </a:r>
            <a:r>
              <a:rPr lang="el-GR" sz="2000" b="1" i="0" u="none" strike="noStrike" baseline="0" dirty="0">
                <a:solidFill>
                  <a:srgbClr val="211D1E"/>
                </a:solidFill>
                <a:latin typeface="Calibri" panose="020F0502020204030204" pitchFamily="34" charset="0"/>
              </a:rPr>
              <a:t>ολική πρωτογενής παραγωγικότητα </a:t>
            </a:r>
            <a:r>
              <a:rPr lang="el-GR" sz="2000" b="0" i="0" u="none" strike="noStrike" baseline="0" dirty="0">
                <a:solidFill>
                  <a:srgbClr val="211D1E"/>
                </a:solidFill>
                <a:latin typeface="Calibri" panose="020F0502020204030204" pitchFamily="34" charset="0"/>
              </a:rPr>
              <a:t>(</a:t>
            </a:r>
            <a:r>
              <a:rPr lang="el-GR" sz="2000" b="0" i="1" u="none" strike="noStrike" baseline="0" dirty="0">
                <a:solidFill>
                  <a:srgbClr val="211D1E"/>
                </a:solidFill>
                <a:latin typeface="Calibri" panose="020F0502020204030204" pitchFamily="34" charset="0"/>
              </a:rPr>
              <a:t>GPP: </a:t>
            </a:r>
            <a:r>
              <a:rPr lang="el-GR" sz="2000" b="0" i="1" u="none" strike="noStrike" baseline="0" dirty="0" err="1">
                <a:solidFill>
                  <a:srgbClr val="211D1E"/>
                </a:solidFill>
                <a:latin typeface="Calibri" panose="020F0502020204030204" pitchFamily="34" charset="0"/>
              </a:rPr>
              <a:t>gross</a:t>
            </a:r>
            <a:r>
              <a:rPr lang="el-GR" sz="2000" b="0" i="1" u="none" strike="noStrike" baseline="0" dirty="0">
                <a:solidFill>
                  <a:srgbClr val="211D1E"/>
                </a:solidFill>
                <a:latin typeface="Calibri" panose="020F0502020204030204" pitchFamily="34" charset="0"/>
              </a:rPr>
              <a:t> </a:t>
            </a:r>
            <a:r>
              <a:rPr lang="el-GR" sz="2000" b="0" i="1" u="none" strike="noStrike" baseline="0" dirty="0" err="1">
                <a:solidFill>
                  <a:srgbClr val="211D1E"/>
                </a:solidFill>
                <a:latin typeface="Calibri" panose="020F0502020204030204" pitchFamily="34" charset="0"/>
              </a:rPr>
              <a:t>primary</a:t>
            </a:r>
            <a:r>
              <a:rPr lang="el-GR" sz="2000" b="0" i="1" u="none" strike="noStrike" baseline="0" dirty="0">
                <a:solidFill>
                  <a:srgbClr val="211D1E"/>
                </a:solidFill>
                <a:latin typeface="Calibri" panose="020F0502020204030204" pitchFamily="34" charset="0"/>
              </a:rPr>
              <a:t> </a:t>
            </a:r>
            <a:r>
              <a:rPr lang="el-GR" sz="2000" b="0" i="1" u="none" strike="noStrike" baseline="0" dirty="0" err="1">
                <a:solidFill>
                  <a:srgbClr val="211D1E"/>
                </a:solidFill>
                <a:latin typeface="Calibri" panose="020F0502020204030204" pitchFamily="34" charset="0"/>
              </a:rPr>
              <a:t>productivity</a:t>
            </a:r>
            <a:r>
              <a:rPr lang="el-GR" sz="2000" b="0" i="0" u="none" strike="noStrike" baseline="0" dirty="0">
                <a:solidFill>
                  <a:srgbClr val="211D1E"/>
                </a:solidFill>
                <a:latin typeface="Calibri" panose="020F0502020204030204" pitchFamily="34" charset="0"/>
              </a:rPr>
              <a:t>). Μέσω των μεταβολικών δραστηριοτήτων των ίδιων των φυτών και μέσω της απώλειας θερμότητας, δαπανάται πάνω από το 50% της ολικής ενέργειας, με την υπολειπόμενη να αποκαλείται </a:t>
            </a:r>
            <a:r>
              <a:rPr lang="el-GR" sz="2000" b="1" i="0" u="none" strike="noStrike" baseline="0" dirty="0">
                <a:solidFill>
                  <a:srgbClr val="211D1E"/>
                </a:solidFill>
                <a:latin typeface="Calibri" panose="020F0502020204030204" pitchFamily="34" charset="0"/>
              </a:rPr>
              <a:t>καθαρή (ή τελική) πρωτογενής παραγωγικότητα </a:t>
            </a:r>
            <a:r>
              <a:rPr lang="el-GR" sz="2000" b="0" i="0" u="none" strike="noStrike" baseline="0" dirty="0">
                <a:solidFill>
                  <a:srgbClr val="211D1E"/>
                </a:solidFill>
                <a:latin typeface="Calibri" panose="020F0502020204030204" pitchFamily="34" charset="0"/>
              </a:rPr>
              <a:t>(</a:t>
            </a:r>
            <a:r>
              <a:rPr lang="el-GR" sz="2000" b="0" i="1" u="none" strike="noStrike" baseline="0" dirty="0">
                <a:solidFill>
                  <a:srgbClr val="211D1E"/>
                </a:solidFill>
                <a:latin typeface="Calibri" panose="020F0502020204030204" pitchFamily="34" charset="0"/>
              </a:rPr>
              <a:t>NPP: </a:t>
            </a:r>
            <a:r>
              <a:rPr lang="el-GR" sz="2000" b="0" i="1" u="none" strike="noStrike" baseline="0" dirty="0" err="1">
                <a:solidFill>
                  <a:srgbClr val="211D1E"/>
                </a:solidFill>
                <a:latin typeface="Calibri" panose="020F0502020204030204" pitchFamily="34" charset="0"/>
              </a:rPr>
              <a:t>net</a:t>
            </a:r>
            <a:r>
              <a:rPr lang="el-GR" sz="2000" b="0" i="1" u="none" strike="noStrike" baseline="0" dirty="0">
                <a:solidFill>
                  <a:srgbClr val="211D1E"/>
                </a:solidFill>
                <a:latin typeface="Calibri" panose="020F0502020204030204" pitchFamily="34" charset="0"/>
              </a:rPr>
              <a:t> </a:t>
            </a:r>
            <a:r>
              <a:rPr lang="el-GR" sz="2000" b="0" i="1" u="none" strike="noStrike" baseline="0" dirty="0" err="1">
                <a:solidFill>
                  <a:srgbClr val="211D1E"/>
                </a:solidFill>
                <a:latin typeface="Calibri" panose="020F0502020204030204" pitchFamily="34" charset="0"/>
              </a:rPr>
              <a:t>primary</a:t>
            </a:r>
            <a:r>
              <a:rPr lang="el-GR" sz="2000" b="0" i="1" u="none" strike="noStrike" baseline="0" dirty="0">
                <a:solidFill>
                  <a:srgbClr val="211D1E"/>
                </a:solidFill>
                <a:latin typeface="Calibri" panose="020F0502020204030204" pitchFamily="34" charset="0"/>
              </a:rPr>
              <a:t> </a:t>
            </a:r>
            <a:r>
              <a:rPr lang="el-GR" sz="2000" b="0" i="1" u="none" strike="noStrike" baseline="0" dirty="0" err="1">
                <a:solidFill>
                  <a:srgbClr val="211D1E"/>
                </a:solidFill>
                <a:latin typeface="Calibri" panose="020F0502020204030204" pitchFamily="34" charset="0"/>
              </a:rPr>
              <a:t>productivity</a:t>
            </a:r>
            <a:r>
              <a:rPr lang="el-GR" sz="2000" b="0" i="0" u="none" strike="noStrike" baseline="0" dirty="0">
                <a:solidFill>
                  <a:srgbClr val="211D1E"/>
                </a:solidFill>
                <a:latin typeface="Calibri" panose="020F0502020204030204" pitchFamily="34" charset="0"/>
              </a:rPr>
              <a:t>) (</a:t>
            </a:r>
            <a:r>
              <a:rPr lang="el-GR" sz="2000" b="0" i="0" u="none" strike="noStrike" baseline="0" dirty="0" err="1">
                <a:solidFill>
                  <a:srgbClr val="211D1E"/>
                </a:solidFill>
                <a:latin typeface="Calibri" panose="020F0502020204030204" pitchFamily="34" charset="0"/>
              </a:rPr>
              <a:t>Trujillo</a:t>
            </a:r>
            <a:r>
              <a:rPr lang="el-GR" sz="2000" b="0" i="0" u="none" strike="noStrike" baseline="0" dirty="0">
                <a:solidFill>
                  <a:srgbClr val="211D1E"/>
                </a:solidFill>
                <a:latin typeface="Calibri" panose="020F0502020204030204" pitchFamily="34" charset="0"/>
              </a:rPr>
              <a:t> &amp; </a:t>
            </a:r>
            <a:r>
              <a:rPr lang="el-GR" sz="2000" b="0" i="0" u="none" strike="noStrike" baseline="0" dirty="0" err="1">
                <a:solidFill>
                  <a:srgbClr val="211D1E"/>
                </a:solidFill>
                <a:latin typeface="Calibri" panose="020F0502020204030204" pitchFamily="34" charset="0"/>
              </a:rPr>
              <a:t>Thurman</a:t>
            </a:r>
            <a:r>
              <a:rPr lang="el-GR" sz="2000" b="0" i="0" u="none" strike="noStrike" baseline="0" dirty="0">
                <a:solidFill>
                  <a:srgbClr val="211D1E"/>
                </a:solidFill>
                <a:latin typeface="Calibri" panose="020F0502020204030204" pitchFamily="34" charset="0"/>
              </a:rPr>
              <a:t> 2010). </a:t>
            </a:r>
            <a:endParaRPr lang="en-US" sz="2000" dirty="0"/>
          </a:p>
        </p:txBody>
      </p:sp>
    </p:spTree>
    <p:extLst>
      <p:ext uri="{BB962C8B-B14F-4D97-AF65-F5344CB8AC3E}">
        <p14:creationId xmlns:p14="http://schemas.microsoft.com/office/powerpoint/2010/main" val="30859904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Έγγραφο" ma:contentTypeID="0x010100ADA57912A43C6143B1FDFEB7C970C112" ma:contentTypeVersion="14" ma:contentTypeDescription="Δημιουργία νέου εγγράφου" ma:contentTypeScope="" ma:versionID="8ec2ad929837f879b789464fa1affcfb">
  <xsd:schema xmlns:xsd="http://www.w3.org/2001/XMLSchema" xmlns:xs="http://www.w3.org/2001/XMLSchema" xmlns:p="http://schemas.microsoft.com/office/2006/metadata/properties" xmlns:ns3="084fd515-99da-49d4-ad4a-be1bbfb89d03" xmlns:ns4="6ff067aa-a303-4237-87dd-012b5b3c2860" targetNamespace="http://schemas.microsoft.com/office/2006/metadata/properties" ma:root="true" ma:fieldsID="4ef4d454625e33fb2d1ac4ee8b5417d1" ns3:_="" ns4:_="">
    <xsd:import namespace="084fd515-99da-49d4-ad4a-be1bbfb89d03"/>
    <xsd:import namespace="6ff067aa-a303-4237-87dd-012b5b3c286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LengthInSecond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4fd515-99da-49d4-ad4a-be1bbfb89d03" elementFormDefault="qualified">
    <xsd:import namespace="http://schemas.microsoft.com/office/2006/documentManagement/types"/>
    <xsd:import namespace="http://schemas.microsoft.com/office/infopath/2007/PartnerControls"/>
    <xsd:element name="SharedWithUsers" ma:index="8" nillable="true" ma:displayName="Κοινή χρήση με"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Κοινή χρήση με λεπτομέρειες" ma:internalName="SharedWithDetails" ma:readOnly="true">
      <xsd:simpleType>
        <xsd:restriction base="dms:Note">
          <xsd:maxLength value="255"/>
        </xsd:restriction>
      </xsd:simpleType>
    </xsd:element>
    <xsd:element name="SharingHintHash" ma:index="10" nillable="true" ma:displayName="Κοινή χρήση κατακερματισμού υπόδειξης"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ff067aa-a303-4237-87dd-012b5b3c286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471C47-76D4-442B-97C6-6ED88944421C}">
  <ds:schemaRefs>
    <ds:schemaRef ds:uri="http://schemas.microsoft.com/sharepoint/v3/contenttype/forms"/>
  </ds:schemaRefs>
</ds:datastoreItem>
</file>

<file path=customXml/itemProps2.xml><?xml version="1.0" encoding="utf-8"?>
<ds:datastoreItem xmlns:ds="http://schemas.openxmlformats.org/officeDocument/2006/customXml" ds:itemID="{122A0FF7-731E-4BD6-9601-6547C184E632}">
  <ds:schemaRefs>
    <ds:schemaRef ds:uri="http://purl.org/dc/dcmitype/"/>
    <ds:schemaRef ds:uri="http://schemas.microsoft.com/office/2006/documentManagement/types"/>
    <ds:schemaRef ds:uri="6ff067aa-a303-4237-87dd-012b5b3c2860"/>
    <ds:schemaRef ds:uri="084fd515-99da-49d4-ad4a-be1bbfb89d03"/>
    <ds:schemaRef ds:uri="http://purl.org/dc/terms/"/>
    <ds:schemaRef ds:uri="http://purl.org/dc/elements/1.1/"/>
    <ds:schemaRef ds:uri="http://schemas.openxmlformats.org/package/2006/metadata/core-properties"/>
    <ds:schemaRef ds:uri="http://schemas.microsoft.com/office/infopath/2007/PartnerControl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E2BBD3E7-9EE7-4E3E-92B3-6FCF7559D3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84fd515-99da-49d4-ad4a-be1bbfb89d03"/>
    <ds:schemaRef ds:uri="6ff067aa-a303-4237-87dd-012b5b3c28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229</TotalTime>
  <Words>5851</Words>
  <Application>Microsoft Office PowerPoint</Application>
  <PresentationFormat>Widescreen</PresentationFormat>
  <Paragraphs>449</Paragraphs>
  <Slides>46</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Arial</vt:lpstr>
      <vt:lpstr>Calibri</vt:lpstr>
      <vt:lpstr>Calibri Light</vt:lpstr>
      <vt:lpstr>Cambria Math</vt:lpstr>
      <vt:lpstr>Symbol</vt:lpstr>
      <vt:lpstr>Times New Roman</vt:lpstr>
      <vt:lpstr>Trebuchet MS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Η περιοχή του βένθους (βενθικό περιβάλλον), κατ’ αντιστοιχία των πελαγικών υπο-περιοχών, με βάση το βάθος διακρίνεται σε δυο κύριες υποπεριοχές (subprovinces):   • την βενθονηρητική (benthoneritic), που ευρίσκεται υπό την νηρητική ζώνη (επί της ηπειρωτικής υφαλοκρηπίδας)   • την βενθοωκεάνια (benthoceanic), η οποία ευρίσκεται υπό την ωκεάνια ζώνη και η οποία χωρικά εκτείνεται πέραν του άκρου της υφαλοκρηπίδας.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Μακροσκοπικά (μεγάλα) φύκη  Τα φύκια (algae) αυτά που συνήθως συναντώνται σε ρηχά παράκτια περιβάλλοντα είναι συνήθως συνδεδεμένα με τον πυθμένα, αλλά υπάρχουν και μερικά είδη επιπλέουν. Με βάση το χρώμα τους, διακρίνονται σε (Garisson 2014): (α) φαιοφύκη (brown algae), (β) χλωροφύκη (green algae) και (γ) τα ροδοφύκη (red algae).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Serafeim Poulos</dc:creator>
  <cp:lastModifiedBy>Serafeim Poulos</cp:lastModifiedBy>
  <cp:revision>8</cp:revision>
  <dcterms:created xsi:type="dcterms:W3CDTF">2022-03-29T16:02:12Z</dcterms:created>
  <dcterms:modified xsi:type="dcterms:W3CDTF">2022-10-17T13:28:31Z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0x010100ADA57912A43C6143B1FDFEB7C970C112</vt:lpwstr>
  </property>
</Properties>
</file>