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2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99" autoAdjust="0"/>
  </p:normalViewPr>
  <p:slideViewPr>
    <p:cSldViewPr>
      <p:cViewPr>
        <p:scale>
          <a:sx n="96" d="100"/>
          <a:sy n="96" d="100"/>
        </p:scale>
        <p:origin x="42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72F-5004-4F99-8BC6-69533C3D7A73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0DD5-25C6-4A74-86DF-9C087E1F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1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72F-5004-4F99-8BC6-69533C3D7A73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0DD5-25C6-4A74-86DF-9C087E1F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5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72F-5004-4F99-8BC6-69533C3D7A73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0DD5-25C6-4A74-86DF-9C087E1F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7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72F-5004-4F99-8BC6-69533C3D7A73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0DD5-25C6-4A74-86DF-9C087E1F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3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72F-5004-4F99-8BC6-69533C3D7A73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0DD5-25C6-4A74-86DF-9C087E1F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2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72F-5004-4F99-8BC6-69533C3D7A73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0DD5-25C6-4A74-86DF-9C087E1F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7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72F-5004-4F99-8BC6-69533C3D7A73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0DD5-25C6-4A74-86DF-9C087E1F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6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72F-5004-4F99-8BC6-69533C3D7A73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0DD5-25C6-4A74-86DF-9C087E1F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72F-5004-4F99-8BC6-69533C3D7A73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0DD5-25C6-4A74-86DF-9C087E1F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0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72F-5004-4F99-8BC6-69533C3D7A73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0DD5-25C6-4A74-86DF-9C087E1F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9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D72F-5004-4F99-8BC6-69533C3D7A73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0DD5-25C6-4A74-86DF-9C087E1F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3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7D72F-5004-4F99-8BC6-69533C3D7A73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50DD5-25C6-4A74-86DF-9C087E1F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7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67" r="43999" b="67911"/>
          <a:stretch/>
        </p:blipFill>
        <p:spPr>
          <a:xfrm rot="16260000">
            <a:off x="218599" y="1625236"/>
            <a:ext cx="3048000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856353"/>
            <a:ext cx="1908921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000" dirty="0" smtClean="0"/>
              <a:t>Ροή σωματιδίων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00" t="42222" r="42099"/>
          <a:stretch/>
        </p:blipFill>
        <p:spPr>
          <a:xfrm rot="16200000">
            <a:off x="3978595" y="1235243"/>
            <a:ext cx="4114800" cy="4692314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5" name="TextBox 4"/>
          <p:cNvSpPr txBox="1"/>
          <p:nvPr/>
        </p:nvSpPr>
        <p:spPr>
          <a:xfrm>
            <a:off x="3689837" y="262929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οθόνη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78038" y="1943493"/>
            <a:ext cx="1304844" cy="92333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b="1" dirty="0" smtClean="0"/>
              <a:t>ΒΓ </a:t>
            </a:r>
            <a:r>
              <a:rPr lang="el-GR" dirty="0" smtClean="0"/>
              <a:t>:</a:t>
            </a:r>
          </a:p>
          <a:p>
            <a:r>
              <a:rPr lang="el-GR" dirty="0" smtClean="0"/>
              <a:t>αδιαφανές </a:t>
            </a:r>
          </a:p>
          <a:p>
            <a:r>
              <a:rPr lang="el-GR" dirty="0" smtClean="0"/>
              <a:t>αντικείμενο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391400" y="2172093"/>
            <a:ext cx="38100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9200" y="856353"/>
            <a:ext cx="1786899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000" dirty="0" smtClean="0"/>
              <a:t>φωτεινή δέσμη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61722"/>
            <a:ext cx="2141548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3200" dirty="0" smtClean="0"/>
              <a:t>ΠΕΡΙΘΛΑΣΗ</a:t>
            </a:r>
            <a:endParaRPr lang="en-US" sz="3200" dirty="0"/>
          </a:p>
        </p:txBody>
      </p:sp>
      <p:sp>
        <p:nvSpPr>
          <p:cNvPr id="11" name="Notched Right Arrow 10"/>
          <p:cNvSpPr/>
          <p:nvPr/>
        </p:nvSpPr>
        <p:spPr>
          <a:xfrm>
            <a:off x="228600" y="2884325"/>
            <a:ext cx="533400" cy="228600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7" y="30480"/>
            <a:ext cx="5639289" cy="532836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495800" y="1981200"/>
            <a:ext cx="4533900" cy="4876800"/>
            <a:chOff x="4495800" y="1981200"/>
            <a:chExt cx="4533900" cy="4876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0" y="2133600"/>
              <a:ext cx="4114800" cy="4333493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4495800" y="1981200"/>
              <a:ext cx="4533900" cy="4876800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00200" y="2362200"/>
            <a:ext cx="3962400" cy="3352800"/>
            <a:chOff x="1600200" y="2362200"/>
            <a:chExt cx="3962400" cy="33528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057400" y="4343400"/>
              <a:ext cx="2819400" cy="137160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1600200" y="3048000"/>
              <a:ext cx="914400" cy="129540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5" idx="0"/>
            </p:cNvCxnSpPr>
            <p:nvPr/>
          </p:nvCxnSpPr>
          <p:spPr>
            <a:xfrm flipV="1">
              <a:off x="2057400" y="2362200"/>
              <a:ext cx="3505200" cy="68580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63740" y="544175"/>
                <a:ext cx="2466316" cy="461665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el-GR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𝜼𝝁𝜽</m:t>
                      </m:r>
                      <m:r>
                        <a:rPr lang="el-GR" sz="24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sz="24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sz="2400" b="1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</m:oMath>
                  </m:oMathPara>
                </a14:m>
                <a:endParaRPr lang="en-US" sz="2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740" y="544175"/>
                <a:ext cx="246631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44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94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60701" cy="3748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48983" y="4898650"/>
                <a:ext cx="3453894" cy="64633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sz="3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el-GR" sz="3600" b="0" i="1" smtClean="0">
                          <a:latin typeface="Cambria Math" panose="02040503050406030204" pitchFamily="18" charset="0"/>
                        </a:rPr>
                        <m:t>𝜂𝜇𝜃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83" y="4898650"/>
                <a:ext cx="3453894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8983" y="3860812"/>
            <a:ext cx="3423758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800" dirty="0" smtClean="0"/>
              <a:t>Τύπος του φράγματος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989301" y="1258951"/>
                <a:ext cx="4021998" cy="785664"/>
              </a:xfrm>
              <a:prstGeom prst="rect">
                <a:avLst/>
              </a:prstGeom>
              <a:noFill/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𝜋𝜐𝜅𝜈</m:t>
                          </m:r>
                          <m:r>
                            <m:rPr>
                              <m:sty m:val="p"/>
                            </m:rP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ό</m:t>
                          </m:r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𝜏𝜂𝜏𝛼</m:t>
                          </m:r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𝛾𝜌𝛼𝜇𝜇</m:t>
                          </m:r>
                          <m:r>
                            <m:rPr>
                              <m:sty m:val="p"/>
                            </m:rP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ώ</m:t>
                          </m:r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301" y="1258951"/>
                <a:ext cx="4021998" cy="7856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486400" y="3985966"/>
                <a:ext cx="2153090" cy="91031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∙</m:t>
                          </m:r>
                          <m:r>
                            <a:rPr lang="el-GR" sz="2800" i="1">
                              <a:latin typeface="Cambria Math" panose="02040503050406030204" pitchFamily="18" charset="0"/>
                            </a:rPr>
                            <m:t>𝜂𝜇𝜃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985966"/>
                <a:ext cx="2153090" cy="9103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486400" y="2485749"/>
                <a:ext cx="1792157" cy="98347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l-G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l-GR" sz="2800" i="1">
                              <a:latin typeface="Cambria Math" panose="02040503050406030204" pitchFamily="18" charset="0"/>
                            </a:rPr>
                            <m:t>𝜂𝜇𝜃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485749"/>
                <a:ext cx="1792157" cy="9834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4143031" y="3287676"/>
            <a:ext cx="1213894" cy="7943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62247" y="5372655"/>
            <a:ext cx="1194678" cy="5709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143031" y="4710258"/>
            <a:ext cx="1219200" cy="1860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486400" y="5334000"/>
                <a:ext cx="2001317" cy="91031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num>
                        <m:den>
                          <m:r>
                            <a:rPr lang="el-GR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334000"/>
                <a:ext cx="2001317" cy="9103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2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flipH="1">
            <a:off x="406668" y="2719803"/>
            <a:ext cx="356616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779383" y="1348203"/>
            <a:ext cx="2743199" cy="2743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777" y="2535137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0</a:t>
            </a:r>
            <a:r>
              <a:rPr lang="en-US" dirty="0" smtClean="0">
                <a:latin typeface="Times New Roman"/>
                <a:cs typeface="Times New Roman"/>
              </a:rPr>
              <a:t>º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43000" y="233039"/>
            <a:ext cx="166263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VERNIER 1</a:t>
            </a:r>
            <a:r>
              <a:rPr lang="el-GR" dirty="0" smtClean="0"/>
              <a:t>  (</a:t>
            </a:r>
            <a:r>
              <a:rPr lang="en-US" dirty="0" smtClean="0"/>
              <a:t>V1)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31953" y="4680288"/>
            <a:ext cx="3944803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B050"/>
                </a:solidFill>
              </a:rPr>
              <a:t>Δθ =  θ</a:t>
            </a:r>
            <a:r>
              <a:rPr lang="el-GR" sz="2000" b="1" baseline="-25000" dirty="0" smtClean="0">
                <a:solidFill>
                  <a:srgbClr val="00B050"/>
                </a:solidFill>
              </a:rPr>
              <a:t>αριστερά </a:t>
            </a:r>
            <a:r>
              <a:rPr lang="el-GR" sz="2000" b="1" dirty="0" smtClean="0">
                <a:solidFill>
                  <a:srgbClr val="00B050"/>
                </a:solidFill>
              </a:rPr>
              <a:t> -   θ</a:t>
            </a:r>
            <a:r>
              <a:rPr lang="el-GR" sz="2000" b="1" baseline="-25000" dirty="0" smtClean="0">
                <a:solidFill>
                  <a:srgbClr val="00B050"/>
                </a:solidFill>
              </a:rPr>
              <a:t>δεξιά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 </a:t>
            </a:r>
            <a:r>
              <a:rPr lang="el-GR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= </a:t>
            </a:r>
            <a:r>
              <a:rPr lang="el-GR" sz="2000" b="1" dirty="0" smtClean="0">
                <a:solidFill>
                  <a:srgbClr val="00B050"/>
                </a:solidFill>
              </a:rPr>
              <a:t>360</a:t>
            </a:r>
            <a:r>
              <a:rPr lang="en-US" sz="20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º</a:t>
            </a:r>
            <a:r>
              <a:rPr lang="el-GR" sz="2000" b="1" dirty="0" smtClean="0">
                <a:solidFill>
                  <a:srgbClr val="00B050"/>
                </a:solidFill>
              </a:rPr>
              <a:t> - </a:t>
            </a:r>
            <a:r>
              <a:rPr lang="en-US" sz="2000" b="1" dirty="0" smtClean="0">
                <a:solidFill>
                  <a:srgbClr val="00B050"/>
                </a:solidFill>
              </a:rPr>
              <a:t>2</a:t>
            </a:r>
            <a:r>
              <a:rPr lang="en-US" sz="20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∙</a:t>
            </a:r>
            <a:r>
              <a:rPr lang="el-GR" sz="20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θ</a:t>
            </a:r>
            <a:endParaRPr lang="en-US" sz="2000" b="1" dirty="0">
              <a:solidFill>
                <a:srgbClr val="00B05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466" y="1348203"/>
            <a:ext cx="3483166" cy="2743200"/>
            <a:chOff x="58466" y="1620915"/>
            <a:chExt cx="3483166" cy="2743200"/>
          </a:xfrm>
        </p:grpSpPr>
        <p:sp>
          <p:nvSpPr>
            <p:cNvPr id="6" name="Pie 5"/>
            <p:cNvSpPr/>
            <p:nvPr/>
          </p:nvSpPr>
          <p:spPr>
            <a:xfrm rot="13573155">
              <a:off x="798433" y="1620915"/>
              <a:ext cx="2743200" cy="2743199"/>
            </a:xfrm>
            <a:prstGeom prst="pie">
              <a:avLst>
                <a:gd name="adj1" fmla="val 20406786"/>
                <a:gd name="adj2" fmla="val 18833195"/>
              </a:avLst>
            </a:prstGeom>
            <a:solidFill>
              <a:srgbClr val="92D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 flipV="1">
              <a:off x="505063" y="2154315"/>
              <a:ext cx="164592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8466" y="1688068"/>
              <a:ext cx="89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θ</a:t>
              </a:r>
              <a:r>
                <a:rPr lang="el-GR" baseline="-25000" dirty="0" smtClean="0"/>
                <a:t>αριστερά</a:t>
              </a:r>
              <a:endParaRPr lang="en-US" baseline="-250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6152" y="1348204"/>
            <a:ext cx="3436430" cy="2743199"/>
            <a:chOff x="86152" y="1620916"/>
            <a:chExt cx="3436430" cy="2743199"/>
          </a:xfrm>
        </p:grpSpPr>
        <p:sp>
          <p:nvSpPr>
            <p:cNvPr id="20" name="Pie 19"/>
            <p:cNvSpPr/>
            <p:nvPr/>
          </p:nvSpPr>
          <p:spPr>
            <a:xfrm rot="13573155">
              <a:off x="779383" y="1620916"/>
              <a:ext cx="2743199" cy="2743199"/>
            </a:xfrm>
            <a:prstGeom prst="pie">
              <a:avLst>
                <a:gd name="adj1" fmla="val 17242817"/>
                <a:gd name="adj2" fmla="val 18796138"/>
              </a:avLst>
            </a:prstGeom>
            <a:solidFill>
              <a:schemeClr val="bg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505063" y="2992515"/>
              <a:ext cx="164592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86152" y="3833297"/>
              <a:ext cx="643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θ</a:t>
              </a:r>
              <a:r>
                <a:rPr lang="el-GR" baseline="-25000" dirty="0" smtClean="0"/>
                <a:t>δεξιά</a:t>
              </a:r>
              <a:endParaRPr lang="en-US" baseline="-250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668897" y="235576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180</a:t>
            </a:r>
            <a:r>
              <a:rPr lang="en-US" dirty="0" smtClean="0">
                <a:latin typeface="Times New Roman"/>
                <a:cs typeface="Times New Roman"/>
              </a:rPr>
              <a:t>º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258141" y="228600"/>
            <a:ext cx="1662635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VERNIER 2  (V2)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988824" y="2699088"/>
            <a:ext cx="379520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5554317" y="1327489"/>
            <a:ext cx="2743118" cy="2736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4988824" y="1327488"/>
            <a:ext cx="3308529" cy="2736945"/>
            <a:chOff x="4988824" y="1600200"/>
            <a:chExt cx="3308529" cy="2736945"/>
          </a:xfrm>
        </p:grpSpPr>
        <p:sp>
          <p:nvSpPr>
            <p:cNvPr id="50" name="TextBox 49"/>
            <p:cNvSpPr txBox="1"/>
            <p:nvPr/>
          </p:nvSpPr>
          <p:spPr>
            <a:xfrm>
              <a:off x="4988824" y="3953599"/>
              <a:ext cx="643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θ</a:t>
              </a:r>
              <a:r>
                <a:rPr lang="el-GR" baseline="-25000" dirty="0" smtClean="0"/>
                <a:t>δεξιά</a:t>
              </a:r>
              <a:endParaRPr lang="en-US" baseline="-25000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H="1">
              <a:off x="5175200" y="2971800"/>
              <a:ext cx="164592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Pie 51"/>
            <p:cNvSpPr/>
            <p:nvPr/>
          </p:nvSpPr>
          <p:spPr>
            <a:xfrm rot="1173712">
              <a:off x="5554235" y="1600200"/>
              <a:ext cx="2743118" cy="2736945"/>
            </a:xfrm>
            <a:prstGeom prst="pie">
              <a:avLst>
                <a:gd name="adj1" fmla="val 8006759"/>
                <a:gd name="adj2" fmla="val 20427792"/>
              </a:avLst>
            </a:prstGeom>
            <a:solidFill>
              <a:srgbClr val="92D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890827" y="1333742"/>
            <a:ext cx="3406527" cy="2736945"/>
            <a:chOff x="4890827" y="1606454"/>
            <a:chExt cx="3406527" cy="2736945"/>
          </a:xfrm>
        </p:grpSpPr>
        <p:sp>
          <p:nvSpPr>
            <p:cNvPr id="54" name="TextBox 53"/>
            <p:cNvSpPr txBox="1"/>
            <p:nvPr/>
          </p:nvSpPr>
          <p:spPr>
            <a:xfrm>
              <a:off x="4890827" y="1615292"/>
              <a:ext cx="89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θ</a:t>
              </a:r>
              <a:r>
                <a:rPr lang="el-GR" baseline="-25000" dirty="0" smtClean="0"/>
                <a:t>αριστερά</a:t>
              </a:r>
              <a:endParaRPr lang="en-US" baseline="-25000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H="1" flipV="1">
              <a:off x="5175200" y="2057400"/>
              <a:ext cx="17590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Pie 55"/>
            <p:cNvSpPr/>
            <p:nvPr/>
          </p:nvSpPr>
          <p:spPr>
            <a:xfrm rot="2783960">
              <a:off x="5557322" y="1603368"/>
              <a:ext cx="2736945" cy="2743118"/>
            </a:xfrm>
            <a:prstGeom prst="pie">
              <a:avLst>
                <a:gd name="adj1" fmla="val 9633461"/>
                <a:gd name="adj2" fmla="val 18796138"/>
              </a:avLst>
            </a:prstGeom>
            <a:solidFill>
              <a:schemeClr val="bg1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8597117" y="2332883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0</a:t>
            </a:r>
            <a:r>
              <a:rPr lang="en-US" dirty="0" smtClean="0">
                <a:latin typeface="Times New Roman"/>
                <a:cs typeface="Times New Roman"/>
              </a:rPr>
              <a:t>º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586897" y="235576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180</a:t>
            </a:r>
            <a:r>
              <a:rPr lang="en-US" dirty="0" smtClean="0">
                <a:latin typeface="Times New Roman"/>
                <a:cs typeface="Times New Roman"/>
              </a:rPr>
              <a:t>º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459862" y="4680288"/>
            <a:ext cx="294867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B050"/>
                </a:solidFill>
              </a:rPr>
              <a:t>Δθ = θ</a:t>
            </a:r>
            <a:r>
              <a:rPr lang="el-GR" sz="2000" b="1" baseline="-25000" dirty="0" smtClean="0">
                <a:solidFill>
                  <a:srgbClr val="00B050"/>
                </a:solidFill>
              </a:rPr>
              <a:t>δεξιά</a:t>
            </a:r>
            <a:r>
              <a:rPr lang="el-GR" sz="2000" b="1" dirty="0" smtClean="0">
                <a:solidFill>
                  <a:srgbClr val="00B050"/>
                </a:solidFill>
              </a:rPr>
              <a:t> - θ</a:t>
            </a:r>
            <a:r>
              <a:rPr lang="el-GR" sz="2000" b="1" baseline="-25000" dirty="0" smtClean="0">
                <a:solidFill>
                  <a:srgbClr val="00B050"/>
                </a:solidFill>
              </a:rPr>
              <a:t>αριστερά </a:t>
            </a:r>
            <a:r>
              <a:rPr lang="en-US" sz="2000" b="1" dirty="0" smtClean="0">
                <a:solidFill>
                  <a:srgbClr val="00B050"/>
                </a:solidFill>
              </a:rPr>
              <a:t>= 2</a:t>
            </a:r>
            <a:r>
              <a:rPr lang="en-US" sz="20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∙</a:t>
            </a:r>
            <a:r>
              <a:rPr lang="el-GR" sz="20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θ</a:t>
            </a:r>
            <a:endParaRPr lang="en-US" sz="20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895600" y="5659436"/>
                <a:ext cx="3853299" cy="61324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360−2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180−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659436"/>
                <a:ext cx="3853299" cy="6132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/>
          <p:cNvCxnSpPr/>
          <p:nvPr/>
        </p:nvCxnSpPr>
        <p:spPr>
          <a:xfrm>
            <a:off x="3131824" y="5279192"/>
            <a:ext cx="322182" cy="3110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5241778" y="5257800"/>
            <a:ext cx="321531" cy="3324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6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/>
      <p:bldP spid="24" grpId="0" animBg="1"/>
      <p:bldP spid="42" grpId="0"/>
      <p:bldP spid="48" grpId="0" animBg="1"/>
      <p:bldP spid="57" grpId="0"/>
      <p:bldP spid="58" grpId="0"/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85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Marina</cp:lastModifiedBy>
  <cp:revision>24</cp:revision>
  <dcterms:created xsi:type="dcterms:W3CDTF">2021-05-07T11:54:03Z</dcterms:created>
  <dcterms:modified xsi:type="dcterms:W3CDTF">2021-05-14T13:33:32Z</dcterms:modified>
</cp:coreProperties>
</file>