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2" r:id="rId4"/>
    <p:sldId id="263" r:id="rId5"/>
    <p:sldId id="265" r:id="rId6"/>
    <p:sldId id="266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</p:sldIdLst>
  <p:sldSz cx="9144000" cy="6858000" type="screen4x3"/>
  <p:notesSz cx="9144000" cy="6858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40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 u="heavy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 u="heavy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5940" y="1574161"/>
            <a:ext cx="2505075" cy="45618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 u="heavy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10766" y="597153"/>
            <a:ext cx="6520815" cy="1122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 u="heavy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727828" y="2468397"/>
            <a:ext cx="371729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27394" y="2144747"/>
            <a:ext cx="838918" cy="3915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607819" y="1898904"/>
            <a:ext cx="1210818" cy="8968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87523" y="1898904"/>
            <a:ext cx="1425702" cy="89687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74419" y="2484120"/>
            <a:ext cx="3275837" cy="89687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74419" y="3069335"/>
            <a:ext cx="2817113" cy="89687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74419" y="3654552"/>
            <a:ext cx="2420874" cy="89687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061716" y="3654552"/>
            <a:ext cx="1491233" cy="89687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021835" y="3654552"/>
            <a:ext cx="643889" cy="89687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74419" y="4239767"/>
            <a:ext cx="2387346" cy="89687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074419" y="4824984"/>
            <a:ext cx="2282189" cy="89687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074419" y="5410200"/>
            <a:ext cx="2327910" cy="896874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968751" y="5410200"/>
            <a:ext cx="1491234" cy="89687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905967" y="1904212"/>
            <a:ext cx="3493770" cy="41230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9100" marR="5080" indent="-407034">
              <a:lnSpc>
                <a:spcPct val="120000"/>
              </a:lnSpc>
              <a:spcBef>
                <a:spcPts val="100"/>
              </a:spcBef>
            </a:pPr>
            <a:r>
              <a:rPr sz="3200" b="1" dirty="0">
                <a:solidFill>
                  <a:srgbClr val="0000CC"/>
                </a:solidFill>
                <a:latin typeface="Times New Roman"/>
                <a:cs typeface="Times New Roman"/>
              </a:rPr>
              <a:t>Ειδη </a:t>
            </a:r>
            <a:r>
              <a:rPr sz="3200" b="1" spc="-5" dirty="0">
                <a:solidFill>
                  <a:srgbClr val="0000CC"/>
                </a:solidFill>
                <a:latin typeface="Times New Roman"/>
                <a:cs typeface="Times New Roman"/>
              </a:rPr>
              <a:t>και αιτια  </a:t>
            </a:r>
            <a:r>
              <a:rPr sz="3200" spc="-5" dirty="0">
                <a:solidFill>
                  <a:srgbClr val="0000CC"/>
                </a:solidFill>
                <a:latin typeface="Times New Roman"/>
                <a:cs typeface="Times New Roman"/>
              </a:rPr>
              <a:t>Νευροπαθητικος  </a:t>
            </a:r>
            <a:r>
              <a:rPr sz="3200" dirty="0">
                <a:solidFill>
                  <a:srgbClr val="0000CC"/>
                </a:solidFill>
                <a:latin typeface="Times New Roman"/>
                <a:cs typeface="Times New Roman"/>
              </a:rPr>
              <a:t>Φλεγμονωδης  </a:t>
            </a:r>
            <a:r>
              <a:rPr sz="3200" spc="-5" dirty="0">
                <a:solidFill>
                  <a:srgbClr val="0000CC"/>
                </a:solidFill>
                <a:latin typeface="Times New Roman"/>
                <a:cs typeface="Times New Roman"/>
              </a:rPr>
              <a:t>Καρκινικος</a:t>
            </a:r>
            <a:r>
              <a:rPr sz="3200" spc="-85" dirty="0">
                <a:solidFill>
                  <a:srgbClr val="0000CC"/>
                </a:solidFill>
                <a:latin typeface="Times New Roman"/>
                <a:cs typeface="Times New Roman"/>
              </a:rPr>
              <a:t> </a:t>
            </a:r>
            <a:r>
              <a:rPr sz="3200" spc="5" dirty="0">
                <a:solidFill>
                  <a:srgbClr val="0000CC"/>
                </a:solidFill>
                <a:latin typeface="Times New Roman"/>
                <a:cs typeface="Times New Roman"/>
              </a:rPr>
              <a:t>πονος;  </a:t>
            </a:r>
            <a:r>
              <a:rPr sz="3200" spc="-5" dirty="0">
                <a:solidFill>
                  <a:srgbClr val="0000CC"/>
                </a:solidFill>
                <a:latin typeface="Times New Roman"/>
                <a:cs typeface="Times New Roman"/>
              </a:rPr>
              <a:t>Ινομυαλγια  Ημικρανια  </a:t>
            </a:r>
            <a:r>
              <a:rPr sz="3200" dirty="0">
                <a:solidFill>
                  <a:srgbClr val="0000CC"/>
                </a:solidFill>
                <a:latin typeface="Times New Roman"/>
                <a:cs typeface="Times New Roman"/>
              </a:rPr>
              <a:t>Ψυχογενης</a:t>
            </a:r>
            <a:r>
              <a:rPr sz="3200" spc="-45" dirty="0">
                <a:solidFill>
                  <a:srgbClr val="0000CC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00CC"/>
                </a:solidFill>
                <a:latin typeface="Times New Roman"/>
                <a:cs typeface="Times New Roman"/>
              </a:rPr>
              <a:t>πονος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441138" y="758736"/>
            <a:ext cx="1891141" cy="525454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094988" y="411480"/>
            <a:ext cx="2042922" cy="122910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2422651" y="556387"/>
            <a:ext cx="33477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u="none" spc="-5" dirty="0">
                <a:solidFill>
                  <a:srgbClr val="FF0000"/>
                </a:solidFill>
                <a:latin typeface="Times New Roman"/>
                <a:cs typeface="Times New Roman"/>
              </a:rPr>
              <a:t>Χρονιος</a:t>
            </a:r>
            <a:r>
              <a:rPr sz="4400" b="0" u="none" spc="-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400" b="0" u="none" dirty="0">
                <a:solidFill>
                  <a:srgbClr val="FF0000"/>
                </a:solidFill>
                <a:latin typeface="Times New Roman"/>
                <a:cs typeface="Times New Roman"/>
              </a:rPr>
              <a:t>πονος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52222" y="1485138"/>
            <a:ext cx="8712835" cy="0"/>
          </a:xfrm>
          <a:custGeom>
            <a:avLst/>
            <a:gdLst/>
            <a:ahLst/>
            <a:cxnLst/>
            <a:rect l="l" t="t" r="r" b="b"/>
            <a:pathLst>
              <a:path w="8712835">
                <a:moveTo>
                  <a:pt x="0" y="0"/>
                </a:moveTo>
                <a:lnTo>
                  <a:pt x="8712708" y="0"/>
                </a:lnTo>
              </a:path>
            </a:pathLst>
          </a:custGeom>
          <a:ln w="28956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072133" y="3214877"/>
            <a:ext cx="2786380" cy="643255"/>
          </a:xfrm>
          <a:custGeom>
            <a:avLst/>
            <a:gdLst/>
            <a:ahLst/>
            <a:cxnLst/>
            <a:rect l="l" t="t" r="r" b="b"/>
            <a:pathLst>
              <a:path w="2786379" h="643254">
                <a:moveTo>
                  <a:pt x="0" y="321563"/>
                </a:moveTo>
                <a:lnTo>
                  <a:pt x="17089" y="271060"/>
                </a:lnTo>
                <a:lnTo>
                  <a:pt x="46669" y="238734"/>
                </a:lnTo>
                <a:lnTo>
                  <a:pt x="89898" y="207691"/>
                </a:lnTo>
                <a:lnTo>
                  <a:pt x="146008" y="178108"/>
                </a:lnTo>
                <a:lnTo>
                  <a:pt x="214227" y="150164"/>
                </a:lnTo>
                <a:lnTo>
                  <a:pt x="252636" y="136862"/>
                </a:lnTo>
                <a:lnTo>
                  <a:pt x="293784" y="124036"/>
                </a:lnTo>
                <a:lnTo>
                  <a:pt x="337574" y="111709"/>
                </a:lnTo>
                <a:lnTo>
                  <a:pt x="383910" y="99903"/>
                </a:lnTo>
                <a:lnTo>
                  <a:pt x="432696" y="88639"/>
                </a:lnTo>
                <a:lnTo>
                  <a:pt x="483835" y="77942"/>
                </a:lnTo>
                <a:lnTo>
                  <a:pt x="537230" y="67832"/>
                </a:lnTo>
                <a:lnTo>
                  <a:pt x="592786" y="58331"/>
                </a:lnTo>
                <a:lnTo>
                  <a:pt x="650407" y="49463"/>
                </a:lnTo>
                <a:lnTo>
                  <a:pt x="709996" y="41249"/>
                </a:lnTo>
                <a:lnTo>
                  <a:pt x="771456" y="33712"/>
                </a:lnTo>
                <a:lnTo>
                  <a:pt x="834692" y="26874"/>
                </a:lnTo>
                <a:lnTo>
                  <a:pt x="899606" y="20757"/>
                </a:lnTo>
                <a:lnTo>
                  <a:pt x="966104" y="15384"/>
                </a:lnTo>
                <a:lnTo>
                  <a:pt x="1034088" y="10776"/>
                </a:lnTo>
                <a:lnTo>
                  <a:pt x="1103462" y="6956"/>
                </a:lnTo>
                <a:lnTo>
                  <a:pt x="1174131" y="3946"/>
                </a:lnTo>
                <a:lnTo>
                  <a:pt x="1245996" y="1768"/>
                </a:lnTo>
                <a:lnTo>
                  <a:pt x="1318963" y="445"/>
                </a:lnTo>
                <a:lnTo>
                  <a:pt x="1392936" y="0"/>
                </a:lnTo>
                <a:lnTo>
                  <a:pt x="1466908" y="445"/>
                </a:lnTo>
                <a:lnTo>
                  <a:pt x="1539875" y="1768"/>
                </a:lnTo>
                <a:lnTo>
                  <a:pt x="1611740" y="3946"/>
                </a:lnTo>
                <a:lnTo>
                  <a:pt x="1682409" y="6956"/>
                </a:lnTo>
                <a:lnTo>
                  <a:pt x="1751783" y="10776"/>
                </a:lnTo>
                <a:lnTo>
                  <a:pt x="1819767" y="15384"/>
                </a:lnTo>
                <a:lnTo>
                  <a:pt x="1886265" y="20757"/>
                </a:lnTo>
                <a:lnTo>
                  <a:pt x="1951179" y="26874"/>
                </a:lnTo>
                <a:lnTo>
                  <a:pt x="2014415" y="33712"/>
                </a:lnTo>
                <a:lnTo>
                  <a:pt x="2075875" y="41249"/>
                </a:lnTo>
                <a:lnTo>
                  <a:pt x="2135464" y="49463"/>
                </a:lnTo>
                <a:lnTo>
                  <a:pt x="2193085" y="58331"/>
                </a:lnTo>
                <a:lnTo>
                  <a:pt x="2248641" y="67832"/>
                </a:lnTo>
                <a:lnTo>
                  <a:pt x="2302036" y="77942"/>
                </a:lnTo>
                <a:lnTo>
                  <a:pt x="2353175" y="88639"/>
                </a:lnTo>
                <a:lnTo>
                  <a:pt x="2401961" y="99903"/>
                </a:lnTo>
                <a:lnTo>
                  <a:pt x="2448297" y="111709"/>
                </a:lnTo>
                <a:lnTo>
                  <a:pt x="2492087" y="124036"/>
                </a:lnTo>
                <a:lnTo>
                  <a:pt x="2533235" y="136862"/>
                </a:lnTo>
                <a:lnTo>
                  <a:pt x="2571644" y="150164"/>
                </a:lnTo>
                <a:lnTo>
                  <a:pt x="2607219" y="163920"/>
                </a:lnTo>
                <a:lnTo>
                  <a:pt x="2669480" y="192706"/>
                </a:lnTo>
                <a:lnTo>
                  <a:pt x="2719245" y="223041"/>
                </a:lnTo>
                <a:lnTo>
                  <a:pt x="2755746" y="254748"/>
                </a:lnTo>
                <a:lnTo>
                  <a:pt x="2778212" y="287648"/>
                </a:lnTo>
                <a:lnTo>
                  <a:pt x="2785871" y="321563"/>
                </a:lnTo>
                <a:lnTo>
                  <a:pt x="2783941" y="338637"/>
                </a:lnTo>
                <a:lnTo>
                  <a:pt x="2755746" y="388379"/>
                </a:lnTo>
                <a:lnTo>
                  <a:pt x="2719245" y="420086"/>
                </a:lnTo>
                <a:lnTo>
                  <a:pt x="2669480" y="450421"/>
                </a:lnTo>
                <a:lnTo>
                  <a:pt x="2607219" y="479207"/>
                </a:lnTo>
                <a:lnTo>
                  <a:pt x="2571644" y="492963"/>
                </a:lnTo>
                <a:lnTo>
                  <a:pt x="2533235" y="506265"/>
                </a:lnTo>
                <a:lnTo>
                  <a:pt x="2492087" y="519091"/>
                </a:lnTo>
                <a:lnTo>
                  <a:pt x="2448297" y="531418"/>
                </a:lnTo>
                <a:lnTo>
                  <a:pt x="2401961" y="543224"/>
                </a:lnTo>
                <a:lnTo>
                  <a:pt x="2353175" y="554488"/>
                </a:lnTo>
                <a:lnTo>
                  <a:pt x="2302036" y="565185"/>
                </a:lnTo>
                <a:lnTo>
                  <a:pt x="2248641" y="575295"/>
                </a:lnTo>
                <a:lnTo>
                  <a:pt x="2193085" y="584796"/>
                </a:lnTo>
                <a:lnTo>
                  <a:pt x="2135464" y="593664"/>
                </a:lnTo>
                <a:lnTo>
                  <a:pt x="2075875" y="601878"/>
                </a:lnTo>
                <a:lnTo>
                  <a:pt x="2014415" y="609415"/>
                </a:lnTo>
                <a:lnTo>
                  <a:pt x="1951179" y="616253"/>
                </a:lnTo>
                <a:lnTo>
                  <a:pt x="1886265" y="622370"/>
                </a:lnTo>
                <a:lnTo>
                  <a:pt x="1819767" y="627743"/>
                </a:lnTo>
                <a:lnTo>
                  <a:pt x="1751783" y="632351"/>
                </a:lnTo>
                <a:lnTo>
                  <a:pt x="1682409" y="636171"/>
                </a:lnTo>
                <a:lnTo>
                  <a:pt x="1611740" y="639181"/>
                </a:lnTo>
                <a:lnTo>
                  <a:pt x="1539875" y="641359"/>
                </a:lnTo>
                <a:lnTo>
                  <a:pt x="1466908" y="642682"/>
                </a:lnTo>
                <a:lnTo>
                  <a:pt x="1392936" y="643128"/>
                </a:lnTo>
                <a:lnTo>
                  <a:pt x="1318963" y="642682"/>
                </a:lnTo>
                <a:lnTo>
                  <a:pt x="1245996" y="641359"/>
                </a:lnTo>
                <a:lnTo>
                  <a:pt x="1174131" y="639181"/>
                </a:lnTo>
                <a:lnTo>
                  <a:pt x="1103462" y="636171"/>
                </a:lnTo>
                <a:lnTo>
                  <a:pt x="1034088" y="632351"/>
                </a:lnTo>
                <a:lnTo>
                  <a:pt x="966104" y="627743"/>
                </a:lnTo>
                <a:lnTo>
                  <a:pt x="899606" y="622370"/>
                </a:lnTo>
                <a:lnTo>
                  <a:pt x="834692" y="616253"/>
                </a:lnTo>
                <a:lnTo>
                  <a:pt x="771456" y="609415"/>
                </a:lnTo>
                <a:lnTo>
                  <a:pt x="709996" y="601878"/>
                </a:lnTo>
                <a:lnTo>
                  <a:pt x="650407" y="593664"/>
                </a:lnTo>
                <a:lnTo>
                  <a:pt x="592786" y="584796"/>
                </a:lnTo>
                <a:lnTo>
                  <a:pt x="537230" y="575295"/>
                </a:lnTo>
                <a:lnTo>
                  <a:pt x="483835" y="565185"/>
                </a:lnTo>
                <a:lnTo>
                  <a:pt x="432696" y="554488"/>
                </a:lnTo>
                <a:lnTo>
                  <a:pt x="383910" y="543224"/>
                </a:lnTo>
                <a:lnTo>
                  <a:pt x="337574" y="531418"/>
                </a:lnTo>
                <a:lnTo>
                  <a:pt x="293784" y="519091"/>
                </a:lnTo>
                <a:lnTo>
                  <a:pt x="252636" y="506265"/>
                </a:lnTo>
                <a:lnTo>
                  <a:pt x="214227" y="492963"/>
                </a:lnTo>
                <a:lnTo>
                  <a:pt x="178652" y="479207"/>
                </a:lnTo>
                <a:lnTo>
                  <a:pt x="116391" y="450421"/>
                </a:lnTo>
                <a:lnTo>
                  <a:pt x="66626" y="420086"/>
                </a:lnTo>
                <a:lnTo>
                  <a:pt x="30125" y="388379"/>
                </a:lnTo>
                <a:lnTo>
                  <a:pt x="7659" y="355479"/>
                </a:lnTo>
                <a:lnTo>
                  <a:pt x="0" y="321563"/>
                </a:lnTo>
                <a:close/>
              </a:path>
            </a:pathLst>
          </a:custGeom>
          <a:ln w="2590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9740" y="262839"/>
            <a:ext cx="563245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u="none" dirty="0">
                <a:solidFill>
                  <a:srgbClr val="000099"/>
                </a:solidFill>
                <a:latin typeface="Times New Roman"/>
                <a:cs typeface="Times New Roman"/>
              </a:rPr>
              <a:t>Μη </a:t>
            </a:r>
            <a:r>
              <a:rPr sz="3200" u="none" spc="-5" dirty="0">
                <a:solidFill>
                  <a:srgbClr val="000099"/>
                </a:solidFill>
                <a:latin typeface="Times New Roman"/>
                <a:cs typeface="Times New Roman"/>
              </a:rPr>
              <a:t>εκλεκτικοί </a:t>
            </a:r>
            <a:r>
              <a:rPr sz="3200" u="none" dirty="0">
                <a:solidFill>
                  <a:srgbClr val="000099"/>
                </a:solidFill>
                <a:latin typeface="Times New Roman"/>
                <a:cs typeface="Times New Roman"/>
              </a:rPr>
              <a:t>COX</a:t>
            </a:r>
            <a:r>
              <a:rPr sz="3200" u="none" spc="-9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u="none" dirty="0">
                <a:solidFill>
                  <a:srgbClr val="000099"/>
                </a:solidFill>
                <a:latin typeface="Times New Roman"/>
                <a:cs typeface="Times New Roman"/>
              </a:rPr>
              <a:t>αναστολείς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31594" y="708405"/>
            <a:ext cx="15195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Ασπιρίνη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31594" y="1074166"/>
            <a:ext cx="2652395" cy="353758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Διφλουνιζόλη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Δικλοφαινάκη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Φεναμάτες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Φενοπροφένη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Φλουρμπιπροφένη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Ιβουπροφένη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Ινδομεθακίνη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Κετοπροφένη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4668088"/>
            <a:ext cx="5355590" cy="882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Εκλεκτικοί </a:t>
            </a:r>
            <a:r>
              <a:rPr sz="32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Αναστολείς</a:t>
            </a:r>
            <a:r>
              <a:rPr sz="3200" b="1" spc="-2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COX-2</a:t>
            </a:r>
            <a:endParaRPr sz="3200">
              <a:latin typeface="Times New Roman"/>
              <a:cs typeface="Times New Roman"/>
            </a:endParaRPr>
          </a:p>
          <a:p>
            <a:pPr marR="508634" algn="ctr">
              <a:lnSpc>
                <a:spcPct val="100000"/>
              </a:lnSpc>
              <a:spcBef>
                <a:spcPts val="25"/>
              </a:spcBef>
            </a:pPr>
            <a:r>
              <a:rPr sz="2400" spc="-10" dirty="0">
                <a:solidFill>
                  <a:srgbClr val="FF0000"/>
                </a:solidFill>
                <a:latin typeface="Times New Roman"/>
                <a:cs typeface="Times New Roman"/>
              </a:rPr>
              <a:t>Κοξίμπες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23228" y="2626639"/>
            <a:ext cx="2581910" cy="1946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20700">
              <a:lnSpc>
                <a:spcPct val="150100"/>
              </a:lnSpc>
              <a:spcBef>
                <a:spcPts val="100"/>
              </a:spcBef>
            </a:pPr>
            <a:r>
              <a:rPr sz="2800" b="1" spc="-215" dirty="0">
                <a:solidFill>
                  <a:srgbClr val="FF0000"/>
                </a:solidFill>
                <a:latin typeface="Times New Roman"/>
                <a:cs typeface="Times New Roman"/>
              </a:rPr>
              <a:t>Α</a:t>
            </a:r>
            <a:r>
              <a:rPr sz="2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ντ</a:t>
            </a:r>
            <a:r>
              <a:rPr sz="28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ι</a:t>
            </a:r>
            <a:r>
              <a:rPr sz="2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πυ</a:t>
            </a:r>
            <a:r>
              <a:rPr sz="2800" b="1" dirty="0">
                <a:solidFill>
                  <a:srgbClr val="FF0000"/>
                </a:solidFill>
                <a:latin typeface="Times New Roman"/>
                <a:cs typeface="Times New Roman"/>
              </a:rPr>
              <a:t>ρ</a:t>
            </a:r>
            <a:r>
              <a:rPr sz="2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ετι</a:t>
            </a:r>
            <a:r>
              <a:rPr sz="2800" b="1" spc="-100" dirty="0">
                <a:solidFill>
                  <a:srgbClr val="FF0000"/>
                </a:solidFill>
                <a:latin typeface="Times New Roman"/>
                <a:cs typeface="Times New Roman"/>
              </a:rPr>
              <a:t>κ</a:t>
            </a:r>
            <a:r>
              <a:rPr sz="2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ά  </a:t>
            </a:r>
            <a:r>
              <a:rPr sz="2800" b="1" spc="-35" dirty="0">
                <a:solidFill>
                  <a:srgbClr val="FF0000"/>
                </a:solidFill>
                <a:latin typeface="Times New Roman"/>
                <a:cs typeface="Times New Roman"/>
              </a:rPr>
              <a:t>Αναλγητικά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80"/>
              </a:spcBef>
            </a:pPr>
            <a:r>
              <a:rPr sz="28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Αντιφλεγμονώδη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050535" y="976883"/>
            <a:ext cx="1295400" cy="5486400"/>
          </a:xfrm>
          <a:custGeom>
            <a:avLst/>
            <a:gdLst/>
            <a:ahLst/>
            <a:cxnLst/>
            <a:rect l="l" t="t" r="r" b="b"/>
            <a:pathLst>
              <a:path w="1295400" h="5486400">
                <a:moveTo>
                  <a:pt x="0" y="0"/>
                </a:moveTo>
                <a:lnTo>
                  <a:pt x="55892" y="1678"/>
                </a:lnTo>
                <a:lnTo>
                  <a:pt x="110463" y="6622"/>
                </a:lnTo>
                <a:lnTo>
                  <a:pt x="163518" y="14693"/>
                </a:lnTo>
                <a:lnTo>
                  <a:pt x="214863" y="25756"/>
                </a:lnTo>
                <a:lnTo>
                  <a:pt x="264303" y="39671"/>
                </a:lnTo>
                <a:lnTo>
                  <a:pt x="311645" y="56303"/>
                </a:lnTo>
                <a:lnTo>
                  <a:pt x="356694" y="75514"/>
                </a:lnTo>
                <a:lnTo>
                  <a:pt x="399256" y="97166"/>
                </a:lnTo>
                <a:lnTo>
                  <a:pt x="439135" y="121122"/>
                </a:lnTo>
                <a:lnTo>
                  <a:pt x="476140" y="147245"/>
                </a:lnTo>
                <a:lnTo>
                  <a:pt x="510073" y="175397"/>
                </a:lnTo>
                <a:lnTo>
                  <a:pt x="540743" y="205442"/>
                </a:lnTo>
                <a:lnTo>
                  <a:pt x="567953" y="237241"/>
                </a:lnTo>
                <a:lnTo>
                  <a:pt x="591510" y="270658"/>
                </a:lnTo>
                <a:lnTo>
                  <a:pt x="611220" y="305555"/>
                </a:lnTo>
                <a:lnTo>
                  <a:pt x="626889" y="341795"/>
                </a:lnTo>
                <a:lnTo>
                  <a:pt x="638321" y="379241"/>
                </a:lnTo>
                <a:lnTo>
                  <a:pt x="645322" y="417755"/>
                </a:lnTo>
                <a:lnTo>
                  <a:pt x="647700" y="457200"/>
                </a:lnTo>
                <a:lnTo>
                  <a:pt x="647700" y="2286000"/>
                </a:lnTo>
                <a:lnTo>
                  <a:pt x="650077" y="2325444"/>
                </a:lnTo>
                <a:lnTo>
                  <a:pt x="657078" y="2363958"/>
                </a:lnTo>
                <a:lnTo>
                  <a:pt x="668510" y="2401404"/>
                </a:lnTo>
                <a:lnTo>
                  <a:pt x="684179" y="2437644"/>
                </a:lnTo>
                <a:lnTo>
                  <a:pt x="703889" y="2472541"/>
                </a:lnTo>
                <a:lnTo>
                  <a:pt x="727446" y="2505958"/>
                </a:lnTo>
                <a:lnTo>
                  <a:pt x="754656" y="2537757"/>
                </a:lnTo>
                <a:lnTo>
                  <a:pt x="785326" y="2567802"/>
                </a:lnTo>
                <a:lnTo>
                  <a:pt x="819259" y="2595954"/>
                </a:lnTo>
                <a:lnTo>
                  <a:pt x="856264" y="2622077"/>
                </a:lnTo>
                <a:lnTo>
                  <a:pt x="896143" y="2646033"/>
                </a:lnTo>
                <a:lnTo>
                  <a:pt x="938705" y="2667685"/>
                </a:lnTo>
                <a:lnTo>
                  <a:pt x="983754" y="2686896"/>
                </a:lnTo>
                <a:lnTo>
                  <a:pt x="1031096" y="2703528"/>
                </a:lnTo>
                <a:lnTo>
                  <a:pt x="1080536" y="2717443"/>
                </a:lnTo>
                <a:lnTo>
                  <a:pt x="1131881" y="2728506"/>
                </a:lnTo>
                <a:lnTo>
                  <a:pt x="1184936" y="2736577"/>
                </a:lnTo>
                <a:lnTo>
                  <a:pt x="1239507" y="2741521"/>
                </a:lnTo>
                <a:lnTo>
                  <a:pt x="1295400" y="2743199"/>
                </a:lnTo>
                <a:lnTo>
                  <a:pt x="1239507" y="2744878"/>
                </a:lnTo>
                <a:lnTo>
                  <a:pt x="1184936" y="2749822"/>
                </a:lnTo>
                <a:lnTo>
                  <a:pt x="1131881" y="2757893"/>
                </a:lnTo>
                <a:lnTo>
                  <a:pt x="1080536" y="2768956"/>
                </a:lnTo>
                <a:lnTo>
                  <a:pt x="1031096" y="2782871"/>
                </a:lnTo>
                <a:lnTo>
                  <a:pt x="983754" y="2799503"/>
                </a:lnTo>
                <a:lnTo>
                  <a:pt x="938705" y="2818714"/>
                </a:lnTo>
                <a:lnTo>
                  <a:pt x="896143" y="2840366"/>
                </a:lnTo>
                <a:lnTo>
                  <a:pt x="856264" y="2864322"/>
                </a:lnTo>
                <a:lnTo>
                  <a:pt x="819259" y="2890445"/>
                </a:lnTo>
                <a:lnTo>
                  <a:pt x="785326" y="2918597"/>
                </a:lnTo>
                <a:lnTo>
                  <a:pt x="754656" y="2948642"/>
                </a:lnTo>
                <a:lnTo>
                  <a:pt x="727446" y="2980441"/>
                </a:lnTo>
                <a:lnTo>
                  <a:pt x="703889" y="3013858"/>
                </a:lnTo>
                <a:lnTo>
                  <a:pt x="684179" y="3048755"/>
                </a:lnTo>
                <a:lnTo>
                  <a:pt x="668510" y="3084995"/>
                </a:lnTo>
                <a:lnTo>
                  <a:pt x="657078" y="3122441"/>
                </a:lnTo>
                <a:lnTo>
                  <a:pt x="650077" y="3160955"/>
                </a:lnTo>
                <a:lnTo>
                  <a:pt x="647700" y="3200399"/>
                </a:lnTo>
                <a:lnTo>
                  <a:pt x="647700" y="5029200"/>
                </a:lnTo>
                <a:lnTo>
                  <a:pt x="645322" y="5068648"/>
                </a:lnTo>
                <a:lnTo>
                  <a:pt x="638321" y="5107165"/>
                </a:lnTo>
                <a:lnTo>
                  <a:pt x="626889" y="5144613"/>
                </a:lnTo>
                <a:lnTo>
                  <a:pt x="611220" y="5180854"/>
                </a:lnTo>
                <a:lnTo>
                  <a:pt x="591510" y="5215752"/>
                </a:lnTo>
                <a:lnTo>
                  <a:pt x="567953" y="5249169"/>
                </a:lnTo>
                <a:lnTo>
                  <a:pt x="540743" y="5280969"/>
                </a:lnTo>
                <a:lnTo>
                  <a:pt x="510073" y="5311013"/>
                </a:lnTo>
                <a:lnTo>
                  <a:pt x="476140" y="5339164"/>
                </a:lnTo>
                <a:lnTo>
                  <a:pt x="439135" y="5365286"/>
                </a:lnTo>
                <a:lnTo>
                  <a:pt x="399256" y="5389241"/>
                </a:lnTo>
                <a:lnTo>
                  <a:pt x="356694" y="5410892"/>
                </a:lnTo>
                <a:lnTo>
                  <a:pt x="311645" y="5430101"/>
                </a:lnTo>
                <a:lnTo>
                  <a:pt x="264303" y="5446731"/>
                </a:lnTo>
                <a:lnTo>
                  <a:pt x="214863" y="5460646"/>
                </a:lnTo>
                <a:lnTo>
                  <a:pt x="163518" y="5471707"/>
                </a:lnTo>
                <a:lnTo>
                  <a:pt x="110463" y="5479778"/>
                </a:lnTo>
                <a:lnTo>
                  <a:pt x="55892" y="5484721"/>
                </a:lnTo>
                <a:lnTo>
                  <a:pt x="0" y="5486400"/>
                </a:lnTo>
              </a:path>
            </a:pathLst>
          </a:custGeom>
          <a:ln w="914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00961" y="2319527"/>
            <a:ext cx="6248400" cy="86995"/>
          </a:xfrm>
          <a:custGeom>
            <a:avLst/>
            <a:gdLst/>
            <a:ahLst/>
            <a:cxnLst/>
            <a:rect l="l" t="t" r="r" b="b"/>
            <a:pathLst>
              <a:path w="6248400" h="86994">
                <a:moveTo>
                  <a:pt x="6161532" y="0"/>
                </a:moveTo>
                <a:lnTo>
                  <a:pt x="6161532" y="86868"/>
                </a:lnTo>
                <a:lnTo>
                  <a:pt x="6219444" y="57912"/>
                </a:lnTo>
                <a:lnTo>
                  <a:pt x="6176010" y="57912"/>
                </a:lnTo>
                <a:lnTo>
                  <a:pt x="6176010" y="28956"/>
                </a:lnTo>
                <a:lnTo>
                  <a:pt x="6219444" y="28956"/>
                </a:lnTo>
                <a:lnTo>
                  <a:pt x="6161532" y="0"/>
                </a:lnTo>
                <a:close/>
              </a:path>
              <a:path w="6248400" h="86994">
                <a:moveTo>
                  <a:pt x="6161532" y="28956"/>
                </a:moveTo>
                <a:lnTo>
                  <a:pt x="0" y="28956"/>
                </a:lnTo>
                <a:lnTo>
                  <a:pt x="0" y="57912"/>
                </a:lnTo>
                <a:lnTo>
                  <a:pt x="6161532" y="57912"/>
                </a:lnTo>
                <a:lnTo>
                  <a:pt x="6161532" y="28956"/>
                </a:lnTo>
                <a:close/>
              </a:path>
              <a:path w="6248400" h="86994">
                <a:moveTo>
                  <a:pt x="6219444" y="28956"/>
                </a:moveTo>
                <a:lnTo>
                  <a:pt x="6176010" y="28956"/>
                </a:lnTo>
                <a:lnTo>
                  <a:pt x="6176010" y="57912"/>
                </a:lnTo>
                <a:lnTo>
                  <a:pt x="6219444" y="57912"/>
                </a:lnTo>
                <a:lnTo>
                  <a:pt x="6248399" y="43434"/>
                </a:lnTo>
                <a:lnTo>
                  <a:pt x="6219444" y="289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755394" y="1013205"/>
            <a:ext cx="5058410" cy="1153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34920" algn="l"/>
              </a:tabLst>
            </a:pPr>
            <a:r>
              <a:rPr sz="24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Αναστολή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COX-1	COX-2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απο</a:t>
            </a:r>
            <a:r>
              <a:rPr sz="2400" b="1" spc="-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50" dirty="0">
                <a:solidFill>
                  <a:srgbClr val="FF0000"/>
                </a:solidFill>
                <a:latin typeface="Times New Roman"/>
                <a:cs typeface="Times New Roman"/>
              </a:rPr>
              <a:t>MΣΑΦ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700">
              <a:latin typeface="Times New Roman"/>
              <a:cs typeface="Times New Roman"/>
            </a:endParaRPr>
          </a:p>
          <a:p>
            <a:pPr marL="393700">
              <a:lnSpc>
                <a:spcPct val="100000"/>
              </a:lnSpc>
            </a:pPr>
            <a:r>
              <a:rPr sz="24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Σχετική</a:t>
            </a:r>
            <a:r>
              <a:rPr sz="2400" b="1" spc="2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επιλεκτικότητα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47609" y="2407411"/>
            <a:ext cx="95694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24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Ο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Χ</a:t>
            </a:r>
            <a:r>
              <a:rPr sz="24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45844" y="2407411"/>
            <a:ext cx="6217920" cy="2952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COX-1</a:t>
            </a:r>
            <a:endParaRPr sz="2400">
              <a:latin typeface="Times New Roman"/>
              <a:cs typeface="Times New Roman"/>
            </a:endParaRPr>
          </a:p>
          <a:p>
            <a:pPr marL="605155" marR="4378960" indent="-44069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Ινδομεθακίνη  </a:t>
            </a:r>
            <a:r>
              <a:rPr sz="2400" spc="-5" dirty="0">
                <a:latin typeface="Times New Roman"/>
                <a:cs typeface="Times New Roman"/>
              </a:rPr>
              <a:t>Ασπιρίνη</a:t>
            </a:r>
            <a:endParaRPr sz="2400">
              <a:latin typeface="Times New Roman"/>
              <a:cs typeface="Times New Roman"/>
            </a:endParaRPr>
          </a:p>
          <a:p>
            <a:pPr marL="1231265">
              <a:lnSpc>
                <a:spcPct val="100000"/>
              </a:lnSpc>
            </a:pPr>
            <a:r>
              <a:rPr sz="2400" spc="-10" dirty="0">
                <a:latin typeface="Times New Roman"/>
                <a:cs typeface="Times New Roman"/>
              </a:rPr>
              <a:t>Πιροξικάμη</a:t>
            </a:r>
            <a:endParaRPr sz="2400">
              <a:latin typeface="Times New Roman"/>
              <a:cs typeface="Times New Roman"/>
            </a:endParaRPr>
          </a:p>
          <a:p>
            <a:pPr marL="1917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Ιβοπρουφαίνη</a:t>
            </a:r>
            <a:endParaRPr sz="2400">
              <a:latin typeface="Times New Roman"/>
              <a:cs typeface="Times New Roman"/>
            </a:endParaRPr>
          </a:p>
          <a:p>
            <a:pPr marL="275590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Δικλοφαινάκη</a:t>
            </a:r>
            <a:endParaRPr sz="2400">
              <a:latin typeface="Times New Roman"/>
              <a:cs typeface="Times New Roman"/>
            </a:endParaRPr>
          </a:p>
          <a:p>
            <a:pPr marL="367030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Μελοξικάμη</a:t>
            </a:r>
            <a:endParaRPr sz="2400">
              <a:latin typeface="Times New Roman"/>
              <a:cs typeface="Times New Roman"/>
            </a:endParaRPr>
          </a:p>
          <a:p>
            <a:pPr marL="4584700">
              <a:lnSpc>
                <a:spcPct val="100000"/>
              </a:lnSpc>
            </a:pPr>
            <a:r>
              <a:rPr sz="2400" spc="-10" dirty="0">
                <a:latin typeface="Times New Roman"/>
                <a:cs typeface="Times New Roman"/>
              </a:rPr>
              <a:t>Ροφεκοξίμπη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33209" y="5334101"/>
            <a:ext cx="16008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imes New Roman"/>
                <a:cs typeface="Times New Roman"/>
              </a:rPr>
              <a:t>Σελεκοξίμπη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71372" y="571500"/>
            <a:ext cx="6858000" cy="55001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00500" y="2142744"/>
            <a:ext cx="3357879" cy="70866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7465" rIns="0" bIns="0" rtlCol="0">
            <a:spAutoFit/>
          </a:bodyPr>
          <a:lstStyle/>
          <a:p>
            <a:pPr marL="92075" marR="536575">
              <a:lnSpc>
                <a:spcPct val="100000"/>
              </a:lnSpc>
              <a:spcBef>
                <a:spcPts val="295"/>
              </a:spcBef>
            </a:pPr>
            <a:r>
              <a:rPr sz="2000" spc="-5" dirty="0">
                <a:latin typeface="Times New Roman"/>
                <a:cs typeface="Times New Roman"/>
              </a:rPr>
              <a:t>δυσφορία </a:t>
            </a:r>
            <a:r>
              <a:rPr sz="2000" dirty="0">
                <a:latin typeface="Times New Roman"/>
                <a:cs typeface="Times New Roman"/>
              </a:rPr>
              <a:t>, </a:t>
            </a:r>
            <a:r>
              <a:rPr sz="2000" spc="-5" dirty="0">
                <a:latin typeface="Times New Roman"/>
                <a:cs typeface="Times New Roman"/>
              </a:rPr>
              <a:t>ναυτία,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έμετος,  </a:t>
            </a:r>
            <a:r>
              <a:rPr sz="2000" spc="-5" dirty="0">
                <a:latin typeface="Times New Roman"/>
                <a:cs typeface="Times New Roman"/>
              </a:rPr>
              <a:t>μικροσκοπική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αιμορραγία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214372" y="999744"/>
            <a:ext cx="4358640" cy="46228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556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80"/>
              </a:spcBef>
              <a:tabLst>
                <a:tab pos="1487170" algn="l"/>
              </a:tabLst>
            </a:pPr>
            <a:r>
              <a:rPr sz="2400" b="0" u="none" spc="-30" dirty="0">
                <a:solidFill>
                  <a:srgbClr val="FF0000"/>
                </a:solidFill>
                <a:latin typeface="Times New Roman"/>
                <a:cs typeface="Times New Roman"/>
              </a:rPr>
              <a:t>ΜΣΑΦ	Ανεπιθυμ</a:t>
            </a:r>
            <a:r>
              <a:rPr sz="2400" b="0" u="none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0" u="none" spc="-10" dirty="0">
                <a:solidFill>
                  <a:srgbClr val="FF0000"/>
                </a:solidFill>
                <a:latin typeface="Times New Roman"/>
                <a:cs typeface="Times New Roman"/>
              </a:rPr>
              <a:t>Ενέργειες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00500" y="3429000"/>
            <a:ext cx="3286125" cy="138430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8100" rIns="0" bIns="0" rtlCol="0">
            <a:spAutoFit/>
          </a:bodyPr>
          <a:lstStyle/>
          <a:p>
            <a:pPr marL="92075" marR="1167765">
              <a:lnSpc>
                <a:spcPct val="100000"/>
              </a:lnSpc>
              <a:spcBef>
                <a:spcPts val="300"/>
              </a:spcBef>
            </a:pPr>
            <a:r>
              <a:rPr sz="2000" spc="-5" dirty="0">
                <a:latin typeface="Times New Roman"/>
                <a:cs typeface="Times New Roman"/>
              </a:rPr>
              <a:t>Νεφρική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διαταραχή  Υπερταση</a:t>
            </a:r>
            <a:endParaRPr sz="2000">
              <a:latin typeface="Times New Roman"/>
              <a:cs typeface="Times New Roman"/>
            </a:endParaRPr>
          </a:p>
          <a:p>
            <a:pPr marL="92075">
              <a:lnSpc>
                <a:spcPct val="100000"/>
              </a:lnSpc>
            </a:pPr>
            <a:r>
              <a:rPr sz="2000" spc="-10" dirty="0">
                <a:latin typeface="Times New Roman"/>
                <a:cs typeface="Times New Roman"/>
              </a:rPr>
              <a:t>Καρδιακή</a:t>
            </a:r>
            <a:r>
              <a:rPr sz="2000" spc="-5" dirty="0">
                <a:latin typeface="Times New Roman"/>
                <a:cs typeface="Times New Roman"/>
              </a:rPr>
              <a:t> ανεπάρκεια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72890" y="5215890"/>
            <a:ext cx="3001010" cy="500380"/>
          </a:xfrm>
          <a:prstGeom prst="rect">
            <a:avLst/>
          </a:prstGeom>
          <a:solidFill>
            <a:srgbClr val="FFFFFF"/>
          </a:solidFill>
          <a:ln w="25907">
            <a:solidFill>
              <a:srgbClr val="00946E"/>
            </a:solidFill>
          </a:ln>
        </p:spPr>
        <p:txBody>
          <a:bodyPr vert="horz" wrap="square" lIns="0" tIns="106680" rIns="0" bIns="0" rtlCol="0">
            <a:spAutoFit/>
          </a:bodyPr>
          <a:lstStyle/>
          <a:p>
            <a:pPr marL="448309">
              <a:lnSpc>
                <a:spcPct val="100000"/>
              </a:lnSpc>
              <a:spcBef>
                <a:spcPts val="840"/>
              </a:spcBef>
            </a:pPr>
            <a:r>
              <a:rPr sz="2400" dirty="0">
                <a:latin typeface="Times New Roman"/>
                <a:cs typeface="Times New Roman"/>
              </a:rPr>
              <a:t>αιμορραγία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540" y="603249"/>
            <a:ext cx="15093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u="none" spc="-10" dirty="0">
                <a:solidFill>
                  <a:srgbClr val="FF0000"/>
                </a:solidFill>
                <a:latin typeface="Times New Roman"/>
                <a:cs typeface="Times New Roman"/>
              </a:rPr>
              <a:t>ΜΣΑΦ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540" y="1215897"/>
            <a:ext cx="7840345" cy="1903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u="heavy" spc="-80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Αναστολείς </a:t>
            </a:r>
            <a:r>
              <a:rPr sz="3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Cox -2</a:t>
            </a:r>
            <a:r>
              <a:rPr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0000"/>
                </a:solidFill>
                <a:latin typeface="Times New Roman"/>
                <a:cs typeface="Times New Roman"/>
              </a:rPr>
              <a:t>Ανεπιθύμητες</a:t>
            </a:r>
            <a:r>
              <a:rPr sz="3200" spc="-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/>
                <a:cs typeface="Times New Roman"/>
              </a:rPr>
              <a:t>ενέργειες</a:t>
            </a:r>
            <a:endParaRPr sz="3200">
              <a:latin typeface="Times New Roman"/>
              <a:cs typeface="Times New Roman"/>
            </a:endParaRPr>
          </a:p>
          <a:p>
            <a:pPr marL="455295" indent="-343535">
              <a:lnSpc>
                <a:spcPct val="100000"/>
              </a:lnSpc>
              <a:spcBef>
                <a:spcPts val="2490"/>
              </a:spcBef>
              <a:buChar char="•"/>
              <a:tabLst>
                <a:tab pos="455295" algn="l"/>
                <a:tab pos="455930" algn="l"/>
              </a:tabLst>
            </a:pPr>
            <a:r>
              <a:rPr sz="3200" dirty="0">
                <a:latin typeface="Times New Roman"/>
                <a:cs typeface="Times New Roman"/>
              </a:rPr>
              <a:t>-αυξάνουν κίνδυνο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εμφραγματος</a:t>
            </a:r>
            <a:endParaRPr sz="3200">
              <a:latin typeface="Times New Roman"/>
              <a:cs typeface="Times New Roman"/>
            </a:endParaRPr>
          </a:p>
          <a:p>
            <a:pPr marL="455295" indent="-343535">
              <a:lnSpc>
                <a:spcPct val="100000"/>
              </a:lnSpc>
              <a:spcBef>
                <a:spcPts val="770"/>
              </a:spcBef>
              <a:buChar char="•"/>
              <a:tabLst>
                <a:tab pos="455295" algn="l"/>
                <a:tab pos="455930" algn="l"/>
                <a:tab pos="3754120" algn="l"/>
              </a:tabLst>
            </a:pPr>
            <a:r>
              <a:rPr sz="3200" dirty="0">
                <a:latin typeface="Times New Roman"/>
                <a:cs typeface="Times New Roman"/>
              </a:rPr>
              <a:t>-αυξάνουν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κίνδυνο	εγκεφαλικών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επεισοδίων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4552" y="4361434"/>
            <a:ext cx="4148454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u="heavy" spc="-80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Πολλά </a:t>
            </a:r>
            <a:r>
              <a:rPr sz="32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εχουν</a:t>
            </a:r>
            <a:r>
              <a:rPr sz="3200" b="1" u="heavy" spc="-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αποσυρθεί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962400" y="290575"/>
            <a:ext cx="0" cy="5635625"/>
          </a:xfrm>
          <a:custGeom>
            <a:avLst/>
            <a:gdLst/>
            <a:ahLst/>
            <a:cxnLst/>
            <a:rect l="l" t="t" r="r" b="b"/>
            <a:pathLst>
              <a:path h="5635625">
                <a:moveTo>
                  <a:pt x="0" y="0"/>
                </a:moveTo>
                <a:lnTo>
                  <a:pt x="0" y="563556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55650" y="1765300"/>
            <a:ext cx="7945755" cy="0"/>
          </a:xfrm>
          <a:custGeom>
            <a:avLst/>
            <a:gdLst/>
            <a:ahLst/>
            <a:cxnLst/>
            <a:rect l="l" t="t" r="r" b="b"/>
            <a:pathLst>
              <a:path w="7945755">
                <a:moveTo>
                  <a:pt x="0" y="0"/>
                </a:moveTo>
                <a:lnTo>
                  <a:pt x="794537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55650" y="5454650"/>
            <a:ext cx="7945755" cy="0"/>
          </a:xfrm>
          <a:custGeom>
            <a:avLst/>
            <a:gdLst/>
            <a:ahLst/>
            <a:cxnLst/>
            <a:rect l="l" t="t" r="r" b="b"/>
            <a:pathLst>
              <a:path w="7945755">
                <a:moveTo>
                  <a:pt x="0" y="0"/>
                </a:moveTo>
                <a:lnTo>
                  <a:pt x="794537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62000" y="290575"/>
            <a:ext cx="0" cy="5635625"/>
          </a:xfrm>
          <a:custGeom>
            <a:avLst/>
            <a:gdLst/>
            <a:ahLst/>
            <a:cxnLst/>
            <a:rect l="l" t="t" r="r" b="b"/>
            <a:pathLst>
              <a:path h="5635625">
                <a:moveTo>
                  <a:pt x="0" y="0"/>
                </a:moveTo>
                <a:lnTo>
                  <a:pt x="0" y="563556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686800" y="290575"/>
            <a:ext cx="0" cy="5635625"/>
          </a:xfrm>
          <a:custGeom>
            <a:avLst/>
            <a:gdLst/>
            <a:ahLst/>
            <a:cxnLst/>
            <a:rect l="l" t="t" r="r" b="b"/>
            <a:pathLst>
              <a:path h="5635625">
                <a:moveTo>
                  <a:pt x="0" y="0"/>
                </a:moveTo>
                <a:lnTo>
                  <a:pt x="0" y="5635561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55650" y="304800"/>
            <a:ext cx="7945755" cy="0"/>
          </a:xfrm>
          <a:custGeom>
            <a:avLst/>
            <a:gdLst/>
            <a:ahLst/>
            <a:cxnLst/>
            <a:rect l="l" t="t" r="r" b="b"/>
            <a:pathLst>
              <a:path w="7945755">
                <a:moveTo>
                  <a:pt x="0" y="0"/>
                </a:moveTo>
                <a:lnTo>
                  <a:pt x="7945374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55650" y="5911850"/>
            <a:ext cx="7945755" cy="0"/>
          </a:xfrm>
          <a:custGeom>
            <a:avLst/>
            <a:gdLst/>
            <a:ahLst/>
            <a:cxnLst/>
            <a:rect l="l" t="t" r="r" b="b"/>
            <a:pathLst>
              <a:path w="7945755">
                <a:moveTo>
                  <a:pt x="0" y="0"/>
                </a:moveTo>
                <a:lnTo>
                  <a:pt x="7945374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840739" y="253429"/>
            <a:ext cx="2414905" cy="904240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sz="2400" u="none" spc="-5" dirty="0">
                <a:solidFill>
                  <a:srgbClr val="FF0000"/>
                </a:solidFill>
                <a:latin typeface="Times New Roman"/>
                <a:cs typeface="Times New Roman"/>
              </a:rPr>
              <a:t>ΑΝΤΙΠΥΡΕΤΙΚΑ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400" u="none" spc="-5" dirty="0">
                <a:solidFill>
                  <a:srgbClr val="FF0000"/>
                </a:solidFill>
                <a:latin typeface="Times New Roman"/>
                <a:cs typeface="Times New Roman"/>
              </a:rPr>
              <a:t>ΑΝΑΛΓΗΤΙΚΑ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041775" y="253429"/>
            <a:ext cx="3070225" cy="1343025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ΑΝΤΙΠΥΡΕΤΙΚΑ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ΑΝΑΛΓΗΤΙΚΑ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ΑΝΤΙΦΛΕΓΜΟΝΩΔΗ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40739" y="1699243"/>
            <a:ext cx="1954530" cy="980440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sz="2800" spc="-5" dirty="0">
                <a:latin typeface="Times New Roman"/>
                <a:cs typeface="Times New Roman"/>
              </a:rPr>
              <a:t>-</a:t>
            </a:r>
            <a:r>
              <a:rPr sz="2400" spc="-5" dirty="0">
                <a:latin typeface="Times New Roman"/>
                <a:cs typeface="Times New Roman"/>
              </a:rPr>
              <a:t>παρακεταμόλη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95"/>
              </a:spcBef>
            </a:pPr>
            <a:r>
              <a:rPr sz="2400" dirty="0">
                <a:latin typeface="Times New Roman"/>
                <a:cs typeface="Times New Roman"/>
              </a:rPr>
              <a:t>-ασπιρίνη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37428" y="1715258"/>
            <a:ext cx="2083435" cy="2219960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114300">
              <a:lnSpc>
                <a:spcPct val="100000"/>
              </a:lnSpc>
              <a:spcBef>
                <a:spcPts val="670"/>
              </a:spcBef>
            </a:pPr>
            <a:r>
              <a:rPr sz="2400" spc="-5" dirty="0">
                <a:latin typeface="Times New Roman"/>
                <a:cs typeface="Times New Roman"/>
              </a:rPr>
              <a:t>ιβουπροφένη</a:t>
            </a:r>
            <a:endParaRPr sz="240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  <a:spcBef>
                <a:spcPts val="580"/>
              </a:spcBef>
            </a:pPr>
            <a:r>
              <a:rPr sz="2400" spc="-5" dirty="0">
                <a:latin typeface="Times New Roman"/>
                <a:cs typeface="Times New Roman"/>
              </a:rPr>
              <a:t>-ναπροξένη</a:t>
            </a:r>
            <a:endParaRPr sz="240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  <a:spcBef>
                <a:spcPts val="575"/>
              </a:spcBef>
            </a:pPr>
            <a:r>
              <a:rPr sz="2400" spc="-5" dirty="0">
                <a:latin typeface="Times New Roman"/>
                <a:cs typeface="Times New Roman"/>
              </a:rPr>
              <a:t>-δικλοφαινάκη</a:t>
            </a:r>
            <a:endParaRPr sz="240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  <a:spcBef>
                <a:spcPts val="580"/>
              </a:spcBef>
            </a:pPr>
            <a:r>
              <a:rPr sz="2400" spc="-5" dirty="0">
                <a:latin typeface="Times New Roman"/>
                <a:cs typeface="Times New Roman"/>
              </a:rPr>
              <a:t>-ινδομεθακίνη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400" spc="-10" dirty="0">
                <a:latin typeface="Times New Roman"/>
                <a:cs typeface="Times New Roman"/>
              </a:rPr>
              <a:t>-μεφεναμικό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οξύ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105400" y="1981200"/>
            <a:ext cx="76200" cy="1981200"/>
          </a:xfrm>
          <a:custGeom>
            <a:avLst/>
            <a:gdLst/>
            <a:ahLst/>
            <a:cxnLst/>
            <a:rect l="l" t="t" r="r" b="b"/>
            <a:pathLst>
              <a:path w="76200" h="1981200">
                <a:moveTo>
                  <a:pt x="0" y="0"/>
                </a:moveTo>
                <a:lnTo>
                  <a:pt x="14847" y="12973"/>
                </a:lnTo>
                <a:lnTo>
                  <a:pt x="26955" y="48355"/>
                </a:lnTo>
                <a:lnTo>
                  <a:pt x="35111" y="100834"/>
                </a:lnTo>
                <a:lnTo>
                  <a:pt x="38100" y="165100"/>
                </a:lnTo>
                <a:lnTo>
                  <a:pt x="38100" y="825500"/>
                </a:lnTo>
                <a:lnTo>
                  <a:pt x="41088" y="889765"/>
                </a:lnTo>
                <a:lnTo>
                  <a:pt x="49244" y="942244"/>
                </a:lnTo>
                <a:lnTo>
                  <a:pt x="61352" y="977626"/>
                </a:lnTo>
                <a:lnTo>
                  <a:pt x="76200" y="990600"/>
                </a:lnTo>
                <a:lnTo>
                  <a:pt x="61352" y="1003573"/>
                </a:lnTo>
                <a:lnTo>
                  <a:pt x="49244" y="1038955"/>
                </a:lnTo>
                <a:lnTo>
                  <a:pt x="41088" y="1091434"/>
                </a:lnTo>
                <a:lnTo>
                  <a:pt x="38100" y="1155700"/>
                </a:lnTo>
                <a:lnTo>
                  <a:pt x="38100" y="1816100"/>
                </a:lnTo>
                <a:lnTo>
                  <a:pt x="35111" y="1880365"/>
                </a:lnTo>
                <a:lnTo>
                  <a:pt x="26955" y="1932844"/>
                </a:lnTo>
                <a:lnTo>
                  <a:pt x="14847" y="1968226"/>
                </a:lnTo>
                <a:lnTo>
                  <a:pt x="0" y="19812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343400" y="1676400"/>
            <a:ext cx="304800" cy="2362200"/>
          </a:xfrm>
          <a:custGeom>
            <a:avLst/>
            <a:gdLst/>
            <a:ahLst/>
            <a:cxnLst/>
            <a:rect l="l" t="t" r="r" b="b"/>
            <a:pathLst>
              <a:path w="304800" h="2362200">
                <a:moveTo>
                  <a:pt x="152400" y="0"/>
                </a:moveTo>
                <a:lnTo>
                  <a:pt x="0" y="2362200"/>
                </a:lnTo>
                <a:lnTo>
                  <a:pt x="304800" y="2362200"/>
                </a:lnTo>
                <a:lnTo>
                  <a:pt x="1524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343400" y="1676400"/>
            <a:ext cx="304800" cy="2362200"/>
          </a:xfrm>
          <a:custGeom>
            <a:avLst/>
            <a:gdLst/>
            <a:ahLst/>
            <a:cxnLst/>
            <a:rect l="l" t="t" r="r" b="b"/>
            <a:pathLst>
              <a:path w="304800" h="2362200">
                <a:moveTo>
                  <a:pt x="0" y="2362200"/>
                </a:moveTo>
                <a:lnTo>
                  <a:pt x="152400" y="0"/>
                </a:lnTo>
                <a:lnTo>
                  <a:pt x="304800" y="2362200"/>
                </a:lnTo>
                <a:lnTo>
                  <a:pt x="0" y="23622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938396" y="2023745"/>
            <a:ext cx="279145" cy="22928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492752" y="2792983"/>
            <a:ext cx="207010" cy="396240"/>
          </a:xfrm>
          <a:custGeom>
            <a:avLst/>
            <a:gdLst/>
            <a:ahLst/>
            <a:cxnLst/>
            <a:rect l="l" t="t" r="r" b="b"/>
            <a:pathLst>
              <a:path w="207010" h="396239">
                <a:moveTo>
                  <a:pt x="206248" y="181863"/>
                </a:moveTo>
                <a:lnTo>
                  <a:pt x="200660" y="181863"/>
                </a:lnTo>
                <a:lnTo>
                  <a:pt x="200151" y="190118"/>
                </a:lnTo>
                <a:lnTo>
                  <a:pt x="197993" y="196468"/>
                </a:lnTo>
                <a:lnTo>
                  <a:pt x="0" y="287274"/>
                </a:lnTo>
                <a:lnTo>
                  <a:pt x="0" y="292480"/>
                </a:lnTo>
                <a:lnTo>
                  <a:pt x="166243" y="363092"/>
                </a:lnTo>
                <a:lnTo>
                  <a:pt x="199644" y="387730"/>
                </a:lnTo>
                <a:lnTo>
                  <a:pt x="201168" y="396113"/>
                </a:lnTo>
                <a:lnTo>
                  <a:pt x="206628" y="396113"/>
                </a:lnTo>
                <a:lnTo>
                  <a:pt x="206548" y="355980"/>
                </a:lnTo>
                <a:lnTo>
                  <a:pt x="184531" y="355980"/>
                </a:lnTo>
                <a:lnTo>
                  <a:pt x="178688" y="354329"/>
                </a:lnTo>
                <a:lnTo>
                  <a:pt x="170814" y="351027"/>
                </a:lnTo>
                <a:lnTo>
                  <a:pt x="138937" y="337312"/>
                </a:lnTo>
                <a:lnTo>
                  <a:pt x="138930" y="332739"/>
                </a:lnTo>
                <a:lnTo>
                  <a:pt x="128015" y="332739"/>
                </a:lnTo>
                <a:lnTo>
                  <a:pt x="46355" y="297814"/>
                </a:lnTo>
                <a:lnTo>
                  <a:pt x="127762" y="263398"/>
                </a:lnTo>
                <a:lnTo>
                  <a:pt x="138817" y="263398"/>
                </a:lnTo>
                <a:lnTo>
                  <a:pt x="138811" y="259206"/>
                </a:lnTo>
                <a:lnTo>
                  <a:pt x="167767" y="247014"/>
                </a:lnTo>
                <a:lnTo>
                  <a:pt x="177164" y="242950"/>
                </a:lnTo>
                <a:lnTo>
                  <a:pt x="184150" y="240918"/>
                </a:lnTo>
                <a:lnTo>
                  <a:pt x="206342" y="240918"/>
                </a:lnTo>
                <a:lnTo>
                  <a:pt x="206248" y="181863"/>
                </a:lnTo>
                <a:close/>
              </a:path>
              <a:path w="207010" h="396239">
                <a:moveTo>
                  <a:pt x="206501" y="332613"/>
                </a:moveTo>
                <a:lnTo>
                  <a:pt x="201040" y="332613"/>
                </a:lnTo>
                <a:lnTo>
                  <a:pt x="200406" y="342391"/>
                </a:lnTo>
                <a:lnTo>
                  <a:pt x="198882" y="348614"/>
                </a:lnTo>
                <a:lnTo>
                  <a:pt x="194183" y="354583"/>
                </a:lnTo>
                <a:lnTo>
                  <a:pt x="191515" y="355980"/>
                </a:lnTo>
                <a:lnTo>
                  <a:pt x="206548" y="355980"/>
                </a:lnTo>
                <a:lnTo>
                  <a:pt x="206501" y="332613"/>
                </a:lnTo>
                <a:close/>
              </a:path>
              <a:path w="207010" h="396239">
                <a:moveTo>
                  <a:pt x="138817" y="263398"/>
                </a:moveTo>
                <a:lnTo>
                  <a:pt x="127762" y="263398"/>
                </a:lnTo>
                <a:lnTo>
                  <a:pt x="128015" y="332739"/>
                </a:lnTo>
                <a:lnTo>
                  <a:pt x="138930" y="332739"/>
                </a:lnTo>
                <a:lnTo>
                  <a:pt x="138817" y="263398"/>
                </a:lnTo>
                <a:close/>
              </a:path>
              <a:path w="207010" h="396239">
                <a:moveTo>
                  <a:pt x="206342" y="240918"/>
                </a:moveTo>
                <a:lnTo>
                  <a:pt x="191770" y="240918"/>
                </a:lnTo>
                <a:lnTo>
                  <a:pt x="194563" y="242315"/>
                </a:lnTo>
                <a:lnTo>
                  <a:pt x="196850" y="245237"/>
                </a:lnTo>
                <a:lnTo>
                  <a:pt x="199136" y="248030"/>
                </a:lnTo>
                <a:lnTo>
                  <a:pt x="200406" y="253491"/>
                </a:lnTo>
                <a:lnTo>
                  <a:pt x="200913" y="261492"/>
                </a:lnTo>
                <a:lnTo>
                  <a:pt x="206375" y="261492"/>
                </a:lnTo>
                <a:lnTo>
                  <a:pt x="206342" y="240918"/>
                </a:lnTo>
                <a:close/>
              </a:path>
              <a:path w="207010" h="396239">
                <a:moveTo>
                  <a:pt x="48260" y="15366"/>
                </a:moveTo>
                <a:lnTo>
                  <a:pt x="4063" y="17779"/>
                </a:lnTo>
                <a:lnTo>
                  <a:pt x="4318" y="173227"/>
                </a:lnTo>
                <a:lnTo>
                  <a:pt x="9906" y="173227"/>
                </a:lnTo>
                <a:lnTo>
                  <a:pt x="9827" y="160908"/>
                </a:lnTo>
                <a:lnTo>
                  <a:pt x="9778" y="157733"/>
                </a:lnTo>
                <a:lnTo>
                  <a:pt x="11811" y="151891"/>
                </a:lnTo>
                <a:lnTo>
                  <a:pt x="15748" y="148208"/>
                </a:lnTo>
                <a:lnTo>
                  <a:pt x="18796" y="145668"/>
                </a:lnTo>
                <a:lnTo>
                  <a:pt x="26670" y="144399"/>
                </a:lnTo>
                <a:lnTo>
                  <a:pt x="206073" y="144017"/>
                </a:lnTo>
                <a:lnTo>
                  <a:pt x="206027" y="115824"/>
                </a:lnTo>
                <a:lnTo>
                  <a:pt x="15239" y="115824"/>
                </a:lnTo>
                <a:lnTo>
                  <a:pt x="15112" y="50418"/>
                </a:lnTo>
                <a:lnTo>
                  <a:pt x="26415" y="28193"/>
                </a:lnTo>
                <a:lnTo>
                  <a:pt x="30352" y="25653"/>
                </a:lnTo>
                <a:lnTo>
                  <a:pt x="37592" y="23367"/>
                </a:lnTo>
                <a:lnTo>
                  <a:pt x="48260" y="21208"/>
                </a:lnTo>
                <a:lnTo>
                  <a:pt x="48260" y="15366"/>
                </a:lnTo>
                <a:close/>
              </a:path>
              <a:path w="207010" h="396239">
                <a:moveTo>
                  <a:pt x="206073" y="144017"/>
                </a:moveTo>
                <a:lnTo>
                  <a:pt x="180339" y="144017"/>
                </a:lnTo>
                <a:lnTo>
                  <a:pt x="186817" y="144525"/>
                </a:lnTo>
                <a:lnTo>
                  <a:pt x="193167" y="146812"/>
                </a:lnTo>
                <a:lnTo>
                  <a:pt x="195580" y="148970"/>
                </a:lnTo>
                <a:lnTo>
                  <a:pt x="197231" y="152145"/>
                </a:lnTo>
                <a:lnTo>
                  <a:pt x="199517" y="156463"/>
                </a:lnTo>
                <a:lnTo>
                  <a:pt x="200660" y="160908"/>
                </a:lnTo>
                <a:lnTo>
                  <a:pt x="200660" y="172846"/>
                </a:lnTo>
                <a:lnTo>
                  <a:pt x="206121" y="172846"/>
                </a:lnTo>
                <a:lnTo>
                  <a:pt x="206073" y="144017"/>
                </a:lnTo>
                <a:close/>
              </a:path>
              <a:path w="207010" h="396239">
                <a:moveTo>
                  <a:pt x="135762" y="34036"/>
                </a:moveTo>
                <a:lnTo>
                  <a:pt x="65532" y="34162"/>
                </a:lnTo>
                <a:lnTo>
                  <a:pt x="65532" y="39624"/>
                </a:lnTo>
                <a:lnTo>
                  <a:pt x="73534" y="40509"/>
                </a:lnTo>
                <a:lnTo>
                  <a:pt x="80216" y="42227"/>
                </a:lnTo>
                <a:lnTo>
                  <a:pt x="94996" y="115569"/>
                </a:lnTo>
                <a:lnTo>
                  <a:pt x="15239" y="115824"/>
                </a:lnTo>
                <a:lnTo>
                  <a:pt x="206027" y="115824"/>
                </a:lnTo>
                <a:lnTo>
                  <a:pt x="206027" y="115569"/>
                </a:lnTo>
                <a:lnTo>
                  <a:pt x="105918" y="115569"/>
                </a:lnTo>
                <a:lnTo>
                  <a:pt x="105790" y="62864"/>
                </a:lnTo>
                <a:lnTo>
                  <a:pt x="135762" y="39496"/>
                </a:lnTo>
                <a:lnTo>
                  <a:pt x="135762" y="34036"/>
                </a:lnTo>
                <a:close/>
              </a:path>
              <a:path w="207010" h="396239">
                <a:moveTo>
                  <a:pt x="155194" y="0"/>
                </a:moveTo>
                <a:lnTo>
                  <a:pt x="155194" y="5968"/>
                </a:lnTo>
                <a:lnTo>
                  <a:pt x="163933" y="10727"/>
                </a:lnTo>
                <a:lnTo>
                  <a:pt x="171481" y="15462"/>
                </a:lnTo>
                <a:lnTo>
                  <a:pt x="194835" y="52069"/>
                </a:lnTo>
                <a:lnTo>
                  <a:pt x="194945" y="104266"/>
                </a:lnTo>
                <a:lnTo>
                  <a:pt x="194437" y="108076"/>
                </a:lnTo>
                <a:lnTo>
                  <a:pt x="193294" y="109981"/>
                </a:lnTo>
                <a:lnTo>
                  <a:pt x="192150" y="112013"/>
                </a:lnTo>
                <a:lnTo>
                  <a:pt x="190626" y="113411"/>
                </a:lnTo>
                <a:lnTo>
                  <a:pt x="188722" y="114173"/>
                </a:lnTo>
                <a:lnTo>
                  <a:pt x="186817" y="115062"/>
                </a:lnTo>
                <a:lnTo>
                  <a:pt x="181356" y="115442"/>
                </a:lnTo>
                <a:lnTo>
                  <a:pt x="105918" y="115569"/>
                </a:lnTo>
                <a:lnTo>
                  <a:pt x="206027" y="115569"/>
                </a:lnTo>
                <a:lnTo>
                  <a:pt x="205867" y="17271"/>
                </a:lnTo>
                <a:lnTo>
                  <a:pt x="15519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16046" y="813562"/>
            <a:ext cx="231267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u="none" dirty="0">
                <a:solidFill>
                  <a:srgbClr val="FF0000"/>
                </a:solidFill>
                <a:latin typeface="Times New Roman"/>
                <a:cs typeface="Times New Roman"/>
              </a:rPr>
              <a:t>Φλεγμονή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995957"/>
            <a:ext cx="8323580" cy="292735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770"/>
              </a:spcBef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solidFill>
                  <a:srgbClr val="001F5F"/>
                </a:solidFill>
                <a:latin typeface="Arial"/>
                <a:cs typeface="Arial"/>
              </a:rPr>
              <a:t>Η προσπάθεια </a:t>
            </a:r>
            <a:r>
              <a:rPr sz="2800" spc="-10" dirty="0">
                <a:solidFill>
                  <a:srgbClr val="001F5F"/>
                </a:solidFill>
                <a:latin typeface="Arial"/>
                <a:cs typeface="Arial"/>
              </a:rPr>
              <a:t>του</a:t>
            </a:r>
            <a:r>
              <a:rPr sz="2800" spc="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Arial"/>
                <a:cs typeface="Arial"/>
              </a:rPr>
              <a:t>οργανισμού</a:t>
            </a:r>
            <a:endParaRPr sz="2800">
              <a:latin typeface="Arial"/>
              <a:cs typeface="Arial"/>
            </a:endParaRPr>
          </a:p>
          <a:p>
            <a:pPr marL="355600" marR="1491615" indent="-343535">
              <a:lnSpc>
                <a:spcPct val="100000"/>
              </a:lnSpc>
              <a:spcBef>
                <a:spcPts val="675"/>
              </a:spcBef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solidFill>
                  <a:srgbClr val="001F5F"/>
                </a:solidFill>
                <a:latin typeface="Arial"/>
                <a:cs typeface="Arial"/>
              </a:rPr>
              <a:t>να αδρανοποιήσει ή </a:t>
            </a:r>
            <a:r>
              <a:rPr sz="2800" dirty="0">
                <a:solidFill>
                  <a:srgbClr val="001F5F"/>
                </a:solidFill>
                <a:latin typeface="Arial"/>
                <a:cs typeface="Arial"/>
              </a:rPr>
              <a:t>να </a:t>
            </a:r>
            <a:r>
              <a:rPr sz="2800" spc="-5" dirty="0">
                <a:solidFill>
                  <a:srgbClr val="001F5F"/>
                </a:solidFill>
                <a:latin typeface="Arial"/>
                <a:cs typeface="Arial"/>
              </a:rPr>
              <a:t>καταστρεψει </a:t>
            </a:r>
            <a:r>
              <a:rPr sz="2800" spc="-10" dirty="0">
                <a:solidFill>
                  <a:srgbClr val="001F5F"/>
                </a:solidFill>
                <a:latin typeface="Arial"/>
                <a:cs typeface="Arial"/>
              </a:rPr>
              <a:t>τους  </a:t>
            </a:r>
            <a:r>
              <a:rPr sz="2800" spc="-5" dirty="0">
                <a:solidFill>
                  <a:srgbClr val="001F5F"/>
                </a:solidFill>
                <a:latin typeface="Arial"/>
                <a:cs typeface="Arial"/>
              </a:rPr>
              <a:t>εισβάλλοντες</a:t>
            </a:r>
            <a:r>
              <a:rPr sz="2800" spc="-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Arial"/>
                <a:cs typeface="Arial"/>
              </a:rPr>
              <a:t>μικροοργανισμούς,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001F5F"/>
              </a:buClr>
              <a:buFont typeface="Arial"/>
              <a:buChar char="•"/>
            </a:pPr>
            <a:endParaRPr sz="4050">
              <a:latin typeface="Times New Roman"/>
              <a:cs typeface="Times New Roman"/>
            </a:endParaRPr>
          </a:p>
          <a:p>
            <a:pPr marL="355600" marR="5080" indent="-343535">
              <a:lnSpc>
                <a:spcPct val="100000"/>
              </a:lnSpc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solidFill>
                  <a:srgbClr val="001F5F"/>
                </a:solidFill>
                <a:latin typeface="Arial"/>
                <a:cs typeface="Arial"/>
              </a:rPr>
              <a:t>να απομακρύνει </a:t>
            </a:r>
            <a:r>
              <a:rPr sz="2800" spc="-10" dirty="0">
                <a:solidFill>
                  <a:srgbClr val="001F5F"/>
                </a:solidFill>
                <a:latin typeface="Arial"/>
                <a:cs typeface="Arial"/>
              </a:rPr>
              <a:t>τους </a:t>
            </a:r>
            <a:r>
              <a:rPr sz="2800" spc="-5" dirty="0">
                <a:solidFill>
                  <a:srgbClr val="001F5F"/>
                </a:solidFill>
                <a:latin typeface="Arial"/>
                <a:cs typeface="Arial"/>
              </a:rPr>
              <a:t>ερεθιστικούς παράγοντες και  να θέσει τη </a:t>
            </a:r>
            <a:r>
              <a:rPr sz="2800" spc="-10" dirty="0">
                <a:solidFill>
                  <a:srgbClr val="001F5F"/>
                </a:solidFill>
                <a:latin typeface="Arial"/>
                <a:cs typeface="Arial"/>
              </a:rPr>
              <a:t>βάση </a:t>
            </a:r>
            <a:r>
              <a:rPr sz="2800" spc="-5" dirty="0">
                <a:solidFill>
                  <a:srgbClr val="001F5F"/>
                </a:solidFill>
                <a:latin typeface="Arial"/>
                <a:cs typeface="Arial"/>
              </a:rPr>
              <a:t>για επανόρθωση </a:t>
            </a:r>
            <a:r>
              <a:rPr sz="2800" spc="-10" dirty="0">
                <a:solidFill>
                  <a:srgbClr val="001F5F"/>
                </a:solidFill>
                <a:latin typeface="Arial"/>
                <a:cs typeface="Arial"/>
              </a:rPr>
              <a:t>των</a:t>
            </a:r>
            <a:r>
              <a:rPr sz="2800" spc="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Arial"/>
                <a:cs typeface="Arial"/>
              </a:rPr>
              <a:t>ιστών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29001" y="821563"/>
            <a:ext cx="55289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u="none" spc="-5" dirty="0">
                <a:latin typeface="Times New Roman"/>
                <a:cs typeface="Times New Roman"/>
              </a:rPr>
              <a:t>Αναλγητικα </a:t>
            </a:r>
            <a:r>
              <a:rPr sz="4400" b="0" u="none" dirty="0">
                <a:latin typeface="Times New Roman"/>
                <a:cs typeface="Times New Roman"/>
              </a:rPr>
              <a:t>(pain</a:t>
            </a:r>
            <a:r>
              <a:rPr sz="4400" b="0" u="none" spc="-70" dirty="0">
                <a:latin typeface="Times New Roman"/>
                <a:cs typeface="Times New Roman"/>
              </a:rPr>
              <a:t> </a:t>
            </a:r>
            <a:r>
              <a:rPr sz="4400" b="0" u="none" dirty="0">
                <a:latin typeface="Times New Roman"/>
                <a:cs typeface="Times New Roman"/>
              </a:rPr>
              <a:t>killer)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4642" y="1422501"/>
            <a:ext cx="6510655" cy="353822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ΜΣΑΦ </a:t>
            </a:r>
            <a:r>
              <a:rPr sz="3200" dirty="0">
                <a:latin typeface="Times New Roman"/>
                <a:cs typeface="Times New Roman"/>
              </a:rPr>
              <a:t>και </a:t>
            </a:r>
            <a:r>
              <a:rPr sz="3200" spc="-5" dirty="0">
                <a:latin typeface="Times New Roman"/>
                <a:cs typeface="Times New Roman"/>
              </a:rPr>
              <a:t>αλλα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αντιφλεγμονωδη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  <a:tab pos="2694305" algn="l"/>
              </a:tabLst>
            </a:pPr>
            <a:r>
              <a:rPr sz="3200" spc="-5" dirty="0">
                <a:latin typeface="Times New Roman"/>
                <a:cs typeface="Times New Roman"/>
              </a:rPr>
              <a:t>Οπιουχα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και	</a:t>
            </a:r>
            <a:r>
              <a:rPr sz="3200" spc="-5" dirty="0">
                <a:latin typeface="Times New Roman"/>
                <a:cs typeface="Times New Roman"/>
              </a:rPr>
              <a:t>μορφινη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Μερικα </a:t>
            </a:r>
            <a:r>
              <a:rPr sz="3200" dirty="0">
                <a:latin typeface="Times New Roman"/>
                <a:cs typeface="Times New Roman"/>
              </a:rPr>
              <a:t>τρικυκλικα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αντικαταθλιπτικα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Μερικα </a:t>
            </a:r>
            <a:r>
              <a:rPr sz="3200" dirty="0">
                <a:latin typeface="Times New Roman"/>
                <a:cs typeface="Times New Roman"/>
              </a:rPr>
              <a:t>αντιεπηληπτικα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Τοπικα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αναισθητικα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  <a:tab pos="4264660" algn="l"/>
              </a:tabLst>
            </a:pPr>
            <a:r>
              <a:rPr sz="3200" spc="-5" dirty="0">
                <a:latin typeface="Times New Roman"/>
                <a:cs typeface="Times New Roman"/>
              </a:rPr>
              <a:t>Αλλα </a:t>
            </a:r>
            <a:r>
              <a:rPr sz="3200" dirty="0">
                <a:latin typeface="Times New Roman"/>
                <a:cs typeface="Times New Roman"/>
              </a:rPr>
              <a:t>: κεταμινη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,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κλπ,	,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etc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1" y="1572005"/>
            <a:ext cx="8714740" cy="0"/>
          </a:xfrm>
          <a:custGeom>
            <a:avLst/>
            <a:gdLst/>
            <a:ahLst/>
            <a:cxnLst/>
            <a:rect l="l" t="t" r="r" b="b"/>
            <a:pathLst>
              <a:path w="8714740">
                <a:moveTo>
                  <a:pt x="0" y="0"/>
                </a:moveTo>
                <a:lnTo>
                  <a:pt x="8714232" y="0"/>
                </a:lnTo>
              </a:path>
            </a:pathLst>
          </a:custGeom>
          <a:ln w="28956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929884" y="4287011"/>
            <a:ext cx="2929127" cy="19491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15518" y="1643633"/>
            <a:ext cx="5572125" cy="643255"/>
          </a:xfrm>
          <a:custGeom>
            <a:avLst/>
            <a:gdLst/>
            <a:ahLst/>
            <a:cxnLst/>
            <a:rect l="l" t="t" r="r" b="b"/>
            <a:pathLst>
              <a:path w="5572125" h="643255">
                <a:moveTo>
                  <a:pt x="0" y="321563"/>
                </a:moveTo>
                <a:lnTo>
                  <a:pt x="17483" y="285344"/>
                </a:lnTo>
                <a:lnTo>
                  <a:pt x="52822" y="258939"/>
                </a:lnTo>
                <a:lnTo>
                  <a:pt x="106331" y="233286"/>
                </a:lnTo>
                <a:lnTo>
                  <a:pt x="151706" y="216647"/>
                </a:lnTo>
                <a:lnTo>
                  <a:pt x="204568" y="200410"/>
                </a:lnTo>
                <a:lnTo>
                  <a:pt x="264682" y="184603"/>
                </a:lnTo>
                <a:lnTo>
                  <a:pt x="331814" y="169252"/>
                </a:lnTo>
                <a:lnTo>
                  <a:pt x="405727" y="154386"/>
                </a:lnTo>
                <a:lnTo>
                  <a:pt x="445154" y="147142"/>
                </a:lnTo>
                <a:lnTo>
                  <a:pt x="486187" y="140030"/>
                </a:lnTo>
                <a:lnTo>
                  <a:pt x="528799" y="133052"/>
                </a:lnTo>
                <a:lnTo>
                  <a:pt x="572959" y="126212"/>
                </a:lnTo>
                <a:lnTo>
                  <a:pt x="618639" y="119514"/>
                </a:lnTo>
                <a:lnTo>
                  <a:pt x="665807" y="112960"/>
                </a:lnTo>
                <a:lnTo>
                  <a:pt x="714437" y="106555"/>
                </a:lnTo>
                <a:lnTo>
                  <a:pt x="764497" y="100301"/>
                </a:lnTo>
                <a:lnTo>
                  <a:pt x="815959" y="94202"/>
                </a:lnTo>
                <a:lnTo>
                  <a:pt x="868792" y="88261"/>
                </a:lnTo>
                <a:lnTo>
                  <a:pt x="922969" y="82482"/>
                </a:lnTo>
                <a:lnTo>
                  <a:pt x="978459" y="76868"/>
                </a:lnTo>
                <a:lnTo>
                  <a:pt x="1035233" y="71423"/>
                </a:lnTo>
                <a:lnTo>
                  <a:pt x="1093261" y="66149"/>
                </a:lnTo>
                <a:lnTo>
                  <a:pt x="1152514" y="61051"/>
                </a:lnTo>
                <a:lnTo>
                  <a:pt x="1212964" y="56132"/>
                </a:lnTo>
                <a:lnTo>
                  <a:pt x="1274579" y="51395"/>
                </a:lnTo>
                <a:lnTo>
                  <a:pt x="1337332" y="46843"/>
                </a:lnTo>
                <a:lnTo>
                  <a:pt x="1401192" y="42480"/>
                </a:lnTo>
                <a:lnTo>
                  <a:pt x="1466130" y="38310"/>
                </a:lnTo>
                <a:lnTo>
                  <a:pt x="1532117" y="34335"/>
                </a:lnTo>
                <a:lnTo>
                  <a:pt x="1599123" y="30559"/>
                </a:lnTo>
                <a:lnTo>
                  <a:pt x="1667120" y="26986"/>
                </a:lnTo>
                <a:lnTo>
                  <a:pt x="1736077" y="23619"/>
                </a:lnTo>
                <a:lnTo>
                  <a:pt x="1805965" y="20461"/>
                </a:lnTo>
                <a:lnTo>
                  <a:pt x="1876755" y="17516"/>
                </a:lnTo>
                <a:lnTo>
                  <a:pt x="1948417" y="14786"/>
                </a:lnTo>
                <a:lnTo>
                  <a:pt x="2020922" y="12277"/>
                </a:lnTo>
                <a:lnTo>
                  <a:pt x="2094241" y="9990"/>
                </a:lnTo>
                <a:lnTo>
                  <a:pt x="2168344" y="7929"/>
                </a:lnTo>
                <a:lnTo>
                  <a:pt x="2243202" y="6099"/>
                </a:lnTo>
                <a:lnTo>
                  <a:pt x="2318785" y="4501"/>
                </a:lnTo>
                <a:lnTo>
                  <a:pt x="2395064" y="3140"/>
                </a:lnTo>
                <a:lnTo>
                  <a:pt x="2472010" y="2018"/>
                </a:lnTo>
                <a:lnTo>
                  <a:pt x="2549593" y="1140"/>
                </a:lnTo>
                <a:lnTo>
                  <a:pt x="2627784" y="509"/>
                </a:lnTo>
                <a:lnTo>
                  <a:pt x="2706553" y="127"/>
                </a:lnTo>
                <a:lnTo>
                  <a:pt x="2785872" y="0"/>
                </a:lnTo>
                <a:lnTo>
                  <a:pt x="2865190" y="127"/>
                </a:lnTo>
                <a:lnTo>
                  <a:pt x="2943959" y="509"/>
                </a:lnTo>
                <a:lnTo>
                  <a:pt x="3022150" y="1140"/>
                </a:lnTo>
                <a:lnTo>
                  <a:pt x="3099733" y="2018"/>
                </a:lnTo>
                <a:lnTo>
                  <a:pt x="3176679" y="3140"/>
                </a:lnTo>
                <a:lnTo>
                  <a:pt x="3252958" y="4501"/>
                </a:lnTo>
                <a:lnTo>
                  <a:pt x="3328541" y="6099"/>
                </a:lnTo>
                <a:lnTo>
                  <a:pt x="3403399" y="7929"/>
                </a:lnTo>
                <a:lnTo>
                  <a:pt x="3477502" y="9990"/>
                </a:lnTo>
                <a:lnTo>
                  <a:pt x="3550821" y="12277"/>
                </a:lnTo>
                <a:lnTo>
                  <a:pt x="3623326" y="14786"/>
                </a:lnTo>
                <a:lnTo>
                  <a:pt x="3694988" y="17516"/>
                </a:lnTo>
                <a:lnTo>
                  <a:pt x="3765778" y="20461"/>
                </a:lnTo>
                <a:lnTo>
                  <a:pt x="3835666" y="23619"/>
                </a:lnTo>
                <a:lnTo>
                  <a:pt x="3904623" y="26986"/>
                </a:lnTo>
                <a:lnTo>
                  <a:pt x="3972620" y="30559"/>
                </a:lnTo>
                <a:lnTo>
                  <a:pt x="4039626" y="34335"/>
                </a:lnTo>
                <a:lnTo>
                  <a:pt x="4105613" y="38310"/>
                </a:lnTo>
                <a:lnTo>
                  <a:pt x="4170551" y="42480"/>
                </a:lnTo>
                <a:lnTo>
                  <a:pt x="4234411" y="46843"/>
                </a:lnTo>
                <a:lnTo>
                  <a:pt x="4297164" y="51395"/>
                </a:lnTo>
                <a:lnTo>
                  <a:pt x="4358779" y="56132"/>
                </a:lnTo>
                <a:lnTo>
                  <a:pt x="4419229" y="61051"/>
                </a:lnTo>
                <a:lnTo>
                  <a:pt x="4478482" y="66149"/>
                </a:lnTo>
                <a:lnTo>
                  <a:pt x="4536510" y="71423"/>
                </a:lnTo>
                <a:lnTo>
                  <a:pt x="4593284" y="76868"/>
                </a:lnTo>
                <a:lnTo>
                  <a:pt x="4648774" y="82482"/>
                </a:lnTo>
                <a:lnTo>
                  <a:pt x="4702951" y="88261"/>
                </a:lnTo>
                <a:lnTo>
                  <a:pt x="4755784" y="94202"/>
                </a:lnTo>
                <a:lnTo>
                  <a:pt x="4807246" y="100301"/>
                </a:lnTo>
                <a:lnTo>
                  <a:pt x="4857306" y="106555"/>
                </a:lnTo>
                <a:lnTo>
                  <a:pt x="4905936" y="112960"/>
                </a:lnTo>
                <a:lnTo>
                  <a:pt x="4953104" y="119514"/>
                </a:lnTo>
                <a:lnTo>
                  <a:pt x="4998784" y="126212"/>
                </a:lnTo>
                <a:lnTo>
                  <a:pt x="5042944" y="133052"/>
                </a:lnTo>
                <a:lnTo>
                  <a:pt x="5085556" y="140030"/>
                </a:lnTo>
                <a:lnTo>
                  <a:pt x="5126589" y="147142"/>
                </a:lnTo>
                <a:lnTo>
                  <a:pt x="5166016" y="154386"/>
                </a:lnTo>
                <a:lnTo>
                  <a:pt x="5203806" y="161757"/>
                </a:lnTo>
                <a:lnTo>
                  <a:pt x="5274357" y="176869"/>
                </a:lnTo>
                <a:lnTo>
                  <a:pt x="5338010" y="192451"/>
                </a:lnTo>
                <a:lnTo>
                  <a:pt x="5394528" y="208476"/>
                </a:lnTo>
                <a:lnTo>
                  <a:pt x="5443675" y="224918"/>
                </a:lnTo>
                <a:lnTo>
                  <a:pt x="5485218" y="241748"/>
                </a:lnTo>
                <a:lnTo>
                  <a:pt x="5532759" y="267662"/>
                </a:lnTo>
                <a:lnTo>
                  <a:pt x="5561865" y="294298"/>
                </a:lnTo>
                <a:lnTo>
                  <a:pt x="5571744" y="321563"/>
                </a:lnTo>
                <a:lnTo>
                  <a:pt x="5570636" y="330716"/>
                </a:lnTo>
                <a:lnTo>
                  <a:pt x="5544548" y="366662"/>
                </a:lnTo>
                <a:lnTo>
                  <a:pt x="5503064" y="392827"/>
                </a:lnTo>
                <a:lnTo>
                  <a:pt x="5465412" y="409841"/>
                </a:lnTo>
                <a:lnTo>
                  <a:pt x="5420037" y="426480"/>
                </a:lnTo>
                <a:lnTo>
                  <a:pt x="5367175" y="442717"/>
                </a:lnTo>
                <a:lnTo>
                  <a:pt x="5307061" y="458524"/>
                </a:lnTo>
                <a:lnTo>
                  <a:pt x="5239929" y="473875"/>
                </a:lnTo>
                <a:lnTo>
                  <a:pt x="5166016" y="488741"/>
                </a:lnTo>
                <a:lnTo>
                  <a:pt x="5126589" y="495985"/>
                </a:lnTo>
                <a:lnTo>
                  <a:pt x="5085556" y="503097"/>
                </a:lnTo>
                <a:lnTo>
                  <a:pt x="5042944" y="510075"/>
                </a:lnTo>
                <a:lnTo>
                  <a:pt x="4998784" y="516915"/>
                </a:lnTo>
                <a:lnTo>
                  <a:pt x="4953104" y="523613"/>
                </a:lnTo>
                <a:lnTo>
                  <a:pt x="4905936" y="530167"/>
                </a:lnTo>
                <a:lnTo>
                  <a:pt x="4857306" y="536572"/>
                </a:lnTo>
                <a:lnTo>
                  <a:pt x="4807246" y="542826"/>
                </a:lnTo>
                <a:lnTo>
                  <a:pt x="4755784" y="548925"/>
                </a:lnTo>
                <a:lnTo>
                  <a:pt x="4702951" y="554866"/>
                </a:lnTo>
                <a:lnTo>
                  <a:pt x="4648774" y="560645"/>
                </a:lnTo>
                <a:lnTo>
                  <a:pt x="4593284" y="566259"/>
                </a:lnTo>
                <a:lnTo>
                  <a:pt x="4536510" y="571704"/>
                </a:lnTo>
                <a:lnTo>
                  <a:pt x="4478482" y="576978"/>
                </a:lnTo>
                <a:lnTo>
                  <a:pt x="4419229" y="582076"/>
                </a:lnTo>
                <a:lnTo>
                  <a:pt x="4358779" y="586995"/>
                </a:lnTo>
                <a:lnTo>
                  <a:pt x="4297164" y="591732"/>
                </a:lnTo>
                <a:lnTo>
                  <a:pt x="4234411" y="596284"/>
                </a:lnTo>
                <a:lnTo>
                  <a:pt x="4170551" y="600647"/>
                </a:lnTo>
                <a:lnTo>
                  <a:pt x="4105613" y="604817"/>
                </a:lnTo>
                <a:lnTo>
                  <a:pt x="4039626" y="608792"/>
                </a:lnTo>
                <a:lnTo>
                  <a:pt x="3972620" y="612568"/>
                </a:lnTo>
                <a:lnTo>
                  <a:pt x="3904623" y="616141"/>
                </a:lnTo>
                <a:lnTo>
                  <a:pt x="3835666" y="619508"/>
                </a:lnTo>
                <a:lnTo>
                  <a:pt x="3765778" y="622666"/>
                </a:lnTo>
                <a:lnTo>
                  <a:pt x="3694988" y="625611"/>
                </a:lnTo>
                <a:lnTo>
                  <a:pt x="3623326" y="628341"/>
                </a:lnTo>
                <a:lnTo>
                  <a:pt x="3550821" y="630850"/>
                </a:lnTo>
                <a:lnTo>
                  <a:pt x="3477502" y="633137"/>
                </a:lnTo>
                <a:lnTo>
                  <a:pt x="3403399" y="635198"/>
                </a:lnTo>
                <a:lnTo>
                  <a:pt x="3328541" y="637028"/>
                </a:lnTo>
                <a:lnTo>
                  <a:pt x="3252958" y="638626"/>
                </a:lnTo>
                <a:lnTo>
                  <a:pt x="3176679" y="639987"/>
                </a:lnTo>
                <a:lnTo>
                  <a:pt x="3099733" y="641109"/>
                </a:lnTo>
                <a:lnTo>
                  <a:pt x="3022150" y="641987"/>
                </a:lnTo>
                <a:lnTo>
                  <a:pt x="2943959" y="642618"/>
                </a:lnTo>
                <a:lnTo>
                  <a:pt x="2865190" y="643000"/>
                </a:lnTo>
                <a:lnTo>
                  <a:pt x="2785872" y="643127"/>
                </a:lnTo>
                <a:lnTo>
                  <a:pt x="2706553" y="643000"/>
                </a:lnTo>
                <a:lnTo>
                  <a:pt x="2627784" y="642618"/>
                </a:lnTo>
                <a:lnTo>
                  <a:pt x="2549593" y="641987"/>
                </a:lnTo>
                <a:lnTo>
                  <a:pt x="2472010" y="641109"/>
                </a:lnTo>
                <a:lnTo>
                  <a:pt x="2395064" y="639987"/>
                </a:lnTo>
                <a:lnTo>
                  <a:pt x="2318785" y="638626"/>
                </a:lnTo>
                <a:lnTo>
                  <a:pt x="2243202" y="637028"/>
                </a:lnTo>
                <a:lnTo>
                  <a:pt x="2168344" y="635198"/>
                </a:lnTo>
                <a:lnTo>
                  <a:pt x="2094241" y="633137"/>
                </a:lnTo>
                <a:lnTo>
                  <a:pt x="2020922" y="630850"/>
                </a:lnTo>
                <a:lnTo>
                  <a:pt x="1948417" y="628341"/>
                </a:lnTo>
                <a:lnTo>
                  <a:pt x="1876755" y="625611"/>
                </a:lnTo>
                <a:lnTo>
                  <a:pt x="1805965" y="622666"/>
                </a:lnTo>
                <a:lnTo>
                  <a:pt x="1736077" y="619508"/>
                </a:lnTo>
                <a:lnTo>
                  <a:pt x="1667120" y="616141"/>
                </a:lnTo>
                <a:lnTo>
                  <a:pt x="1599123" y="612568"/>
                </a:lnTo>
                <a:lnTo>
                  <a:pt x="1532117" y="608792"/>
                </a:lnTo>
                <a:lnTo>
                  <a:pt x="1466130" y="604817"/>
                </a:lnTo>
                <a:lnTo>
                  <a:pt x="1401192" y="600647"/>
                </a:lnTo>
                <a:lnTo>
                  <a:pt x="1337332" y="596284"/>
                </a:lnTo>
                <a:lnTo>
                  <a:pt x="1274579" y="591732"/>
                </a:lnTo>
                <a:lnTo>
                  <a:pt x="1212964" y="586995"/>
                </a:lnTo>
                <a:lnTo>
                  <a:pt x="1152514" y="582076"/>
                </a:lnTo>
                <a:lnTo>
                  <a:pt x="1093261" y="576978"/>
                </a:lnTo>
                <a:lnTo>
                  <a:pt x="1035233" y="571704"/>
                </a:lnTo>
                <a:lnTo>
                  <a:pt x="978459" y="566259"/>
                </a:lnTo>
                <a:lnTo>
                  <a:pt x="922969" y="560645"/>
                </a:lnTo>
                <a:lnTo>
                  <a:pt x="868792" y="554866"/>
                </a:lnTo>
                <a:lnTo>
                  <a:pt x="815959" y="548925"/>
                </a:lnTo>
                <a:lnTo>
                  <a:pt x="764497" y="542826"/>
                </a:lnTo>
                <a:lnTo>
                  <a:pt x="714437" y="536572"/>
                </a:lnTo>
                <a:lnTo>
                  <a:pt x="665807" y="530167"/>
                </a:lnTo>
                <a:lnTo>
                  <a:pt x="618639" y="523613"/>
                </a:lnTo>
                <a:lnTo>
                  <a:pt x="572959" y="516915"/>
                </a:lnTo>
                <a:lnTo>
                  <a:pt x="528799" y="510075"/>
                </a:lnTo>
                <a:lnTo>
                  <a:pt x="486187" y="503097"/>
                </a:lnTo>
                <a:lnTo>
                  <a:pt x="445154" y="495985"/>
                </a:lnTo>
                <a:lnTo>
                  <a:pt x="405727" y="488741"/>
                </a:lnTo>
                <a:lnTo>
                  <a:pt x="367937" y="481370"/>
                </a:lnTo>
                <a:lnTo>
                  <a:pt x="297386" y="466258"/>
                </a:lnTo>
                <a:lnTo>
                  <a:pt x="233733" y="450676"/>
                </a:lnTo>
                <a:lnTo>
                  <a:pt x="177215" y="434651"/>
                </a:lnTo>
                <a:lnTo>
                  <a:pt x="128068" y="418209"/>
                </a:lnTo>
                <a:lnTo>
                  <a:pt x="86525" y="401379"/>
                </a:lnTo>
                <a:lnTo>
                  <a:pt x="38984" y="375465"/>
                </a:lnTo>
                <a:lnTo>
                  <a:pt x="9878" y="348829"/>
                </a:lnTo>
                <a:lnTo>
                  <a:pt x="0" y="321563"/>
                </a:lnTo>
                <a:close/>
              </a:path>
            </a:pathLst>
          </a:custGeom>
          <a:ln w="2590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0883" y="333247"/>
            <a:ext cx="6562090" cy="2038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100"/>
              </a:spcBef>
            </a:pPr>
            <a:r>
              <a:rPr sz="4400" u="none" dirty="0">
                <a:solidFill>
                  <a:srgbClr val="FF0000"/>
                </a:solidFill>
                <a:latin typeface="Times New Roman"/>
                <a:cs typeface="Times New Roman"/>
              </a:rPr>
              <a:t>Μ</a:t>
            </a:r>
            <a:r>
              <a:rPr sz="4400" u="none" dirty="0">
                <a:latin typeface="Times New Roman"/>
                <a:cs typeface="Times New Roman"/>
              </a:rPr>
              <a:t>η</a:t>
            </a:r>
            <a:r>
              <a:rPr sz="4400" u="none" spc="-15" dirty="0">
                <a:latin typeface="Times New Roman"/>
                <a:cs typeface="Times New Roman"/>
              </a:rPr>
              <a:t> </a:t>
            </a:r>
            <a:r>
              <a:rPr sz="4400" u="none" dirty="0">
                <a:solidFill>
                  <a:srgbClr val="FF0000"/>
                </a:solidFill>
                <a:latin typeface="Times New Roman"/>
                <a:cs typeface="Times New Roman"/>
              </a:rPr>
              <a:t>Σ</a:t>
            </a:r>
            <a:r>
              <a:rPr sz="4400" u="none" dirty="0">
                <a:latin typeface="Times New Roman"/>
                <a:cs typeface="Times New Roman"/>
              </a:rPr>
              <a:t>τεροειδή</a:t>
            </a:r>
            <a:endParaRPr sz="4400">
              <a:latin typeface="Times New Roman"/>
              <a:cs typeface="Times New Roman"/>
            </a:endParaRPr>
          </a:p>
          <a:p>
            <a:pPr marL="12065" marR="5080" algn="ctr">
              <a:lnSpc>
                <a:spcPct val="100000"/>
              </a:lnSpc>
            </a:pPr>
            <a:r>
              <a:rPr sz="4400" u="none" dirty="0">
                <a:solidFill>
                  <a:srgbClr val="FF0000"/>
                </a:solidFill>
                <a:latin typeface="Times New Roman"/>
                <a:cs typeface="Times New Roman"/>
              </a:rPr>
              <a:t>Α</a:t>
            </a:r>
            <a:r>
              <a:rPr sz="4400" u="none" dirty="0">
                <a:latin typeface="Times New Roman"/>
                <a:cs typeface="Times New Roman"/>
              </a:rPr>
              <a:t>ντιφλεγμονώδη</a:t>
            </a:r>
            <a:r>
              <a:rPr sz="4400" u="none" spc="-130" dirty="0">
                <a:latin typeface="Times New Roman"/>
                <a:cs typeface="Times New Roman"/>
              </a:rPr>
              <a:t> </a:t>
            </a:r>
            <a:r>
              <a:rPr sz="4400" u="none" dirty="0">
                <a:solidFill>
                  <a:srgbClr val="FF0000"/>
                </a:solidFill>
                <a:latin typeface="Times New Roman"/>
                <a:cs typeface="Times New Roman"/>
              </a:rPr>
              <a:t>Φ</a:t>
            </a:r>
            <a:r>
              <a:rPr sz="4400" u="none" dirty="0">
                <a:latin typeface="Times New Roman"/>
                <a:cs typeface="Times New Roman"/>
              </a:rPr>
              <a:t>αρμακα  </a:t>
            </a:r>
            <a:r>
              <a:rPr sz="4400" u="none" spc="5" dirty="0">
                <a:solidFill>
                  <a:srgbClr val="FF0000"/>
                </a:solidFill>
                <a:latin typeface="Times New Roman"/>
                <a:cs typeface="Times New Roman"/>
              </a:rPr>
              <a:t>ΜΣΑΦ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8540" y="2785080"/>
            <a:ext cx="6825615" cy="163512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διεθνώς </a:t>
            </a:r>
            <a:r>
              <a:rPr sz="3200" dirty="0">
                <a:latin typeface="Times New Roman"/>
                <a:cs typeface="Times New Roman"/>
              </a:rPr>
              <a:t>3-9 %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συνταγών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ts val="365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&gt;1-2% πληθυσμού (ΗΠΑ):</a:t>
            </a:r>
            <a:r>
              <a:rPr sz="3200" spc="-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καθημερινά</a:t>
            </a:r>
            <a:endParaRPr sz="3200">
              <a:latin typeface="Times New Roman"/>
              <a:cs typeface="Times New Roman"/>
            </a:endParaRPr>
          </a:p>
          <a:p>
            <a:pPr marL="403860" lvl="1" indent="-246379">
              <a:lnSpc>
                <a:spcPts val="3650"/>
              </a:lnSpc>
              <a:buChar char="•"/>
              <a:tabLst>
                <a:tab pos="404495" algn="l"/>
              </a:tabLst>
            </a:pPr>
            <a:r>
              <a:rPr sz="3200" dirty="0">
                <a:latin typeface="Times New Roman"/>
                <a:cs typeface="Times New Roman"/>
              </a:rPr>
              <a:t>&gt;90 </a:t>
            </a:r>
            <a:r>
              <a:rPr sz="3200" spc="-5" dirty="0">
                <a:latin typeface="Times New Roman"/>
                <a:cs typeface="Times New Roman"/>
              </a:rPr>
              <a:t>εκατομ. συνταγές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(HΠA)/ετος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42182" y="813562"/>
            <a:ext cx="166116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u="none" spc="-5" dirty="0">
                <a:solidFill>
                  <a:srgbClr val="FF0000"/>
                </a:solidFill>
                <a:latin typeface="Times New Roman"/>
                <a:cs typeface="Times New Roman"/>
              </a:rPr>
              <a:t>ΜΣΑΦ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540" y="1904212"/>
            <a:ext cx="5847080" cy="273304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865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Times New Roman"/>
                <a:cs typeface="Times New Roman"/>
              </a:rPr>
              <a:t>Χημικώς διαφορετικά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προιόντα</a:t>
            </a:r>
            <a:endParaRPr sz="32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Times New Roman"/>
                <a:cs typeface="Times New Roman"/>
              </a:rPr>
              <a:t>Διαφέρουν ως </a:t>
            </a:r>
            <a:r>
              <a:rPr sz="3200" dirty="0">
                <a:latin typeface="Times New Roman"/>
                <a:cs typeface="Times New Roman"/>
              </a:rPr>
              <a:t>προς</a:t>
            </a:r>
            <a:endParaRPr sz="32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spcBef>
                <a:spcPts val="675"/>
              </a:spcBef>
              <a:buChar char="–"/>
              <a:tabLst>
                <a:tab pos="756920" algn="l"/>
              </a:tabLst>
            </a:pPr>
            <a:r>
              <a:rPr sz="2800" spc="-10" dirty="0">
                <a:latin typeface="Times New Roman"/>
                <a:cs typeface="Times New Roman"/>
              </a:rPr>
              <a:t>-</a:t>
            </a:r>
            <a:r>
              <a:rPr sz="2800" b="1" spc="-10" dirty="0">
                <a:latin typeface="Times New Roman"/>
                <a:cs typeface="Times New Roman"/>
              </a:rPr>
              <a:t>αντιπυρετική</a:t>
            </a:r>
            <a:endParaRPr sz="28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spcBef>
                <a:spcPts val="675"/>
              </a:spcBef>
              <a:buFont typeface="Times New Roman"/>
              <a:buChar char="–"/>
              <a:tabLst>
                <a:tab pos="756920" algn="l"/>
                <a:tab pos="4866640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-</a:t>
            </a:r>
            <a:r>
              <a:rPr sz="2800" b="1" spc="-10" dirty="0">
                <a:latin typeface="Times New Roman"/>
                <a:cs typeface="Times New Roman"/>
              </a:rPr>
              <a:t>αναλγ</a:t>
            </a:r>
            <a:r>
              <a:rPr sz="2800" b="1" spc="-20" dirty="0">
                <a:latin typeface="Times New Roman"/>
                <a:cs typeface="Times New Roman"/>
              </a:rPr>
              <a:t>η</a:t>
            </a:r>
            <a:r>
              <a:rPr sz="2800" b="1" spc="-5" dirty="0">
                <a:latin typeface="Times New Roman"/>
                <a:cs typeface="Times New Roman"/>
              </a:rPr>
              <a:t>τι</a:t>
            </a:r>
            <a:r>
              <a:rPr sz="2800" b="1" spc="-20" dirty="0">
                <a:latin typeface="Times New Roman"/>
                <a:cs typeface="Times New Roman"/>
              </a:rPr>
              <a:t>κ</a:t>
            </a:r>
            <a:r>
              <a:rPr sz="2800" b="1" spc="-5" dirty="0">
                <a:latin typeface="Times New Roman"/>
                <a:cs typeface="Times New Roman"/>
              </a:rPr>
              <a:t>ή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0" dirty="0">
                <a:latin typeface="Times New Roman"/>
                <a:cs typeface="Times New Roman"/>
              </a:rPr>
              <a:t>δράση</a:t>
            </a:r>
            <a:endParaRPr sz="28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spcBef>
                <a:spcPts val="670"/>
              </a:spcBef>
              <a:buFont typeface="Times New Roman"/>
              <a:buChar char="–"/>
              <a:tabLst>
                <a:tab pos="756920" algn="l"/>
              </a:tabLst>
            </a:pPr>
            <a:r>
              <a:rPr sz="2800" b="1" spc="-10" dirty="0">
                <a:latin typeface="Times New Roman"/>
                <a:cs typeface="Times New Roman"/>
              </a:rPr>
              <a:t>αντιφλεγμονώδη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43628" y="3285744"/>
            <a:ext cx="304800" cy="1447800"/>
          </a:xfrm>
          <a:custGeom>
            <a:avLst/>
            <a:gdLst/>
            <a:ahLst/>
            <a:cxnLst/>
            <a:rect l="l" t="t" r="r" b="b"/>
            <a:pathLst>
              <a:path w="304800" h="1447800">
                <a:moveTo>
                  <a:pt x="0" y="0"/>
                </a:moveTo>
                <a:lnTo>
                  <a:pt x="59334" y="2004"/>
                </a:lnTo>
                <a:lnTo>
                  <a:pt x="107775" y="7461"/>
                </a:lnTo>
                <a:lnTo>
                  <a:pt x="140428" y="15537"/>
                </a:lnTo>
                <a:lnTo>
                  <a:pt x="152400" y="25400"/>
                </a:lnTo>
                <a:lnTo>
                  <a:pt x="152400" y="698499"/>
                </a:lnTo>
                <a:lnTo>
                  <a:pt x="164371" y="708362"/>
                </a:lnTo>
                <a:lnTo>
                  <a:pt x="197024" y="716438"/>
                </a:lnTo>
                <a:lnTo>
                  <a:pt x="245465" y="721895"/>
                </a:lnTo>
                <a:lnTo>
                  <a:pt x="304800" y="723899"/>
                </a:lnTo>
                <a:lnTo>
                  <a:pt x="245465" y="725904"/>
                </a:lnTo>
                <a:lnTo>
                  <a:pt x="197024" y="731361"/>
                </a:lnTo>
                <a:lnTo>
                  <a:pt x="164371" y="739437"/>
                </a:lnTo>
                <a:lnTo>
                  <a:pt x="152400" y="749299"/>
                </a:lnTo>
                <a:lnTo>
                  <a:pt x="152400" y="1422399"/>
                </a:lnTo>
                <a:lnTo>
                  <a:pt x="140428" y="1432262"/>
                </a:lnTo>
                <a:lnTo>
                  <a:pt x="107775" y="1440338"/>
                </a:lnTo>
                <a:lnTo>
                  <a:pt x="59334" y="1445795"/>
                </a:lnTo>
                <a:lnTo>
                  <a:pt x="0" y="1447799"/>
                </a:lnTo>
              </a:path>
            </a:pathLst>
          </a:custGeom>
          <a:ln w="9144">
            <a:solidFill>
              <a:srgbClr val="00CC9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38009" y="1774901"/>
            <a:ext cx="177292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latin typeface="Times New Roman"/>
                <a:cs typeface="Times New Roman"/>
              </a:rPr>
              <a:t>Λευκοτριένια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03209" y="4671136"/>
            <a:ext cx="81978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TXA</a:t>
            </a:r>
            <a:r>
              <a:rPr sz="2400" b="1" spc="-15" baseline="-20833" dirty="0">
                <a:solidFill>
                  <a:srgbClr val="000099"/>
                </a:solidFill>
                <a:latin typeface="Times New Roman"/>
                <a:cs typeface="Times New Roman"/>
              </a:rPr>
              <a:t>2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710052" y="2005076"/>
            <a:ext cx="855344" cy="678180"/>
          </a:xfrm>
          <a:custGeom>
            <a:avLst/>
            <a:gdLst/>
            <a:ahLst/>
            <a:cxnLst/>
            <a:rect l="l" t="t" r="r" b="b"/>
            <a:pathLst>
              <a:path w="855345" h="678180">
                <a:moveTo>
                  <a:pt x="161036" y="455802"/>
                </a:moveTo>
                <a:lnTo>
                  <a:pt x="0" y="677799"/>
                </a:lnTo>
                <a:lnTo>
                  <a:pt x="254635" y="575945"/>
                </a:lnTo>
                <a:lnTo>
                  <a:pt x="231267" y="545973"/>
                </a:lnTo>
                <a:lnTo>
                  <a:pt x="308536" y="485775"/>
                </a:lnTo>
                <a:lnTo>
                  <a:pt x="184404" y="485775"/>
                </a:lnTo>
                <a:lnTo>
                  <a:pt x="161036" y="455802"/>
                </a:lnTo>
                <a:close/>
              </a:path>
              <a:path w="855345" h="678180">
                <a:moveTo>
                  <a:pt x="808101" y="0"/>
                </a:moveTo>
                <a:lnTo>
                  <a:pt x="184404" y="485775"/>
                </a:lnTo>
                <a:lnTo>
                  <a:pt x="308536" y="485775"/>
                </a:lnTo>
                <a:lnTo>
                  <a:pt x="854963" y="60071"/>
                </a:lnTo>
                <a:lnTo>
                  <a:pt x="80810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710052" y="2005076"/>
            <a:ext cx="855344" cy="678180"/>
          </a:xfrm>
          <a:custGeom>
            <a:avLst/>
            <a:gdLst/>
            <a:ahLst/>
            <a:cxnLst/>
            <a:rect l="l" t="t" r="r" b="b"/>
            <a:pathLst>
              <a:path w="855345" h="678180">
                <a:moveTo>
                  <a:pt x="161036" y="455802"/>
                </a:moveTo>
                <a:lnTo>
                  <a:pt x="184404" y="485775"/>
                </a:lnTo>
                <a:lnTo>
                  <a:pt x="808101" y="0"/>
                </a:lnTo>
                <a:lnTo>
                  <a:pt x="854963" y="60071"/>
                </a:lnTo>
                <a:lnTo>
                  <a:pt x="231267" y="545973"/>
                </a:lnTo>
                <a:lnTo>
                  <a:pt x="254635" y="575945"/>
                </a:lnTo>
                <a:lnTo>
                  <a:pt x="0" y="677799"/>
                </a:lnTo>
                <a:lnTo>
                  <a:pt x="161036" y="455802"/>
                </a:lnTo>
                <a:close/>
              </a:path>
            </a:pathLst>
          </a:custGeom>
          <a:ln w="9525">
            <a:solidFill>
              <a:srgbClr val="99FF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569458" y="1895348"/>
            <a:ext cx="581025" cy="741045"/>
          </a:xfrm>
          <a:custGeom>
            <a:avLst/>
            <a:gdLst/>
            <a:ahLst/>
            <a:cxnLst/>
            <a:rect l="l" t="t" r="r" b="b"/>
            <a:pathLst>
              <a:path w="581025" h="741044">
                <a:moveTo>
                  <a:pt x="68071" y="0"/>
                </a:moveTo>
                <a:lnTo>
                  <a:pt x="0" y="52069"/>
                </a:lnTo>
                <a:lnTo>
                  <a:pt x="410209" y="588263"/>
                </a:lnTo>
                <a:lnTo>
                  <a:pt x="376046" y="614299"/>
                </a:lnTo>
                <a:lnTo>
                  <a:pt x="580897" y="740917"/>
                </a:lnTo>
                <a:lnTo>
                  <a:pt x="520055" y="536193"/>
                </a:lnTo>
                <a:lnTo>
                  <a:pt x="478281" y="536193"/>
                </a:lnTo>
                <a:lnTo>
                  <a:pt x="68071" y="0"/>
                </a:lnTo>
                <a:close/>
              </a:path>
              <a:path w="581025" h="741044">
                <a:moveTo>
                  <a:pt x="512317" y="510159"/>
                </a:moveTo>
                <a:lnTo>
                  <a:pt x="478281" y="536193"/>
                </a:lnTo>
                <a:lnTo>
                  <a:pt x="520055" y="536193"/>
                </a:lnTo>
                <a:lnTo>
                  <a:pt x="512317" y="5101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569458" y="1895348"/>
            <a:ext cx="581025" cy="741045"/>
          </a:xfrm>
          <a:custGeom>
            <a:avLst/>
            <a:gdLst/>
            <a:ahLst/>
            <a:cxnLst/>
            <a:rect l="l" t="t" r="r" b="b"/>
            <a:pathLst>
              <a:path w="581025" h="741044">
                <a:moveTo>
                  <a:pt x="512317" y="510159"/>
                </a:moveTo>
                <a:lnTo>
                  <a:pt x="478281" y="536193"/>
                </a:lnTo>
                <a:lnTo>
                  <a:pt x="68071" y="0"/>
                </a:lnTo>
                <a:lnTo>
                  <a:pt x="0" y="52069"/>
                </a:lnTo>
                <a:lnTo>
                  <a:pt x="410209" y="588263"/>
                </a:lnTo>
                <a:lnTo>
                  <a:pt x="376046" y="614299"/>
                </a:lnTo>
                <a:lnTo>
                  <a:pt x="580897" y="740917"/>
                </a:lnTo>
                <a:lnTo>
                  <a:pt x="512317" y="510159"/>
                </a:lnTo>
                <a:close/>
              </a:path>
            </a:pathLst>
          </a:custGeom>
          <a:ln w="9525">
            <a:solidFill>
              <a:srgbClr val="99FF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343400" y="990600"/>
            <a:ext cx="105410" cy="748665"/>
          </a:xfrm>
          <a:custGeom>
            <a:avLst/>
            <a:gdLst/>
            <a:ahLst/>
            <a:cxnLst/>
            <a:rect l="l" t="t" r="r" b="b"/>
            <a:pathLst>
              <a:path w="105410" h="748664">
                <a:moveTo>
                  <a:pt x="105155" y="560704"/>
                </a:moveTo>
                <a:lnTo>
                  <a:pt x="0" y="560704"/>
                </a:lnTo>
                <a:lnTo>
                  <a:pt x="52577" y="748284"/>
                </a:lnTo>
                <a:lnTo>
                  <a:pt x="105155" y="560704"/>
                </a:lnTo>
                <a:close/>
              </a:path>
              <a:path w="105410" h="748664">
                <a:moveTo>
                  <a:pt x="78866" y="0"/>
                </a:moveTo>
                <a:lnTo>
                  <a:pt x="26288" y="0"/>
                </a:lnTo>
                <a:lnTo>
                  <a:pt x="26288" y="560704"/>
                </a:lnTo>
                <a:lnTo>
                  <a:pt x="78866" y="560704"/>
                </a:lnTo>
                <a:lnTo>
                  <a:pt x="788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343400" y="990600"/>
            <a:ext cx="105410" cy="748665"/>
          </a:xfrm>
          <a:custGeom>
            <a:avLst/>
            <a:gdLst/>
            <a:ahLst/>
            <a:cxnLst/>
            <a:rect l="l" t="t" r="r" b="b"/>
            <a:pathLst>
              <a:path w="105410" h="748664">
                <a:moveTo>
                  <a:pt x="0" y="560704"/>
                </a:moveTo>
                <a:lnTo>
                  <a:pt x="26288" y="560704"/>
                </a:lnTo>
                <a:lnTo>
                  <a:pt x="26288" y="0"/>
                </a:lnTo>
                <a:lnTo>
                  <a:pt x="78866" y="0"/>
                </a:lnTo>
                <a:lnTo>
                  <a:pt x="78866" y="560704"/>
                </a:lnTo>
                <a:lnTo>
                  <a:pt x="105155" y="560704"/>
                </a:lnTo>
                <a:lnTo>
                  <a:pt x="52577" y="748284"/>
                </a:lnTo>
                <a:lnTo>
                  <a:pt x="0" y="560704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372361" y="4496561"/>
            <a:ext cx="6934200" cy="0"/>
          </a:xfrm>
          <a:custGeom>
            <a:avLst/>
            <a:gdLst/>
            <a:ahLst/>
            <a:cxnLst/>
            <a:rect l="l" t="t" r="r" b="b"/>
            <a:pathLst>
              <a:path w="6934200">
                <a:moveTo>
                  <a:pt x="0" y="0"/>
                </a:moveTo>
                <a:lnTo>
                  <a:pt x="6934200" y="0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333500" y="4495800"/>
            <a:ext cx="76200" cy="304800"/>
          </a:xfrm>
          <a:custGeom>
            <a:avLst/>
            <a:gdLst/>
            <a:ahLst/>
            <a:cxnLst/>
            <a:rect l="l" t="t" r="r" b="b"/>
            <a:pathLst>
              <a:path w="76200" h="304800">
                <a:moveTo>
                  <a:pt x="31750" y="228600"/>
                </a:moveTo>
                <a:lnTo>
                  <a:pt x="0" y="228600"/>
                </a:lnTo>
                <a:lnTo>
                  <a:pt x="38100" y="304800"/>
                </a:lnTo>
                <a:lnTo>
                  <a:pt x="69850" y="241300"/>
                </a:lnTo>
                <a:lnTo>
                  <a:pt x="31750" y="241300"/>
                </a:lnTo>
                <a:lnTo>
                  <a:pt x="31750" y="228600"/>
                </a:lnTo>
                <a:close/>
              </a:path>
              <a:path w="76200" h="304800">
                <a:moveTo>
                  <a:pt x="44450" y="0"/>
                </a:moveTo>
                <a:lnTo>
                  <a:pt x="31750" y="0"/>
                </a:lnTo>
                <a:lnTo>
                  <a:pt x="31750" y="241300"/>
                </a:lnTo>
                <a:lnTo>
                  <a:pt x="44450" y="241300"/>
                </a:lnTo>
                <a:lnTo>
                  <a:pt x="44450" y="0"/>
                </a:lnTo>
                <a:close/>
              </a:path>
              <a:path w="76200" h="304800">
                <a:moveTo>
                  <a:pt x="76200" y="228600"/>
                </a:moveTo>
                <a:lnTo>
                  <a:pt x="44450" y="228600"/>
                </a:lnTo>
                <a:lnTo>
                  <a:pt x="44450" y="241300"/>
                </a:lnTo>
                <a:lnTo>
                  <a:pt x="69850" y="241300"/>
                </a:lnTo>
                <a:lnTo>
                  <a:pt x="76200" y="2286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914900" y="4572000"/>
            <a:ext cx="76200" cy="228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009900" y="4495800"/>
            <a:ext cx="76200" cy="228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828800" y="1066800"/>
            <a:ext cx="2054860" cy="407034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95"/>
              </a:spcBef>
            </a:pP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Φωσφολιπάση</a:t>
            </a:r>
            <a:r>
              <a:rPr sz="2000" spc="-1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Α2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636514" y="1805177"/>
            <a:ext cx="1139825" cy="292100"/>
          </a:xfrm>
          <a:custGeom>
            <a:avLst/>
            <a:gdLst/>
            <a:ahLst/>
            <a:cxnLst/>
            <a:rect l="l" t="t" r="r" b="b"/>
            <a:pathLst>
              <a:path w="1139825" h="292100">
                <a:moveTo>
                  <a:pt x="16256" y="0"/>
                </a:moveTo>
                <a:lnTo>
                  <a:pt x="0" y="113157"/>
                </a:lnTo>
                <a:lnTo>
                  <a:pt x="848487" y="235204"/>
                </a:lnTo>
                <a:lnTo>
                  <a:pt x="840359" y="291719"/>
                </a:lnTo>
                <a:lnTo>
                  <a:pt x="1139443" y="219329"/>
                </a:lnTo>
                <a:lnTo>
                  <a:pt x="970827" y="122047"/>
                </a:lnTo>
                <a:lnTo>
                  <a:pt x="864743" y="122047"/>
                </a:lnTo>
                <a:lnTo>
                  <a:pt x="16256" y="0"/>
                </a:lnTo>
                <a:close/>
              </a:path>
              <a:path w="1139825" h="292100">
                <a:moveTo>
                  <a:pt x="872870" y="65532"/>
                </a:moveTo>
                <a:lnTo>
                  <a:pt x="864743" y="122047"/>
                </a:lnTo>
                <a:lnTo>
                  <a:pt x="970827" y="122047"/>
                </a:lnTo>
                <a:lnTo>
                  <a:pt x="872870" y="655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636514" y="1805177"/>
            <a:ext cx="1139825" cy="292100"/>
          </a:xfrm>
          <a:custGeom>
            <a:avLst/>
            <a:gdLst/>
            <a:ahLst/>
            <a:cxnLst/>
            <a:rect l="l" t="t" r="r" b="b"/>
            <a:pathLst>
              <a:path w="1139825" h="292100">
                <a:moveTo>
                  <a:pt x="840359" y="291719"/>
                </a:moveTo>
                <a:lnTo>
                  <a:pt x="848487" y="235204"/>
                </a:lnTo>
                <a:lnTo>
                  <a:pt x="0" y="113157"/>
                </a:lnTo>
                <a:lnTo>
                  <a:pt x="16256" y="0"/>
                </a:lnTo>
                <a:lnTo>
                  <a:pt x="864743" y="122047"/>
                </a:lnTo>
                <a:lnTo>
                  <a:pt x="872870" y="65532"/>
                </a:lnTo>
                <a:lnTo>
                  <a:pt x="1139443" y="219329"/>
                </a:lnTo>
                <a:lnTo>
                  <a:pt x="840359" y="291719"/>
                </a:lnTo>
              </a:path>
            </a:pathLst>
          </a:custGeom>
          <a:ln w="9525">
            <a:solidFill>
              <a:srgbClr val="99FF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5867400" y="1371600"/>
            <a:ext cx="1739264" cy="407034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95"/>
              </a:spcBef>
            </a:pP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Λιποξυγενάση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429000" y="1752600"/>
            <a:ext cx="2209800" cy="381000"/>
          </a:xfrm>
          <a:prstGeom prst="rect">
            <a:avLst/>
          </a:prstGeom>
          <a:solidFill>
            <a:srgbClr val="66FFFF"/>
          </a:solidFill>
          <a:ln w="9144">
            <a:solidFill>
              <a:srgbClr val="99FF99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0955">
              <a:lnSpc>
                <a:spcPts val="2860"/>
              </a:lnSpc>
            </a:pPr>
            <a:r>
              <a:rPr sz="2400" b="1" spc="-15" dirty="0">
                <a:latin typeface="Times New Roman"/>
                <a:cs typeface="Times New Roman"/>
              </a:rPr>
              <a:t>Αραχιδονικό</a:t>
            </a:r>
            <a:r>
              <a:rPr sz="2400" b="1" dirty="0">
                <a:latin typeface="Times New Roman"/>
                <a:cs typeface="Times New Roman"/>
              </a:rPr>
              <a:t> οξύ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593594" y="3421760"/>
            <a:ext cx="83946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PG</a:t>
            </a:r>
            <a:r>
              <a:rPr sz="2400" b="1" spc="5" dirty="0">
                <a:latin typeface="Times New Roman"/>
                <a:cs typeface="Times New Roman"/>
              </a:rPr>
              <a:t>H</a:t>
            </a:r>
            <a:r>
              <a:rPr sz="2400" b="1" dirty="0">
                <a:latin typeface="Times New Roman"/>
                <a:cs typeface="Times New Roman"/>
              </a:rPr>
              <a:t>2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895600" y="2971800"/>
            <a:ext cx="0" cy="457200"/>
          </a:xfrm>
          <a:custGeom>
            <a:avLst/>
            <a:gdLst/>
            <a:ahLst/>
            <a:cxnLst/>
            <a:rect l="l" t="t" r="r" b="b"/>
            <a:pathLst>
              <a:path h="457200">
                <a:moveTo>
                  <a:pt x="0" y="0"/>
                </a:moveTo>
                <a:lnTo>
                  <a:pt x="0" y="4572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5702553" y="2502230"/>
            <a:ext cx="839469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PGG2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702553" y="3234309"/>
            <a:ext cx="8388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PG</a:t>
            </a:r>
            <a:r>
              <a:rPr sz="2400" b="1" spc="5" dirty="0">
                <a:latin typeface="Times New Roman"/>
                <a:cs typeface="Times New Roman"/>
              </a:rPr>
              <a:t>H</a:t>
            </a:r>
            <a:r>
              <a:rPr sz="2400" b="1" dirty="0">
                <a:latin typeface="Times New Roman"/>
                <a:cs typeface="Times New Roman"/>
              </a:rPr>
              <a:t>2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096000" y="28956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857500" y="3733800"/>
            <a:ext cx="76200" cy="304800"/>
          </a:xfrm>
          <a:custGeom>
            <a:avLst/>
            <a:gdLst/>
            <a:ahLst/>
            <a:cxnLst/>
            <a:rect l="l" t="t" r="r" b="b"/>
            <a:pathLst>
              <a:path w="76200" h="304800">
                <a:moveTo>
                  <a:pt x="31750" y="228600"/>
                </a:moveTo>
                <a:lnTo>
                  <a:pt x="0" y="228600"/>
                </a:lnTo>
                <a:lnTo>
                  <a:pt x="38100" y="304800"/>
                </a:lnTo>
                <a:lnTo>
                  <a:pt x="69850" y="241300"/>
                </a:lnTo>
                <a:lnTo>
                  <a:pt x="31750" y="241300"/>
                </a:lnTo>
                <a:lnTo>
                  <a:pt x="31750" y="228600"/>
                </a:lnTo>
                <a:close/>
              </a:path>
              <a:path w="76200" h="304800">
                <a:moveTo>
                  <a:pt x="44450" y="0"/>
                </a:moveTo>
                <a:lnTo>
                  <a:pt x="31750" y="0"/>
                </a:lnTo>
                <a:lnTo>
                  <a:pt x="31750" y="241300"/>
                </a:lnTo>
                <a:lnTo>
                  <a:pt x="44450" y="241300"/>
                </a:lnTo>
                <a:lnTo>
                  <a:pt x="44450" y="0"/>
                </a:lnTo>
                <a:close/>
              </a:path>
              <a:path w="76200" h="304800">
                <a:moveTo>
                  <a:pt x="76200" y="228600"/>
                </a:moveTo>
                <a:lnTo>
                  <a:pt x="44450" y="228600"/>
                </a:lnTo>
                <a:lnTo>
                  <a:pt x="44450" y="241300"/>
                </a:lnTo>
                <a:lnTo>
                  <a:pt x="69850" y="241300"/>
                </a:lnTo>
                <a:lnTo>
                  <a:pt x="76200" y="2286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057900" y="3733800"/>
            <a:ext cx="76200" cy="228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2771775" y="4747336"/>
            <a:ext cx="418846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100"/>
              </a:spcBef>
              <a:tabLst>
                <a:tab pos="1739264" algn="l"/>
                <a:tab pos="3492500" algn="l"/>
              </a:tabLst>
            </a:pPr>
            <a:r>
              <a:rPr sz="24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PGE</a:t>
            </a:r>
            <a:r>
              <a:rPr sz="2400" b="1" spc="-7" baseline="-20833" dirty="0">
                <a:solidFill>
                  <a:srgbClr val="000099"/>
                </a:solidFill>
                <a:latin typeface="Times New Roman"/>
                <a:cs typeface="Times New Roman"/>
              </a:rPr>
              <a:t>2	</a:t>
            </a:r>
            <a:r>
              <a:rPr sz="24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PGF</a:t>
            </a:r>
            <a:r>
              <a:rPr sz="2400" b="1" spc="-7" baseline="-20833" dirty="0">
                <a:solidFill>
                  <a:srgbClr val="000099"/>
                </a:solidFill>
                <a:latin typeface="Times New Roman"/>
                <a:cs typeface="Times New Roman"/>
              </a:rPr>
              <a:t>2	</a:t>
            </a:r>
            <a:r>
              <a:rPr sz="2400" b="1" dirty="0">
                <a:solidFill>
                  <a:srgbClr val="000099"/>
                </a:solidFill>
                <a:latin typeface="Times New Roman"/>
                <a:cs typeface="Times New Roman"/>
              </a:rPr>
              <a:t>PGI</a:t>
            </a:r>
            <a:r>
              <a:rPr sz="2400" b="1" baseline="-20833" dirty="0">
                <a:solidFill>
                  <a:srgbClr val="000099"/>
                </a:solidFill>
                <a:latin typeface="Times New Roman"/>
                <a:cs typeface="Times New Roman"/>
              </a:rPr>
              <a:t>2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28600" y="2667000"/>
            <a:ext cx="2441575" cy="708660"/>
          </a:xfrm>
          <a:custGeom>
            <a:avLst/>
            <a:gdLst/>
            <a:ahLst/>
            <a:cxnLst/>
            <a:rect l="l" t="t" r="r" b="b"/>
            <a:pathLst>
              <a:path w="2441575" h="708660">
                <a:moveTo>
                  <a:pt x="0" y="708660"/>
                </a:moveTo>
                <a:lnTo>
                  <a:pt x="2441448" y="708660"/>
                </a:lnTo>
                <a:lnTo>
                  <a:pt x="2441448" y="0"/>
                </a:lnTo>
                <a:lnTo>
                  <a:pt x="0" y="0"/>
                </a:lnTo>
                <a:lnTo>
                  <a:pt x="0" y="70866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281940" y="2641219"/>
            <a:ext cx="31769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0000"/>
                </a:solidFill>
                <a:latin typeface="Times New Roman"/>
                <a:cs typeface="Times New Roman"/>
              </a:rPr>
              <a:t>PGG/H συνθετάση 1</a:t>
            </a:r>
            <a:r>
              <a:rPr sz="2000" b="1" spc="-2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b="1" baseline="-9259" dirty="0">
                <a:latin typeface="Times New Roman"/>
                <a:cs typeface="Times New Roman"/>
              </a:rPr>
              <a:t>PGG2</a:t>
            </a:r>
            <a:endParaRPr sz="3600" baseline="-9259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71347" y="2996311"/>
            <a:ext cx="97472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FF0000"/>
                </a:solidFill>
                <a:latin typeface="Times New Roman"/>
                <a:cs typeface="Times New Roman"/>
              </a:rPr>
              <a:t>(CO</a:t>
            </a:r>
            <a:r>
              <a:rPr sz="2000" b="1" spc="25" dirty="0">
                <a:solidFill>
                  <a:srgbClr val="FF0000"/>
                </a:solidFill>
                <a:latin typeface="Times New Roman"/>
                <a:cs typeface="Times New Roman"/>
              </a:rPr>
              <a:t>X</a:t>
            </a:r>
            <a:r>
              <a:rPr sz="20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-1</a:t>
            </a:r>
            <a:r>
              <a:rPr sz="2000" b="1" dirty="0">
                <a:solidFill>
                  <a:srgbClr val="FF0000"/>
                </a:solidFill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781800" y="2590800"/>
            <a:ext cx="2321560" cy="71183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92075" marR="92710">
              <a:lnSpc>
                <a:spcPct val="100000"/>
              </a:lnSpc>
              <a:spcBef>
                <a:spcPts val="295"/>
              </a:spcBef>
            </a:pP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PGG/H 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συνθετάση</a:t>
            </a:r>
            <a:r>
              <a:rPr sz="2000" spc="-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1  (COX-2)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971800" y="4038600"/>
            <a:ext cx="3657600" cy="407034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00"/>
              </a:spcBef>
            </a:pP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Iσομεράσες 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ειδικές των</a:t>
            </a:r>
            <a:r>
              <a:rPr sz="2000" spc="-8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ιστών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6438900" y="4495800"/>
            <a:ext cx="76200" cy="228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267700" y="4495800"/>
            <a:ext cx="76200" cy="304800"/>
          </a:xfrm>
          <a:custGeom>
            <a:avLst/>
            <a:gdLst/>
            <a:ahLst/>
            <a:cxnLst/>
            <a:rect l="l" t="t" r="r" b="b"/>
            <a:pathLst>
              <a:path w="76200" h="304800">
                <a:moveTo>
                  <a:pt x="31750" y="228600"/>
                </a:moveTo>
                <a:lnTo>
                  <a:pt x="0" y="228600"/>
                </a:lnTo>
                <a:lnTo>
                  <a:pt x="38100" y="304800"/>
                </a:lnTo>
                <a:lnTo>
                  <a:pt x="69850" y="241300"/>
                </a:lnTo>
                <a:lnTo>
                  <a:pt x="31750" y="241300"/>
                </a:lnTo>
                <a:lnTo>
                  <a:pt x="31750" y="228600"/>
                </a:lnTo>
                <a:close/>
              </a:path>
              <a:path w="76200" h="304800">
                <a:moveTo>
                  <a:pt x="44450" y="0"/>
                </a:moveTo>
                <a:lnTo>
                  <a:pt x="31750" y="0"/>
                </a:lnTo>
                <a:lnTo>
                  <a:pt x="31750" y="241300"/>
                </a:lnTo>
                <a:lnTo>
                  <a:pt x="44450" y="241300"/>
                </a:lnTo>
                <a:lnTo>
                  <a:pt x="44450" y="0"/>
                </a:lnTo>
                <a:close/>
              </a:path>
              <a:path w="76200" h="304800">
                <a:moveTo>
                  <a:pt x="76200" y="228600"/>
                </a:moveTo>
                <a:lnTo>
                  <a:pt x="44450" y="228600"/>
                </a:lnTo>
                <a:lnTo>
                  <a:pt x="44450" y="241300"/>
                </a:lnTo>
                <a:lnTo>
                  <a:pt x="69850" y="241300"/>
                </a:lnTo>
                <a:lnTo>
                  <a:pt x="76200" y="2286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1044244" y="4823536"/>
            <a:ext cx="82105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PGD</a:t>
            </a:r>
            <a:r>
              <a:rPr sz="2400" b="1" spc="-7" baseline="-20833" dirty="0">
                <a:solidFill>
                  <a:srgbClr val="000099"/>
                </a:solidFill>
                <a:latin typeface="Times New Roman"/>
                <a:cs typeface="Times New Roman"/>
              </a:rPr>
              <a:t>2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191000" y="2743200"/>
            <a:ext cx="762000" cy="228600"/>
          </a:xfrm>
          <a:prstGeom prst="rect">
            <a:avLst/>
          </a:prstGeom>
          <a:ln w="9144">
            <a:solidFill>
              <a:srgbClr val="FF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95250">
              <a:lnSpc>
                <a:spcPts val="1800"/>
              </a:lnSpc>
            </a:pPr>
            <a:r>
              <a:rPr sz="2000" b="1" dirty="0">
                <a:solidFill>
                  <a:srgbClr val="FF0000"/>
                </a:solidFill>
                <a:latin typeface="Times New Roman"/>
                <a:cs typeface="Times New Roman"/>
              </a:rPr>
              <a:t>CΟΧ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191000" y="3352800"/>
            <a:ext cx="838200" cy="304800"/>
          </a:xfrm>
          <a:prstGeom prst="rect">
            <a:avLst/>
          </a:prstGeom>
          <a:ln w="9144">
            <a:solidFill>
              <a:srgbClr val="FF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64465">
              <a:lnSpc>
                <a:spcPts val="2335"/>
              </a:lnSpc>
            </a:pP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POX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685800" y="5257800"/>
            <a:ext cx="1524000" cy="1371600"/>
          </a:xfrm>
          <a:custGeom>
            <a:avLst/>
            <a:gdLst/>
            <a:ahLst/>
            <a:cxnLst/>
            <a:rect l="l" t="t" r="r" b="b"/>
            <a:pathLst>
              <a:path w="1524000" h="1371600">
                <a:moveTo>
                  <a:pt x="0" y="1371600"/>
                </a:moveTo>
                <a:lnTo>
                  <a:pt x="1524000" y="1371600"/>
                </a:lnTo>
                <a:lnTo>
                  <a:pt x="1524000" y="0"/>
                </a:lnTo>
                <a:lnTo>
                  <a:pt x="0" y="0"/>
                </a:lnTo>
                <a:lnTo>
                  <a:pt x="0" y="137160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85800" y="5257800"/>
            <a:ext cx="1524000" cy="1371600"/>
          </a:xfrm>
          <a:custGeom>
            <a:avLst/>
            <a:gdLst/>
            <a:ahLst/>
            <a:cxnLst/>
            <a:rect l="l" t="t" r="r" b="b"/>
            <a:pathLst>
              <a:path w="1524000" h="1371600">
                <a:moveTo>
                  <a:pt x="0" y="1371600"/>
                </a:moveTo>
                <a:lnTo>
                  <a:pt x="1524000" y="1371600"/>
                </a:lnTo>
                <a:lnTo>
                  <a:pt x="1524000" y="0"/>
                </a:lnTo>
                <a:lnTo>
                  <a:pt x="0" y="0"/>
                </a:lnTo>
                <a:lnTo>
                  <a:pt x="0" y="13716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836777" y="5465775"/>
            <a:ext cx="122301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latin typeface="Times New Roman"/>
                <a:cs typeface="Times New Roman"/>
              </a:rPr>
              <a:t>Εγκέφαλος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88365" y="5770575"/>
            <a:ext cx="1720214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Times New Roman"/>
                <a:cs typeface="Times New Roman"/>
              </a:rPr>
              <a:t>Μαστ</a:t>
            </a:r>
            <a:r>
              <a:rPr sz="2000" b="1" spc="5" dirty="0">
                <a:latin typeface="Times New Roman"/>
                <a:cs typeface="Times New Roman"/>
              </a:rPr>
              <a:t>ο</a:t>
            </a:r>
            <a:r>
              <a:rPr sz="2000" b="1" spc="-5" dirty="0">
                <a:latin typeface="Times New Roman"/>
                <a:cs typeface="Times New Roman"/>
              </a:rPr>
              <a:t>κ</a:t>
            </a:r>
            <a:r>
              <a:rPr sz="2000" b="1" spc="5" dirty="0">
                <a:latin typeface="Times New Roman"/>
                <a:cs typeface="Times New Roman"/>
              </a:rPr>
              <a:t>ύ</a:t>
            </a:r>
            <a:r>
              <a:rPr sz="2000" b="1" dirty="0">
                <a:latin typeface="Times New Roman"/>
                <a:cs typeface="Times New Roman"/>
              </a:rPr>
              <a:t>ττα</a:t>
            </a:r>
            <a:r>
              <a:rPr sz="2000" b="1" spc="-10" dirty="0">
                <a:latin typeface="Times New Roman"/>
                <a:cs typeface="Times New Roman"/>
              </a:rPr>
              <a:t>ρ</a:t>
            </a:r>
            <a:r>
              <a:rPr sz="2000" b="1" dirty="0">
                <a:latin typeface="Times New Roman"/>
                <a:cs typeface="Times New Roman"/>
              </a:rPr>
              <a:t>α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836777" y="6075375"/>
            <a:ext cx="122174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Αεραγωγο</a:t>
            </a:r>
            <a:r>
              <a:rPr sz="2000" b="1" spc="-10" dirty="0">
                <a:latin typeface="Times New Roman"/>
                <a:cs typeface="Times New Roman"/>
              </a:rPr>
              <a:t>ί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438400" y="5257800"/>
            <a:ext cx="1600200" cy="1371600"/>
          </a:xfrm>
          <a:prstGeom prst="rect">
            <a:avLst/>
          </a:prstGeom>
          <a:solidFill>
            <a:srgbClr val="FFFFCC"/>
          </a:solidFill>
          <a:ln w="9144">
            <a:solidFill>
              <a:srgbClr val="000000"/>
            </a:solidFill>
          </a:ln>
        </p:spPr>
        <p:txBody>
          <a:bodyPr vert="horz" wrap="square" lIns="0" tIns="68580" rIns="0" bIns="0" rtlCol="0">
            <a:spAutoFit/>
          </a:bodyPr>
          <a:lstStyle/>
          <a:p>
            <a:pPr marL="106045" marR="96520" indent="-69215" algn="ctr">
              <a:lnSpc>
                <a:spcPct val="100000"/>
              </a:lnSpc>
              <a:spcBef>
                <a:spcPts val="540"/>
              </a:spcBef>
            </a:pPr>
            <a:r>
              <a:rPr sz="2000" b="1" spc="-10" dirty="0">
                <a:latin typeface="Times New Roman"/>
                <a:cs typeface="Times New Roman"/>
              </a:rPr>
              <a:t>Εγκέφαλος  </a:t>
            </a:r>
            <a:r>
              <a:rPr sz="2000" b="1" spc="5" dirty="0">
                <a:latin typeface="Times New Roman"/>
                <a:cs typeface="Times New Roman"/>
              </a:rPr>
              <a:t>Α</a:t>
            </a:r>
            <a:r>
              <a:rPr sz="2000" b="1" spc="-5" dirty="0">
                <a:latin typeface="Times New Roman"/>
                <a:cs typeface="Times New Roman"/>
              </a:rPr>
              <a:t>ι</a:t>
            </a:r>
            <a:r>
              <a:rPr sz="2000" b="1" spc="5" dirty="0">
                <a:latin typeface="Times New Roman"/>
                <a:cs typeface="Times New Roman"/>
              </a:rPr>
              <a:t>μο</a:t>
            </a:r>
            <a:r>
              <a:rPr sz="2000" b="1" dirty="0">
                <a:latin typeface="Times New Roman"/>
                <a:cs typeface="Times New Roman"/>
              </a:rPr>
              <a:t>π</a:t>
            </a:r>
            <a:r>
              <a:rPr sz="2000" b="1" spc="-10" dirty="0">
                <a:latin typeface="Times New Roman"/>
                <a:cs typeface="Times New Roman"/>
              </a:rPr>
              <a:t>ε</a:t>
            </a:r>
            <a:r>
              <a:rPr sz="2000" b="1" dirty="0">
                <a:latin typeface="Times New Roman"/>
                <a:cs typeface="Times New Roman"/>
              </a:rPr>
              <a:t>τάλ</a:t>
            </a:r>
            <a:r>
              <a:rPr sz="2000" b="1" spc="5" dirty="0">
                <a:latin typeface="Times New Roman"/>
                <a:cs typeface="Times New Roman"/>
              </a:rPr>
              <a:t>ι</a:t>
            </a:r>
            <a:r>
              <a:rPr sz="2000" b="1" dirty="0">
                <a:latin typeface="Times New Roman"/>
                <a:cs typeface="Times New Roman"/>
              </a:rPr>
              <a:t>α  </a:t>
            </a:r>
            <a:r>
              <a:rPr sz="2000" b="1" spc="-5" dirty="0">
                <a:solidFill>
                  <a:srgbClr val="009999"/>
                </a:solidFill>
                <a:latin typeface="Times New Roman"/>
                <a:cs typeface="Times New Roman"/>
              </a:rPr>
              <a:t>ΛΜΙνες  </a:t>
            </a:r>
            <a:r>
              <a:rPr sz="2000" b="1" spc="-10" dirty="0">
                <a:latin typeface="Times New Roman"/>
                <a:cs typeface="Times New Roman"/>
              </a:rPr>
              <a:t>Νεφροί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191000" y="5257800"/>
            <a:ext cx="1524000" cy="1371600"/>
          </a:xfrm>
          <a:prstGeom prst="rect">
            <a:avLst/>
          </a:prstGeom>
          <a:solidFill>
            <a:srgbClr val="FFFFCC"/>
          </a:solidFill>
          <a:ln w="9144">
            <a:solidFill>
              <a:srgbClr val="000000"/>
            </a:solidFill>
          </a:ln>
        </p:spPr>
        <p:txBody>
          <a:bodyPr vert="horz" wrap="square" lIns="0" tIns="68580" rIns="0" bIns="0" rtlCol="0">
            <a:spAutoFit/>
          </a:bodyPr>
          <a:lstStyle/>
          <a:p>
            <a:pPr marL="67945" marR="59055" indent="635" algn="ctr">
              <a:lnSpc>
                <a:spcPct val="100000"/>
              </a:lnSpc>
              <a:spcBef>
                <a:spcPts val="540"/>
              </a:spcBef>
            </a:pPr>
            <a:r>
              <a:rPr sz="2000" b="1" spc="-5" dirty="0">
                <a:latin typeface="Times New Roman"/>
                <a:cs typeface="Times New Roman"/>
              </a:rPr>
              <a:t>Εγκέφαλος  Α</a:t>
            </a:r>
            <a:r>
              <a:rPr sz="2000" b="1" spc="5" dirty="0">
                <a:latin typeface="Times New Roman"/>
                <a:cs typeface="Times New Roman"/>
              </a:rPr>
              <a:t>ι</a:t>
            </a:r>
            <a:r>
              <a:rPr sz="2000" b="1" dirty="0">
                <a:latin typeface="Times New Roman"/>
                <a:cs typeface="Times New Roman"/>
              </a:rPr>
              <a:t>μ</a:t>
            </a:r>
            <a:r>
              <a:rPr sz="2000" b="1" spc="5" dirty="0">
                <a:latin typeface="Times New Roman"/>
                <a:cs typeface="Times New Roman"/>
              </a:rPr>
              <a:t>ο</a:t>
            </a:r>
            <a:r>
              <a:rPr sz="2000" b="1" spc="-10" dirty="0">
                <a:latin typeface="Times New Roman"/>
                <a:cs typeface="Times New Roman"/>
              </a:rPr>
              <a:t>π</a:t>
            </a:r>
            <a:r>
              <a:rPr sz="2000" b="1" spc="-5" dirty="0">
                <a:latin typeface="Times New Roman"/>
                <a:cs typeface="Times New Roman"/>
              </a:rPr>
              <a:t>ετάλια  </a:t>
            </a:r>
            <a:r>
              <a:rPr sz="2000" b="1" spc="-5" dirty="0">
                <a:solidFill>
                  <a:srgbClr val="009999"/>
                </a:solidFill>
                <a:latin typeface="Times New Roman"/>
                <a:cs typeface="Times New Roman"/>
              </a:rPr>
              <a:t>ΛΜΙνες  </a:t>
            </a:r>
            <a:r>
              <a:rPr sz="2000" b="1" spc="-10" dirty="0">
                <a:latin typeface="Times New Roman"/>
                <a:cs typeface="Times New Roman"/>
              </a:rPr>
              <a:t>Νεφροί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543800" y="5257800"/>
            <a:ext cx="1447800" cy="1371600"/>
          </a:xfrm>
          <a:prstGeom prst="rect">
            <a:avLst/>
          </a:prstGeom>
          <a:solidFill>
            <a:srgbClr val="FFFFCC"/>
          </a:solidFill>
          <a:ln w="9144">
            <a:solidFill>
              <a:srgbClr val="000000"/>
            </a:solidFill>
          </a:ln>
        </p:spPr>
        <p:txBody>
          <a:bodyPr vert="horz" wrap="square" lIns="0" tIns="68580" rIns="0" bIns="0" rtlCol="0">
            <a:spAutoFit/>
          </a:bodyPr>
          <a:lstStyle/>
          <a:p>
            <a:pPr marL="30480" marR="20955" algn="ctr">
              <a:lnSpc>
                <a:spcPct val="100000"/>
              </a:lnSpc>
              <a:spcBef>
                <a:spcPts val="540"/>
              </a:spcBef>
            </a:pPr>
            <a:r>
              <a:rPr sz="2000" b="1" spc="-5" dirty="0">
                <a:latin typeface="Times New Roman"/>
                <a:cs typeface="Times New Roman"/>
              </a:rPr>
              <a:t>Α</a:t>
            </a:r>
            <a:r>
              <a:rPr sz="2000" b="1" spc="5" dirty="0">
                <a:latin typeface="Times New Roman"/>
                <a:cs typeface="Times New Roman"/>
              </a:rPr>
              <a:t>ι</a:t>
            </a:r>
            <a:r>
              <a:rPr sz="2000" b="1" dirty="0">
                <a:latin typeface="Times New Roman"/>
                <a:cs typeface="Times New Roman"/>
              </a:rPr>
              <a:t>μ</a:t>
            </a:r>
            <a:r>
              <a:rPr sz="2000" b="1" spc="5" dirty="0">
                <a:latin typeface="Times New Roman"/>
                <a:cs typeface="Times New Roman"/>
              </a:rPr>
              <a:t>ο</a:t>
            </a:r>
            <a:r>
              <a:rPr sz="2000" b="1" spc="-10" dirty="0">
                <a:latin typeface="Times New Roman"/>
                <a:cs typeface="Times New Roman"/>
              </a:rPr>
              <a:t>π</a:t>
            </a:r>
            <a:r>
              <a:rPr sz="2000" b="1" spc="-5" dirty="0">
                <a:latin typeface="Times New Roman"/>
                <a:cs typeface="Times New Roman"/>
              </a:rPr>
              <a:t>ετάλια  Μακροφάγα  </a:t>
            </a:r>
            <a:r>
              <a:rPr sz="2000" b="1" spc="-5" dirty="0">
                <a:solidFill>
                  <a:srgbClr val="009999"/>
                </a:solidFill>
                <a:latin typeface="Times New Roman"/>
                <a:cs typeface="Times New Roman"/>
              </a:rPr>
              <a:t>ΛΜΙνες  </a:t>
            </a:r>
            <a:r>
              <a:rPr sz="2000" b="1" spc="-10" dirty="0">
                <a:latin typeface="Times New Roman"/>
                <a:cs typeface="Times New Roman"/>
              </a:rPr>
              <a:t>Νεφροί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791200" y="5257800"/>
            <a:ext cx="1600200" cy="1371600"/>
          </a:xfrm>
          <a:prstGeom prst="rect">
            <a:avLst/>
          </a:prstGeom>
          <a:solidFill>
            <a:srgbClr val="FFFFCC"/>
          </a:solidFill>
          <a:ln w="9144">
            <a:solidFill>
              <a:srgbClr val="000000"/>
            </a:solidFill>
          </a:ln>
        </p:spPr>
        <p:txBody>
          <a:bodyPr vert="horz" wrap="square" lIns="0" tIns="68580" rIns="0" bIns="0" rtlCol="0">
            <a:spAutoFit/>
          </a:bodyPr>
          <a:lstStyle/>
          <a:p>
            <a:pPr marL="106680" marR="97155" indent="-68580" algn="ctr">
              <a:lnSpc>
                <a:spcPct val="100000"/>
              </a:lnSpc>
              <a:spcBef>
                <a:spcPts val="540"/>
              </a:spcBef>
            </a:pPr>
            <a:r>
              <a:rPr sz="2000" b="1" spc="-10" dirty="0">
                <a:latin typeface="Times New Roman"/>
                <a:cs typeface="Times New Roman"/>
              </a:rPr>
              <a:t>Εγκέφαλος  </a:t>
            </a:r>
            <a:r>
              <a:rPr sz="2000" b="1" spc="-5" dirty="0">
                <a:latin typeface="Times New Roman"/>
                <a:cs typeface="Times New Roman"/>
              </a:rPr>
              <a:t>Α</a:t>
            </a:r>
            <a:r>
              <a:rPr sz="2000" b="1" spc="5" dirty="0">
                <a:latin typeface="Times New Roman"/>
                <a:cs typeface="Times New Roman"/>
              </a:rPr>
              <a:t>ι</a:t>
            </a:r>
            <a:r>
              <a:rPr sz="2000" b="1" dirty="0">
                <a:latin typeface="Times New Roman"/>
                <a:cs typeface="Times New Roman"/>
              </a:rPr>
              <a:t>μ</a:t>
            </a:r>
            <a:r>
              <a:rPr sz="2000" b="1" spc="5" dirty="0">
                <a:latin typeface="Times New Roman"/>
                <a:cs typeface="Times New Roman"/>
              </a:rPr>
              <a:t>ο</a:t>
            </a:r>
            <a:r>
              <a:rPr sz="2000" b="1" spc="-10" dirty="0">
                <a:latin typeface="Times New Roman"/>
                <a:cs typeface="Times New Roman"/>
              </a:rPr>
              <a:t>π</a:t>
            </a:r>
            <a:r>
              <a:rPr sz="2000" b="1" spc="-5" dirty="0">
                <a:latin typeface="Times New Roman"/>
                <a:cs typeface="Times New Roman"/>
              </a:rPr>
              <a:t>ετάλια  </a:t>
            </a:r>
            <a:r>
              <a:rPr sz="2000" b="1" spc="-10" dirty="0">
                <a:latin typeface="Times New Roman"/>
                <a:cs typeface="Times New Roman"/>
              </a:rPr>
              <a:t>Νεφροί</a:t>
            </a:r>
            <a:endParaRPr sz="200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</a:pPr>
            <a:r>
              <a:rPr sz="2000" b="1" dirty="0">
                <a:latin typeface="Times New Roman"/>
                <a:cs typeface="Times New Roman"/>
              </a:rPr>
              <a:t>Ενδοθήλιο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2590800" y="0"/>
            <a:ext cx="4572000" cy="10393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886200" y="533400"/>
            <a:ext cx="3705225" cy="466725"/>
          </a:xfrm>
          <a:custGeom>
            <a:avLst/>
            <a:gdLst/>
            <a:ahLst/>
            <a:cxnLst/>
            <a:rect l="l" t="t" r="r" b="b"/>
            <a:pathLst>
              <a:path w="3705225" h="466725">
                <a:moveTo>
                  <a:pt x="0" y="466344"/>
                </a:moveTo>
                <a:lnTo>
                  <a:pt x="3704844" y="466344"/>
                </a:lnTo>
                <a:lnTo>
                  <a:pt x="3704844" y="0"/>
                </a:lnTo>
                <a:lnTo>
                  <a:pt x="0" y="0"/>
                </a:lnTo>
                <a:lnTo>
                  <a:pt x="0" y="466344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>
            <a:spLocks noGrp="1"/>
          </p:cNvSpPr>
          <p:nvPr>
            <p:ph type="title"/>
          </p:nvPr>
        </p:nvSpPr>
        <p:spPr>
          <a:xfrm>
            <a:off x="3965575" y="556005"/>
            <a:ext cx="353567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u="none" spc="-80" dirty="0">
                <a:latin typeface="Times New Roman"/>
                <a:cs typeface="Times New Roman"/>
              </a:rPr>
              <a:t>Φωσφολιπίδια</a:t>
            </a:r>
            <a:r>
              <a:rPr sz="3600" b="0" u="none" spc="-120" baseline="1157" dirty="0">
                <a:latin typeface="Times New Roman"/>
                <a:cs typeface="Times New Roman"/>
              </a:rPr>
              <a:t>νκ</a:t>
            </a:r>
            <a:r>
              <a:rPr sz="2400" u="none" spc="-80" dirty="0">
                <a:latin typeface="Times New Roman"/>
                <a:cs typeface="Times New Roman"/>
              </a:rPr>
              <a:t>Μεμβράνης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6516" y="0"/>
            <a:ext cx="15100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u="none" spc="-10" dirty="0">
                <a:solidFill>
                  <a:srgbClr val="FF0000"/>
                </a:solidFill>
                <a:latin typeface="Times New Roman"/>
                <a:cs typeface="Times New Roman"/>
              </a:rPr>
              <a:t>ΜΣΑΦ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7217" y="311058"/>
            <a:ext cx="6116955" cy="1328420"/>
          </a:xfrm>
          <a:prstGeom prst="rect">
            <a:avLst/>
          </a:prstGeom>
        </p:spPr>
        <p:txBody>
          <a:bodyPr vert="horz" wrap="square" lIns="0" tIns="217170" rIns="0" bIns="0" rtlCol="0">
            <a:spAutoFit/>
          </a:bodyPr>
          <a:lstStyle/>
          <a:p>
            <a:pPr marL="3447415">
              <a:lnSpc>
                <a:spcPct val="100000"/>
              </a:lnSpc>
              <a:spcBef>
                <a:spcPts val="1710"/>
              </a:spcBef>
            </a:pPr>
            <a:r>
              <a:rPr sz="4000" u="heavy" spc="-100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000" b="1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Ασπιρίνη</a:t>
            </a:r>
            <a:endParaRPr sz="4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70"/>
              </a:spcBef>
              <a:tabLst>
                <a:tab pos="2440940" algn="l"/>
              </a:tabLst>
            </a:pPr>
            <a:r>
              <a:rPr sz="2400" spc="-85" dirty="0">
                <a:latin typeface="Times New Roman"/>
                <a:cs typeface="Times New Roman"/>
              </a:rPr>
              <a:t>Το</a:t>
            </a:r>
            <a:r>
              <a:rPr sz="2400" dirty="0">
                <a:latin typeface="Times New Roman"/>
                <a:cs typeface="Times New Roman"/>
              </a:rPr>
              <a:t> παλαιότερο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	</a:t>
            </a:r>
            <a:r>
              <a:rPr sz="2400" spc="-5" dirty="0">
                <a:latin typeface="Times New Roman"/>
                <a:cs typeface="Times New Roman"/>
              </a:rPr>
              <a:t>συχνότερα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χρησιμοποιούμενο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0519" y="1687779"/>
            <a:ext cx="199390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-</a:t>
            </a: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αναλγητική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88995" y="1840179"/>
            <a:ext cx="480314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(εμποδίζουν </a:t>
            </a:r>
            <a:r>
              <a:rPr sz="2000" spc="-5" dirty="0">
                <a:latin typeface="Arial"/>
                <a:cs typeface="Arial"/>
              </a:rPr>
              <a:t>ευαισθητοποίηση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υποδοχέων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50519" y="2182113"/>
            <a:ext cx="2597150" cy="90360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αντιπυρετική</a:t>
            </a:r>
            <a:r>
              <a:rPr sz="2400" spc="-60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0099"/>
                </a:solidFill>
                <a:latin typeface="Arial"/>
                <a:cs typeface="Arial"/>
              </a:rPr>
              <a:t>,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000099"/>
                </a:solidFill>
                <a:latin typeface="Arial"/>
                <a:cs typeface="Arial"/>
              </a:rPr>
              <a:t>αντιφλεγμονώδη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00473" y="2373883"/>
            <a:ext cx="258699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20" dirty="0">
                <a:latin typeface="Times New Roman"/>
                <a:cs typeface="Times New Roman"/>
              </a:rPr>
              <a:t>Αναστολή </a:t>
            </a:r>
            <a:r>
              <a:rPr sz="2000" dirty="0">
                <a:latin typeface="Times New Roman"/>
                <a:cs typeface="Times New Roman"/>
              </a:rPr>
              <a:t>σύνθεσης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PGs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64482" y="2678683"/>
            <a:ext cx="31921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465705" algn="l"/>
              </a:tabLst>
            </a:pPr>
            <a:r>
              <a:rPr sz="2000" spc="-5" dirty="0">
                <a:latin typeface="Times New Roman"/>
                <a:cs typeface="Times New Roman"/>
              </a:rPr>
              <a:t>στ</a:t>
            </a:r>
            <a:r>
              <a:rPr sz="2000" dirty="0">
                <a:latin typeface="Times New Roman"/>
                <a:cs typeface="Times New Roman"/>
              </a:rPr>
              <a:t>α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θερμορυθμι</a:t>
            </a:r>
            <a:r>
              <a:rPr sz="2000" spc="-5" dirty="0">
                <a:latin typeface="Times New Roman"/>
                <a:cs typeface="Times New Roman"/>
              </a:rPr>
              <a:t>στι</a:t>
            </a:r>
            <a:r>
              <a:rPr sz="2000" spc="-15" dirty="0">
                <a:latin typeface="Times New Roman"/>
                <a:cs typeface="Times New Roman"/>
              </a:rPr>
              <a:t>κ</a:t>
            </a:r>
            <a:r>
              <a:rPr sz="2000" dirty="0">
                <a:latin typeface="Times New Roman"/>
                <a:cs typeface="Times New Roman"/>
              </a:rPr>
              <a:t>ά	κ</a:t>
            </a:r>
            <a:r>
              <a:rPr sz="2000" spc="-10" dirty="0">
                <a:latin typeface="Times New Roman"/>
                <a:cs typeface="Times New Roman"/>
              </a:rPr>
              <a:t>έ</a:t>
            </a:r>
            <a:r>
              <a:rPr sz="2000" dirty="0">
                <a:latin typeface="Times New Roman"/>
                <a:cs typeface="Times New Roman"/>
              </a:rPr>
              <a:t>ντρα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50519" y="2983738"/>
            <a:ext cx="6545580" cy="9074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6235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Times New Roman"/>
                <a:cs typeface="Times New Roman"/>
              </a:rPr>
              <a:t>και </a:t>
            </a:r>
            <a:r>
              <a:rPr sz="2000" spc="-5" dirty="0">
                <a:latin typeface="Times New Roman"/>
                <a:cs typeface="Times New Roman"/>
              </a:rPr>
              <a:t>σε </a:t>
            </a:r>
            <a:r>
              <a:rPr sz="2000" spc="-10" dirty="0">
                <a:latin typeface="Times New Roman"/>
                <a:cs typeface="Times New Roman"/>
              </a:rPr>
              <a:t>περιφερικούς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στόχους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8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Arial"/>
                <a:cs typeface="Arial"/>
              </a:rPr>
              <a:t>15% ασθενών </a:t>
            </a:r>
            <a:r>
              <a:rPr sz="2000" dirty="0">
                <a:latin typeface="Arial"/>
                <a:cs typeface="Arial"/>
              </a:rPr>
              <a:t>παρουσιάζουν δυσανεξία </a:t>
            </a:r>
            <a:r>
              <a:rPr sz="2000" spc="-5" dirty="0">
                <a:latin typeface="Arial"/>
                <a:cs typeface="Arial"/>
              </a:rPr>
              <a:t>στην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ασπιρίνη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564635" y="2350007"/>
            <a:ext cx="452755" cy="862965"/>
          </a:xfrm>
          <a:custGeom>
            <a:avLst/>
            <a:gdLst/>
            <a:ahLst/>
            <a:cxnLst/>
            <a:rect l="l" t="t" r="r" b="b"/>
            <a:pathLst>
              <a:path w="452754" h="862964">
                <a:moveTo>
                  <a:pt x="0" y="0"/>
                </a:moveTo>
                <a:lnTo>
                  <a:pt x="71524" y="1923"/>
                </a:lnTo>
                <a:lnTo>
                  <a:pt x="133648" y="7278"/>
                </a:lnTo>
                <a:lnTo>
                  <a:pt x="182642" y="15444"/>
                </a:lnTo>
                <a:lnTo>
                  <a:pt x="226313" y="37718"/>
                </a:lnTo>
                <a:lnTo>
                  <a:pt x="226313" y="393572"/>
                </a:lnTo>
                <a:lnTo>
                  <a:pt x="237853" y="405493"/>
                </a:lnTo>
                <a:lnTo>
                  <a:pt x="269985" y="415847"/>
                </a:lnTo>
                <a:lnTo>
                  <a:pt x="318979" y="424013"/>
                </a:lnTo>
                <a:lnTo>
                  <a:pt x="381103" y="429368"/>
                </a:lnTo>
                <a:lnTo>
                  <a:pt x="452627" y="431291"/>
                </a:lnTo>
                <a:lnTo>
                  <a:pt x="381103" y="433215"/>
                </a:lnTo>
                <a:lnTo>
                  <a:pt x="318979" y="438570"/>
                </a:lnTo>
                <a:lnTo>
                  <a:pt x="269985" y="446736"/>
                </a:lnTo>
                <a:lnTo>
                  <a:pt x="237853" y="457090"/>
                </a:lnTo>
                <a:lnTo>
                  <a:pt x="226313" y="469011"/>
                </a:lnTo>
                <a:lnTo>
                  <a:pt x="226313" y="824864"/>
                </a:lnTo>
                <a:lnTo>
                  <a:pt x="214774" y="836785"/>
                </a:lnTo>
                <a:lnTo>
                  <a:pt x="182642" y="847139"/>
                </a:lnTo>
                <a:lnTo>
                  <a:pt x="133648" y="855305"/>
                </a:lnTo>
                <a:lnTo>
                  <a:pt x="71524" y="860660"/>
                </a:lnTo>
                <a:lnTo>
                  <a:pt x="0" y="862583"/>
                </a:lnTo>
              </a:path>
            </a:pathLst>
          </a:custGeom>
          <a:ln w="914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81400" y="1905000"/>
            <a:ext cx="2372995" cy="466725"/>
          </a:xfrm>
          <a:prstGeom prst="rect">
            <a:avLst/>
          </a:prstGeom>
          <a:solidFill>
            <a:srgbClr val="66FFFF"/>
          </a:solidFill>
          <a:ln w="9144">
            <a:solidFill>
              <a:srgbClr val="000000"/>
            </a:solidFill>
          </a:ln>
        </p:spPr>
        <p:txBody>
          <a:bodyPr vert="horz" wrap="square" lIns="0" tIns="3556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80"/>
              </a:spcBef>
            </a:pPr>
            <a:r>
              <a:rPr sz="2400" b="1" spc="-15" dirty="0">
                <a:latin typeface="Times New Roman"/>
                <a:cs typeface="Times New Roman"/>
              </a:rPr>
              <a:t>Αραχιδονικό</a:t>
            </a:r>
            <a:r>
              <a:rPr sz="2400" b="1" spc="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οξύ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590800" y="2573020"/>
            <a:ext cx="1912620" cy="996315"/>
          </a:xfrm>
          <a:custGeom>
            <a:avLst/>
            <a:gdLst/>
            <a:ahLst/>
            <a:cxnLst/>
            <a:rect l="l" t="t" r="r" b="b"/>
            <a:pathLst>
              <a:path w="1912620" h="996314">
                <a:moveTo>
                  <a:pt x="50037" y="927226"/>
                </a:moveTo>
                <a:lnTo>
                  <a:pt x="0" y="996188"/>
                </a:lnTo>
                <a:lnTo>
                  <a:pt x="85217" y="994917"/>
                </a:lnTo>
                <a:lnTo>
                  <a:pt x="73600" y="972565"/>
                </a:lnTo>
                <a:lnTo>
                  <a:pt x="59308" y="972565"/>
                </a:lnTo>
                <a:lnTo>
                  <a:pt x="53467" y="961263"/>
                </a:lnTo>
                <a:lnTo>
                  <a:pt x="64698" y="955437"/>
                </a:lnTo>
                <a:lnTo>
                  <a:pt x="50037" y="927226"/>
                </a:lnTo>
                <a:close/>
              </a:path>
              <a:path w="1912620" h="996314">
                <a:moveTo>
                  <a:pt x="64698" y="955437"/>
                </a:moveTo>
                <a:lnTo>
                  <a:pt x="53467" y="961263"/>
                </a:lnTo>
                <a:lnTo>
                  <a:pt x="59308" y="972565"/>
                </a:lnTo>
                <a:lnTo>
                  <a:pt x="70565" y="966726"/>
                </a:lnTo>
                <a:lnTo>
                  <a:pt x="64698" y="955437"/>
                </a:lnTo>
                <a:close/>
              </a:path>
              <a:path w="1912620" h="996314">
                <a:moveTo>
                  <a:pt x="70565" y="966726"/>
                </a:moveTo>
                <a:lnTo>
                  <a:pt x="59308" y="972565"/>
                </a:lnTo>
                <a:lnTo>
                  <a:pt x="73600" y="972565"/>
                </a:lnTo>
                <a:lnTo>
                  <a:pt x="70565" y="966726"/>
                </a:lnTo>
                <a:close/>
              </a:path>
              <a:path w="1912620" h="996314">
                <a:moveTo>
                  <a:pt x="1906651" y="0"/>
                </a:moveTo>
                <a:lnTo>
                  <a:pt x="64698" y="955437"/>
                </a:lnTo>
                <a:lnTo>
                  <a:pt x="70565" y="966726"/>
                </a:lnTo>
                <a:lnTo>
                  <a:pt x="1912492" y="11175"/>
                </a:lnTo>
                <a:lnTo>
                  <a:pt x="190665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69205" y="2566797"/>
            <a:ext cx="2212975" cy="1073785"/>
          </a:xfrm>
          <a:custGeom>
            <a:avLst/>
            <a:gdLst/>
            <a:ahLst/>
            <a:cxnLst/>
            <a:rect l="l" t="t" r="r" b="b"/>
            <a:pathLst>
              <a:path w="2212975" h="1073785">
                <a:moveTo>
                  <a:pt x="2141166" y="1045127"/>
                </a:moveTo>
                <a:lnTo>
                  <a:pt x="2127377" y="1073658"/>
                </a:lnTo>
                <a:lnTo>
                  <a:pt x="2212594" y="1072514"/>
                </a:lnTo>
                <a:lnTo>
                  <a:pt x="2195727" y="1050670"/>
                </a:lnTo>
                <a:lnTo>
                  <a:pt x="2152650" y="1050670"/>
                </a:lnTo>
                <a:lnTo>
                  <a:pt x="2141166" y="1045127"/>
                </a:lnTo>
                <a:close/>
              </a:path>
              <a:path w="2212975" h="1073785">
                <a:moveTo>
                  <a:pt x="2146679" y="1033721"/>
                </a:moveTo>
                <a:lnTo>
                  <a:pt x="2141166" y="1045127"/>
                </a:lnTo>
                <a:lnTo>
                  <a:pt x="2152650" y="1050670"/>
                </a:lnTo>
                <a:lnTo>
                  <a:pt x="2158111" y="1039240"/>
                </a:lnTo>
                <a:lnTo>
                  <a:pt x="2146679" y="1033721"/>
                </a:lnTo>
                <a:close/>
              </a:path>
              <a:path w="2212975" h="1073785">
                <a:moveTo>
                  <a:pt x="2160524" y="1005077"/>
                </a:moveTo>
                <a:lnTo>
                  <a:pt x="2146679" y="1033721"/>
                </a:lnTo>
                <a:lnTo>
                  <a:pt x="2158111" y="1039240"/>
                </a:lnTo>
                <a:lnTo>
                  <a:pt x="2152650" y="1050670"/>
                </a:lnTo>
                <a:lnTo>
                  <a:pt x="2195727" y="1050670"/>
                </a:lnTo>
                <a:lnTo>
                  <a:pt x="2160524" y="1005077"/>
                </a:lnTo>
                <a:close/>
              </a:path>
              <a:path w="2212975" h="1073785">
                <a:moveTo>
                  <a:pt x="5588" y="0"/>
                </a:moveTo>
                <a:lnTo>
                  <a:pt x="0" y="11429"/>
                </a:lnTo>
                <a:lnTo>
                  <a:pt x="2141166" y="1045127"/>
                </a:lnTo>
                <a:lnTo>
                  <a:pt x="2146679" y="1033721"/>
                </a:lnTo>
                <a:lnTo>
                  <a:pt x="5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695576" y="3744214"/>
            <a:ext cx="173863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36575" marR="30480" indent="-499109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Αιμοπετ</a:t>
            </a:r>
            <a:r>
              <a:rPr sz="2400" b="1" spc="5" dirty="0">
                <a:latin typeface="Times New Roman"/>
                <a:cs typeface="Times New Roman"/>
              </a:rPr>
              <a:t>ά</a:t>
            </a:r>
            <a:r>
              <a:rPr sz="2400" b="1" spc="-5" dirty="0">
                <a:latin typeface="Times New Roman"/>
                <a:cs typeface="Times New Roman"/>
              </a:rPr>
              <a:t>λια  </a:t>
            </a:r>
            <a:r>
              <a:rPr sz="2400" b="1" spc="-10" dirty="0">
                <a:latin typeface="Times New Roman"/>
                <a:cs typeface="Times New Roman"/>
              </a:rPr>
              <a:t>TXA</a:t>
            </a:r>
            <a:r>
              <a:rPr sz="2400" b="1" spc="-15" baseline="-20833" dirty="0">
                <a:latin typeface="Times New Roman"/>
                <a:cs typeface="Times New Roman"/>
              </a:rPr>
              <a:t>2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171700" y="4648200"/>
            <a:ext cx="76200" cy="838200"/>
          </a:xfrm>
          <a:custGeom>
            <a:avLst/>
            <a:gdLst/>
            <a:ahLst/>
            <a:cxnLst/>
            <a:rect l="l" t="t" r="r" b="b"/>
            <a:pathLst>
              <a:path w="76200" h="838200">
                <a:moveTo>
                  <a:pt x="31750" y="762000"/>
                </a:moveTo>
                <a:lnTo>
                  <a:pt x="0" y="762000"/>
                </a:lnTo>
                <a:lnTo>
                  <a:pt x="38100" y="838200"/>
                </a:lnTo>
                <a:lnTo>
                  <a:pt x="69850" y="774700"/>
                </a:lnTo>
                <a:lnTo>
                  <a:pt x="31750" y="774700"/>
                </a:lnTo>
                <a:lnTo>
                  <a:pt x="31750" y="762000"/>
                </a:lnTo>
                <a:close/>
              </a:path>
              <a:path w="76200" h="838200">
                <a:moveTo>
                  <a:pt x="44450" y="0"/>
                </a:moveTo>
                <a:lnTo>
                  <a:pt x="31750" y="0"/>
                </a:lnTo>
                <a:lnTo>
                  <a:pt x="31750" y="774700"/>
                </a:lnTo>
                <a:lnTo>
                  <a:pt x="44450" y="774700"/>
                </a:lnTo>
                <a:lnTo>
                  <a:pt x="44450" y="0"/>
                </a:lnTo>
                <a:close/>
              </a:path>
              <a:path w="76200" h="838200">
                <a:moveTo>
                  <a:pt x="76200" y="762000"/>
                </a:moveTo>
                <a:lnTo>
                  <a:pt x="44450" y="762000"/>
                </a:lnTo>
                <a:lnTo>
                  <a:pt x="44450" y="774700"/>
                </a:lnTo>
                <a:lnTo>
                  <a:pt x="69850" y="774700"/>
                </a:lnTo>
                <a:lnTo>
                  <a:pt x="76200" y="762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242303" y="4809744"/>
            <a:ext cx="173990" cy="838200"/>
          </a:xfrm>
          <a:custGeom>
            <a:avLst/>
            <a:gdLst/>
            <a:ahLst/>
            <a:cxnLst/>
            <a:rect l="l" t="t" r="r" b="b"/>
            <a:pathLst>
              <a:path w="173989" h="838200">
                <a:moveTo>
                  <a:pt x="57912" y="664463"/>
                </a:moveTo>
                <a:lnTo>
                  <a:pt x="0" y="664463"/>
                </a:lnTo>
                <a:lnTo>
                  <a:pt x="86868" y="838199"/>
                </a:lnTo>
                <a:lnTo>
                  <a:pt x="159258" y="693419"/>
                </a:lnTo>
                <a:lnTo>
                  <a:pt x="57912" y="693419"/>
                </a:lnTo>
                <a:lnTo>
                  <a:pt x="57912" y="664463"/>
                </a:lnTo>
                <a:close/>
              </a:path>
              <a:path w="173989" h="838200">
                <a:moveTo>
                  <a:pt x="115824" y="0"/>
                </a:moveTo>
                <a:lnTo>
                  <a:pt x="57912" y="0"/>
                </a:lnTo>
                <a:lnTo>
                  <a:pt x="57912" y="693419"/>
                </a:lnTo>
                <a:lnTo>
                  <a:pt x="115824" y="693419"/>
                </a:lnTo>
                <a:lnTo>
                  <a:pt x="115824" y="0"/>
                </a:lnTo>
                <a:close/>
              </a:path>
              <a:path w="173989" h="838200">
                <a:moveTo>
                  <a:pt x="173736" y="664463"/>
                </a:moveTo>
                <a:lnTo>
                  <a:pt x="115824" y="664463"/>
                </a:lnTo>
                <a:lnTo>
                  <a:pt x="115824" y="693419"/>
                </a:lnTo>
                <a:lnTo>
                  <a:pt x="159258" y="693419"/>
                </a:lnTo>
                <a:lnTo>
                  <a:pt x="173736" y="66446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82524" y="5715000"/>
            <a:ext cx="3601720" cy="830580"/>
          </a:xfrm>
          <a:custGeom>
            <a:avLst/>
            <a:gdLst/>
            <a:ahLst/>
            <a:cxnLst/>
            <a:rect l="l" t="t" r="r" b="b"/>
            <a:pathLst>
              <a:path w="3601720" h="830579">
                <a:moveTo>
                  <a:pt x="0" y="830580"/>
                </a:moveTo>
                <a:lnTo>
                  <a:pt x="3601212" y="830580"/>
                </a:lnTo>
                <a:lnTo>
                  <a:pt x="3601212" y="0"/>
                </a:lnTo>
                <a:lnTo>
                  <a:pt x="0" y="0"/>
                </a:lnTo>
                <a:lnTo>
                  <a:pt x="0" y="83058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82524" y="5715000"/>
            <a:ext cx="3601720" cy="830580"/>
          </a:xfrm>
          <a:custGeom>
            <a:avLst/>
            <a:gdLst/>
            <a:ahLst/>
            <a:cxnLst/>
            <a:rect l="l" t="t" r="r" b="b"/>
            <a:pathLst>
              <a:path w="3601720" h="830579">
                <a:moveTo>
                  <a:pt x="0" y="830580"/>
                </a:moveTo>
                <a:lnTo>
                  <a:pt x="3601212" y="830580"/>
                </a:lnTo>
                <a:lnTo>
                  <a:pt x="3601212" y="0"/>
                </a:lnTo>
                <a:lnTo>
                  <a:pt x="0" y="0"/>
                </a:lnTo>
                <a:lnTo>
                  <a:pt x="0" y="830580"/>
                </a:lnTo>
                <a:close/>
              </a:path>
            </a:pathLst>
          </a:custGeom>
          <a:ln w="914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80466" y="5738571"/>
            <a:ext cx="340614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717550">
              <a:lnSpc>
                <a:spcPct val="100000"/>
              </a:lnSpc>
              <a:spcBef>
                <a:spcPts val="100"/>
              </a:spcBef>
            </a:pPr>
            <a:r>
              <a:rPr sz="2400" spc="-20" dirty="0">
                <a:latin typeface="Times New Roman"/>
                <a:cs typeface="Times New Roman"/>
              </a:rPr>
              <a:t>Αγγειοσύσπαση  </a:t>
            </a:r>
            <a:r>
              <a:rPr sz="2400" spc="-5" dirty="0">
                <a:latin typeface="Times New Roman"/>
                <a:cs typeface="Times New Roman"/>
              </a:rPr>
              <a:t>Συσσώρευση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αιμοπεταλίων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343400" y="5638800"/>
            <a:ext cx="158115" cy="893444"/>
          </a:xfrm>
          <a:custGeom>
            <a:avLst/>
            <a:gdLst/>
            <a:ahLst/>
            <a:cxnLst/>
            <a:rect l="l" t="t" r="r" b="b"/>
            <a:pathLst>
              <a:path w="158114" h="893445">
                <a:moveTo>
                  <a:pt x="0" y="893063"/>
                </a:moveTo>
                <a:lnTo>
                  <a:pt x="157734" y="893063"/>
                </a:lnTo>
                <a:lnTo>
                  <a:pt x="157734" y="0"/>
                </a:lnTo>
                <a:lnTo>
                  <a:pt x="0" y="0"/>
                </a:lnTo>
                <a:lnTo>
                  <a:pt x="0" y="893063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343400" y="5638800"/>
            <a:ext cx="4419600" cy="893444"/>
          </a:xfrm>
          <a:custGeom>
            <a:avLst/>
            <a:gdLst/>
            <a:ahLst/>
            <a:cxnLst/>
            <a:rect l="l" t="t" r="r" b="b"/>
            <a:pathLst>
              <a:path w="4419600" h="893445">
                <a:moveTo>
                  <a:pt x="0" y="893063"/>
                </a:moveTo>
                <a:lnTo>
                  <a:pt x="4419600" y="893063"/>
                </a:lnTo>
                <a:lnTo>
                  <a:pt x="4419600" y="0"/>
                </a:lnTo>
                <a:lnTo>
                  <a:pt x="0" y="0"/>
                </a:lnTo>
                <a:lnTo>
                  <a:pt x="0" y="893063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810761" y="3341370"/>
            <a:ext cx="701040" cy="761365"/>
          </a:xfrm>
          <a:custGeom>
            <a:avLst/>
            <a:gdLst/>
            <a:ahLst/>
            <a:cxnLst/>
            <a:rect l="l" t="t" r="r" b="b"/>
            <a:pathLst>
              <a:path w="701039" h="761364">
                <a:moveTo>
                  <a:pt x="69439" y="54171"/>
                </a:moveTo>
                <a:lnTo>
                  <a:pt x="48124" y="73752"/>
                </a:lnTo>
                <a:lnTo>
                  <a:pt x="679703" y="761110"/>
                </a:lnTo>
                <a:lnTo>
                  <a:pt x="701039" y="741552"/>
                </a:lnTo>
                <a:lnTo>
                  <a:pt x="69439" y="54171"/>
                </a:lnTo>
                <a:close/>
              </a:path>
              <a:path w="701039" h="761364">
                <a:moveTo>
                  <a:pt x="0" y="0"/>
                </a:moveTo>
                <a:lnTo>
                  <a:pt x="26797" y="93344"/>
                </a:lnTo>
                <a:lnTo>
                  <a:pt x="48124" y="73752"/>
                </a:lnTo>
                <a:lnTo>
                  <a:pt x="38353" y="63118"/>
                </a:lnTo>
                <a:lnTo>
                  <a:pt x="59689" y="43560"/>
                </a:lnTo>
                <a:lnTo>
                  <a:pt x="80989" y="43560"/>
                </a:lnTo>
                <a:lnTo>
                  <a:pt x="90804" y="34543"/>
                </a:lnTo>
                <a:lnTo>
                  <a:pt x="0" y="0"/>
                </a:lnTo>
                <a:close/>
              </a:path>
              <a:path w="701039" h="761364">
                <a:moveTo>
                  <a:pt x="59689" y="43560"/>
                </a:moveTo>
                <a:lnTo>
                  <a:pt x="38353" y="63118"/>
                </a:lnTo>
                <a:lnTo>
                  <a:pt x="48124" y="73752"/>
                </a:lnTo>
                <a:lnTo>
                  <a:pt x="69439" y="54171"/>
                </a:lnTo>
                <a:lnTo>
                  <a:pt x="59689" y="43560"/>
                </a:lnTo>
                <a:close/>
              </a:path>
              <a:path w="701039" h="761364">
                <a:moveTo>
                  <a:pt x="80989" y="43560"/>
                </a:moveTo>
                <a:lnTo>
                  <a:pt x="59689" y="43560"/>
                </a:lnTo>
                <a:lnTo>
                  <a:pt x="69439" y="54171"/>
                </a:lnTo>
                <a:lnTo>
                  <a:pt x="80989" y="435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486909" y="3429761"/>
            <a:ext cx="767080" cy="687705"/>
          </a:xfrm>
          <a:custGeom>
            <a:avLst/>
            <a:gdLst/>
            <a:ahLst/>
            <a:cxnLst/>
            <a:rect l="l" t="t" r="r" b="b"/>
            <a:pathLst>
              <a:path w="767079" h="687704">
                <a:moveTo>
                  <a:pt x="692653" y="47112"/>
                </a:moveTo>
                <a:lnTo>
                  <a:pt x="0" y="665861"/>
                </a:lnTo>
                <a:lnTo>
                  <a:pt x="19303" y="687451"/>
                </a:lnTo>
                <a:lnTo>
                  <a:pt x="711957" y="68702"/>
                </a:lnTo>
                <a:lnTo>
                  <a:pt x="692653" y="47112"/>
                </a:lnTo>
                <a:close/>
              </a:path>
              <a:path w="767079" h="687704">
                <a:moveTo>
                  <a:pt x="752220" y="37464"/>
                </a:moveTo>
                <a:lnTo>
                  <a:pt x="703452" y="37464"/>
                </a:lnTo>
                <a:lnTo>
                  <a:pt x="722756" y="59054"/>
                </a:lnTo>
                <a:lnTo>
                  <a:pt x="711957" y="68702"/>
                </a:lnTo>
                <a:lnTo>
                  <a:pt x="731265" y="90297"/>
                </a:lnTo>
                <a:lnTo>
                  <a:pt x="752220" y="37464"/>
                </a:lnTo>
                <a:close/>
              </a:path>
              <a:path w="767079" h="687704">
                <a:moveTo>
                  <a:pt x="703452" y="37464"/>
                </a:moveTo>
                <a:lnTo>
                  <a:pt x="692653" y="47112"/>
                </a:lnTo>
                <a:lnTo>
                  <a:pt x="711957" y="68702"/>
                </a:lnTo>
                <a:lnTo>
                  <a:pt x="722756" y="59054"/>
                </a:lnTo>
                <a:lnTo>
                  <a:pt x="703452" y="37464"/>
                </a:lnTo>
                <a:close/>
              </a:path>
              <a:path w="767079" h="687704">
                <a:moveTo>
                  <a:pt x="767079" y="0"/>
                </a:moveTo>
                <a:lnTo>
                  <a:pt x="673353" y="25526"/>
                </a:lnTo>
                <a:lnTo>
                  <a:pt x="692653" y="47112"/>
                </a:lnTo>
                <a:lnTo>
                  <a:pt x="703452" y="37464"/>
                </a:lnTo>
                <a:lnTo>
                  <a:pt x="752220" y="37464"/>
                </a:lnTo>
                <a:lnTo>
                  <a:pt x="7670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576828" y="3107435"/>
            <a:ext cx="237744" cy="2377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2415794" y="2829255"/>
            <a:ext cx="1395095" cy="640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COX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–1</a:t>
            </a:r>
            <a:r>
              <a:rPr sz="2400" b="1" spc="1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b="1" baseline="-8101" dirty="0">
                <a:latin typeface="Times New Roman"/>
                <a:cs typeface="Times New Roman"/>
              </a:rPr>
              <a:t>_</a:t>
            </a:r>
            <a:endParaRPr sz="3600" baseline="-8101">
              <a:latin typeface="Times New Roman"/>
              <a:cs typeface="Times New Roman"/>
            </a:endParaRPr>
          </a:p>
          <a:p>
            <a:pPr marL="240665">
              <a:lnSpc>
                <a:spcPct val="100000"/>
              </a:lnSpc>
              <a:spcBef>
                <a:spcPts val="35"/>
              </a:spcBef>
            </a:pPr>
            <a:r>
              <a:rPr sz="1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(Χ3-10)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329428" y="3107435"/>
            <a:ext cx="237744" cy="2377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4835652" y="2918374"/>
            <a:ext cx="3434079" cy="35420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37210">
              <a:lnSpc>
                <a:spcPts val="2285"/>
              </a:lnSpc>
              <a:tabLst>
                <a:tab pos="1041400" algn="l"/>
              </a:tabLst>
            </a:pPr>
            <a:r>
              <a:rPr sz="3600" b="1" baseline="-8101" dirty="0">
                <a:latin typeface="Times New Roman"/>
                <a:cs typeface="Times New Roman"/>
              </a:rPr>
              <a:t>_	</a:t>
            </a:r>
            <a:r>
              <a:rPr sz="2000" b="1" dirty="0">
                <a:solidFill>
                  <a:srgbClr val="FF0000"/>
                </a:solidFill>
                <a:latin typeface="Times New Roman"/>
                <a:cs typeface="Times New Roman"/>
              </a:rPr>
              <a:t>COX</a:t>
            </a:r>
            <a:r>
              <a:rPr sz="20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0000"/>
                </a:solidFill>
                <a:latin typeface="Times New Roman"/>
                <a:cs typeface="Times New Roman"/>
              </a:rPr>
              <a:t>-2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600">
              <a:latin typeface="Times New Roman"/>
              <a:cs typeface="Times New Roman"/>
            </a:endParaRPr>
          </a:p>
          <a:p>
            <a:pPr marL="1737995" marR="497205" indent="-547370">
              <a:lnSpc>
                <a:spcPct val="100000"/>
              </a:lnSpc>
              <a:spcBef>
                <a:spcPts val="2100"/>
              </a:spcBef>
            </a:pPr>
            <a:r>
              <a:rPr sz="2400" b="1" dirty="0">
                <a:latin typeface="Times New Roman"/>
                <a:cs typeface="Times New Roman"/>
              </a:rPr>
              <a:t>Ε</a:t>
            </a:r>
            <a:r>
              <a:rPr sz="2400" b="1" spc="-10" dirty="0">
                <a:latin typeface="Times New Roman"/>
                <a:cs typeface="Times New Roman"/>
              </a:rPr>
              <a:t>ν</a:t>
            </a:r>
            <a:r>
              <a:rPr sz="2400" b="1" spc="-5" dirty="0">
                <a:latin typeface="Times New Roman"/>
                <a:cs typeface="Times New Roman"/>
              </a:rPr>
              <a:t>δοθηλιακή  </a:t>
            </a:r>
            <a:r>
              <a:rPr sz="2400" b="1" dirty="0">
                <a:latin typeface="Times New Roman"/>
                <a:cs typeface="Times New Roman"/>
              </a:rPr>
              <a:t>PGI</a:t>
            </a:r>
            <a:r>
              <a:rPr sz="2400" b="1" baseline="-20833" dirty="0">
                <a:latin typeface="Times New Roman"/>
                <a:cs typeface="Times New Roman"/>
              </a:rPr>
              <a:t>2</a:t>
            </a:r>
            <a:endParaRPr sz="2400" baseline="-20833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445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  <a:spcBef>
                <a:spcPts val="5"/>
              </a:spcBef>
            </a:pPr>
            <a:r>
              <a:rPr sz="2400" b="1" spc="-20" dirty="0">
                <a:latin typeface="Times New Roman"/>
                <a:cs typeface="Times New Roman"/>
              </a:rPr>
              <a:t>Αγγειοδιαστολή</a:t>
            </a: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380"/>
              </a:spcBef>
            </a:pPr>
            <a:r>
              <a:rPr sz="2400" b="1" spc="-15" dirty="0">
                <a:latin typeface="Times New Roman"/>
                <a:cs typeface="Times New Roman"/>
              </a:rPr>
              <a:t>Αντιαιμοπεταλιακή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δράση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591305" y="1186942"/>
            <a:ext cx="19608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Αιμοπετάλια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781800" y="1524000"/>
            <a:ext cx="2179320" cy="832485"/>
          </a:xfrm>
          <a:prstGeom prst="rect">
            <a:avLst/>
          </a:prstGeom>
          <a:ln w="9144">
            <a:solidFill>
              <a:srgbClr val="FF0000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75"/>
              </a:spcBef>
            </a:pPr>
            <a:r>
              <a:rPr sz="2400" u="heavy" spc="-59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i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Μη</a:t>
            </a:r>
            <a:r>
              <a:rPr sz="2400" i="1" u="heavy" spc="-3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i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αντιστρεπτή</a:t>
            </a:r>
            <a:endParaRPr sz="2400">
              <a:latin typeface="Times New Roman"/>
              <a:cs typeface="Times New Roman"/>
            </a:endParaRPr>
          </a:p>
          <a:p>
            <a:pPr marL="91440">
              <a:lnSpc>
                <a:spcPct val="100000"/>
              </a:lnSpc>
              <a:spcBef>
                <a:spcPts val="5"/>
              </a:spcBef>
            </a:pPr>
            <a:r>
              <a:rPr sz="2400" u="heavy" spc="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i="1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σύνδεση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550664" y="3886200"/>
            <a:ext cx="195580" cy="466725"/>
          </a:xfrm>
          <a:custGeom>
            <a:avLst/>
            <a:gdLst/>
            <a:ahLst/>
            <a:cxnLst/>
            <a:rect l="l" t="t" r="r" b="b"/>
            <a:pathLst>
              <a:path w="195579" h="466725">
                <a:moveTo>
                  <a:pt x="0" y="466344"/>
                </a:moveTo>
                <a:lnTo>
                  <a:pt x="195072" y="466344"/>
                </a:lnTo>
                <a:lnTo>
                  <a:pt x="195072" y="0"/>
                </a:lnTo>
                <a:lnTo>
                  <a:pt x="0" y="0"/>
                </a:lnTo>
                <a:lnTo>
                  <a:pt x="0" y="466344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724400" y="3810000"/>
            <a:ext cx="76200" cy="152400"/>
          </a:xfrm>
          <a:custGeom>
            <a:avLst/>
            <a:gdLst/>
            <a:ahLst/>
            <a:cxnLst/>
            <a:rect l="l" t="t" r="r" b="b"/>
            <a:pathLst>
              <a:path w="76200" h="152400">
                <a:moveTo>
                  <a:pt x="0" y="152400"/>
                </a:moveTo>
                <a:lnTo>
                  <a:pt x="76200" y="152400"/>
                </a:lnTo>
                <a:lnTo>
                  <a:pt x="762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876800" y="36576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200"/>
                </a:moveTo>
                <a:lnTo>
                  <a:pt x="76200" y="76200"/>
                </a:lnTo>
                <a:lnTo>
                  <a:pt x="762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572000" y="39624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200"/>
                </a:moveTo>
                <a:lnTo>
                  <a:pt x="76200" y="76200"/>
                </a:lnTo>
                <a:lnTo>
                  <a:pt x="762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029200" y="3505200"/>
            <a:ext cx="76200" cy="152400"/>
          </a:xfrm>
          <a:custGeom>
            <a:avLst/>
            <a:gdLst/>
            <a:ahLst/>
            <a:cxnLst/>
            <a:rect l="l" t="t" r="r" b="b"/>
            <a:pathLst>
              <a:path w="76200" h="152400">
                <a:moveTo>
                  <a:pt x="0" y="152400"/>
                </a:moveTo>
                <a:lnTo>
                  <a:pt x="76200" y="152400"/>
                </a:lnTo>
                <a:lnTo>
                  <a:pt x="762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501134" y="2573273"/>
            <a:ext cx="4358640" cy="4285615"/>
          </a:xfrm>
          <a:custGeom>
            <a:avLst/>
            <a:gdLst/>
            <a:ahLst/>
            <a:cxnLst/>
            <a:rect l="l" t="t" r="r" b="b"/>
            <a:pathLst>
              <a:path w="4358640" h="4285615">
                <a:moveTo>
                  <a:pt x="0" y="4285488"/>
                </a:moveTo>
                <a:lnTo>
                  <a:pt x="4358640" y="4285488"/>
                </a:lnTo>
                <a:lnTo>
                  <a:pt x="4358640" y="0"/>
                </a:lnTo>
                <a:lnTo>
                  <a:pt x="0" y="0"/>
                </a:lnTo>
                <a:lnTo>
                  <a:pt x="0" y="428548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501134" y="2573273"/>
            <a:ext cx="4358640" cy="4285615"/>
          </a:xfrm>
          <a:custGeom>
            <a:avLst/>
            <a:gdLst/>
            <a:ahLst/>
            <a:cxnLst/>
            <a:rect l="l" t="t" r="r" b="b"/>
            <a:pathLst>
              <a:path w="4358640" h="4285615">
                <a:moveTo>
                  <a:pt x="0" y="4285488"/>
                </a:moveTo>
                <a:lnTo>
                  <a:pt x="4358640" y="4285488"/>
                </a:lnTo>
                <a:lnTo>
                  <a:pt x="4358640" y="0"/>
                </a:lnTo>
                <a:lnTo>
                  <a:pt x="0" y="0"/>
                </a:lnTo>
                <a:lnTo>
                  <a:pt x="0" y="4285488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4215384" y="4000500"/>
            <a:ext cx="1731645" cy="466725"/>
          </a:xfrm>
          <a:prstGeom prst="rect">
            <a:avLst/>
          </a:prstGeom>
          <a:solidFill>
            <a:srgbClr val="FFFF99"/>
          </a:solidFill>
          <a:ln w="9144">
            <a:solidFill>
              <a:srgbClr val="808080"/>
            </a:solidFill>
          </a:ln>
        </p:spPr>
        <p:txBody>
          <a:bodyPr vert="horz" wrap="square" lIns="0" tIns="3556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80"/>
              </a:spcBef>
            </a:pPr>
            <a:r>
              <a:rPr sz="2400" b="1" spc="-5" dirty="0">
                <a:latin typeface="Times New Roman"/>
                <a:cs typeface="Times New Roman"/>
              </a:rPr>
              <a:t>ΑΣΠΙΡΙΝΗ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287773" y="6072378"/>
            <a:ext cx="977265" cy="485140"/>
          </a:xfrm>
          <a:custGeom>
            <a:avLst/>
            <a:gdLst/>
            <a:ahLst/>
            <a:cxnLst/>
            <a:rect l="l" t="t" r="r" b="b"/>
            <a:pathLst>
              <a:path w="977264" h="485140">
                <a:moveTo>
                  <a:pt x="734567" y="0"/>
                </a:moveTo>
                <a:lnTo>
                  <a:pt x="734567" y="121158"/>
                </a:lnTo>
                <a:lnTo>
                  <a:pt x="0" y="121158"/>
                </a:lnTo>
                <a:lnTo>
                  <a:pt x="0" y="363474"/>
                </a:lnTo>
                <a:lnTo>
                  <a:pt x="734567" y="363474"/>
                </a:lnTo>
                <a:lnTo>
                  <a:pt x="734567" y="484632"/>
                </a:lnTo>
                <a:lnTo>
                  <a:pt x="976884" y="242316"/>
                </a:lnTo>
                <a:lnTo>
                  <a:pt x="734567" y="0"/>
                </a:lnTo>
                <a:close/>
              </a:path>
            </a:pathLst>
          </a:custGeom>
          <a:solidFill>
            <a:srgbClr val="00CC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287773" y="6072378"/>
            <a:ext cx="977265" cy="485140"/>
          </a:xfrm>
          <a:custGeom>
            <a:avLst/>
            <a:gdLst/>
            <a:ahLst/>
            <a:cxnLst/>
            <a:rect l="l" t="t" r="r" b="b"/>
            <a:pathLst>
              <a:path w="977264" h="485140">
                <a:moveTo>
                  <a:pt x="0" y="121158"/>
                </a:moveTo>
                <a:lnTo>
                  <a:pt x="734567" y="121158"/>
                </a:lnTo>
                <a:lnTo>
                  <a:pt x="734567" y="0"/>
                </a:lnTo>
                <a:lnTo>
                  <a:pt x="976884" y="242316"/>
                </a:lnTo>
                <a:lnTo>
                  <a:pt x="734567" y="484632"/>
                </a:lnTo>
                <a:lnTo>
                  <a:pt x="734567" y="363474"/>
                </a:lnTo>
                <a:lnTo>
                  <a:pt x="0" y="363474"/>
                </a:lnTo>
                <a:lnTo>
                  <a:pt x="0" y="121158"/>
                </a:lnTo>
                <a:close/>
              </a:path>
            </a:pathLst>
          </a:custGeom>
          <a:ln w="25908">
            <a:solidFill>
              <a:srgbClr val="0094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6008878" y="5667247"/>
            <a:ext cx="209105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Αγγειοδιαστολή 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αιμορραγία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500886" y="4898263"/>
            <a:ext cx="1405255" cy="1374775"/>
          </a:xfrm>
          <a:custGeom>
            <a:avLst/>
            <a:gdLst/>
            <a:ahLst/>
            <a:cxnLst/>
            <a:rect l="l" t="t" r="r" b="b"/>
            <a:pathLst>
              <a:path w="1405255" h="1374775">
                <a:moveTo>
                  <a:pt x="0" y="102107"/>
                </a:moveTo>
                <a:lnTo>
                  <a:pt x="647064" y="691807"/>
                </a:lnTo>
                <a:lnTo>
                  <a:pt x="130047" y="1374698"/>
                </a:lnTo>
                <a:lnTo>
                  <a:pt x="708278" y="742772"/>
                </a:lnTo>
                <a:lnTo>
                  <a:pt x="823782" y="742772"/>
                </a:lnTo>
                <a:lnTo>
                  <a:pt x="758063" y="682879"/>
                </a:lnTo>
                <a:lnTo>
                  <a:pt x="796620" y="631951"/>
                </a:lnTo>
                <a:lnTo>
                  <a:pt x="696849" y="631952"/>
                </a:lnTo>
                <a:lnTo>
                  <a:pt x="0" y="102107"/>
                </a:lnTo>
                <a:close/>
              </a:path>
              <a:path w="1405255" h="1374775">
                <a:moveTo>
                  <a:pt x="823782" y="742772"/>
                </a:moveTo>
                <a:lnTo>
                  <a:pt x="708278" y="742772"/>
                </a:lnTo>
                <a:lnTo>
                  <a:pt x="1405127" y="1272578"/>
                </a:lnTo>
                <a:lnTo>
                  <a:pt x="823782" y="742772"/>
                </a:lnTo>
                <a:close/>
              </a:path>
              <a:path w="1405255" h="1374775">
                <a:moveTo>
                  <a:pt x="1275080" y="0"/>
                </a:moveTo>
                <a:lnTo>
                  <a:pt x="696849" y="631952"/>
                </a:lnTo>
                <a:lnTo>
                  <a:pt x="796620" y="631951"/>
                </a:lnTo>
                <a:lnTo>
                  <a:pt x="127508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500886" y="4898263"/>
            <a:ext cx="1405255" cy="1374775"/>
          </a:xfrm>
          <a:custGeom>
            <a:avLst/>
            <a:gdLst/>
            <a:ahLst/>
            <a:cxnLst/>
            <a:rect l="l" t="t" r="r" b="b"/>
            <a:pathLst>
              <a:path w="1405255" h="1374775">
                <a:moveTo>
                  <a:pt x="130047" y="1374698"/>
                </a:moveTo>
                <a:lnTo>
                  <a:pt x="647064" y="691807"/>
                </a:lnTo>
                <a:lnTo>
                  <a:pt x="0" y="102107"/>
                </a:lnTo>
                <a:lnTo>
                  <a:pt x="696849" y="631952"/>
                </a:lnTo>
                <a:lnTo>
                  <a:pt x="1275080" y="0"/>
                </a:lnTo>
                <a:lnTo>
                  <a:pt x="758063" y="682879"/>
                </a:lnTo>
                <a:lnTo>
                  <a:pt x="1405127" y="1272578"/>
                </a:lnTo>
                <a:lnTo>
                  <a:pt x="708278" y="742772"/>
                </a:lnTo>
                <a:lnTo>
                  <a:pt x="130047" y="1374698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>
            <a:spLocks noGrp="1"/>
          </p:cNvSpPr>
          <p:nvPr>
            <p:ph type="title"/>
          </p:nvPr>
        </p:nvSpPr>
        <p:spPr>
          <a:xfrm>
            <a:off x="626427" y="368554"/>
            <a:ext cx="7432040" cy="843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980"/>
              </a:lnSpc>
              <a:spcBef>
                <a:spcPts val="95"/>
              </a:spcBef>
            </a:pPr>
            <a:r>
              <a:rPr sz="2800" b="0" u="heavy" spc="-70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ΑΣΠΙΡΙΝΗ</a:t>
            </a:r>
            <a:endParaRPr sz="2800">
              <a:latin typeface="Times New Roman"/>
              <a:cs typeface="Times New Roman"/>
            </a:endParaRPr>
          </a:p>
          <a:p>
            <a:pPr marL="469900">
              <a:lnSpc>
                <a:spcPts val="3460"/>
              </a:lnSpc>
            </a:pPr>
            <a:r>
              <a:rPr sz="3200" u="none" spc="-5" dirty="0">
                <a:latin typeface="Times New Roman"/>
                <a:cs typeface="Times New Roman"/>
              </a:rPr>
              <a:t>Φαρμακολογικές/Φυσιολογικές</a:t>
            </a:r>
            <a:r>
              <a:rPr sz="3200" u="none" spc="-85" dirty="0">
                <a:latin typeface="Times New Roman"/>
                <a:cs typeface="Times New Roman"/>
              </a:rPr>
              <a:t> </a:t>
            </a:r>
            <a:r>
              <a:rPr sz="3200" u="none" dirty="0">
                <a:latin typeface="Times New Roman"/>
                <a:cs typeface="Times New Roman"/>
              </a:rPr>
              <a:t>Δράσεις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0240" y="0"/>
            <a:ext cx="359219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u="none" dirty="0">
                <a:solidFill>
                  <a:srgbClr val="FF0000"/>
                </a:solidFill>
                <a:latin typeface="Times New Roman"/>
                <a:cs typeface="Times New Roman"/>
              </a:rPr>
              <a:t>ΜΣΑΦ</a:t>
            </a:r>
            <a:r>
              <a:rPr b="0" u="none" spc="-7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400" b="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Ασπιρίνη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5290" y="1021207"/>
            <a:ext cx="8860790" cy="3317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5" dirty="0">
                <a:solidFill>
                  <a:srgbClr val="FF0000"/>
                </a:solidFill>
                <a:latin typeface="Times New Roman"/>
                <a:cs typeface="Times New Roman"/>
              </a:rPr>
              <a:t>εβ</a:t>
            </a:r>
            <a:r>
              <a:rPr sz="24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Ανεπιθύμητες</a:t>
            </a:r>
            <a:r>
              <a:rPr sz="2400" b="1" spc="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ενέργειες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041400" algn="l"/>
              </a:tabLst>
            </a:pPr>
            <a:r>
              <a:rPr sz="2400" spc="-5" dirty="0">
                <a:solidFill>
                  <a:srgbClr val="000099"/>
                </a:solidFill>
                <a:latin typeface="Times New Roman"/>
                <a:cs typeface="Times New Roman"/>
              </a:rPr>
              <a:t>-</a:t>
            </a:r>
            <a:r>
              <a:rPr sz="24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ΓΕΣ:	</a:t>
            </a:r>
            <a:r>
              <a:rPr sz="2400" spc="-5" dirty="0">
                <a:latin typeface="Times New Roman"/>
                <a:cs typeface="Times New Roman"/>
              </a:rPr>
              <a:t>δυσφορία </a:t>
            </a:r>
            <a:r>
              <a:rPr sz="2400" dirty="0">
                <a:latin typeface="Times New Roman"/>
                <a:cs typeface="Times New Roman"/>
              </a:rPr>
              <a:t>, </a:t>
            </a:r>
            <a:r>
              <a:rPr sz="2400" spc="-5" dirty="0">
                <a:latin typeface="Times New Roman"/>
                <a:cs typeface="Times New Roman"/>
              </a:rPr>
              <a:t>ναυτία, έμετος, </a:t>
            </a:r>
            <a:r>
              <a:rPr sz="2400" spc="-10" dirty="0">
                <a:latin typeface="Times New Roman"/>
                <a:cs typeface="Times New Roman"/>
              </a:rPr>
              <a:t>μικροσκοπική</a:t>
            </a:r>
            <a:r>
              <a:rPr sz="2400" spc="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αιμορραγία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027430" algn="l"/>
                <a:tab pos="7508240" algn="l"/>
              </a:tabLst>
            </a:pPr>
            <a:r>
              <a:rPr sz="2400" spc="-5" dirty="0">
                <a:latin typeface="Times New Roman"/>
                <a:cs typeface="Times New Roman"/>
              </a:rPr>
              <a:t>-</a:t>
            </a:r>
            <a:r>
              <a:rPr sz="24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Αιμα:	</a:t>
            </a:r>
            <a:r>
              <a:rPr sz="2400" spc="-5" dirty="0">
                <a:latin typeface="Times New Roman"/>
                <a:cs typeface="Times New Roman"/>
              </a:rPr>
              <a:t>αναστολή συσσώρευσης </a:t>
            </a:r>
            <a:r>
              <a:rPr sz="2400" dirty="0">
                <a:latin typeface="Times New Roman"/>
                <a:cs typeface="Times New Roman"/>
              </a:rPr>
              <a:t>αιμοπεταλίων</a:t>
            </a:r>
            <a:r>
              <a:rPr sz="2400" spc="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παράταση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	</a:t>
            </a:r>
            <a:r>
              <a:rPr sz="2400" spc="-5" dirty="0">
                <a:latin typeface="Times New Roman"/>
                <a:cs typeface="Times New Roman"/>
              </a:rPr>
              <a:t>ΤΧΑ2)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=παράταση χρόνου πήξης =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αιμορραγία</a:t>
            </a:r>
            <a:endParaRPr sz="2400">
              <a:latin typeface="Times New Roman"/>
              <a:cs typeface="Times New Roman"/>
            </a:endParaRPr>
          </a:p>
          <a:p>
            <a:pPr marL="622300">
              <a:lnSpc>
                <a:spcPct val="100000"/>
              </a:lnSpc>
              <a:tabLst>
                <a:tab pos="2573020" algn="l"/>
              </a:tabLst>
            </a:pP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Σε</a:t>
            </a:r>
            <a:r>
              <a:rPr sz="2400" spc="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εγχειρήσεις	</a:t>
            </a:r>
            <a:r>
              <a:rPr sz="2400" spc="-10" dirty="0">
                <a:solidFill>
                  <a:srgbClr val="FF0000"/>
                </a:solidFill>
                <a:latin typeface="Times New Roman"/>
                <a:cs typeface="Times New Roman"/>
              </a:rPr>
              <a:t>διακοπή 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ασπιρίνης1δομάδα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νωρίτερα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501775" algn="l"/>
              </a:tabLst>
            </a:pPr>
            <a:r>
              <a:rPr sz="2400" spc="-25" dirty="0">
                <a:latin typeface="Times New Roman"/>
                <a:cs typeface="Times New Roman"/>
              </a:rPr>
              <a:t>-</a:t>
            </a:r>
            <a:r>
              <a:rPr sz="2400" b="1" spc="-25" dirty="0">
                <a:solidFill>
                  <a:srgbClr val="000099"/>
                </a:solidFill>
                <a:latin typeface="Times New Roman"/>
                <a:cs typeface="Times New Roman"/>
              </a:rPr>
              <a:t>Αναπνοή:	</a:t>
            </a:r>
            <a:r>
              <a:rPr sz="2400" spc="-5" dirty="0">
                <a:latin typeface="Times New Roman"/>
                <a:cs typeface="Times New Roman"/>
              </a:rPr>
              <a:t>δυσχέρεια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αναπνευστική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20" dirty="0">
                <a:latin typeface="Times New Roman"/>
                <a:cs typeface="Times New Roman"/>
              </a:rPr>
              <a:t>-</a:t>
            </a:r>
            <a:r>
              <a:rPr sz="24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Αντιδράσεις </a:t>
            </a:r>
            <a:r>
              <a:rPr sz="24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υπερευαισθησίας (15%)</a:t>
            </a:r>
            <a:r>
              <a:rPr sz="2400" spc="-5" dirty="0">
                <a:latin typeface="Times New Roman"/>
                <a:cs typeface="Times New Roman"/>
              </a:rPr>
              <a:t>: </a:t>
            </a:r>
            <a:r>
              <a:rPr sz="2400" dirty="0">
                <a:latin typeface="Times New Roman"/>
                <a:cs typeface="Times New Roman"/>
              </a:rPr>
              <a:t>αλλεργία,</a:t>
            </a:r>
            <a:r>
              <a:rPr sz="2400" spc="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κνίδωση,</a:t>
            </a:r>
            <a:endParaRPr sz="2400">
              <a:latin typeface="Times New Roman"/>
              <a:cs typeface="Times New Roman"/>
            </a:endParaRPr>
          </a:p>
          <a:p>
            <a:pPr marL="5347335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Times New Roman"/>
                <a:cs typeface="Times New Roman"/>
              </a:rPr>
              <a:t>βρογχόσπασμος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-</a:t>
            </a:r>
            <a:r>
              <a:rPr sz="2400" b="1" dirty="0">
                <a:solidFill>
                  <a:srgbClr val="000099"/>
                </a:solidFill>
                <a:latin typeface="Times New Roman"/>
                <a:cs typeface="Times New Roman"/>
              </a:rPr>
              <a:t>Σύνδρομο Reye: </a:t>
            </a:r>
            <a:r>
              <a:rPr sz="2400" spc="-5" dirty="0">
                <a:latin typeface="Times New Roman"/>
                <a:cs typeface="Times New Roman"/>
              </a:rPr>
              <a:t>(παιδιά) </a:t>
            </a:r>
            <a:r>
              <a:rPr sz="2400" dirty="0">
                <a:latin typeface="Times New Roman"/>
                <a:cs typeface="Times New Roman"/>
              </a:rPr>
              <a:t>κεραυνοβόλος </a:t>
            </a:r>
            <a:r>
              <a:rPr sz="2400" spc="-5" dirty="0">
                <a:latin typeface="Times New Roman"/>
                <a:cs typeface="Times New Roman"/>
              </a:rPr>
              <a:t>ηπαρίτιδα </a:t>
            </a:r>
            <a:r>
              <a:rPr sz="2400" spc="-10" dirty="0">
                <a:latin typeface="Times New Roman"/>
                <a:cs typeface="Times New Roman"/>
              </a:rPr>
              <a:t>εγκεφαλικό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οίδημα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89342" y="1915667"/>
            <a:ext cx="103377" cy="2143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61" y="2618994"/>
            <a:ext cx="763905" cy="198120"/>
          </a:xfrm>
          <a:custGeom>
            <a:avLst/>
            <a:gdLst/>
            <a:ahLst/>
            <a:cxnLst/>
            <a:rect l="l" t="t" r="r" b="b"/>
            <a:pathLst>
              <a:path w="763905" h="198119">
                <a:moveTo>
                  <a:pt x="664464" y="0"/>
                </a:moveTo>
                <a:lnTo>
                  <a:pt x="664464" y="49529"/>
                </a:lnTo>
                <a:lnTo>
                  <a:pt x="0" y="49529"/>
                </a:lnTo>
                <a:lnTo>
                  <a:pt x="0" y="148589"/>
                </a:lnTo>
                <a:lnTo>
                  <a:pt x="664464" y="148589"/>
                </a:lnTo>
                <a:lnTo>
                  <a:pt x="664464" y="198119"/>
                </a:lnTo>
                <a:lnTo>
                  <a:pt x="763524" y="99059"/>
                </a:lnTo>
                <a:lnTo>
                  <a:pt x="664464" y="0"/>
                </a:lnTo>
                <a:close/>
              </a:path>
            </a:pathLst>
          </a:custGeom>
          <a:solidFill>
            <a:srgbClr val="00CC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61" y="2618994"/>
            <a:ext cx="763905" cy="198120"/>
          </a:xfrm>
          <a:custGeom>
            <a:avLst/>
            <a:gdLst/>
            <a:ahLst/>
            <a:cxnLst/>
            <a:rect l="l" t="t" r="r" b="b"/>
            <a:pathLst>
              <a:path w="763905" h="198119">
                <a:moveTo>
                  <a:pt x="0" y="49529"/>
                </a:moveTo>
                <a:lnTo>
                  <a:pt x="664464" y="49529"/>
                </a:lnTo>
                <a:lnTo>
                  <a:pt x="664464" y="0"/>
                </a:lnTo>
                <a:lnTo>
                  <a:pt x="763524" y="99059"/>
                </a:lnTo>
                <a:lnTo>
                  <a:pt x="664464" y="198119"/>
                </a:lnTo>
                <a:lnTo>
                  <a:pt x="664464" y="148589"/>
                </a:lnTo>
                <a:lnTo>
                  <a:pt x="0" y="148589"/>
                </a:lnTo>
                <a:lnTo>
                  <a:pt x="0" y="49529"/>
                </a:lnTo>
                <a:close/>
              </a:path>
            </a:pathLst>
          </a:custGeom>
          <a:ln w="25908">
            <a:solidFill>
              <a:srgbClr val="0094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448044" y="4469891"/>
            <a:ext cx="2695955" cy="18562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15290" y="5422188"/>
            <a:ext cx="610171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00099"/>
                </a:solidFill>
                <a:latin typeface="Times New Roman"/>
                <a:cs typeface="Times New Roman"/>
              </a:rPr>
              <a:t>-,</a:t>
            </a:r>
            <a:r>
              <a:rPr sz="2400" spc="-14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Αλληλεπιδράσεις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3048635" algn="l"/>
              </a:tabLst>
            </a:pPr>
            <a:r>
              <a:rPr sz="2400" dirty="0">
                <a:solidFill>
                  <a:srgbClr val="000099"/>
                </a:solidFill>
                <a:latin typeface="Times New Roman"/>
                <a:cs typeface="Times New Roman"/>
              </a:rPr>
              <a:t>- </a:t>
            </a:r>
            <a:r>
              <a:rPr sz="2400" spc="-5" dirty="0">
                <a:solidFill>
                  <a:srgbClr val="000099"/>
                </a:solidFill>
                <a:latin typeface="Times New Roman"/>
                <a:cs typeface="Times New Roman"/>
              </a:rPr>
              <a:t>Ηπαρίνη</a:t>
            </a:r>
            <a:r>
              <a:rPr sz="2400" spc="1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99"/>
                </a:solidFill>
                <a:latin typeface="Times New Roman"/>
                <a:cs typeface="Times New Roman"/>
              </a:rPr>
              <a:t>αντιπηκτικά	</a:t>
            </a:r>
            <a:r>
              <a:rPr sz="2400" dirty="0">
                <a:latin typeface="Times New Roman"/>
                <a:cs typeface="Times New Roman"/>
              </a:rPr>
              <a:t>αιμορραγία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122170" algn="l"/>
              </a:tabLst>
            </a:pPr>
            <a:r>
              <a:rPr sz="2400" dirty="0">
                <a:latin typeface="Times New Roman"/>
                <a:cs typeface="Times New Roman"/>
              </a:rPr>
              <a:t>_</a:t>
            </a:r>
            <a:r>
              <a:rPr sz="2400" spc="-125" dirty="0">
                <a:latin typeface="Times New Roman"/>
                <a:cs typeface="Times New Roman"/>
              </a:rPr>
              <a:t> </a:t>
            </a:r>
            <a:r>
              <a:rPr sz="2400" spc="-30" dirty="0">
                <a:solidFill>
                  <a:srgbClr val="000099"/>
                </a:solidFill>
                <a:latin typeface="Times New Roman"/>
                <a:cs typeface="Times New Roman"/>
              </a:rPr>
              <a:t>Αντιόξινα	</a:t>
            </a:r>
            <a:r>
              <a:rPr sz="2400" spc="-5" dirty="0">
                <a:latin typeface="Times New Roman"/>
                <a:cs typeface="Times New Roman"/>
              </a:rPr>
              <a:t>μείωση </a:t>
            </a:r>
            <a:r>
              <a:rPr sz="2400" dirty="0">
                <a:latin typeface="Times New Roman"/>
                <a:cs typeface="Times New Roman"/>
              </a:rPr>
              <a:t>απορρόφησης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ασπιρίνης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297</Words>
  <Application>Microsoft Office PowerPoint</Application>
  <PresentationFormat>On-screen Show (4:3)</PresentationFormat>
  <Paragraphs>142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Χρονιος πονος</vt:lpstr>
      <vt:lpstr>Φλεγμονή</vt:lpstr>
      <vt:lpstr>Αναλγητικα (pain killer)</vt:lpstr>
      <vt:lpstr>Μη Στεροειδή Αντιφλεγμονώδη Φαρμακα  ΜΣΑΦ</vt:lpstr>
      <vt:lpstr>ΜΣΑΦ</vt:lpstr>
      <vt:lpstr>ΦωσφολιπίδιανκΜεμβράνης</vt:lpstr>
      <vt:lpstr>ΜΣΑΦ</vt:lpstr>
      <vt:lpstr> ΑΣΠΙΡΙΝΗ Φαρμακολογικές/Φυσιολογικές Δράσεις</vt:lpstr>
      <vt:lpstr>ΜΣΑΦ Ασπιρίνη</vt:lpstr>
      <vt:lpstr>Μη εκλεκτικοί COX αναστολείς</vt:lpstr>
      <vt:lpstr>PowerPoint Presentation</vt:lpstr>
      <vt:lpstr>ΜΣΑΦ Ανεπιθυμ Ενέργειες</vt:lpstr>
      <vt:lpstr>ΜΣΑΦ</vt:lpstr>
      <vt:lpstr>ΑΝΤΙΠΥΡΕΤΙΚΑ ΑΝΑΛΓΗΤΙΚΑ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Για ποιές ουσίες μιλάμε</dc:title>
  <dc:creator>Charis Liapi</dc:creator>
  <cp:lastModifiedBy>Spyros</cp:lastModifiedBy>
  <cp:revision>1</cp:revision>
  <dcterms:created xsi:type="dcterms:W3CDTF">2020-06-01T03:00:48Z</dcterms:created>
  <dcterms:modified xsi:type="dcterms:W3CDTF">2020-06-01T02:59:47Z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2017-01-16T00:00:00Z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2020-06-01T00:00:00Z</vt:filetime>
  </property>
</Properties>
</file>