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80" r:id="rId5"/>
    <p:sldId id="260" r:id="rId6"/>
    <p:sldId id="261" r:id="rId7"/>
    <p:sldId id="262" r:id="rId8"/>
    <p:sldId id="263" r:id="rId9"/>
    <p:sldId id="286" r:id="rId10"/>
    <p:sldId id="287" r:id="rId11"/>
    <p:sldId id="283" r:id="rId12"/>
    <p:sldId id="284" r:id="rId13"/>
    <p:sldId id="285" r:id="rId14"/>
    <p:sldId id="264" r:id="rId15"/>
    <p:sldId id="281" r:id="rId16"/>
    <p:sldId id="266" r:id="rId17"/>
    <p:sldId id="267" r:id="rId18"/>
    <p:sldId id="282" r:id="rId19"/>
    <p:sldId id="269" r:id="rId20"/>
    <p:sldId id="268" r:id="rId21"/>
    <p:sldId id="271" r:id="rId22"/>
    <p:sldId id="272" r:id="rId23"/>
    <p:sldId id="288" r:id="rId24"/>
    <p:sldId id="289" r:id="rId25"/>
    <p:sldId id="290" r:id="rId26"/>
    <p:sldId id="273" r:id="rId27"/>
    <p:sldId id="274" r:id="rId28"/>
    <p:sldId id="275" r:id="rId29"/>
    <p:sldId id="276" r:id="rId3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l-GR" smtClean="0"/>
              <a:t>Στυλ κύριου τίτλου</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n-US" dirty="0"/>
          </a:p>
        </p:txBody>
      </p:sp>
      <p:sp>
        <p:nvSpPr>
          <p:cNvPr id="7" name="Date Placeholder 6"/>
          <p:cNvSpPr>
            <a:spLocks noGrp="1"/>
          </p:cNvSpPr>
          <p:nvPr>
            <p:ph type="dt" sz="half" idx="10"/>
          </p:nvPr>
        </p:nvSpPr>
        <p:spPr/>
        <p:txBody>
          <a:bodyPr/>
          <a:lstStyle/>
          <a:p>
            <a:fld id="{F48D2029-280F-4BF0-B692-E58B9BEF5417}" type="datetimeFigureOut">
              <a:rPr lang="el-GR" smtClean="0"/>
              <a:pPr/>
              <a:t>20/12/2017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C181701-70E2-4F11-AA6A-BAC28442E01D}" type="slidenum">
              <a:rPr lang="el-GR" smtClean="0"/>
              <a:pPr/>
              <a:t>‹#›</a:t>
            </a:fld>
            <a:endParaRPr lang="el-GR"/>
          </a:p>
        </p:txBody>
      </p:sp>
    </p:spTree>
    <p:extLst>
      <p:ext uri="{BB962C8B-B14F-4D97-AF65-F5344CB8AC3E}">
        <p14:creationId xmlns:p14="http://schemas.microsoft.com/office/powerpoint/2010/main" val="2161934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48D2029-280F-4BF0-B692-E58B9BEF5417}" type="datetimeFigureOut">
              <a:rPr lang="el-GR" smtClean="0"/>
              <a:pPr/>
              <a:t>20/12/2017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C181701-70E2-4F11-AA6A-BAC28442E01D}" type="slidenum">
              <a:rPr lang="el-GR" smtClean="0"/>
              <a:pPr/>
              <a:t>‹#›</a:t>
            </a:fld>
            <a:endParaRPr lang="el-GR"/>
          </a:p>
        </p:txBody>
      </p:sp>
    </p:spTree>
    <p:extLst>
      <p:ext uri="{BB962C8B-B14F-4D97-AF65-F5344CB8AC3E}">
        <p14:creationId xmlns:p14="http://schemas.microsoft.com/office/powerpoint/2010/main" val="3328845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l-GR" smtClean="0"/>
              <a:t>Στυλ κύριου τίτλου</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48D2029-280F-4BF0-B692-E58B9BEF5417}" type="datetimeFigureOut">
              <a:rPr lang="el-GR" smtClean="0"/>
              <a:pPr/>
              <a:t>20/12/2017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C181701-70E2-4F11-AA6A-BAC28442E01D}" type="slidenum">
              <a:rPr lang="el-GR" smtClean="0"/>
              <a:pPr/>
              <a:t>‹#›</a:t>
            </a:fld>
            <a:endParaRPr lang="el-GR"/>
          </a:p>
        </p:txBody>
      </p:sp>
    </p:spTree>
    <p:extLst>
      <p:ext uri="{BB962C8B-B14F-4D97-AF65-F5344CB8AC3E}">
        <p14:creationId xmlns:p14="http://schemas.microsoft.com/office/powerpoint/2010/main" val="27423174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l-GR" smtClean="0"/>
              <a:t>Στυλ κύριου τίτλου</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48D2029-280F-4BF0-B692-E58B9BEF5417}" type="datetimeFigureOut">
              <a:rPr lang="el-GR" smtClean="0"/>
              <a:pPr/>
              <a:t>20/12/2017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C181701-70E2-4F11-AA6A-BAC28442E01D}" type="slidenum">
              <a:rPr lang="el-GR" smtClean="0"/>
              <a:pPr/>
              <a:t>‹#›</a:t>
            </a:fld>
            <a:endParaRPr lang="el-GR"/>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8638039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l-GR" smtClean="0"/>
              <a:t>Στυλ κύριου τίτλου</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48D2029-280F-4BF0-B692-E58B9BEF5417}" type="datetimeFigureOut">
              <a:rPr lang="el-GR" smtClean="0"/>
              <a:pPr/>
              <a:t>20/12/2017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C181701-70E2-4F11-AA6A-BAC28442E01D}" type="slidenum">
              <a:rPr lang="el-GR" smtClean="0"/>
              <a:pPr/>
              <a:t>‹#›</a:t>
            </a:fld>
            <a:endParaRPr lang="el-GR"/>
          </a:p>
        </p:txBody>
      </p:sp>
    </p:spTree>
    <p:extLst>
      <p:ext uri="{BB962C8B-B14F-4D97-AF65-F5344CB8AC3E}">
        <p14:creationId xmlns:p14="http://schemas.microsoft.com/office/powerpoint/2010/main" val="6463139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l-GR" smtClean="0"/>
              <a:t>Στυλ κύριου τίτλου</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l-GR" smtClean="0"/>
              <a:t>Στυλ υποδείγματος κειμένου</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l-GR" smtClean="0"/>
              <a:t>Στυλ υποδείγματος κειμένου</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3" name="Date Placeholder 2"/>
          <p:cNvSpPr>
            <a:spLocks noGrp="1"/>
          </p:cNvSpPr>
          <p:nvPr>
            <p:ph type="dt" sz="half" idx="10"/>
          </p:nvPr>
        </p:nvSpPr>
        <p:spPr/>
        <p:txBody>
          <a:bodyPr/>
          <a:lstStyle/>
          <a:p>
            <a:fld id="{F48D2029-280F-4BF0-B692-E58B9BEF5417}" type="datetimeFigureOut">
              <a:rPr lang="el-GR" smtClean="0"/>
              <a:pPr/>
              <a:t>20/12/2017</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C181701-70E2-4F11-AA6A-BAC28442E01D}" type="slidenum">
              <a:rPr lang="el-GR" smtClean="0"/>
              <a:pPr/>
              <a:t>‹#›</a:t>
            </a:fld>
            <a:endParaRPr lang="el-GR"/>
          </a:p>
        </p:txBody>
      </p:sp>
    </p:spTree>
    <p:extLst>
      <p:ext uri="{BB962C8B-B14F-4D97-AF65-F5344CB8AC3E}">
        <p14:creationId xmlns:p14="http://schemas.microsoft.com/office/powerpoint/2010/main" val="7395493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l-GR" smtClean="0"/>
              <a:t>Στυλ κύριου τίτλου</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3" name="Date Placeholder 2"/>
          <p:cNvSpPr>
            <a:spLocks noGrp="1"/>
          </p:cNvSpPr>
          <p:nvPr>
            <p:ph type="dt" sz="half" idx="10"/>
          </p:nvPr>
        </p:nvSpPr>
        <p:spPr/>
        <p:txBody>
          <a:bodyPr/>
          <a:lstStyle/>
          <a:p>
            <a:fld id="{F48D2029-280F-4BF0-B692-E58B9BEF5417}" type="datetimeFigureOut">
              <a:rPr lang="el-GR" smtClean="0"/>
              <a:pPr/>
              <a:t>20/12/2017</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C181701-70E2-4F11-AA6A-BAC28442E01D}" type="slidenum">
              <a:rPr lang="el-GR" smtClean="0"/>
              <a:pPr/>
              <a:t>‹#›</a:t>
            </a:fld>
            <a:endParaRPr lang="el-GR"/>
          </a:p>
        </p:txBody>
      </p:sp>
    </p:spTree>
    <p:extLst>
      <p:ext uri="{BB962C8B-B14F-4D97-AF65-F5344CB8AC3E}">
        <p14:creationId xmlns:p14="http://schemas.microsoft.com/office/powerpoint/2010/main" val="42143540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F48D2029-280F-4BF0-B692-E58B9BEF5417}" type="datetimeFigureOut">
              <a:rPr lang="el-GR" smtClean="0"/>
              <a:pPr/>
              <a:t>20/12/2017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C181701-70E2-4F11-AA6A-BAC28442E01D}" type="slidenum">
              <a:rPr lang="el-GR" smtClean="0"/>
              <a:pPr/>
              <a:t>‹#›</a:t>
            </a:fld>
            <a:endParaRPr lang="el-GR"/>
          </a:p>
        </p:txBody>
      </p:sp>
    </p:spTree>
    <p:extLst>
      <p:ext uri="{BB962C8B-B14F-4D97-AF65-F5344CB8AC3E}">
        <p14:creationId xmlns:p14="http://schemas.microsoft.com/office/powerpoint/2010/main" val="37494966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F48D2029-280F-4BF0-B692-E58B9BEF5417}" type="datetimeFigureOut">
              <a:rPr lang="el-GR" smtClean="0"/>
              <a:pPr/>
              <a:t>20/12/2017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C181701-70E2-4F11-AA6A-BAC28442E01D}" type="slidenum">
              <a:rPr lang="el-GR" smtClean="0"/>
              <a:pPr/>
              <a:t>‹#›</a:t>
            </a:fld>
            <a:endParaRPr lang="el-GR"/>
          </a:p>
        </p:txBody>
      </p:sp>
    </p:spTree>
    <p:extLst>
      <p:ext uri="{BB962C8B-B14F-4D97-AF65-F5344CB8AC3E}">
        <p14:creationId xmlns:p14="http://schemas.microsoft.com/office/powerpoint/2010/main" val="4017604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F48D2029-280F-4BF0-B692-E58B9BEF5417}" type="datetimeFigureOut">
              <a:rPr lang="el-GR" smtClean="0"/>
              <a:pPr/>
              <a:t>20/12/2017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C181701-70E2-4F11-AA6A-BAC28442E01D}" type="slidenum">
              <a:rPr lang="el-GR" smtClean="0"/>
              <a:pPr/>
              <a:t>‹#›</a:t>
            </a:fld>
            <a:endParaRPr lang="el-GR"/>
          </a:p>
        </p:txBody>
      </p:sp>
    </p:spTree>
    <p:extLst>
      <p:ext uri="{BB962C8B-B14F-4D97-AF65-F5344CB8AC3E}">
        <p14:creationId xmlns:p14="http://schemas.microsoft.com/office/powerpoint/2010/main" val="3937884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l-GR" smtClean="0"/>
              <a:t>Στυλ κύριου τίτλου</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F48D2029-280F-4BF0-B692-E58B9BEF5417}" type="datetimeFigureOut">
              <a:rPr lang="el-GR" smtClean="0"/>
              <a:pPr/>
              <a:t>20/12/2017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C181701-70E2-4F11-AA6A-BAC28442E01D}" type="slidenum">
              <a:rPr lang="el-GR" smtClean="0"/>
              <a:pPr/>
              <a:t>‹#›</a:t>
            </a:fld>
            <a:endParaRPr lang="el-GR"/>
          </a:p>
        </p:txBody>
      </p:sp>
    </p:spTree>
    <p:extLst>
      <p:ext uri="{BB962C8B-B14F-4D97-AF65-F5344CB8AC3E}">
        <p14:creationId xmlns:p14="http://schemas.microsoft.com/office/powerpoint/2010/main" val="2214101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F48D2029-280F-4BF0-B692-E58B9BEF5417}" type="datetimeFigureOut">
              <a:rPr lang="el-GR" smtClean="0"/>
              <a:pPr/>
              <a:t>20/12/2017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C181701-70E2-4F11-AA6A-BAC28442E01D}" type="slidenum">
              <a:rPr lang="el-GR" smtClean="0"/>
              <a:pPr/>
              <a:t>‹#›</a:t>
            </a:fld>
            <a:endParaRPr lang="el-GR"/>
          </a:p>
        </p:txBody>
      </p:sp>
    </p:spTree>
    <p:extLst>
      <p:ext uri="{BB962C8B-B14F-4D97-AF65-F5344CB8AC3E}">
        <p14:creationId xmlns:p14="http://schemas.microsoft.com/office/powerpoint/2010/main" val="2555924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120000" y="2505075"/>
            <a:ext cx="5025216"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l-GR" smtClean="0"/>
              <a:t>Στυλ υποδείγματος κειμένου</a:t>
            </a:r>
          </a:p>
        </p:txBody>
      </p:sp>
      <p:sp>
        <p:nvSpPr>
          <p:cNvPr id="6" name="Content Placeholder 5"/>
          <p:cNvSpPr>
            <a:spLocks noGrp="1"/>
          </p:cNvSpPr>
          <p:nvPr>
            <p:ph sz="quarter" idx="4"/>
          </p:nvPr>
        </p:nvSpPr>
        <p:spPr>
          <a:xfrm>
            <a:off x="6319840" y="2505075"/>
            <a:ext cx="503554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F48D2029-280F-4BF0-B692-E58B9BEF5417}" type="datetimeFigureOut">
              <a:rPr lang="el-GR" smtClean="0"/>
              <a:pPr/>
              <a:t>20/12/2017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C181701-70E2-4F11-AA6A-BAC28442E01D}" type="slidenum">
              <a:rPr lang="el-GR" smtClean="0"/>
              <a:pPr/>
              <a:t>‹#›</a:t>
            </a:fld>
            <a:endParaRPr lang="el-GR"/>
          </a:p>
        </p:txBody>
      </p:sp>
    </p:spTree>
    <p:extLst>
      <p:ext uri="{BB962C8B-B14F-4D97-AF65-F5344CB8AC3E}">
        <p14:creationId xmlns:p14="http://schemas.microsoft.com/office/powerpoint/2010/main" val="3304815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F48D2029-280F-4BF0-B692-E58B9BEF5417}" type="datetimeFigureOut">
              <a:rPr lang="el-GR" smtClean="0"/>
              <a:pPr/>
              <a:t>20/12/2017</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C181701-70E2-4F11-AA6A-BAC28442E01D}" type="slidenum">
              <a:rPr lang="el-GR" smtClean="0"/>
              <a:pPr/>
              <a:t>‹#›</a:t>
            </a:fld>
            <a:endParaRPr lang="el-GR"/>
          </a:p>
        </p:txBody>
      </p:sp>
    </p:spTree>
    <p:extLst>
      <p:ext uri="{BB962C8B-B14F-4D97-AF65-F5344CB8AC3E}">
        <p14:creationId xmlns:p14="http://schemas.microsoft.com/office/powerpoint/2010/main" val="1135162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8D2029-280F-4BF0-B692-E58B9BEF5417}" type="datetimeFigureOut">
              <a:rPr lang="el-GR" smtClean="0"/>
              <a:pPr/>
              <a:t>20/12/2017</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C181701-70E2-4F11-AA6A-BAC28442E01D}" type="slidenum">
              <a:rPr lang="el-GR" smtClean="0"/>
              <a:pPr/>
              <a:t>‹#›</a:t>
            </a:fld>
            <a:endParaRPr lang="el-GR"/>
          </a:p>
        </p:txBody>
      </p:sp>
    </p:spTree>
    <p:extLst>
      <p:ext uri="{BB962C8B-B14F-4D97-AF65-F5344CB8AC3E}">
        <p14:creationId xmlns:p14="http://schemas.microsoft.com/office/powerpoint/2010/main" val="503730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48D2029-280F-4BF0-B692-E58B9BEF5417}" type="datetimeFigureOut">
              <a:rPr lang="el-GR" smtClean="0"/>
              <a:pPr/>
              <a:t>20/12/2017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C181701-70E2-4F11-AA6A-BAC28442E01D}" type="slidenum">
              <a:rPr lang="el-GR" smtClean="0"/>
              <a:pPr/>
              <a:t>‹#›</a:t>
            </a:fld>
            <a:endParaRPr lang="el-GR"/>
          </a:p>
        </p:txBody>
      </p:sp>
    </p:spTree>
    <p:extLst>
      <p:ext uri="{BB962C8B-B14F-4D97-AF65-F5344CB8AC3E}">
        <p14:creationId xmlns:p14="http://schemas.microsoft.com/office/powerpoint/2010/main" val="4014177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48D2029-280F-4BF0-B692-E58B9BEF5417}" type="datetimeFigureOut">
              <a:rPr lang="el-GR" smtClean="0"/>
              <a:pPr/>
              <a:t>20/12/2017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C181701-70E2-4F11-AA6A-BAC28442E01D}" type="slidenum">
              <a:rPr lang="el-GR" smtClean="0"/>
              <a:pPr/>
              <a:t>‹#›</a:t>
            </a:fld>
            <a:endParaRPr lang="el-GR"/>
          </a:p>
        </p:txBody>
      </p:sp>
    </p:spTree>
    <p:extLst>
      <p:ext uri="{BB962C8B-B14F-4D97-AF65-F5344CB8AC3E}">
        <p14:creationId xmlns:p14="http://schemas.microsoft.com/office/powerpoint/2010/main" val="693086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48D2029-280F-4BF0-B692-E58B9BEF5417}" type="datetimeFigureOut">
              <a:rPr lang="el-GR" smtClean="0"/>
              <a:pPr/>
              <a:t>20/12/2017</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0C181701-70E2-4F11-AA6A-BAC28442E01D}" type="slidenum">
              <a:rPr lang="el-GR" smtClean="0"/>
              <a:pPr/>
              <a:t>‹#›</a:t>
            </a:fld>
            <a:endParaRPr lang="el-GR"/>
          </a:p>
        </p:txBody>
      </p:sp>
    </p:spTree>
    <p:extLst>
      <p:ext uri="{BB962C8B-B14F-4D97-AF65-F5344CB8AC3E}">
        <p14:creationId xmlns:p14="http://schemas.microsoft.com/office/powerpoint/2010/main" val="105469378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18984" y="365124"/>
            <a:ext cx="10834816" cy="5953298"/>
          </a:xfrm>
        </p:spPr>
        <p:txBody>
          <a:bodyPr>
            <a:noAutofit/>
          </a:bodyPr>
          <a:lstStyle/>
          <a:p>
            <a:r>
              <a:rPr lang="el-GR" sz="2500" b="1" dirty="0" smtClean="0"/>
              <a:t>Μορφές συστημάτων Υγείας των χωρών</a:t>
            </a:r>
            <a:r>
              <a:rPr lang="en-US" sz="2500" b="1" dirty="0" smtClean="0"/>
              <a:t>:</a:t>
            </a:r>
            <a:r>
              <a:rPr lang="el-GR" sz="2500" b="1" dirty="0" smtClean="0"/>
              <a:t/>
            </a:r>
            <a:br>
              <a:rPr lang="el-GR" sz="2500" b="1" dirty="0" smtClean="0"/>
            </a:br>
            <a:r>
              <a:rPr lang="en-US" sz="2500" b="1" dirty="0" smtClean="0"/>
              <a:t/>
            </a:r>
            <a:br>
              <a:rPr lang="en-US" sz="2500" b="1" dirty="0" smtClean="0"/>
            </a:br>
            <a:r>
              <a:rPr lang="el-GR" sz="2500" b="1" dirty="0" smtClean="0"/>
              <a:t>Τα επιμέρους χαρακτηριστικά των συστημάτων υγείας των</a:t>
            </a:r>
            <a:r>
              <a:rPr lang="el-GR" sz="2500" b="1" dirty="0"/>
              <a:t> </a:t>
            </a:r>
            <a:r>
              <a:rPr lang="el-GR" sz="2500" b="1" dirty="0" smtClean="0"/>
              <a:t>χωρών εξαρτώνται από</a:t>
            </a:r>
            <a:r>
              <a:rPr lang="en-US" sz="2500" b="1" dirty="0" smtClean="0"/>
              <a:t>:</a:t>
            </a:r>
            <a:r>
              <a:rPr lang="el-GR" sz="2500" b="1" dirty="0" smtClean="0"/>
              <a:t/>
            </a:r>
            <a:br>
              <a:rPr lang="el-GR" sz="2500" b="1" dirty="0" smtClean="0"/>
            </a:br>
            <a:r>
              <a:rPr lang="en-US" sz="2500" b="1" dirty="0" smtClean="0"/>
              <a:t/>
            </a:r>
            <a:br>
              <a:rPr lang="en-US" sz="2500" b="1" dirty="0" smtClean="0"/>
            </a:br>
            <a:r>
              <a:rPr lang="el-GR" sz="2500" b="1" dirty="0" smtClean="0"/>
              <a:t>-Τα επιδημιολογικά χαρακτηριστικά της χώρας</a:t>
            </a:r>
            <a:br>
              <a:rPr lang="el-GR" sz="2500" b="1" dirty="0" smtClean="0"/>
            </a:br>
            <a:r>
              <a:rPr lang="el-GR" sz="2500" b="1" dirty="0" smtClean="0"/>
              <a:t/>
            </a:r>
            <a:br>
              <a:rPr lang="el-GR" sz="2500" b="1" dirty="0" smtClean="0"/>
            </a:br>
            <a:r>
              <a:rPr lang="el-GR" sz="2500" b="1" dirty="0" smtClean="0"/>
              <a:t>-Τα πολιτιστικά χαρακτηριστικά</a:t>
            </a:r>
            <a:br>
              <a:rPr lang="el-GR" sz="2500" b="1" dirty="0" smtClean="0"/>
            </a:br>
            <a:r>
              <a:rPr lang="el-GR" sz="2500" b="1" dirty="0" smtClean="0"/>
              <a:t/>
            </a:r>
            <a:br>
              <a:rPr lang="el-GR" sz="2500" b="1" dirty="0" smtClean="0"/>
            </a:br>
            <a:r>
              <a:rPr lang="el-GR" sz="2500" b="1" dirty="0" smtClean="0"/>
              <a:t>-Τις οικονομικές συνθήκες που επικρατούν </a:t>
            </a:r>
            <a:br>
              <a:rPr lang="el-GR" sz="2500" b="1" dirty="0" smtClean="0"/>
            </a:br>
            <a:r>
              <a:rPr lang="el-GR" sz="2500" b="1" dirty="0" smtClean="0"/>
              <a:t/>
            </a:r>
            <a:br>
              <a:rPr lang="el-GR" sz="2500" b="1" dirty="0" smtClean="0"/>
            </a:br>
            <a:r>
              <a:rPr lang="el-GR" sz="2500" b="1" dirty="0" smtClean="0"/>
              <a:t>-Και τα πολιτικά δεδομένα της χώρας</a:t>
            </a:r>
            <a:br>
              <a:rPr lang="el-GR" sz="2500" b="1" dirty="0" smtClean="0"/>
            </a:br>
            <a:r>
              <a:rPr lang="el-GR" sz="2500" b="1" dirty="0"/>
              <a:t/>
            </a:r>
            <a:br>
              <a:rPr lang="el-GR" sz="2500" b="1" dirty="0"/>
            </a:br>
            <a:r>
              <a:rPr lang="el-GR" sz="2500" b="1" dirty="0" smtClean="0"/>
              <a:t>Τα παραπάνω αποτελούν τα ιδιαίτερα χαρακτηριστικά της προσωπικότητας του συστήματος υγείας της κάθε χώρας ξεχωριστά.</a:t>
            </a:r>
            <a:br>
              <a:rPr lang="el-GR" sz="2500" b="1" dirty="0" smtClean="0"/>
            </a:br>
            <a:r>
              <a:rPr lang="el-GR" sz="2500" b="1" dirty="0"/>
              <a:t/>
            </a:r>
            <a:br>
              <a:rPr lang="el-GR" sz="2500" b="1" dirty="0"/>
            </a:br>
            <a:r>
              <a:rPr lang="el-GR" sz="2500" b="1" dirty="0" smtClean="0"/>
              <a:t>Το σύστημα Υγείας είναι αντικείμενο συνεχούς ανάπτυξης και διαχρονικών αλλαγών οι οποίες συνδέονται με τα χαρακτηριστικά του.</a:t>
            </a:r>
            <a:endParaRPr lang="el-GR" sz="2500" b="1" dirty="0"/>
          </a:p>
        </p:txBody>
      </p:sp>
    </p:spTree>
    <p:extLst>
      <p:ext uri="{BB962C8B-B14F-4D97-AF65-F5344CB8AC3E}">
        <p14:creationId xmlns:p14="http://schemas.microsoft.com/office/powerpoint/2010/main" val="147886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a:xfrm>
            <a:off x="-2067735" y="176206"/>
            <a:ext cx="8229600" cy="762000"/>
          </a:xfrm>
        </p:spPr>
        <p:txBody>
          <a:bodyPr>
            <a:normAutofit/>
          </a:bodyPr>
          <a:lstStyle/>
          <a:p>
            <a:pPr algn="ctr"/>
            <a:r>
              <a:rPr lang="el-GR" altLang="el-GR" sz="2700" b="1" dirty="0" smtClean="0"/>
              <a:t>Οικονομική Υγείας </a:t>
            </a:r>
          </a:p>
        </p:txBody>
      </p:sp>
      <p:sp>
        <p:nvSpPr>
          <p:cNvPr id="50179" name="Rectangle 3"/>
          <p:cNvSpPr>
            <a:spLocks noGrp="1"/>
          </p:cNvSpPr>
          <p:nvPr>
            <p:ph type="body" idx="1"/>
          </p:nvPr>
        </p:nvSpPr>
        <p:spPr>
          <a:xfrm>
            <a:off x="467365" y="1124049"/>
            <a:ext cx="11607113" cy="4572000"/>
          </a:xfrm>
        </p:spPr>
        <p:txBody>
          <a:bodyPr>
            <a:noAutofit/>
          </a:bodyPr>
          <a:lstStyle/>
          <a:p>
            <a:r>
              <a:rPr lang="el-GR" altLang="el-GR" sz="2700" b="1" dirty="0">
                <a:latin typeface="Corbel" panose="020B0503020204020204" pitchFamily="34" charset="0"/>
              </a:rPr>
              <a:t>Παρέχει πληροφορίες για το κόστος που επιβαρύνεται και το όφελος που αποκομίζει η κοινωνία από την παρούσα και μελλοντική κατανάλωση, παραγωγή και διανομή των περιορισμένων </a:t>
            </a:r>
            <a:r>
              <a:rPr lang="el-GR" altLang="el-GR" sz="2700" b="1" dirty="0" smtClean="0">
                <a:latin typeface="Corbel" panose="020B0503020204020204" pitchFamily="34" charset="0"/>
              </a:rPr>
              <a:t>πόρων</a:t>
            </a:r>
            <a:endParaRPr lang="el-GR" altLang="el-GR" sz="2700" b="1" dirty="0">
              <a:latin typeface="Corbel" panose="020B0503020204020204" pitchFamily="34" charset="0"/>
            </a:endParaRPr>
          </a:p>
          <a:p>
            <a:pPr algn="ctr">
              <a:buFont typeface="Wingdings 2" panose="05020102010507070707" pitchFamily="18" charset="2"/>
              <a:buNone/>
            </a:pPr>
            <a:endParaRPr lang="el-GR" altLang="el-GR" sz="2700" b="1" dirty="0">
              <a:latin typeface="Corbel" panose="020B0503020204020204" pitchFamily="34" charset="0"/>
            </a:endParaRPr>
          </a:p>
          <a:p>
            <a:pPr algn="just">
              <a:buFont typeface="Wingdings 2" panose="05020102010507070707" pitchFamily="18" charset="2"/>
              <a:buNone/>
            </a:pPr>
            <a:r>
              <a:rPr lang="el-GR" altLang="el-GR" sz="2700" b="1" dirty="0">
                <a:latin typeface="Corbel" panose="020B0503020204020204" pitchFamily="34" charset="0"/>
              </a:rPr>
              <a:t>Υφαντόπουλος Γ.Ν., (2003), Τα οικονομικά της Υγείας. Θεωρία και πολιτική </a:t>
            </a:r>
          </a:p>
          <a:p>
            <a:pPr algn="just">
              <a:buFont typeface="Wingdings 2" panose="05020102010507070707" pitchFamily="18" charset="2"/>
              <a:buNone/>
            </a:pPr>
            <a:r>
              <a:rPr lang="el-GR" altLang="el-GR" sz="2700" b="1" dirty="0">
                <a:latin typeface="Corbel" panose="020B0503020204020204" pitchFamily="34" charset="0"/>
              </a:rPr>
              <a:t>Εκδ. Τυπωθήτω, Αθήνα  </a:t>
            </a:r>
          </a:p>
        </p:txBody>
      </p:sp>
    </p:spTree>
    <p:extLst>
      <p:ext uri="{BB962C8B-B14F-4D97-AF65-F5344CB8AC3E}">
        <p14:creationId xmlns:p14="http://schemas.microsoft.com/office/powerpoint/2010/main" val="394668777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68746" y="3270422"/>
            <a:ext cx="11661569" cy="296883"/>
          </a:xfrm>
        </p:spPr>
        <p:txBody>
          <a:bodyPr>
            <a:noAutofit/>
          </a:bodyPr>
          <a:lstStyle/>
          <a:p>
            <a:r>
              <a:rPr lang="el-GR" sz="2700" b="1" dirty="0" smtClean="0"/>
              <a:t>Η αναγκαιότητα αποδοτικότητας των πόρων</a:t>
            </a:r>
            <a:r>
              <a:rPr lang="en-US" sz="2700" b="1" dirty="0" smtClean="0"/>
              <a:t>:</a:t>
            </a:r>
            <a:r>
              <a:rPr lang="el-GR" sz="2700" b="1" dirty="0" smtClean="0"/>
              <a:t/>
            </a:r>
            <a:br>
              <a:rPr lang="el-GR" sz="2700" b="1" dirty="0" smtClean="0"/>
            </a:br>
            <a:r>
              <a:rPr lang="en-US" sz="2700" b="1" dirty="0" smtClean="0"/>
              <a:t/>
            </a:r>
            <a:br>
              <a:rPr lang="en-US" sz="2700" b="1" dirty="0" smtClean="0"/>
            </a:br>
            <a:r>
              <a:rPr lang="el-GR" sz="2700" b="1" dirty="0" smtClean="0"/>
              <a:t>Σύμφωνα με την οικονομική θεωρεία οι διαθέσιμοι πόροι και επομένως οι πόροι για την υγεία είναι πάντα ανεπαρκείς σε σχέση με τις ανθρώπινες  ανάγκες και ακόμη περισσότερο σε σχέση με τις ανθρώπινες  επιθυμίες.</a:t>
            </a:r>
            <a:br>
              <a:rPr lang="el-GR" sz="2700" b="1" dirty="0" smtClean="0"/>
            </a:br>
            <a:r>
              <a:rPr lang="el-GR" sz="2700" b="1" dirty="0" smtClean="0"/>
              <a:t/>
            </a:r>
            <a:br>
              <a:rPr lang="el-GR" sz="2700" b="1" dirty="0" smtClean="0"/>
            </a:br>
            <a:r>
              <a:rPr lang="el-GR" sz="2700" b="1" dirty="0" smtClean="0"/>
              <a:t/>
            </a:r>
            <a:br>
              <a:rPr lang="el-GR" sz="2700" b="1" dirty="0" smtClean="0"/>
            </a:br>
            <a:r>
              <a:rPr lang="el-GR" sz="2700" b="1" dirty="0" smtClean="0"/>
              <a:t>Είναι βασικό να ερευνούμε και να  αξιολογούμε τις διάφορες επιλογές διάθεσης των πόρων. </a:t>
            </a:r>
            <a:br>
              <a:rPr lang="el-GR" sz="2700" b="1" dirty="0" smtClean="0"/>
            </a:br>
            <a:r>
              <a:rPr lang="en-US" sz="2700" b="1" dirty="0" smtClean="0"/>
              <a:t/>
            </a:r>
            <a:br>
              <a:rPr lang="en-US" sz="2700" b="1" dirty="0" smtClean="0"/>
            </a:br>
            <a:r>
              <a:rPr lang="el-GR" sz="2700" b="1" dirty="0" smtClean="0"/>
              <a:t/>
            </a:r>
            <a:br>
              <a:rPr lang="el-GR" sz="2700" b="1" dirty="0" smtClean="0"/>
            </a:br>
            <a:r>
              <a:rPr lang="el-GR" sz="2700" b="1" dirty="0" smtClean="0"/>
              <a:t>Ποια είναι η πλέον αποδοτική κατανομή των δημόσιων πόρων ώστε να μεγιστοποιηθεί η  ωφέλεια  του κοινωνικού συνόλου. </a:t>
            </a:r>
            <a:r>
              <a:rPr lang="en-US" sz="2700" b="1" dirty="0" smtClean="0"/>
              <a:t/>
            </a:r>
            <a:br>
              <a:rPr lang="en-US" sz="2700" b="1" dirty="0" smtClean="0"/>
            </a:br>
            <a:r>
              <a:rPr lang="el-GR" sz="2700" dirty="0" smtClean="0"/>
              <a:t/>
            </a:r>
            <a:br>
              <a:rPr lang="el-GR" sz="2700" dirty="0" smtClean="0"/>
            </a:br>
            <a:endParaRPr lang="el-GR" sz="2700" dirty="0"/>
          </a:p>
        </p:txBody>
      </p:sp>
    </p:spTree>
    <p:extLst>
      <p:ext uri="{BB962C8B-B14F-4D97-AF65-F5344CB8AC3E}">
        <p14:creationId xmlns:p14="http://schemas.microsoft.com/office/powerpoint/2010/main" val="27055237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 Ορθογώνιο"/>
          <p:cNvSpPr>
            <a:spLocks noGrp="1"/>
          </p:cNvSpPr>
          <p:nvPr>
            <p:ph type="title"/>
          </p:nvPr>
        </p:nvSpPr>
        <p:spPr>
          <a:xfrm>
            <a:off x="354227" y="1294840"/>
            <a:ext cx="11954494" cy="4704365"/>
          </a:xfrm>
          <a:prstGeom prst="rect">
            <a:avLst/>
          </a:prstGeom>
        </p:spPr>
        <p:txBody>
          <a:bodyPr wrap="square">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2700" b="1" dirty="0" smtClean="0"/>
              <a:t>Η αναγκαιότητα αποδοτικότητας των πόρων</a:t>
            </a:r>
            <a:r>
              <a:rPr lang="en-US" sz="2700" b="1" dirty="0" smtClean="0"/>
              <a:t>:</a:t>
            </a:r>
            <a:br>
              <a:rPr lang="en-US" sz="2700" b="1" dirty="0" smtClean="0"/>
            </a:br>
            <a:r>
              <a:rPr lang="en-US" sz="2700" b="1" dirty="0" smtClean="0"/>
              <a:t/>
            </a:r>
            <a:br>
              <a:rPr lang="en-US" sz="2700" b="1" dirty="0" smtClean="0"/>
            </a:br>
            <a:r>
              <a:rPr lang="el-GR" sz="2700" b="1" dirty="0" smtClean="0"/>
              <a:t>Διαθέσιμοι πόροι για το σύστημα υγείας</a:t>
            </a:r>
            <a:r>
              <a:rPr lang="en-US" sz="2700" b="1" dirty="0" smtClean="0"/>
              <a:t>:</a:t>
            </a:r>
            <a:r>
              <a:rPr lang="el-GR" sz="2700" b="1" dirty="0" smtClean="0"/>
              <a:t/>
            </a:r>
            <a:br>
              <a:rPr lang="el-GR" sz="2700" b="1" dirty="0" smtClean="0"/>
            </a:br>
            <a:r>
              <a:rPr lang="el-GR" sz="2700" b="1" dirty="0" smtClean="0"/>
              <a:t/>
            </a:r>
            <a:br>
              <a:rPr lang="el-GR" sz="2700" b="1" dirty="0" smtClean="0"/>
            </a:br>
            <a:r>
              <a:rPr lang="el-GR" sz="2700" b="1" dirty="0" smtClean="0"/>
              <a:t>Ιατρό-κοινωνικές παροχές και η αυξανόμενη εισαγωγή και χρήση νέων    </a:t>
            </a:r>
            <a:br>
              <a:rPr lang="el-GR" sz="2700" b="1" dirty="0" smtClean="0"/>
            </a:br>
            <a:r>
              <a:rPr lang="el-GR" sz="2700" b="1" dirty="0" smtClean="0"/>
              <a:t/>
            </a:r>
            <a:br>
              <a:rPr lang="el-GR" sz="2700" b="1" dirty="0" smtClean="0"/>
            </a:br>
            <a:r>
              <a:rPr lang="el-GR" sz="2700" b="1" dirty="0" smtClean="0"/>
              <a:t>Προγράμματα πρόληψης, διαγνωστικών και θεραπευτικών παρεμβάσεων, </a:t>
            </a:r>
            <a:br>
              <a:rPr lang="el-GR" sz="2700" b="1" dirty="0" smtClean="0"/>
            </a:br>
            <a:r>
              <a:rPr lang="el-GR" sz="2700" b="1" dirty="0"/>
              <a:t/>
            </a:r>
            <a:br>
              <a:rPr lang="el-GR" sz="2700" b="1" dirty="0"/>
            </a:br>
            <a:r>
              <a:rPr lang="el-GR" sz="2700" b="1" dirty="0" smtClean="0"/>
              <a:t>και δαπανηρών τεχνολογιών στην καθημερινή ιατρική πρακτική. </a:t>
            </a:r>
            <a:br>
              <a:rPr lang="el-GR" sz="2700" b="1" dirty="0" smtClean="0"/>
            </a:br>
            <a:r>
              <a:rPr lang="el-GR" sz="2700" dirty="0" smtClean="0"/>
              <a:t/>
            </a:r>
            <a:br>
              <a:rPr lang="el-GR" sz="2700" dirty="0" smtClean="0"/>
            </a:br>
            <a:r>
              <a:rPr lang="en-US" sz="2700" dirty="0" smtClean="0"/>
              <a:t/>
            </a:r>
            <a:br>
              <a:rPr lang="en-US" sz="2700" dirty="0" smtClean="0"/>
            </a:br>
            <a:r>
              <a:rPr lang="en-US" dirty="0" smtClean="0"/>
              <a:t/>
            </a:r>
            <a:br>
              <a:rPr lang="en-US" dirty="0" smtClean="0"/>
            </a:br>
            <a:endParaRPr lang="el-GR" dirty="0"/>
          </a:p>
        </p:txBody>
      </p:sp>
    </p:spTree>
    <p:extLst>
      <p:ext uri="{BB962C8B-B14F-4D97-AF65-F5344CB8AC3E}">
        <p14:creationId xmlns:p14="http://schemas.microsoft.com/office/powerpoint/2010/main" val="4759636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50789" y="2548153"/>
            <a:ext cx="10604156" cy="1325563"/>
          </a:xfrm>
        </p:spPr>
        <p:txBody>
          <a:bodyPr>
            <a:noAutofit/>
          </a:bodyPr>
          <a:lstStyle/>
          <a:p>
            <a:r>
              <a:rPr lang="el-GR" sz="2700" b="1" dirty="0"/>
              <a:t>Οι μεγάλες οργανωτικές και διοικητικές ελλείψεις που έχουν παρατηρηθεί </a:t>
            </a:r>
            <a:br>
              <a:rPr lang="el-GR" sz="2700" b="1" dirty="0"/>
            </a:br>
            <a:r>
              <a:rPr lang="el-GR" sz="2700" b="1" dirty="0"/>
              <a:t/>
            </a:r>
            <a:br>
              <a:rPr lang="el-GR" sz="2700" b="1" dirty="0"/>
            </a:br>
            <a:r>
              <a:rPr lang="el-GR" sz="2700" b="1" dirty="0"/>
              <a:t>οδηγούν σε μείωση των παραγόμενων προϊόντων – εκροών, περιορισμό των </a:t>
            </a:r>
            <a:br>
              <a:rPr lang="el-GR" sz="2700" b="1" dirty="0"/>
            </a:br>
            <a:r>
              <a:rPr lang="el-GR" sz="2700" b="1" dirty="0"/>
              <a:t/>
            </a:r>
            <a:br>
              <a:rPr lang="el-GR" sz="2700" b="1" dirty="0"/>
            </a:br>
            <a:r>
              <a:rPr lang="el-GR" sz="2700" b="1" dirty="0"/>
              <a:t>θετικών αποτελεσμάτων στην υγεία του  πληθυσμού και σημαντική </a:t>
            </a:r>
            <a:r>
              <a:rPr lang="el-GR" sz="2700" b="1" dirty="0" smtClean="0"/>
              <a:t>απώλεια πόρων</a:t>
            </a:r>
            <a:r>
              <a:rPr lang="el-GR" sz="2700" b="1" dirty="0"/>
              <a:t>.</a:t>
            </a:r>
          </a:p>
        </p:txBody>
      </p:sp>
    </p:spTree>
    <p:extLst>
      <p:ext uri="{BB962C8B-B14F-4D97-AF65-F5344CB8AC3E}">
        <p14:creationId xmlns:p14="http://schemas.microsoft.com/office/powerpoint/2010/main" val="1643463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11892" y="189470"/>
            <a:ext cx="10768913" cy="6771503"/>
          </a:xfrm>
        </p:spPr>
        <p:txBody>
          <a:bodyPr>
            <a:normAutofit/>
          </a:bodyPr>
          <a:lstStyle/>
          <a:p>
            <a:r>
              <a:rPr lang="el-GR" sz="2800" b="1" dirty="0" smtClean="0"/>
              <a:t>Τα τρία επίπεδα περίθαλψης</a:t>
            </a:r>
            <a:br>
              <a:rPr lang="el-GR" sz="2800" b="1" dirty="0" smtClean="0"/>
            </a:br>
            <a:r>
              <a:rPr lang="el-GR" sz="2800" b="1" dirty="0" smtClean="0"/>
              <a:t/>
            </a:r>
            <a:br>
              <a:rPr lang="el-GR" sz="2800" b="1" dirty="0" smtClean="0"/>
            </a:br>
            <a:r>
              <a:rPr lang="el-GR" sz="2800" b="1" dirty="0" smtClean="0"/>
              <a:t/>
            </a:r>
            <a:br>
              <a:rPr lang="el-GR" sz="2800" b="1" dirty="0" smtClean="0"/>
            </a:br>
            <a:r>
              <a:rPr lang="el-GR" sz="2800" b="1" dirty="0"/>
              <a:t> </a:t>
            </a:r>
            <a:r>
              <a:rPr lang="el-GR" sz="2800" b="1" dirty="0" smtClean="0"/>
              <a:t>Δύο μορφές περίθαλψης οι εξωνοσοκομειακή</a:t>
            </a:r>
            <a:r>
              <a:rPr lang="el-GR" sz="2800" b="1" dirty="0"/>
              <a:t> </a:t>
            </a:r>
            <a:r>
              <a:rPr lang="el-GR" sz="2800" b="1" dirty="0" smtClean="0"/>
              <a:t>ή ανοικτή και η νοσοκομειακή ή κλειστή.</a:t>
            </a:r>
            <a:br>
              <a:rPr lang="el-GR" sz="2800" b="1" dirty="0" smtClean="0"/>
            </a:br>
            <a:r>
              <a:rPr lang="el-GR" sz="2800" b="1" dirty="0" smtClean="0"/>
              <a:t/>
            </a:r>
            <a:br>
              <a:rPr lang="el-GR" sz="2800" b="1" dirty="0" smtClean="0"/>
            </a:br>
            <a:r>
              <a:rPr lang="el-GR" sz="2800" b="1" dirty="0"/>
              <a:t/>
            </a:r>
            <a:br>
              <a:rPr lang="el-GR" sz="2800" b="1" dirty="0"/>
            </a:br>
            <a:r>
              <a:rPr lang="el-GR" sz="2800" b="1" dirty="0" smtClean="0"/>
              <a:t>Πως συνδέονται</a:t>
            </a:r>
            <a:r>
              <a:rPr lang="en-US" sz="2800" b="1" dirty="0" smtClean="0"/>
              <a:t>;</a:t>
            </a:r>
            <a:br>
              <a:rPr lang="en-US" sz="2800" b="1" dirty="0" smtClean="0"/>
            </a:br>
            <a:r>
              <a:rPr lang="en-US" sz="2800" dirty="0"/>
              <a:t/>
            </a:r>
            <a:br>
              <a:rPr lang="en-US" sz="2800" dirty="0"/>
            </a:br>
            <a:r>
              <a:rPr lang="el-GR" sz="2800" dirty="0" smtClean="0"/>
              <a:t/>
            </a:r>
            <a:br>
              <a:rPr lang="el-GR" sz="2800" dirty="0" smtClean="0"/>
            </a:br>
            <a:r>
              <a:rPr lang="el-GR" sz="2500" dirty="0"/>
              <a:t/>
            </a:r>
            <a:br>
              <a:rPr lang="el-GR" sz="2500" dirty="0"/>
            </a:br>
            <a:endParaRPr lang="el-GR" sz="2500" dirty="0"/>
          </a:p>
        </p:txBody>
      </p:sp>
    </p:spTree>
    <p:extLst>
      <p:ext uri="{BB962C8B-B14F-4D97-AF65-F5344CB8AC3E}">
        <p14:creationId xmlns:p14="http://schemas.microsoft.com/office/powerpoint/2010/main" val="100164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9919" y="2688195"/>
            <a:ext cx="10515600" cy="1325563"/>
          </a:xfrm>
        </p:spPr>
        <p:txBody>
          <a:bodyPr>
            <a:normAutofit fontScale="90000"/>
          </a:bodyPr>
          <a:lstStyle/>
          <a:p>
            <a:r>
              <a:rPr lang="el-GR" sz="2800" b="1" dirty="0"/>
              <a:t>Πρωτοβάθμιο επίπεδο περίθαλψης κέντρα υγείας, γενικούς-οικογενειακούς ιατρούς υπηρεσίες πρόληψης και προαγωγής της υγείας εξωνοσοκομειακή περίθαλψη </a:t>
            </a:r>
            <a:br>
              <a:rPr lang="el-GR" sz="2800" b="1" dirty="0"/>
            </a:br>
            <a:r>
              <a:rPr lang="el-GR" sz="2800" b="1" dirty="0"/>
              <a:t/>
            </a:r>
            <a:br>
              <a:rPr lang="el-GR" sz="2800" b="1" dirty="0"/>
            </a:br>
            <a:r>
              <a:rPr lang="el-GR" sz="2800" b="1" dirty="0"/>
              <a:t>Δευτεροβάθμιο επίπεδο περίθαλψης γενικό ή νομαρχιακό νοσοκομείο γιατρούς βασικών ειδικοτήτων </a:t>
            </a:r>
            <a:br>
              <a:rPr lang="el-GR" sz="2800" b="1" dirty="0"/>
            </a:br>
            <a:r>
              <a:rPr lang="el-GR" sz="2800" b="1" dirty="0"/>
              <a:t/>
            </a:r>
            <a:br>
              <a:rPr lang="el-GR" sz="2800" b="1" dirty="0"/>
            </a:br>
            <a:r>
              <a:rPr lang="el-GR" sz="2800" b="1" dirty="0"/>
              <a:t>Τριτοβάθμιο επίπεδο περιφερειακό (πανεπιστημιακό) νοσοκομείο εξειδικευμένο προσωπικό με μηχανήματα σύγχρονης ιατρικής τεχνολογίας.</a:t>
            </a:r>
            <a:br>
              <a:rPr lang="el-GR" sz="2800" b="1" dirty="0"/>
            </a:br>
            <a:r>
              <a:rPr lang="el-GR" sz="2800" b="1" dirty="0"/>
              <a:t/>
            </a:r>
            <a:br>
              <a:rPr lang="el-GR" sz="2800" b="1" dirty="0"/>
            </a:br>
            <a:r>
              <a:rPr lang="el-GR" sz="2800" b="1" dirty="0"/>
              <a:t>Τέλος ένα τέταρτο επίπεδο είναι η αυτοφροντίδα και είναι η φροντίδα η οποία παρέχεται σε οικογενειακό συγγενικό και κοινωνικό περιβάλλον.</a:t>
            </a:r>
            <a:br>
              <a:rPr lang="el-GR" sz="2800" b="1" dirty="0"/>
            </a:br>
            <a:endParaRPr lang="el-GR" sz="2800" b="1" dirty="0"/>
          </a:p>
        </p:txBody>
      </p:sp>
    </p:spTree>
    <p:extLst>
      <p:ext uri="{BB962C8B-B14F-4D97-AF65-F5344CB8AC3E}">
        <p14:creationId xmlns:p14="http://schemas.microsoft.com/office/powerpoint/2010/main" val="3207071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Ισοσκελές τρίγωνο 1"/>
          <p:cNvSpPr/>
          <p:nvPr/>
        </p:nvSpPr>
        <p:spPr>
          <a:xfrm>
            <a:off x="1993557" y="1095631"/>
            <a:ext cx="8452022" cy="5428737"/>
          </a:xfrm>
          <a:prstGeom prst="triangle">
            <a:avLst>
              <a:gd name="adj" fmla="val 49812"/>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3" name="Ευθεία γραμμή σύνδεσης 2"/>
          <p:cNvCxnSpPr/>
          <p:nvPr/>
        </p:nvCxnSpPr>
        <p:spPr>
          <a:xfrm flipV="1">
            <a:off x="2446638" y="3122140"/>
            <a:ext cx="7624119" cy="49428"/>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4" name="Ευθεία γραμμή σύνδεσης 3"/>
          <p:cNvCxnSpPr/>
          <p:nvPr/>
        </p:nvCxnSpPr>
        <p:spPr>
          <a:xfrm flipV="1">
            <a:off x="2446638" y="4547287"/>
            <a:ext cx="7624119" cy="74140"/>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 name="Ευθεία γραμμή σύνδεσης 4"/>
          <p:cNvCxnSpPr/>
          <p:nvPr/>
        </p:nvCxnSpPr>
        <p:spPr>
          <a:xfrm>
            <a:off x="2446638" y="5782962"/>
            <a:ext cx="7624119" cy="41189"/>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339544" y="138061"/>
            <a:ext cx="7059828" cy="553998"/>
          </a:xfrm>
          <a:prstGeom prst="rect">
            <a:avLst/>
          </a:prstGeom>
          <a:noFill/>
        </p:spPr>
        <p:txBody>
          <a:bodyPr wrap="square" rtlCol="0">
            <a:spAutoFit/>
          </a:bodyPr>
          <a:lstStyle/>
          <a:p>
            <a:pPr algn="ctr"/>
            <a:r>
              <a:rPr lang="el-GR" sz="3000" b="1" dirty="0" smtClean="0"/>
              <a:t>Τα τρία επίπεδα περίθαλψης</a:t>
            </a:r>
            <a:endParaRPr lang="el-GR" sz="3000" b="1" dirty="0"/>
          </a:p>
        </p:txBody>
      </p:sp>
      <p:sp>
        <p:nvSpPr>
          <p:cNvPr id="12" name="TextBox 11"/>
          <p:cNvSpPr txBox="1"/>
          <p:nvPr/>
        </p:nvSpPr>
        <p:spPr>
          <a:xfrm>
            <a:off x="499419" y="842484"/>
            <a:ext cx="2010032" cy="646331"/>
          </a:xfrm>
          <a:prstGeom prst="rect">
            <a:avLst/>
          </a:prstGeom>
          <a:noFill/>
        </p:spPr>
        <p:txBody>
          <a:bodyPr wrap="square" rtlCol="0">
            <a:spAutoFit/>
          </a:bodyPr>
          <a:lstStyle/>
          <a:p>
            <a:pPr algn="ctr"/>
            <a:r>
              <a:rPr lang="el-GR" dirty="0" smtClean="0"/>
              <a:t>Γεωγραφικό διαμέρισμα </a:t>
            </a:r>
            <a:endParaRPr lang="el-GR" dirty="0"/>
          </a:p>
        </p:txBody>
      </p:sp>
      <p:sp>
        <p:nvSpPr>
          <p:cNvPr id="13" name="TextBox 12"/>
          <p:cNvSpPr txBox="1"/>
          <p:nvPr/>
        </p:nvSpPr>
        <p:spPr>
          <a:xfrm>
            <a:off x="9585755" y="920572"/>
            <a:ext cx="2339546" cy="369332"/>
          </a:xfrm>
          <a:prstGeom prst="rect">
            <a:avLst/>
          </a:prstGeom>
          <a:noFill/>
        </p:spPr>
        <p:txBody>
          <a:bodyPr wrap="square" rtlCol="0">
            <a:spAutoFit/>
          </a:bodyPr>
          <a:lstStyle/>
          <a:p>
            <a:pPr algn="ctr"/>
            <a:r>
              <a:rPr lang="el-GR" dirty="0" smtClean="0"/>
              <a:t>Πληθυσμός</a:t>
            </a:r>
            <a:endParaRPr lang="el-GR" dirty="0"/>
          </a:p>
        </p:txBody>
      </p:sp>
      <p:sp>
        <p:nvSpPr>
          <p:cNvPr id="14" name="TextBox 13"/>
          <p:cNvSpPr txBox="1"/>
          <p:nvPr/>
        </p:nvSpPr>
        <p:spPr>
          <a:xfrm>
            <a:off x="5346357" y="2702011"/>
            <a:ext cx="1639329" cy="369332"/>
          </a:xfrm>
          <a:prstGeom prst="rect">
            <a:avLst/>
          </a:prstGeom>
          <a:noFill/>
        </p:spPr>
        <p:txBody>
          <a:bodyPr wrap="square" rtlCol="0">
            <a:spAutoFit/>
          </a:bodyPr>
          <a:lstStyle/>
          <a:p>
            <a:r>
              <a:rPr lang="el-GR" dirty="0" smtClean="0"/>
              <a:t>Τριτοβάθμιο</a:t>
            </a:r>
            <a:endParaRPr lang="el-GR" dirty="0"/>
          </a:p>
        </p:txBody>
      </p:sp>
      <p:sp>
        <p:nvSpPr>
          <p:cNvPr id="15" name="TextBox 14"/>
          <p:cNvSpPr txBox="1"/>
          <p:nvPr/>
        </p:nvSpPr>
        <p:spPr>
          <a:xfrm>
            <a:off x="5348416" y="4177955"/>
            <a:ext cx="1820562" cy="369332"/>
          </a:xfrm>
          <a:prstGeom prst="rect">
            <a:avLst/>
          </a:prstGeom>
          <a:noFill/>
        </p:spPr>
        <p:txBody>
          <a:bodyPr wrap="square" rtlCol="0">
            <a:spAutoFit/>
          </a:bodyPr>
          <a:lstStyle/>
          <a:p>
            <a:r>
              <a:rPr lang="el-GR" dirty="0" smtClean="0"/>
              <a:t>Δευτεροβάθμιο</a:t>
            </a:r>
            <a:endParaRPr lang="el-GR" dirty="0"/>
          </a:p>
        </p:txBody>
      </p:sp>
      <p:sp>
        <p:nvSpPr>
          <p:cNvPr id="16" name="TextBox 15"/>
          <p:cNvSpPr txBox="1"/>
          <p:nvPr/>
        </p:nvSpPr>
        <p:spPr>
          <a:xfrm>
            <a:off x="5346357" y="5413630"/>
            <a:ext cx="2075935" cy="369332"/>
          </a:xfrm>
          <a:prstGeom prst="rect">
            <a:avLst/>
          </a:prstGeom>
          <a:noFill/>
        </p:spPr>
        <p:txBody>
          <a:bodyPr wrap="square" rtlCol="0">
            <a:spAutoFit/>
          </a:bodyPr>
          <a:lstStyle/>
          <a:p>
            <a:r>
              <a:rPr lang="el-GR" dirty="0" smtClean="0"/>
              <a:t>Πρωτοβάθμιο</a:t>
            </a:r>
            <a:endParaRPr lang="el-GR" dirty="0"/>
          </a:p>
        </p:txBody>
      </p:sp>
      <p:sp>
        <p:nvSpPr>
          <p:cNvPr id="17" name="TextBox 16"/>
          <p:cNvSpPr txBox="1"/>
          <p:nvPr/>
        </p:nvSpPr>
        <p:spPr>
          <a:xfrm>
            <a:off x="2108887" y="2303158"/>
            <a:ext cx="1787611" cy="369332"/>
          </a:xfrm>
          <a:prstGeom prst="rect">
            <a:avLst/>
          </a:prstGeom>
          <a:noFill/>
        </p:spPr>
        <p:txBody>
          <a:bodyPr wrap="square" rtlCol="0">
            <a:spAutoFit/>
          </a:bodyPr>
          <a:lstStyle/>
          <a:p>
            <a:r>
              <a:rPr lang="el-GR" dirty="0" smtClean="0"/>
              <a:t>Περιφέρεια</a:t>
            </a:r>
            <a:endParaRPr lang="el-GR" dirty="0"/>
          </a:p>
        </p:txBody>
      </p:sp>
      <p:sp>
        <p:nvSpPr>
          <p:cNvPr id="18" name="TextBox 17"/>
          <p:cNvSpPr txBox="1"/>
          <p:nvPr/>
        </p:nvSpPr>
        <p:spPr>
          <a:xfrm>
            <a:off x="1886463" y="3725216"/>
            <a:ext cx="1458098" cy="369332"/>
          </a:xfrm>
          <a:prstGeom prst="rect">
            <a:avLst/>
          </a:prstGeom>
          <a:noFill/>
        </p:spPr>
        <p:txBody>
          <a:bodyPr wrap="square" rtlCol="0">
            <a:spAutoFit/>
          </a:bodyPr>
          <a:lstStyle/>
          <a:p>
            <a:r>
              <a:rPr lang="el-GR" dirty="0" smtClean="0"/>
              <a:t>Νομαρχία</a:t>
            </a:r>
            <a:endParaRPr lang="el-GR" dirty="0"/>
          </a:p>
        </p:txBody>
      </p:sp>
      <p:sp>
        <p:nvSpPr>
          <p:cNvPr id="19" name="TextBox 18"/>
          <p:cNvSpPr txBox="1"/>
          <p:nvPr/>
        </p:nvSpPr>
        <p:spPr>
          <a:xfrm>
            <a:off x="1279954" y="5017528"/>
            <a:ext cx="1438532" cy="369332"/>
          </a:xfrm>
          <a:prstGeom prst="rect">
            <a:avLst/>
          </a:prstGeom>
          <a:noFill/>
        </p:spPr>
        <p:txBody>
          <a:bodyPr wrap="square" rtlCol="0">
            <a:spAutoFit/>
          </a:bodyPr>
          <a:lstStyle/>
          <a:p>
            <a:r>
              <a:rPr lang="el-GR" dirty="0" smtClean="0"/>
              <a:t>Κοινότητα</a:t>
            </a:r>
            <a:endParaRPr lang="el-GR" dirty="0"/>
          </a:p>
        </p:txBody>
      </p:sp>
      <p:sp>
        <p:nvSpPr>
          <p:cNvPr id="20" name="TextBox 19"/>
          <p:cNvSpPr txBox="1"/>
          <p:nvPr/>
        </p:nvSpPr>
        <p:spPr>
          <a:xfrm>
            <a:off x="795981" y="6021176"/>
            <a:ext cx="1416908" cy="369332"/>
          </a:xfrm>
          <a:prstGeom prst="rect">
            <a:avLst/>
          </a:prstGeom>
          <a:noFill/>
        </p:spPr>
        <p:txBody>
          <a:bodyPr wrap="square" rtlCol="0">
            <a:spAutoFit/>
          </a:bodyPr>
          <a:lstStyle/>
          <a:p>
            <a:r>
              <a:rPr lang="el-GR" dirty="0" smtClean="0"/>
              <a:t>Οικογένεια</a:t>
            </a:r>
            <a:endParaRPr lang="el-GR" dirty="0"/>
          </a:p>
        </p:txBody>
      </p:sp>
      <p:sp>
        <p:nvSpPr>
          <p:cNvPr id="21" name="TextBox 20"/>
          <p:cNvSpPr txBox="1"/>
          <p:nvPr/>
        </p:nvSpPr>
        <p:spPr>
          <a:xfrm>
            <a:off x="5365921" y="6045887"/>
            <a:ext cx="2036805" cy="369332"/>
          </a:xfrm>
          <a:prstGeom prst="rect">
            <a:avLst/>
          </a:prstGeom>
          <a:noFill/>
        </p:spPr>
        <p:txBody>
          <a:bodyPr wrap="square" rtlCol="0">
            <a:spAutoFit/>
          </a:bodyPr>
          <a:lstStyle/>
          <a:p>
            <a:r>
              <a:rPr lang="el-GR" dirty="0" smtClean="0"/>
              <a:t>Αυτοφροντίδα</a:t>
            </a:r>
            <a:endParaRPr lang="el-GR" dirty="0"/>
          </a:p>
        </p:txBody>
      </p:sp>
      <p:sp>
        <p:nvSpPr>
          <p:cNvPr id="22" name="TextBox 21"/>
          <p:cNvSpPr txBox="1"/>
          <p:nvPr/>
        </p:nvSpPr>
        <p:spPr>
          <a:xfrm>
            <a:off x="7941275" y="2303158"/>
            <a:ext cx="2010033" cy="369332"/>
          </a:xfrm>
          <a:prstGeom prst="rect">
            <a:avLst/>
          </a:prstGeom>
          <a:noFill/>
        </p:spPr>
        <p:txBody>
          <a:bodyPr wrap="square" rtlCol="0">
            <a:spAutoFit/>
          </a:bodyPr>
          <a:lstStyle/>
          <a:p>
            <a:r>
              <a:rPr lang="el-GR" dirty="0" smtClean="0"/>
              <a:t>500.000 και άνω</a:t>
            </a:r>
            <a:endParaRPr lang="el-GR" dirty="0"/>
          </a:p>
        </p:txBody>
      </p:sp>
      <p:sp>
        <p:nvSpPr>
          <p:cNvPr id="24" name="TextBox 23"/>
          <p:cNvSpPr txBox="1"/>
          <p:nvPr/>
        </p:nvSpPr>
        <p:spPr>
          <a:xfrm>
            <a:off x="9008075" y="3724531"/>
            <a:ext cx="1886466" cy="369332"/>
          </a:xfrm>
          <a:prstGeom prst="rect">
            <a:avLst/>
          </a:prstGeom>
          <a:noFill/>
        </p:spPr>
        <p:txBody>
          <a:bodyPr wrap="square" rtlCol="0">
            <a:spAutoFit/>
          </a:bodyPr>
          <a:lstStyle/>
          <a:p>
            <a:r>
              <a:rPr lang="el-GR" dirty="0" smtClean="0"/>
              <a:t>50.000-500.000</a:t>
            </a:r>
            <a:endParaRPr lang="el-GR" dirty="0"/>
          </a:p>
        </p:txBody>
      </p:sp>
      <p:sp>
        <p:nvSpPr>
          <p:cNvPr id="25" name="TextBox 24"/>
          <p:cNvSpPr txBox="1"/>
          <p:nvPr/>
        </p:nvSpPr>
        <p:spPr>
          <a:xfrm>
            <a:off x="9749482" y="5012033"/>
            <a:ext cx="1573427" cy="369332"/>
          </a:xfrm>
          <a:prstGeom prst="rect">
            <a:avLst/>
          </a:prstGeom>
          <a:noFill/>
        </p:spPr>
        <p:txBody>
          <a:bodyPr wrap="square" rtlCol="0">
            <a:spAutoFit/>
          </a:bodyPr>
          <a:lstStyle/>
          <a:p>
            <a:r>
              <a:rPr lang="el-GR" dirty="0" smtClean="0"/>
              <a:t>500-50.000</a:t>
            </a:r>
            <a:endParaRPr lang="el-GR" dirty="0"/>
          </a:p>
        </p:txBody>
      </p:sp>
      <p:sp>
        <p:nvSpPr>
          <p:cNvPr id="26" name="TextBox 25"/>
          <p:cNvSpPr txBox="1"/>
          <p:nvPr/>
        </p:nvSpPr>
        <p:spPr>
          <a:xfrm>
            <a:off x="10393063" y="6045887"/>
            <a:ext cx="1532238" cy="369332"/>
          </a:xfrm>
          <a:prstGeom prst="rect">
            <a:avLst/>
          </a:prstGeom>
          <a:noFill/>
        </p:spPr>
        <p:txBody>
          <a:bodyPr wrap="square" rtlCol="0">
            <a:spAutoFit/>
          </a:bodyPr>
          <a:lstStyle/>
          <a:p>
            <a:r>
              <a:rPr lang="el-GR" dirty="0" smtClean="0"/>
              <a:t>1-10 άτομα</a:t>
            </a:r>
            <a:endParaRPr lang="el-GR" dirty="0"/>
          </a:p>
        </p:txBody>
      </p:sp>
    </p:spTree>
    <p:extLst>
      <p:ext uri="{BB962C8B-B14F-4D97-AF65-F5344CB8AC3E}">
        <p14:creationId xmlns:p14="http://schemas.microsoft.com/office/powerpoint/2010/main" val="3080926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996778"/>
            <a:ext cx="10515600" cy="5861222"/>
          </a:xfrm>
        </p:spPr>
        <p:txBody>
          <a:bodyPr>
            <a:normAutofit/>
          </a:bodyPr>
          <a:lstStyle/>
          <a:p>
            <a:r>
              <a:rPr lang="el-GR" sz="2800" b="1" dirty="0" smtClean="0"/>
              <a:t>Πρωτοβάθμια Φροντίδα Υγείας Π.Φ.Υ.</a:t>
            </a:r>
            <a:br>
              <a:rPr lang="el-GR" sz="2800" b="1" dirty="0" smtClean="0"/>
            </a:br>
            <a:r>
              <a:rPr lang="el-GR" sz="2800" b="1" dirty="0"/>
              <a:t/>
            </a:r>
            <a:br>
              <a:rPr lang="el-GR" sz="2800" b="1" dirty="0"/>
            </a:br>
            <a:r>
              <a:rPr lang="el-GR" sz="2800" b="1" dirty="0" smtClean="0"/>
              <a:t>Αποτελεί βασικό</a:t>
            </a:r>
            <a:r>
              <a:rPr lang="en-US" sz="2800" b="1" dirty="0" smtClean="0"/>
              <a:t> </a:t>
            </a:r>
            <a:r>
              <a:rPr lang="el-GR" sz="2800" b="1" dirty="0" smtClean="0"/>
              <a:t>χαρακτηριστικό συστατικό του συστήματος υγείας και μπορούμε να πούμε ότι είναι το βασικό σημείο αναφοράς όσο αναφορά τις υπηρεσίες πρόληψης, ενημέρωσης αλλά και προαγωγής της υγείας. Η διατήρηση και η βελτίωση ενός καλού επιπέδου υγείας επιτυγχάνεται καλύτερα μέσο της Π.Φ.Υ.</a:t>
            </a:r>
            <a:br>
              <a:rPr lang="el-GR" sz="2800" b="1" dirty="0" smtClean="0"/>
            </a:br>
            <a:r>
              <a:rPr lang="el-GR" sz="2800" dirty="0"/>
              <a:t/>
            </a:r>
            <a:br>
              <a:rPr lang="el-GR" sz="2800" dirty="0"/>
            </a:br>
            <a:r>
              <a:rPr lang="el-GR" sz="2500" dirty="0" smtClean="0"/>
              <a:t/>
            </a:r>
            <a:br>
              <a:rPr lang="el-GR" sz="2500" dirty="0" smtClean="0"/>
            </a:br>
            <a:r>
              <a:rPr lang="el-GR" sz="2500" dirty="0" smtClean="0"/>
              <a:t> </a:t>
            </a:r>
            <a:endParaRPr lang="el-GR" sz="2500" dirty="0"/>
          </a:p>
        </p:txBody>
      </p:sp>
    </p:spTree>
    <p:extLst>
      <p:ext uri="{BB962C8B-B14F-4D97-AF65-F5344CB8AC3E}">
        <p14:creationId xmlns:p14="http://schemas.microsoft.com/office/powerpoint/2010/main" val="982524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7584" y="3075374"/>
            <a:ext cx="10515600" cy="1325563"/>
          </a:xfrm>
        </p:spPr>
        <p:txBody>
          <a:bodyPr>
            <a:normAutofit fontScale="90000"/>
          </a:bodyPr>
          <a:lstStyle/>
          <a:p>
            <a:r>
              <a:rPr lang="el-GR" sz="2800" b="1" dirty="0"/>
              <a:t>Ανάπτυξη προγραμμάτων νοσηλείας στο σπίτι και της μετανοσοκομειακής φροντίδας</a:t>
            </a:r>
            <a:br>
              <a:rPr lang="el-GR" sz="2800" b="1" dirty="0"/>
            </a:br>
            <a:r>
              <a:rPr lang="el-GR" sz="2800" b="1" dirty="0"/>
              <a:t/>
            </a:r>
            <a:br>
              <a:rPr lang="el-GR" sz="2800" b="1" dirty="0"/>
            </a:br>
            <a:r>
              <a:rPr lang="el-GR" sz="2800" b="1" dirty="0"/>
              <a:t>Δίνεται μεγαλύτερη έμφαση στον εξωνοσοκομειακο τομέα του συστήματος </a:t>
            </a:r>
            <a:br>
              <a:rPr lang="el-GR" sz="2800" b="1" dirty="0"/>
            </a:br>
            <a:r>
              <a:rPr lang="el-GR" sz="2800" b="1" dirty="0"/>
              <a:t/>
            </a:r>
            <a:br>
              <a:rPr lang="el-GR" sz="2800" b="1" dirty="0"/>
            </a:br>
            <a:r>
              <a:rPr lang="el-GR" sz="2800" b="1" dirty="0"/>
              <a:t>Διασύνδεση των Κ.Υ. με τα νοσοκομεία.</a:t>
            </a:r>
            <a:br>
              <a:rPr lang="el-GR" sz="2800" b="1" dirty="0"/>
            </a:br>
            <a:r>
              <a:rPr lang="el-GR" sz="2800" b="1" dirty="0"/>
              <a:t/>
            </a:r>
            <a:br>
              <a:rPr lang="el-GR" sz="2800" b="1" dirty="0"/>
            </a:br>
            <a:r>
              <a:rPr lang="el-GR" sz="2800" b="1" dirty="0"/>
              <a:t>Η Π.Φ.Υ. πρέπει να διασφαλίζεται την υψηλή προσπελασιμότητα οργανωτικά, λειτουργικά, γεωγραφικά</a:t>
            </a:r>
            <a:br>
              <a:rPr lang="el-GR" sz="2800" b="1" dirty="0"/>
            </a:br>
            <a:r>
              <a:rPr lang="el-GR" sz="2800" b="1" dirty="0"/>
              <a:t/>
            </a:r>
            <a:br>
              <a:rPr lang="el-GR" sz="2800" b="1" dirty="0"/>
            </a:br>
            <a:r>
              <a:rPr lang="el-GR" sz="2800" b="1" dirty="0"/>
              <a:t>Διαθεσιμότητα 24 ώρες το 24ωρο 365 το χρόνο </a:t>
            </a:r>
            <a:r>
              <a:rPr lang="el-GR" dirty="0"/>
              <a:t/>
            </a:r>
            <a:br>
              <a:rPr lang="el-GR" dirty="0"/>
            </a:br>
            <a:r>
              <a:rPr lang="el-GR" dirty="0"/>
              <a:t/>
            </a:r>
            <a:br>
              <a:rPr lang="el-GR" dirty="0"/>
            </a:br>
            <a:endParaRPr lang="el-GR" dirty="0"/>
          </a:p>
        </p:txBody>
      </p:sp>
    </p:spTree>
    <p:extLst>
      <p:ext uri="{BB962C8B-B14F-4D97-AF65-F5344CB8AC3E}">
        <p14:creationId xmlns:p14="http://schemas.microsoft.com/office/powerpoint/2010/main" val="26787450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5187178"/>
          </a:xfrm>
        </p:spPr>
        <p:txBody>
          <a:bodyPr>
            <a:normAutofit/>
          </a:bodyPr>
          <a:lstStyle/>
          <a:p>
            <a:r>
              <a:rPr lang="el-GR" sz="2500" b="1" dirty="0" smtClean="0"/>
              <a:t>- Πρωτοβάθμια Ιατρική Περίθαλψη</a:t>
            </a:r>
            <a:r>
              <a:rPr lang="en-US" sz="2500" b="1" dirty="0" smtClean="0"/>
              <a:t>:</a:t>
            </a:r>
            <a:r>
              <a:rPr lang="el-GR" sz="2500" b="1" dirty="0" smtClean="0"/>
              <a:t> διάγνωση, θεραπεία, αποκατάσταση</a:t>
            </a:r>
            <a:br>
              <a:rPr lang="el-GR" sz="2500" b="1" dirty="0" smtClean="0"/>
            </a:br>
            <a:r>
              <a:rPr lang="el-GR" sz="2500" b="1" dirty="0" smtClean="0"/>
              <a:t/>
            </a:r>
            <a:br>
              <a:rPr lang="el-GR" sz="2500" b="1" dirty="0" smtClean="0"/>
            </a:br>
            <a:r>
              <a:rPr lang="el-GR" sz="2500" b="1" dirty="0" smtClean="0"/>
              <a:t/>
            </a:r>
            <a:br>
              <a:rPr lang="el-GR" sz="2500" b="1" dirty="0" smtClean="0"/>
            </a:br>
            <a:r>
              <a:rPr lang="el-GR" sz="2500" b="1" dirty="0" smtClean="0"/>
              <a:t>- Ιατροπροληπτικές εξετάσεις</a:t>
            </a:r>
            <a:r>
              <a:rPr lang="en-US" sz="2500" b="1" dirty="0" smtClean="0"/>
              <a:t>:</a:t>
            </a:r>
            <a:r>
              <a:rPr lang="el-GR" sz="2500" b="1" dirty="0" smtClean="0"/>
              <a:t> εμβολιασμοί, παιδική υγιεινή, οικογενειακός προγραμματισμός, υγιεινή της εργασίας, αντιμετώπιση χρόνιων τοπικών νοσημάτων.</a:t>
            </a:r>
            <a:br>
              <a:rPr lang="el-GR" sz="2500" b="1" dirty="0" smtClean="0"/>
            </a:br>
            <a:r>
              <a:rPr lang="el-GR" sz="2500" b="1" dirty="0" smtClean="0"/>
              <a:t> </a:t>
            </a:r>
            <a:br>
              <a:rPr lang="el-GR" sz="2500" b="1" dirty="0" smtClean="0"/>
            </a:br>
            <a:r>
              <a:rPr lang="el-GR" sz="2500" b="1" dirty="0"/>
              <a:t/>
            </a:r>
            <a:br>
              <a:rPr lang="el-GR" sz="2500" b="1" dirty="0"/>
            </a:br>
            <a:r>
              <a:rPr lang="el-GR" sz="2500" b="1" dirty="0" smtClean="0"/>
              <a:t>- Στελέχωση των Κέντρων Υγείας με  επαρκεί και εξειδικευμένο προσωπικό.</a:t>
            </a:r>
            <a:endParaRPr lang="el-GR" sz="2500" b="1" dirty="0"/>
          </a:p>
        </p:txBody>
      </p:sp>
    </p:spTree>
    <p:extLst>
      <p:ext uri="{BB962C8B-B14F-4D97-AF65-F5344CB8AC3E}">
        <p14:creationId xmlns:p14="http://schemas.microsoft.com/office/powerpoint/2010/main" val="1108867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45989" y="365124"/>
            <a:ext cx="11007811" cy="6151005"/>
          </a:xfrm>
        </p:spPr>
        <p:txBody>
          <a:bodyPr>
            <a:normAutofit fontScale="90000"/>
          </a:bodyPr>
          <a:lstStyle/>
          <a:p>
            <a:r>
              <a:rPr lang="el-GR" sz="2700" b="1" dirty="0" smtClean="0"/>
              <a:t>Το κράτος είναι αυτό το οποίο καθορίζει τι μορφή υγειονομικού συστήματος</a:t>
            </a:r>
            <a:br>
              <a:rPr lang="el-GR" sz="2700" b="1" dirty="0" smtClean="0"/>
            </a:br>
            <a:r>
              <a:rPr lang="el-GR" sz="2700" b="1" dirty="0" smtClean="0"/>
              <a:t/>
            </a:r>
            <a:br>
              <a:rPr lang="el-GR" sz="2700" b="1" dirty="0" smtClean="0"/>
            </a:br>
            <a:r>
              <a:rPr lang="el-GR" sz="2700" b="1" dirty="0" smtClean="0"/>
              <a:t>παρεμβαίνει και δίνει λύσεις σε προβλήματα που αφορούν τον τρόπο </a:t>
            </a:r>
            <a:br>
              <a:rPr lang="el-GR" sz="2700" b="1" dirty="0" smtClean="0"/>
            </a:br>
            <a:r>
              <a:rPr lang="el-GR" sz="2700" b="1" dirty="0" smtClean="0"/>
              <a:t/>
            </a:r>
            <a:br>
              <a:rPr lang="el-GR" sz="2700" b="1" dirty="0" smtClean="0"/>
            </a:br>
            <a:r>
              <a:rPr lang="el-GR" sz="2700" b="1" dirty="0" smtClean="0"/>
              <a:t>οργάνωσης και παροχής υπηρεσιών.  </a:t>
            </a:r>
            <a:br>
              <a:rPr lang="el-GR" sz="2700" b="1" dirty="0" smtClean="0"/>
            </a:br>
            <a:r>
              <a:rPr lang="el-GR" sz="2700" b="1" dirty="0" smtClean="0"/>
              <a:t/>
            </a:r>
            <a:br>
              <a:rPr lang="el-GR" sz="2700" b="1" dirty="0" smtClean="0"/>
            </a:br>
            <a:r>
              <a:rPr lang="el-GR" sz="2700" b="1" dirty="0" smtClean="0"/>
              <a:t>Υπάρχουν </a:t>
            </a:r>
            <a:r>
              <a:rPr lang="en-US" sz="2700" b="1" dirty="0" smtClean="0"/>
              <a:t>3</a:t>
            </a:r>
            <a:r>
              <a:rPr lang="el-GR" sz="2700" b="1" dirty="0" smtClean="0"/>
              <a:t> πρότυπα οργάνωσης, παραγωγής και διάθεσης των υπηρεσιών</a:t>
            </a:r>
            <a:r>
              <a:rPr lang="en-US" sz="2700" b="1" dirty="0" smtClean="0"/>
              <a:t>:</a:t>
            </a:r>
            <a:br>
              <a:rPr lang="en-US" sz="2700" b="1" dirty="0" smtClean="0"/>
            </a:br>
            <a:r>
              <a:rPr lang="en-US" sz="2700" b="1" dirty="0" smtClean="0"/>
              <a:t/>
            </a:r>
            <a:br>
              <a:rPr lang="en-US" sz="2700" b="1" dirty="0" smtClean="0"/>
            </a:br>
            <a:r>
              <a:rPr lang="en-US" sz="2700" b="1" dirty="0" smtClean="0"/>
              <a:t>-To </a:t>
            </a:r>
            <a:r>
              <a:rPr lang="el-GR" sz="2700" b="1" dirty="0" smtClean="0"/>
              <a:t>ιδιωτικό σύστημα «ελεύθερο»</a:t>
            </a:r>
            <a:br>
              <a:rPr lang="el-GR" sz="2700" b="1" dirty="0" smtClean="0"/>
            </a:br>
            <a:r>
              <a:rPr lang="el-GR" sz="2700" b="1" dirty="0" smtClean="0"/>
              <a:t/>
            </a:r>
            <a:br>
              <a:rPr lang="el-GR" sz="2700" b="1" dirty="0" smtClean="0"/>
            </a:br>
            <a:r>
              <a:rPr lang="el-GR" sz="2700" b="1" dirty="0" smtClean="0"/>
              <a:t>-Το δημόσιο σύστημα «κρατικό ή εθνικό μοντέλο»</a:t>
            </a:r>
            <a:br>
              <a:rPr lang="el-GR" sz="2700" b="1" dirty="0" smtClean="0"/>
            </a:br>
            <a:r>
              <a:rPr lang="el-GR" sz="2700" b="1" dirty="0" smtClean="0"/>
              <a:t/>
            </a:r>
            <a:br>
              <a:rPr lang="el-GR" sz="2700" b="1" dirty="0" smtClean="0"/>
            </a:br>
            <a:r>
              <a:rPr lang="el-GR" sz="2700" b="1" dirty="0" smtClean="0"/>
              <a:t>-Το μεικτό σύστημα το οποίο αποτελεί ενδιάμεση μορφή και των δύο </a:t>
            </a:r>
            <a:br>
              <a:rPr lang="el-GR" sz="2700" b="1" dirty="0" smtClean="0"/>
            </a:br>
            <a:r>
              <a:rPr lang="el-GR" sz="2700" b="1" dirty="0" smtClean="0"/>
              <a:t/>
            </a:r>
            <a:br>
              <a:rPr lang="el-GR" sz="2700" b="1" dirty="0" smtClean="0"/>
            </a:br>
            <a:r>
              <a:rPr lang="el-GR" sz="2700" b="1" dirty="0" smtClean="0"/>
              <a:t>παραπάνω</a:t>
            </a:r>
            <a:r>
              <a:rPr lang="el-GR" sz="2500" dirty="0" smtClean="0"/>
              <a:t/>
            </a:r>
            <a:br>
              <a:rPr lang="el-GR" sz="2500" dirty="0" smtClean="0"/>
            </a:br>
            <a:r>
              <a:rPr lang="el-GR" sz="2500" dirty="0" smtClean="0"/>
              <a:t> </a:t>
            </a:r>
            <a:endParaRPr lang="el-GR" sz="2500" dirty="0"/>
          </a:p>
        </p:txBody>
      </p:sp>
    </p:spTree>
    <p:extLst>
      <p:ext uri="{BB962C8B-B14F-4D97-AF65-F5344CB8AC3E}">
        <p14:creationId xmlns:p14="http://schemas.microsoft.com/office/powerpoint/2010/main" val="33233083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5895632"/>
          </a:xfrm>
        </p:spPr>
        <p:txBody>
          <a:bodyPr>
            <a:normAutofit fontScale="90000"/>
          </a:bodyPr>
          <a:lstStyle/>
          <a:p>
            <a:r>
              <a:rPr lang="el-GR" sz="2500" b="1" dirty="0" smtClean="0"/>
              <a:t>Ο θεσμός του οικογενειακού ιατρού</a:t>
            </a:r>
            <a:br>
              <a:rPr lang="el-GR" sz="2500" b="1" dirty="0" smtClean="0"/>
            </a:br>
            <a:r>
              <a:rPr lang="el-GR" sz="2500" b="1" dirty="0" smtClean="0"/>
              <a:t/>
            </a:r>
            <a:br>
              <a:rPr lang="el-GR" sz="2500" b="1" dirty="0" smtClean="0"/>
            </a:br>
            <a:r>
              <a:rPr lang="el-GR" sz="2500" b="1" dirty="0" smtClean="0"/>
              <a:t>Ο ρόλος του εξειδικεύεται στην δυνατότητα που έχουν οι ασθενείς να προσφεύγουν στους  ιατρούς ειδικοτήτων χωρίς την διαμεσολάβηση του γενικού ιατρού. </a:t>
            </a:r>
            <a:br>
              <a:rPr lang="el-GR" sz="2500" b="1" dirty="0" smtClean="0"/>
            </a:br>
            <a:r>
              <a:rPr lang="el-GR" sz="2500" b="1" dirty="0"/>
              <a:t/>
            </a:r>
            <a:br>
              <a:rPr lang="el-GR" sz="2500" b="1" dirty="0"/>
            </a:br>
            <a:r>
              <a:rPr lang="el-GR" sz="2500" b="1" dirty="0" smtClean="0"/>
              <a:t>Ελλάδα Βέλγιο Γερμανία Γαλλία η προσφυγή στις ειδικότητες είναι ελεύθερη στην Αγγλία Ολλανδία Δανία Αυστραλία γίνεται μόνο μέσω του Γενικού Ιατρού. </a:t>
            </a:r>
            <a:br>
              <a:rPr lang="el-GR" sz="2500" b="1" dirty="0" smtClean="0"/>
            </a:br>
            <a:r>
              <a:rPr lang="el-GR" sz="2500" b="1" dirty="0"/>
              <a:t/>
            </a:r>
            <a:br>
              <a:rPr lang="el-GR" sz="2500" b="1" dirty="0"/>
            </a:br>
            <a:r>
              <a:rPr lang="el-GR" sz="2500" b="1" dirty="0" smtClean="0"/>
              <a:t>Τρόπος αμοιβής μισθό ή κατά πράξη </a:t>
            </a:r>
            <a:br>
              <a:rPr lang="el-GR" sz="2500" b="1" dirty="0" smtClean="0"/>
            </a:br>
            <a:r>
              <a:rPr lang="el-GR" sz="2500" b="1" dirty="0"/>
              <a:t/>
            </a:r>
            <a:br>
              <a:rPr lang="el-GR" sz="2500" b="1" dirty="0"/>
            </a:br>
            <a:r>
              <a:rPr lang="el-GR" sz="2500" b="1" dirty="0" smtClean="0"/>
              <a:t>Εργασιακή σχέση γιατρών ασφαλιστικού φορέα ή ελεύθεροι επαγγελματίες (Ελλάδα – ΙΚΑ) Αγγλία Αυστραλία ελεύθεροι επαγγελματίες </a:t>
            </a:r>
            <a:br>
              <a:rPr lang="el-GR" sz="2500" b="1" dirty="0" smtClean="0"/>
            </a:br>
            <a:r>
              <a:rPr lang="el-GR" sz="2500" b="1" dirty="0"/>
              <a:t/>
            </a:r>
            <a:br>
              <a:rPr lang="el-GR" sz="2500" b="1" dirty="0"/>
            </a:br>
            <a:r>
              <a:rPr lang="el-GR" sz="2500" b="1" dirty="0" smtClean="0"/>
              <a:t>Ο ρόλος τους εξειδικεύεται στην δυνατότητα να εξυπηρετούν ή όχι έναν συγκεκριμένο πληθυσμό.</a:t>
            </a:r>
            <a:endParaRPr lang="el-GR" sz="2500" b="1" dirty="0"/>
          </a:p>
        </p:txBody>
      </p:sp>
    </p:spTree>
    <p:extLst>
      <p:ext uri="{BB962C8B-B14F-4D97-AF65-F5344CB8AC3E}">
        <p14:creationId xmlns:p14="http://schemas.microsoft.com/office/powerpoint/2010/main" val="20379349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Έλλειψη 1"/>
          <p:cNvSpPr/>
          <p:nvPr/>
        </p:nvSpPr>
        <p:spPr>
          <a:xfrm>
            <a:off x="7757725" y="230661"/>
            <a:ext cx="3079921" cy="197708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l-GR" dirty="0" smtClean="0"/>
              <a:t>Πρωτοβάθμια πρόληψη διάγνωση επείγουσα ιατρική εξωτερικά ιατρεία</a:t>
            </a:r>
            <a:endParaRPr lang="el-GR" dirty="0"/>
          </a:p>
        </p:txBody>
      </p:sp>
      <p:sp>
        <p:nvSpPr>
          <p:cNvPr id="3" name="Έλλειψη 2"/>
          <p:cNvSpPr/>
          <p:nvPr/>
        </p:nvSpPr>
        <p:spPr>
          <a:xfrm>
            <a:off x="7929689" y="2347785"/>
            <a:ext cx="2907957" cy="192765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bg1"/>
                </a:solidFill>
              </a:rPr>
              <a:t>Δευτεροβάθμια Νοσηλεία, εργαστηριακός έλεγχος, γενικές επεμβάσεις</a:t>
            </a:r>
            <a:endParaRPr lang="el-GR" dirty="0">
              <a:solidFill>
                <a:schemeClr val="bg1"/>
              </a:solidFill>
            </a:endParaRPr>
          </a:p>
        </p:txBody>
      </p:sp>
      <p:sp>
        <p:nvSpPr>
          <p:cNvPr id="4" name="Έλλειψη 3"/>
          <p:cNvSpPr/>
          <p:nvPr/>
        </p:nvSpPr>
        <p:spPr>
          <a:xfrm>
            <a:off x="8003060" y="4506098"/>
            <a:ext cx="2834586" cy="20017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Τριτοβάθμια εξειδικευμένες γνώσεις, προσωπικό, υποστήριξη και από άλλες ειδικότητες</a:t>
            </a:r>
            <a:endParaRPr lang="el-GR" dirty="0"/>
          </a:p>
        </p:txBody>
      </p:sp>
      <p:sp>
        <p:nvSpPr>
          <p:cNvPr id="5" name="TextBox 4"/>
          <p:cNvSpPr txBox="1"/>
          <p:nvPr/>
        </p:nvSpPr>
        <p:spPr>
          <a:xfrm>
            <a:off x="313038" y="3126946"/>
            <a:ext cx="3138616" cy="430887"/>
          </a:xfrm>
          <a:prstGeom prst="rect">
            <a:avLst/>
          </a:prstGeom>
          <a:noFill/>
        </p:spPr>
        <p:txBody>
          <a:bodyPr wrap="square" rtlCol="0">
            <a:spAutoFit/>
          </a:bodyPr>
          <a:lstStyle/>
          <a:p>
            <a:r>
              <a:rPr lang="el-GR" sz="2200" dirty="0" smtClean="0"/>
              <a:t>Ιατρικές Δραστηριότητες</a:t>
            </a:r>
            <a:endParaRPr lang="el-GR" sz="2200" dirty="0"/>
          </a:p>
        </p:txBody>
      </p:sp>
      <p:cxnSp>
        <p:nvCxnSpPr>
          <p:cNvPr id="6" name="Ευθύγραμμο βέλος σύνδεσης 5"/>
          <p:cNvCxnSpPr/>
          <p:nvPr/>
        </p:nvCxnSpPr>
        <p:spPr>
          <a:xfrm flipV="1">
            <a:off x="3245708" y="1458097"/>
            <a:ext cx="4512017" cy="19111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Ευθύγραμμο βέλος σύνδεσης 7"/>
          <p:cNvCxnSpPr/>
          <p:nvPr/>
        </p:nvCxnSpPr>
        <p:spPr>
          <a:xfrm>
            <a:off x="3245708" y="3369277"/>
            <a:ext cx="451201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Ευθύγραμμο βέλος σύνδεσης 9"/>
          <p:cNvCxnSpPr/>
          <p:nvPr/>
        </p:nvCxnSpPr>
        <p:spPr>
          <a:xfrm>
            <a:off x="3245708" y="3369277"/>
            <a:ext cx="4604951" cy="20381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65787" y="297236"/>
            <a:ext cx="5807676" cy="1938992"/>
          </a:xfrm>
          <a:prstGeom prst="rect">
            <a:avLst/>
          </a:prstGeom>
          <a:noFill/>
        </p:spPr>
        <p:txBody>
          <a:bodyPr wrap="square" rtlCol="0">
            <a:spAutoFit/>
          </a:bodyPr>
          <a:lstStyle/>
          <a:p>
            <a:r>
              <a:rPr lang="el-GR" sz="3000" dirty="0" smtClean="0"/>
              <a:t>Δευτεροβάθμια – Τριτοβάθμια</a:t>
            </a:r>
          </a:p>
          <a:p>
            <a:r>
              <a:rPr lang="el-GR" sz="3000" dirty="0" smtClean="0"/>
              <a:t>περίθαλψη</a:t>
            </a:r>
          </a:p>
          <a:p>
            <a:r>
              <a:rPr lang="el-GR" sz="3000" dirty="0" smtClean="0"/>
              <a:t>Το νοσοκομείο λειτουργεί ως οίκος ελπίδας</a:t>
            </a:r>
            <a:endParaRPr lang="el-GR" sz="3000" dirty="0"/>
          </a:p>
        </p:txBody>
      </p:sp>
    </p:spTree>
    <p:extLst>
      <p:ext uri="{BB962C8B-B14F-4D97-AF65-F5344CB8AC3E}">
        <p14:creationId xmlns:p14="http://schemas.microsoft.com/office/powerpoint/2010/main" val="3303768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80535" y="752303"/>
            <a:ext cx="10515600" cy="5145989"/>
          </a:xfrm>
        </p:spPr>
        <p:txBody>
          <a:bodyPr>
            <a:normAutofit/>
          </a:bodyPr>
          <a:lstStyle/>
          <a:p>
            <a:r>
              <a:rPr lang="el-GR" sz="2500" b="1" dirty="0" smtClean="0"/>
              <a:t>Νοσηλευτικές δραστηριότητες</a:t>
            </a:r>
            <a:r>
              <a:rPr lang="en-US" sz="2500" b="1" dirty="0" smtClean="0"/>
              <a:t>: </a:t>
            </a:r>
            <a:r>
              <a:rPr lang="el-GR" sz="2500" b="1" dirty="0" smtClean="0"/>
              <a:t>Νομαρχιακό-παθολογικός, χειρουργικός, εργαστηριακός. Περιφερειακό μονάδα εντατικής, μονάδα τεχνητού νεφρού μονάδα μεταμοσχεύσεων</a:t>
            </a:r>
            <a:br>
              <a:rPr lang="el-GR" sz="2500" b="1" dirty="0" smtClean="0"/>
            </a:br>
            <a:r>
              <a:rPr lang="el-GR" sz="2500" b="1" dirty="0" smtClean="0"/>
              <a:t> </a:t>
            </a:r>
            <a:br>
              <a:rPr lang="el-GR" sz="2500" b="1" dirty="0" smtClean="0"/>
            </a:br>
            <a:r>
              <a:rPr lang="el-GR" sz="2500" b="1" dirty="0"/>
              <a:t/>
            </a:r>
            <a:br>
              <a:rPr lang="el-GR" sz="2500" b="1" dirty="0"/>
            </a:br>
            <a:r>
              <a:rPr lang="el-GR" sz="2500" b="1" dirty="0" smtClean="0"/>
              <a:t>Εκπαιδευτικές δραστηριότητες</a:t>
            </a:r>
            <a:r>
              <a:rPr lang="en-US" sz="2500" b="1" dirty="0" smtClean="0"/>
              <a:t>:</a:t>
            </a:r>
            <a:r>
              <a:rPr lang="el-GR" sz="2500" b="1" dirty="0" smtClean="0"/>
              <a:t> Νομαρχιακό προπτυχιακή νοσηλευτική και ιατρική εκπαίδευση. Περιφερειακό πλήρη ιατρική και νοσηλευτική εξειδίκευση με παράλληλη εκπαίδευση</a:t>
            </a:r>
            <a:br>
              <a:rPr lang="el-GR" sz="2500" b="1" dirty="0" smtClean="0"/>
            </a:br>
            <a:r>
              <a:rPr lang="el-GR" sz="2500" b="1" dirty="0"/>
              <a:t/>
            </a:r>
            <a:br>
              <a:rPr lang="el-GR" sz="2500" b="1" dirty="0"/>
            </a:br>
            <a:r>
              <a:rPr lang="el-GR" sz="2500" b="1" dirty="0" smtClean="0"/>
              <a:t>Ερευνητικές δραστηριότητες Νομαρχιακό περιορισμένες μελέτες και εφαρμογές </a:t>
            </a:r>
            <a:br>
              <a:rPr lang="el-GR" sz="2500" b="1" dirty="0" smtClean="0"/>
            </a:br>
            <a:r>
              <a:rPr lang="el-GR" sz="2500" b="1" dirty="0" smtClean="0"/>
              <a:t>Περιφερειακό μεγαλύτερη ερευνητική δραστηριότητα τόσο σε βασική όσο και σε εφαρμοσμένη έρευνα.</a:t>
            </a:r>
            <a:br>
              <a:rPr lang="el-GR" sz="2500" b="1" dirty="0" smtClean="0"/>
            </a:br>
            <a:r>
              <a:rPr lang="el-GR" sz="2500" b="1" dirty="0" smtClean="0"/>
              <a:t>  </a:t>
            </a:r>
            <a:endParaRPr lang="el-GR" sz="2500" b="1" dirty="0"/>
          </a:p>
        </p:txBody>
      </p:sp>
    </p:spTree>
    <p:extLst>
      <p:ext uri="{BB962C8B-B14F-4D97-AF65-F5344CB8AC3E}">
        <p14:creationId xmlns:p14="http://schemas.microsoft.com/office/powerpoint/2010/main" val="19561912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p:cNvSpPr>
          <p:nvPr>
            <p:ph type="title"/>
          </p:nvPr>
        </p:nvSpPr>
        <p:spPr>
          <a:xfrm>
            <a:off x="1101810" y="241557"/>
            <a:ext cx="10515600" cy="1325563"/>
          </a:xfrm>
        </p:spPr>
        <p:txBody>
          <a:bodyPr>
            <a:normAutofit/>
          </a:bodyPr>
          <a:lstStyle/>
          <a:p>
            <a:r>
              <a:rPr lang="el-GR" altLang="el-GR" sz="2700" b="1" dirty="0" smtClean="0"/>
              <a:t>Άσκηση</a:t>
            </a:r>
          </a:p>
        </p:txBody>
      </p:sp>
      <p:sp>
        <p:nvSpPr>
          <p:cNvPr id="64515" name="Rectangle 3"/>
          <p:cNvSpPr>
            <a:spLocks noGrp="1"/>
          </p:cNvSpPr>
          <p:nvPr>
            <p:ph type="body" idx="1"/>
          </p:nvPr>
        </p:nvSpPr>
        <p:spPr>
          <a:xfrm>
            <a:off x="897924" y="1638602"/>
            <a:ext cx="9144000" cy="4389437"/>
          </a:xfrm>
        </p:spPr>
        <p:txBody>
          <a:bodyPr>
            <a:normAutofit/>
          </a:bodyPr>
          <a:lstStyle/>
          <a:p>
            <a:r>
              <a:rPr lang="el-GR" altLang="el-GR" sz="2700" b="1" dirty="0" smtClean="0">
                <a:latin typeface="Corbel" panose="020B0503020204020204" pitchFamily="34" charset="0"/>
              </a:rPr>
              <a:t>Αφού χωριστείτε σε δύο ομάδες και για 10 λεπτά</a:t>
            </a:r>
          </a:p>
          <a:p>
            <a:r>
              <a:rPr lang="el-GR" altLang="el-GR" sz="2700" b="1" dirty="0" smtClean="0">
                <a:latin typeface="Corbel" panose="020B0503020204020204" pitchFamily="34" charset="0"/>
              </a:rPr>
              <a:t> Αναφέρατε ενδεικτικά και περιγραφικά στοιχεία και σημεία του Ελληνικού Συστήματος Υγείας.</a:t>
            </a:r>
          </a:p>
          <a:p>
            <a:r>
              <a:rPr lang="el-GR" altLang="el-GR" sz="2700" b="1" dirty="0" smtClean="0">
                <a:latin typeface="Corbel" panose="020B0503020204020204" pitchFamily="34" charset="0"/>
              </a:rPr>
              <a:t>Α’ Ομάδα: Θετικά στοιχεία που συνθέτουν το Ελληνικό Σύστημα Υγείας </a:t>
            </a:r>
          </a:p>
          <a:p>
            <a:r>
              <a:rPr lang="el-GR" altLang="el-GR" sz="2700" b="1" dirty="0" smtClean="0">
                <a:latin typeface="Corbel" panose="020B0503020204020204" pitchFamily="34" charset="0"/>
              </a:rPr>
              <a:t>Β’ Ομάδα: Αρνητικά σημεία που χαρακτηρίζουν το Ελληνικό Σύστημα Υγείας</a:t>
            </a:r>
          </a:p>
        </p:txBody>
      </p:sp>
    </p:spTree>
    <p:extLst>
      <p:ext uri="{BB962C8B-B14F-4D97-AF65-F5344CB8AC3E}">
        <p14:creationId xmlns:p14="http://schemas.microsoft.com/office/powerpoint/2010/main" val="25262729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p:cNvSpPr>
          <p:nvPr>
            <p:ph type="title"/>
          </p:nvPr>
        </p:nvSpPr>
        <p:spPr>
          <a:xfrm>
            <a:off x="1342767" y="393356"/>
            <a:ext cx="9144000" cy="1962150"/>
          </a:xfrm>
        </p:spPr>
        <p:txBody>
          <a:bodyPr>
            <a:normAutofit/>
          </a:bodyPr>
          <a:lstStyle/>
          <a:p>
            <a:pPr algn="ctr"/>
            <a:r>
              <a:rPr lang="el-GR" altLang="el-GR" sz="3600" b="1" dirty="0"/>
              <a:t>Α’ Ομάδα: Θετικά στοιχεία που συνθέτουν το Ελληνικό Σύστημα Υγείας </a:t>
            </a:r>
          </a:p>
        </p:txBody>
      </p:sp>
    </p:spTree>
    <p:extLst>
      <p:ext uri="{BB962C8B-B14F-4D97-AF65-F5344CB8AC3E}">
        <p14:creationId xmlns:p14="http://schemas.microsoft.com/office/powerpoint/2010/main" val="4057335316"/>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p:cNvSpPr>
          <p:nvPr>
            <p:ph type="title"/>
          </p:nvPr>
        </p:nvSpPr>
        <p:spPr>
          <a:xfrm>
            <a:off x="1524000" y="704850"/>
            <a:ext cx="9144000" cy="1504950"/>
          </a:xfrm>
        </p:spPr>
        <p:txBody>
          <a:bodyPr>
            <a:normAutofit fontScale="90000"/>
          </a:bodyPr>
          <a:lstStyle/>
          <a:p>
            <a:pPr algn="ctr"/>
            <a:r>
              <a:rPr lang="el-GR" altLang="el-GR" sz="4000" b="1" dirty="0"/>
              <a:t>Β’ Ομάδα: Αρνητικά σημεία που χαρακτηρίζουν το Ελληνικό Σύστημα Υγείας</a:t>
            </a:r>
          </a:p>
        </p:txBody>
      </p:sp>
    </p:spTree>
    <p:extLst>
      <p:ext uri="{BB962C8B-B14F-4D97-AF65-F5344CB8AC3E}">
        <p14:creationId xmlns:p14="http://schemas.microsoft.com/office/powerpoint/2010/main" val="791046425"/>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43697" y="365124"/>
            <a:ext cx="10810103" cy="6373427"/>
          </a:xfrm>
        </p:spPr>
        <p:txBody>
          <a:bodyPr>
            <a:normAutofit fontScale="90000"/>
          </a:bodyPr>
          <a:lstStyle/>
          <a:p>
            <a:r>
              <a:rPr lang="el-GR" sz="2800" b="1" dirty="0" smtClean="0"/>
              <a:t>Π.Φ.Υ στην Δανία</a:t>
            </a:r>
            <a:br>
              <a:rPr lang="el-GR" sz="2800" b="1" dirty="0" smtClean="0"/>
            </a:br>
            <a:r>
              <a:rPr lang="el-GR" sz="2800" b="1" dirty="0"/>
              <a:t/>
            </a:r>
            <a:br>
              <a:rPr lang="el-GR" sz="2800" b="1" dirty="0"/>
            </a:br>
            <a:r>
              <a:rPr lang="el-GR" sz="2800" b="1" dirty="0" smtClean="0"/>
              <a:t>Αποτελείτε από Ιδιώτες γιατρούς </a:t>
            </a:r>
            <a:r>
              <a:rPr lang="el-GR" sz="2800" b="1" dirty="0"/>
              <a:t>– </a:t>
            </a:r>
            <a:r>
              <a:rPr lang="el-GR" sz="2800" b="1" dirty="0" smtClean="0"/>
              <a:t>Γενικούς γιατρούς, </a:t>
            </a:r>
            <a:r>
              <a:rPr lang="el-GR" sz="2800" b="1" dirty="0"/>
              <a:t>ειδικευμένοι γιατροί, φυσιοθεραπευτές, οδοντίατροι και φαρμακοποιοί, </a:t>
            </a:r>
            <a:r>
              <a:rPr lang="el-GR" sz="2800" b="1" dirty="0" smtClean="0"/>
              <a:t>αμείβονται χρηματοδοτούμενοι </a:t>
            </a:r>
            <a:r>
              <a:rPr lang="el-GR" sz="2800" b="1" dirty="0"/>
              <a:t>από το Εθνικό Σύστημα Υγείας της Δανίας </a:t>
            </a:r>
            <a:r>
              <a:rPr lang="el-GR" sz="2800" b="1" dirty="0" smtClean="0"/>
              <a:t>οι ασθενείς συνεισφέρουν στο κόστος ανάλογα με το είδος της ασφάλισης αλλά και την υπηρεσία υγείας που λαμβάνουν.</a:t>
            </a:r>
            <a:br>
              <a:rPr lang="el-GR" sz="2800" b="1" dirty="0" smtClean="0"/>
            </a:br>
            <a:r>
              <a:rPr lang="el-GR" sz="2800" b="1" dirty="0" smtClean="0"/>
              <a:t/>
            </a:r>
            <a:br>
              <a:rPr lang="el-GR" sz="2800" b="1" dirty="0" smtClean="0"/>
            </a:br>
            <a:r>
              <a:rPr lang="el-GR" sz="2800" b="1" dirty="0" smtClean="0"/>
              <a:t>Τα νοσοκομεία διευθύνονται και χρηματοδοτούνται από την κομητεία</a:t>
            </a:r>
            <a:br>
              <a:rPr lang="el-GR" sz="2800" b="1" dirty="0" smtClean="0"/>
            </a:br>
            <a:r>
              <a:rPr lang="el-GR" sz="2800" b="1" dirty="0" smtClean="0"/>
              <a:t/>
            </a:r>
            <a:br>
              <a:rPr lang="el-GR" sz="2800" b="1" dirty="0" smtClean="0"/>
            </a:br>
            <a:r>
              <a:rPr lang="el-GR" sz="2800" b="1" dirty="0" smtClean="0"/>
              <a:t> </a:t>
            </a:r>
            <a:r>
              <a:rPr lang="el-GR" sz="2800" b="1" dirty="0"/>
              <a:t/>
            </a:r>
            <a:br>
              <a:rPr lang="el-GR" sz="2800" b="1" dirty="0"/>
            </a:br>
            <a:r>
              <a:rPr lang="el-GR" sz="2800" b="1" dirty="0"/>
              <a:t>Δημοτικές υπηρεσίες υγείας – νοσηλεία κατ΄ οίκον, επισκέπτες υγείας, </a:t>
            </a:r>
            <a:r>
              <a:rPr lang="el-GR" sz="2800" b="1" dirty="0" smtClean="0"/>
              <a:t>οδοντίατροι διοικούνται </a:t>
            </a:r>
            <a:r>
              <a:rPr lang="el-GR" sz="2800" b="1" dirty="0"/>
              <a:t>και χρηματοδοτούνται από τους 275 Δήμους της χώρας. </a:t>
            </a:r>
            <a:r>
              <a:rPr lang="el-GR" sz="2800" b="1" dirty="0" smtClean="0"/>
              <a:t/>
            </a:r>
            <a:br>
              <a:rPr lang="el-GR" sz="2800" b="1" dirty="0" smtClean="0"/>
            </a:br>
            <a:r>
              <a:rPr lang="el-GR" b="1" dirty="0"/>
              <a:t/>
            </a:r>
            <a:br>
              <a:rPr lang="el-GR" b="1" dirty="0"/>
            </a:br>
            <a:r>
              <a:rPr lang="el-GR" sz="2800" b="1" dirty="0"/>
              <a:t>Το Σύστημα Υγείας της </a:t>
            </a:r>
            <a:r>
              <a:rPr lang="el-GR" sz="2800" b="1" dirty="0" smtClean="0"/>
              <a:t>Δανίας κατά 83% στηρίζεται στις φορολογικές εισφορές των πολιτών. </a:t>
            </a:r>
            <a:r>
              <a:rPr lang="el-GR" b="1" dirty="0"/>
              <a:t/>
            </a:r>
            <a:br>
              <a:rPr lang="el-GR" b="1" dirty="0"/>
            </a:br>
            <a:endParaRPr lang="el-GR" b="1" dirty="0"/>
          </a:p>
        </p:txBody>
      </p:sp>
    </p:spTree>
    <p:extLst>
      <p:ext uri="{BB962C8B-B14F-4D97-AF65-F5344CB8AC3E}">
        <p14:creationId xmlns:p14="http://schemas.microsoft.com/office/powerpoint/2010/main" val="2623127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4"/>
            <a:ext cx="10515600" cy="5969773"/>
          </a:xfrm>
        </p:spPr>
        <p:txBody>
          <a:bodyPr>
            <a:normAutofit/>
          </a:bodyPr>
          <a:lstStyle/>
          <a:p>
            <a:r>
              <a:rPr lang="el-GR" sz="2500" b="1" dirty="0" smtClean="0"/>
              <a:t>Π.ΦΥ. Στην Μεγάλη Βρετανία</a:t>
            </a:r>
            <a:br>
              <a:rPr lang="el-GR" sz="2500" b="1" dirty="0" smtClean="0"/>
            </a:br>
            <a:r>
              <a:rPr lang="el-GR" sz="2500" b="1" dirty="0" smtClean="0"/>
              <a:t/>
            </a:r>
            <a:br>
              <a:rPr lang="el-GR" sz="2500" b="1" dirty="0" smtClean="0"/>
            </a:br>
            <a:r>
              <a:rPr lang="el-GR" sz="2500" b="1" dirty="0" smtClean="0"/>
              <a:t>Η </a:t>
            </a:r>
            <a:r>
              <a:rPr lang="el-GR" sz="2500" b="1" dirty="0"/>
              <a:t>φροντίδα της Δημόσιας Υγείας στη Μεγάλη Βρετανία είναι ευθύνη της Εθνικής Υπηρεσίας Υγείας (National Health Service - NHS) από το 1948. </a:t>
            </a:r>
            <a:r>
              <a:rPr lang="el-GR" sz="2500" b="1" dirty="0" smtClean="0"/>
              <a:t/>
            </a:r>
            <a:br>
              <a:rPr lang="el-GR" sz="2500" b="1" dirty="0" smtClean="0"/>
            </a:br>
            <a:r>
              <a:rPr lang="el-GR" sz="2500" b="1" dirty="0" smtClean="0"/>
              <a:t/>
            </a:r>
            <a:br>
              <a:rPr lang="el-GR" sz="2500" b="1" dirty="0" smtClean="0"/>
            </a:br>
            <a:r>
              <a:rPr lang="el-GR" sz="2500" b="1" dirty="0"/>
              <a:t>Η Ιδιωτική ασφάλιση απλά συμπληρώνει το εθνικό σύστημα υγείας</a:t>
            </a:r>
            <a:r>
              <a:rPr lang="el-GR" sz="2500" b="1" dirty="0" smtClean="0"/>
              <a:t>.</a:t>
            </a:r>
            <a:br>
              <a:rPr lang="el-GR" sz="2500" b="1" dirty="0" smtClean="0"/>
            </a:br>
            <a:r>
              <a:rPr lang="el-GR" sz="2500" b="1" dirty="0" smtClean="0"/>
              <a:t/>
            </a:r>
            <a:br>
              <a:rPr lang="el-GR" sz="2500" b="1" dirty="0" smtClean="0"/>
            </a:br>
            <a:r>
              <a:rPr lang="el-GR" sz="2500" b="1" dirty="0" smtClean="0"/>
              <a:t>Οι </a:t>
            </a:r>
            <a:r>
              <a:rPr lang="el-GR" sz="2500" b="1" dirty="0"/>
              <a:t>Γενικοί Γιατροί λειτουργούν σαν γιατροί Πρωτοβάθμιας Φροντίδας και σαν « θυρωροί» του συστήματος υγείας. Περισσότερο από το 99% του πληθυσμού της χώρας είναι εγγεγραμμένοι στις λίστες των Γενικών Γιατρών, οι οποίοι παρέχουν 24ωρη πρόσβαση σε ένα εύρος προληπτικών, διαγνωστικών, και θεραπευτικών υπηρεσιών Πρωτοβάθμιας φροντίδας. </a:t>
            </a:r>
          </a:p>
        </p:txBody>
      </p:sp>
    </p:spTree>
    <p:extLst>
      <p:ext uri="{BB962C8B-B14F-4D97-AF65-F5344CB8AC3E}">
        <p14:creationId xmlns:p14="http://schemas.microsoft.com/office/powerpoint/2010/main" val="19050675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4"/>
            <a:ext cx="10515600" cy="6492875"/>
          </a:xfrm>
        </p:spPr>
        <p:txBody>
          <a:bodyPr>
            <a:normAutofit/>
          </a:bodyPr>
          <a:lstStyle/>
          <a:p>
            <a:r>
              <a:rPr lang="el-GR" sz="2500" b="1" dirty="0"/>
              <a:t>Η αμοιβή των γενικών γιατρών βασίζεται σε ένα καθορισμένο ποσό ανά ασθενή, το οποίο παίρνουν από τις PCG για τους ασθενείς που είναι εγγεγραμμένοι στα μητρώα τους. </a:t>
            </a:r>
            <a:r>
              <a:rPr lang="el-GR" sz="2500" b="1" dirty="0" smtClean="0"/>
              <a:t/>
            </a:r>
            <a:br>
              <a:rPr lang="el-GR" sz="2500" b="1" dirty="0" smtClean="0"/>
            </a:br>
            <a:r>
              <a:rPr lang="el-GR" sz="2500" b="1" dirty="0"/>
              <a:t/>
            </a:r>
            <a:br>
              <a:rPr lang="el-GR" sz="2500" b="1" dirty="0"/>
            </a:br>
            <a:r>
              <a:rPr lang="en-US" sz="2500" b="1" dirty="0" smtClean="0"/>
              <a:t>PCG;;;</a:t>
            </a:r>
            <a:br>
              <a:rPr lang="en-US" sz="2500" b="1" dirty="0" smtClean="0"/>
            </a:br>
            <a:r>
              <a:rPr lang="en-US" sz="2500" b="1" dirty="0"/>
              <a:t/>
            </a:r>
            <a:br>
              <a:rPr lang="en-US" sz="2500" b="1" dirty="0"/>
            </a:br>
            <a:r>
              <a:rPr lang="el-GR" sz="2500" b="1" dirty="0" smtClean="0"/>
              <a:t>Υπηρεσία παροχής συμβουλευτικών υπηρεσιών </a:t>
            </a:r>
            <a:r>
              <a:rPr lang="en-US" sz="2500" b="1" dirty="0"/>
              <a:t>Public Consulting Group </a:t>
            </a:r>
            <a:r>
              <a:rPr lang="el-GR" sz="2500" b="1" dirty="0" smtClean="0"/>
              <a:t>(PCG</a:t>
            </a:r>
            <a:r>
              <a:rPr lang="el-GR" sz="2500" b="1" dirty="0"/>
              <a:t>) είναι ένας κορυφαίος πάροχος ολοκληρωμένων συμβουλευτικών υπηρεσιών </a:t>
            </a:r>
            <a:r>
              <a:rPr lang="el-GR" sz="2500" b="1" dirty="0" smtClean="0"/>
              <a:t>στο κράτος, και τις δημοτικές </a:t>
            </a:r>
            <a:r>
              <a:rPr lang="el-GR" sz="2500" b="1" dirty="0"/>
              <a:t>αρχές σε όλη την ΗΠΑ, με αναπτυσσόμενη </a:t>
            </a:r>
            <a:r>
              <a:rPr lang="el-GR" sz="2500" b="1" dirty="0" smtClean="0"/>
              <a:t>παρουσία και στην Ευρώπη. </a:t>
            </a:r>
            <a:br>
              <a:rPr lang="el-GR" sz="2500" b="1" dirty="0" smtClean="0"/>
            </a:br>
            <a:r>
              <a:rPr lang="el-GR" sz="2500" b="1" dirty="0"/>
              <a:t/>
            </a:r>
            <a:br>
              <a:rPr lang="el-GR" sz="2500" b="1" dirty="0"/>
            </a:br>
            <a:r>
              <a:rPr lang="el-GR" sz="2500" b="1" dirty="0" smtClean="0"/>
              <a:t>Παρέχει πληροφορίες και στην δημόσια εκπαίδευση, την τεχνολογική εκπαίδευση αλλά και πληροφορίες για την διασφάλιση του Ιατρικού απορρήτου των ασθενών. </a:t>
            </a:r>
            <a:r>
              <a:rPr lang="en-US" sz="2500" b="1" dirty="0" smtClean="0"/>
              <a:t/>
            </a:r>
            <a:br>
              <a:rPr lang="en-US" sz="2500" b="1" dirty="0" smtClean="0"/>
            </a:br>
            <a:endParaRPr lang="el-GR" sz="2500" b="1" dirty="0"/>
          </a:p>
        </p:txBody>
      </p:sp>
    </p:spTree>
    <p:extLst>
      <p:ext uri="{BB962C8B-B14F-4D97-AF65-F5344CB8AC3E}">
        <p14:creationId xmlns:p14="http://schemas.microsoft.com/office/powerpoint/2010/main" val="12241871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5920345"/>
          </a:xfrm>
        </p:spPr>
        <p:txBody>
          <a:bodyPr>
            <a:normAutofit fontScale="90000"/>
          </a:bodyPr>
          <a:lstStyle/>
          <a:p>
            <a:r>
              <a:rPr lang="el-GR" sz="2800" b="1" dirty="0" smtClean="0"/>
              <a:t>Παραπομπή σε νοσοκομεία από Γενικούς Ιατρούς</a:t>
            </a:r>
            <a:br>
              <a:rPr lang="el-GR" sz="2800" b="1" dirty="0" smtClean="0"/>
            </a:br>
            <a:r>
              <a:rPr lang="el-GR" sz="2800" b="1" dirty="0"/>
              <a:t/>
            </a:r>
            <a:br>
              <a:rPr lang="el-GR" sz="2800" b="1" dirty="0"/>
            </a:br>
            <a:r>
              <a:rPr lang="el-GR" sz="2800" b="1" dirty="0"/>
              <a:t>Από το Απρίλιο του 1999, οι Ομάδες Πρωτοβάθμιας Φροντίδας ( PCGs ) έχουν γίνει ο θεμέλιος λίθος του οργανισμού υπηρεσιών υγείας στην Μ. Βρετανία. </a:t>
            </a:r>
            <a:r>
              <a:rPr lang="el-GR" sz="2800" b="1" dirty="0" smtClean="0"/>
              <a:t/>
            </a:r>
            <a:br>
              <a:rPr lang="el-GR" sz="2800" b="1" dirty="0" smtClean="0"/>
            </a:br>
            <a:r>
              <a:rPr lang="el-GR" sz="2800" b="1" dirty="0"/>
              <a:t/>
            </a:r>
            <a:br>
              <a:rPr lang="el-GR" sz="2800" b="1" dirty="0"/>
            </a:br>
            <a:r>
              <a:rPr lang="el-GR" sz="2800" b="1" dirty="0" smtClean="0"/>
              <a:t>Συμβουλευτικές υπηρεσίες</a:t>
            </a:r>
            <a:br>
              <a:rPr lang="el-GR" sz="2800" b="1" dirty="0" smtClean="0"/>
            </a:br>
            <a:r>
              <a:rPr lang="el-GR" sz="2800" b="1" dirty="0"/>
              <a:t/>
            </a:r>
            <a:br>
              <a:rPr lang="el-GR" sz="2800" b="1" dirty="0"/>
            </a:br>
            <a:r>
              <a:rPr lang="el-GR" sz="2800" b="1" dirty="0"/>
              <a:t>Το 1987 εκδόθηκε μια Λευκή Βίβλος, η Promoting </a:t>
            </a:r>
            <a:r>
              <a:rPr lang="el-GR" sz="2800" b="1" dirty="0" smtClean="0"/>
              <a:t>Beton </a:t>
            </a:r>
            <a:r>
              <a:rPr lang="el-GR" sz="2800" b="1" dirty="0"/>
              <a:t>Health, η οποία </a:t>
            </a:r>
            <a:r>
              <a:rPr lang="el-GR" sz="2800" b="1" dirty="0" smtClean="0"/>
              <a:t>περιλάμβανε </a:t>
            </a:r>
            <a:r>
              <a:rPr lang="el-GR" sz="2800" b="1" dirty="0"/>
              <a:t>πολλά μέτρα με σκοπό να βοηθήσουν την γενική ιατρική να ανταποκριθεί στις απαιτήσεις της αγοράς. </a:t>
            </a:r>
            <a:r>
              <a:rPr lang="el-GR" sz="2800" b="1" dirty="0" smtClean="0"/>
              <a:t/>
            </a:r>
            <a:br>
              <a:rPr lang="el-GR" sz="2800" b="1" dirty="0" smtClean="0"/>
            </a:br>
            <a:r>
              <a:rPr lang="el-GR" sz="2800" b="1" dirty="0"/>
              <a:t/>
            </a:r>
            <a:br>
              <a:rPr lang="el-GR" sz="2800" b="1" dirty="0"/>
            </a:br>
            <a:r>
              <a:rPr lang="el-GR" sz="2800" b="1" dirty="0" smtClean="0"/>
              <a:t>Δημιουργία εξωνοσοκομειακων τμημάτων παροχή Ιατρικών συμβουλών </a:t>
            </a:r>
            <a:r>
              <a:rPr lang="el-GR" sz="2500" dirty="0" smtClean="0"/>
              <a:t/>
            </a:r>
            <a:br>
              <a:rPr lang="el-GR" sz="2500" dirty="0" smtClean="0"/>
            </a:br>
            <a:r>
              <a:rPr lang="el-GR" sz="2500" dirty="0"/>
              <a:t/>
            </a:r>
            <a:br>
              <a:rPr lang="el-GR" sz="2500" dirty="0"/>
            </a:br>
            <a:endParaRPr lang="el-GR" sz="2500" dirty="0"/>
          </a:p>
        </p:txBody>
      </p:sp>
    </p:spTree>
    <p:extLst>
      <p:ext uri="{BB962C8B-B14F-4D97-AF65-F5344CB8AC3E}">
        <p14:creationId xmlns:p14="http://schemas.microsoft.com/office/powerpoint/2010/main" val="3634821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34314" y="365125"/>
            <a:ext cx="10719486" cy="6126291"/>
          </a:xfrm>
        </p:spPr>
        <p:txBody>
          <a:bodyPr>
            <a:normAutofit/>
          </a:bodyPr>
          <a:lstStyle/>
          <a:p>
            <a:r>
              <a:rPr lang="el-GR" sz="2800" b="1" dirty="0" smtClean="0"/>
              <a:t>Το ιδιωτικό σύστημα χαρακτηριστικά</a:t>
            </a:r>
            <a:r>
              <a:rPr lang="en-US" sz="2800" b="1" dirty="0" smtClean="0"/>
              <a:t>:</a:t>
            </a:r>
            <a:r>
              <a:rPr lang="el-GR" sz="2800" b="1" dirty="0" smtClean="0"/>
              <a:t> </a:t>
            </a:r>
            <a:r>
              <a:rPr lang="en-US" sz="2800" b="1" dirty="0" smtClean="0"/>
              <a:t/>
            </a:r>
            <a:br>
              <a:rPr lang="en-US" sz="2800" b="1" dirty="0" smtClean="0"/>
            </a:br>
            <a:r>
              <a:rPr lang="en-US" sz="2800" b="1" dirty="0"/>
              <a:t/>
            </a:r>
            <a:br>
              <a:rPr lang="en-US" sz="2800" b="1" dirty="0"/>
            </a:br>
            <a:r>
              <a:rPr lang="el-GR" sz="2800" b="1" dirty="0" smtClean="0"/>
              <a:t>-Λειτουργεί με τις δυνάμεις της αγοράς προσφοράς και ζήτησης </a:t>
            </a:r>
            <a:br>
              <a:rPr lang="el-GR" sz="2800" b="1" dirty="0" smtClean="0"/>
            </a:br>
            <a:r>
              <a:rPr lang="el-GR" sz="2800" b="1" dirty="0" smtClean="0"/>
              <a:t/>
            </a:r>
            <a:br>
              <a:rPr lang="el-GR" sz="2800" b="1" dirty="0" smtClean="0"/>
            </a:br>
            <a:r>
              <a:rPr lang="el-GR" sz="2800" b="1" dirty="0" smtClean="0"/>
              <a:t>-Υπάρχει πλήρη ελευθερία γιατρών και ασθενών</a:t>
            </a:r>
            <a:br>
              <a:rPr lang="el-GR" sz="2800" b="1" dirty="0" smtClean="0"/>
            </a:br>
            <a:r>
              <a:rPr lang="el-GR" sz="2800" b="1" dirty="0"/>
              <a:t/>
            </a:r>
            <a:br>
              <a:rPr lang="el-GR" sz="2800" b="1" dirty="0"/>
            </a:br>
            <a:r>
              <a:rPr lang="el-GR" sz="2800" b="1" dirty="0" smtClean="0"/>
              <a:t>-Το σύστημα κυριαρχείται από την ιδιωτική ασφάλιση «ασφαλιστικές εταιρείες»</a:t>
            </a:r>
            <a:br>
              <a:rPr lang="el-GR" sz="2800" b="1" dirty="0" smtClean="0"/>
            </a:br>
            <a:r>
              <a:rPr lang="el-GR" sz="2800" b="1" dirty="0" smtClean="0"/>
              <a:t/>
            </a:r>
            <a:br>
              <a:rPr lang="el-GR" sz="2800" b="1" dirty="0" smtClean="0"/>
            </a:br>
            <a:r>
              <a:rPr lang="el-GR" sz="2800" b="1" dirty="0" smtClean="0"/>
              <a:t>ή από τις απευθείας πληρωμές των ασθενών.</a:t>
            </a:r>
            <a:br>
              <a:rPr lang="el-GR" sz="2800" b="1" dirty="0" smtClean="0"/>
            </a:br>
            <a:r>
              <a:rPr lang="el-GR" sz="2800" b="1" dirty="0"/>
              <a:t/>
            </a:r>
            <a:br>
              <a:rPr lang="el-GR" sz="2800" b="1" dirty="0"/>
            </a:br>
            <a:endParaRPr lang="el-GR" sz="2500" b="1" dirty="0"/>
          </a:p>
        </p:txBody>
      </p:sp>
    </p:spTree>
    <p:extLst>
      <p:ext uri="{BB962C8B-B14F-4D97-AF65-F5344CB8AC3E}">
        <p14:creationId xmlns:p14="http://schemas.microsoft.com/office/powerpoint/2010/main" val="775058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98157" y="2663482"/>
            <a:ext cx="10515600" cy="1325563"/>
          </a:xfrm>
        </p:spPr>
        <p:txBody>
          <a:bodyPr>
            <a:normAutofit fontScale="90000"/>
          </a:bodyPr>
          <a:lstStyle/>
          <a:p>
            <a:r>
              <a:rPr lang="el-GR" sz="3000" b="1" dirty="0"/>
              <a:t>Το σύστημα αυτό στην κανονική του μορφή δεν συναντάται πουθενά – </a:t>
            </a:r>
            <a:br>
              <a:rPr lang="el-GR" sz="3000" b="1" dirty="0"/>
            </a:br>
            <a:r>
              <a:rPr lang="el-GR" sz="3000" b="1" dirty="0"/>
              <a:t/>
            </a:r>
            <a:br>
              <a:rPr lang="el-GR" sz="3000" b="1" dirty="0"/>
            </a:br>
            <a:r>
              <a:rPr lang="el-GR" sz="3000" b="1" dirty="0"/>
              <a:t>πλησιέστερος εκπρόσωπος αυτού του ιδιωτικού συστήματος είναι οι Ηνωμένες </a:t>
            </a:r>
            <a:br>
              <a:rPr lang="el-GR" sz="3000" b="1" dirty="0"/>
            </a:br>
            <a:r>
              <a:rPr lang="el-GR" sz="3000" b="1" dirty="0"/>
              <a:t/>
            </a:r>
            <a:br>
              <a:rPr lang="el-GR" sz="3000" b="1" dirty="0"/>
            </a:br>
            <a:r>
              <a:rPr lang="el-GR" sz="3000" b="1" dirty="0"/>
              <a:t>Πολιτείες Αμερικής οι οποίες ποτέ δεν είχαν παράδοση στο κοινωνικό κράτος </a:t>
            </a:r>
            <a:r>
              <a:rPr lang="el-GR" sz="3000" b="1" dirty="0" smtClean="0"/>
              <a:t>πρόνοιας</a:t>
            </a:r>
            <a:r>
              <a:rPr lang="el-GR" sz="3000" b="1" dirty="0"/>
              <a:t>. </a:t>
            </a:r>
            <a:r>
              <a:rPr lang="el-GR" b="1" dirty="0"/>
              <a:t/>
            </a:r>
            <a:br>
              <a:rPr lang="el-GR" b="1" dirty="0"/>
            </a:br>
            <a:endParaRPr lang="el-GR" b="1" dirty="0"/>
          </a:p>
        </p:txBody>
      </p:sp>
    </p:spTree>
    <p:extLst>
      <p:ext uri="{BB962C8B-B14F-4D97-AF65-F5344CB8AC3E}">
        <p14:creationId xmlns:p14="http://schemas.microsoft.com/office/powerpoint/2010/main" val="1080537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51935" y="365125"/>
            <a:ext cx="10801865" cy="6118053"/>
          </a:xfrm>
        </p:spPr>
        <p:txBody>
          <a:bodyPr>
            <a:normAutofit/>
          </a:bodyPr>
          <a:lstStyle/>
          <a:p>
            <a:r>
              <a:rPr lang="el-GR" sz="2500" b="1" dirty="0" smtClean="0"/>
              <a:t>Τα μειονεκτήματα του συστήματος είναι</a:t>
            </a:r>
            <a:r>
              <a:rPr lang="en-US" sz="2500" b="1" dirty="0" smtClean="0"/>
              <a:t>:</a:t>
            </a:r>
            <a:br>
              <a:rPr lang="en-US" sz="2500" b="1" dirty="0" smtClean="0"/>
            </a:br>
            <a:r>
              <a:rPr lang="en-US" sz="2500" b="1" dirty="0" smtClean="0"/>
              <a:t/>
            </a:r>
            <a:br>
              <a:rPr lang="en-US" sz="2500" b="1" dirty="0" smtClean="0"/>
            </a:br>
            <a:r>
              <a:rPr lang="en-US" sz="2500" b="1" dirty="0" smtClean="0"/>
              <a:t>-</a:t>
            </a:r>
            <a:r>
              <a:rPr lang="el-GR" sz="2500" b="1" dirty="0" smtClean="0"/>
              <a:t> Οδηγεί σε μεγάλες υγειονομικές ανισότητες η κάλυψη εξαρτάται από την οικονομική δυνατότητα του ασθενή «ΗΠΑ 37 εκατ. Ανασφάλιστοι». </a:t>
            </a:r>
            <a:br>
              <a:rPr lang="el-GR" sz="2500" b="1" dirty="0" smtClean="0"/>
            </a:br>
            <a:r>
              <a:rPr lang="el-GR" sz="2500" b="1" dirty="0" smtClean="0"/>
              <a:t/>
            </a:r>
            <a:br>
              <a:rPr lang="el-GR" sz="2500" b="1" dirty="0" smtClean="0"/>
            </a:br>
            <a:r>
              <a:rPr lang="el-GR" sz="2500" b="1" dirty="0" smtClean="0"/>
              <a:t>-Υποθάλπει την προκλητή ζήτηση. Το φαινόμενο της προκλητής ζήτησης επιτείνεται ιδιαίτερα σήμερα που αριθμός των Ιατρών συνεχώς αυξάνεται και παρουσιάζει άνιση γεωγραφική κατανομή. Το Αμερικάνικο σύστημα υγείας είναι το ακριβότερο στον κόσμο.</a:t>
            </a:r>
            <a:br>
              <a:rPr lang="el-GR" sz="2500" b="1" dirty="0" smtClean="0"/>
            </a:br>
            <a:r>
              <a:rPr lang="el-GR" sz="2500" b="1" dirty="0"/>
              <a:t/>
            </a:r>
            <a:br>
              <a:rPr lang="el-GR" sz="2500" b="1" dirty="0"/>
            </a:br>
            <a:r>
              <a:rPr lang="el-GR" sz="2500" b="1" dirty="0" smtClean="0"/>
              <a:t>-Το «κέρδος» βασίζεται στην θεραπευτική παρέμβαση και αποκατάσταση με αποτέλεσμα να μην δίνεται ιδιαίτερη σημασία στην πρόληψη.</a:t>
            </a:r>
            <a:br>
              <a:rPr lang="el-GR" sz="2500" b="1" dirty="0" smtClean="0"/>
            </a:br>
            <a:r>
              <a:rPr lang="el-GR" sz="2500" dirty="0" smtClean="0"/>
              <a:t/>
            </a:r>
            <a:br>
              <a:rPr lang="el-GR" sz="2500" dirty="0" smtClean="0"/>
            </a:br>
            <a:endParaRPr lang="el-GR" sz="2500" dirty="0"/>
          </a:p>
        </p:txBody>
      </p:sp>
    </p:spTree>
    <p:extLst>
      <p:ext uri="{BB962C8B-B14F-4D97-AF65-F5344CB8AC3E}">
        <p14:creationId xmlns:p14="http://schemas.microsoft.com/office/powerpoint/2010/main" val="4120896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4"/>
            <a:ext cx="10515600" cy="5986249"/>
          </a:xfrm>
        </p:spPr>
        <p:txBody>
          <a:bodyPr>
            <a:normAutofit fontScale="90000"/>
          </a:bodyPr>
          <a:lstStyle/>
          <a:p>
            <a:r>
              <a:rPr lang="el-GR" sz="2800" dirty="0" smtClean="0"/>
              <a:t/>
            </a:r>
            <a:br>
              <a:rPr lang="el-GR" sz="2800" dirty="0" smtClean="0"/>
            </a:br>
            <a:r>
              <a:rPr lang="el-GR" sz="2800" dirty="0"/>
              <a:t/>
            </a:r>
            <a:br>
              <a:rPr lang="el-GR" sz="2800" dirty="0"/>
            </a:br>
            <a:r>
              <a:rPr lang="el-GR" sz="2800" b="1" dirty="0" smtClean="0"/>
              <a:t>Δημόσιο Σύστημα «Κρατικό»</a:t>
            </a:r>
            <a:br>
              <a:rPr lang="el-GR" sz="2800" b="1" dirty="0" smtClean="0"/>
            </a:br>
            <a:r>
              <a:rPr lang="el-GR" sz="2800" b="1" dirty="0" smtClean="0"/>
              <a:t/>
            </a:r>
            <a:br>
              <a:rPr lang="el-GR" sz="2800" b="1" dirty="0" smtClean="0"/>
            </a:br>
            <a:r>
              <a:rPr lang="el-GR" sz="2800" b="1" dirty="0" smtClean="0"/>
              <a:t>-Κάλυψη αναγκών όλου το πληθυσμού </a:t>
            </a:r>
            <a:br>
              <a:rPr lang="el-GR" sz="2800" b="1" dirty="0" smtClean="0"/>
            </a:br>
            <a:r>
              <a:rPr lang="el-GR" sz="2800" b="1" dirty="0" smtClean="0"/>
              <a:t/>
            </a:r>
            <a:br>
              <a:rPr lang="el-GR" sz="2800" b="1" dirty="0" smtClean="0"/>
            </a:br>
            <a:r>
              <a:rPr lang="el-GR" sz="2800" b="1" dirty="0" smtClean="0"/>
              <a:t>Υποδιαιρείται στο</a:t>
            </a:r>
            <a:r>
              <a:rPr lang="en-US" sz="2800" b="1" dirty="0" smtClean="0"/>
              <a:t>:</a:t>
            </a:r>
            <a:r>
              <a:rPr lang="el-GR" sz="2800" b="1" dirty="0" smtClean="0"/>
              <a:t/>
            </a:r>
            <a:br>
              <a:rPr lang="el-GR" sz="2800" b="1" dirty="0" smtClean="0"/>
            </a:br>
            <a:r>
              <a:rPr lang="en-US" sz="2800" b="1" dirty="0" smtClean="0"/>
              <a:t/>
            </a:r>
            <a:br>
              <a:rPr lang="en-US" sz="2800" b="1" dirty="0" smtClean="0"/>
            </a:br>
            <a:r>
              <a:rPr lang="en-US" sz="2800" b="1" dirty="0"/>
              <a:t/>
            </a:r>
            <a:br>
              <a:rPr lang="en-US" sz="2800" b="1" dirty="0"/>
            </a:br>
            <a:r>
              <a:rPr lang="el-GR" sz="2800" b="1" dirty="0" smtClean="0"/>
              <a:t>Μοντέλο </a:t>
            </a:r>
            <a:r>
              <a:rPr lang="en-US" sz="2800" b="1" dirty="0" smtClean="0"/>
              <a:t>Bismarck:</a:t>
            </a:r>
            <a:r>
              <a:rPr lang="el-GR" sz="2800" b="1" dirty="0"/>
              <a:t> </a:t>
            </a:r>
            <a:r>
              <a:rPr lang="el-GR" sz="2800" b="1" dirty="0" smtClean="0"/>
              <a:t>Χρηματοδότηση μέσο της Κοινωνικής ασφάλισης. Ασφαλιστικά ταμεία ενίσχυση των ταμείων από τις εισφορές εργαζομένων και εργοδοτών το μοντέλο αυτό το συναντάμε Γαλλία και Γερμανία</a:t>
            </a:r>
            <a:br>
              <a:rPr lang="el-GR" sz="2800" b="1" dirty="0" smtClean="0"/>
            </a:br>
            <a:r>
              <a:rPr lang="el-GR" sz="2800" b="1" dirty="0"/>
              <a:t/>
            </a:r>
            <a:br>
              <a:rPr lang="el-GR" sz="2800" b="1" dirty="0"/>
            </a:br>
            <a:r>
              <a:rPr lang="el-GR" sz="2800" b="1" dirty="0" smtClean="0"/>
              <a:t>Μοντέλο </a:t>
            </a:r>
            <a:r>
              <a:rPr lang="en-US" sz="2800" b="1" dirty="0" smtClean="0"/>
              <a:t>Beveridge:</a:t>
            </a:r>
            <a:r>
              <a:rPr lang="el-GR" sz="2800" b="1" dirty="0" smtClean="0"/>
              <a:t> Χρηματοδότηση απευθείας από τον κρατικό προϋπολογισμό πλήρη κρατική παραγωγή και ιδιοκτησία των υπηρεσιών, το μοντέλο αυτό το συναντάμε στην Μ. Βρετανία, Ιταλία, Πορτογαλία, Ισπανία Σουηδία.  </a:t>
            </a:r>
            <a:r>
              <a:rPr lang="el-GR" sz="2800" dirty="0"/>
              <a:t/>
            </a:r>
            <a:br>
              <a:rPr lang="el-GR" sz="2800" dirty="0"/>
            </a:br>
            <a:r>
              <a:rPr lang="el-GR" sz="2500" dirty="0" smtClean="0"/>
              <a:t/>
            </a:r>
            <a:br>
              <a:rPr lang="el-GR" sz="2500" dirty="0" smtClean="0"/>
            </a:br>
            <a:r>
              <a:rPr lang="el-GR" sz="2500" dirty="0" smtClean="0"/>
              <a:t/>
            </a:r>
            <a:br>
              <a:rPr lang="el-GR" sz="2500" dirty="0" smtClean="0"/>
            </a:br>
            <a:endParaRPr lang="el-GR" sz="2500" dirty="0"/>
          </a:p>
        </p:txBody>
      </p:sp>
    </p:spTree>
    <p:extLst>
      <p:ext uri="{BB962C8B-B14F-4D97-AF65-F5344CB8AC3E}">
        <p14:creationId xmlns:p14="http://schemas.microsoft.com/office/powerpoint/2010/main" val="5523862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77795" y="365125"/>
            <a:ext cx="10876005" cy="5459026"/>
          </a:xfrm>
        </p:spPr>
        <p:txBody>
          <a:bodyPr>
            <a:normAutofit/>
          </a:bodyPr>
          <a:lstStyle/>
          <a:p>
            <a:r>
              <a:rPr lang="el-GR" sz="2500" b="1" dirty="0" smtClean="0"/>
              <a:t>Πλεονεκτήματα του συστήματος είναι</a:t>
            </a:r>
            <a:r>
              <a:rPr lang="en-US" sz="2500" b="1" dirty="0" smtClean="0"/>
              <a:t>:</a:t>
            </a:r>
            <a:r>
              <a:rPr lang="el-GR" sz="2500" b="1" dirty="0" smtClean="0"/>
              <a:t/>
            </a:r>
            <a:br>
              <a:rPr lang="el-GR" sz="2500" b="1" dirty="0" smtClean="0"/>
            </a:br>
            <a:r>
              <a:rPr lang="en-US" sz="2500" b="1" dirty="0" smtClean="0"/>
              <a:t/>
            </a:r>
            <a:br>
              <a:rPr lang="en-US" sz="2500" b="1" dirty="0" smtClean="0"/>
            </a:br>
            <a:r>
              <a:rPr lang="el-GR" sz="2500" b="1" dirty="0" smtClean="0"/>
              <a:t>Ο κεντρικός ο σχεδιασμός των υπηρεσιών, η ενιαία και κεντρική χρηματοδότηση, καθολική κάλυψη του πληθυσμού.</a:t>
            </a:r>
            <a:br>
              <a:rPr lang="el-GR" sz="2500" b="1" dirty="0" smtClean="0"/>
            </a:br>
            <a:r>
              <a:rPr lang="el-GR" sz="2500" b="1" dirty="0"/>
              <a:t/>
            </a:r>
            <a:br>
              <a:rPr lang="el-GR" sz="2500" b="1" dirty="0"/>
            </a:br>
            <a:r>
              <a:rPr lang="el-GR" sz="2500" b="1" dirty="0" smtClean="0"/>
              <a:t>Μειονεκτήματα του συστήματος</a:t>
            </a:r>
            <a:r>
              <a:rPr lang="en-US" sz="2500" b="1" dirty="0" smtClean="0"/>
              <a:t>:</a:t>
            </a:r>
            <a:br>
              <a:rPr lang="en-US" sz="2500" b="1" dirty="0" smtClean="0"/>
            </a:br>
            <a:r>
              <a:rPr lang="en-US" sz="2500" b="1" dirty="0"/>
              <a:t/>
            </a:r>
            <a:br>
              <a:rPr lang="en-US" sz="2500" b="1" dirty="0"/>
            </a:br>
            <a:r>
              <a:rPr lang="el-GR" sz="2500" b="1" dirty="0" smtClean="0"/>
              <a:t>Ανάπτυξη γραφειοκρατίας, λίστες αναμονών για τα χειρουργεία </a:t>
            </a:r>
            <a:br>
              <a:rPr lang="el-GR" sz="2500" b="1" dirty="0" smtClean="0"/>
            </a:br>
            <a:r>
              <a:rPr lang="el-GR" sz="2500" b="1" dirty="0" smtClean="0"/>
              <a:t/>
            </a:r>
            <a:br>
              <a:rPr lang="el-GR" sz="2500" b="1" dirty="0" smtClean="0"/>
            </a:br>
            <a:r>
              <a:rPr lang="el-GR" sz="2500" b="1" dirty="0" smtClean="0"/>
              <a:t>Απουσία μηχανισμών που προάγουν την αποτελεσματικότητα</a:t>
            </a:r>
            <a:r>
              <a:rPr lang="en-US" sz="2500" b="1" dirty="0" smtClean="0"/>
              <a:t>.</a:t>
            </a:r>
            <a:r>
              <a:rPr lang="el-GR" sz="2500" b="1" dirty="0" smtClean="0"/>
              <a:t/>
            </a:r>
            <a:br>
              <a:rPr lang="el-GR" sz="2500" b="1" dirty="0" smtClean="0"/>
            </a:br>
            <a:r>
              <a:rPr lang="el-GR" sz="2500" b="1" dirty="0" smtClean="0"/>
              <a:t> </a:t>
            </a:r>
            <a:br>
              <a:rPr lang="el-GR" sz="2500" b="1" dirty="0" smtClean="0"/>
            </a:br>
            <a:r>
              <a:rPr lang="el-GR" sz="2500" b="1" dirty="0" smtClean="0"/>
              <a:t>Γίνεται προσπάθεια για καλύτερο μάνατζμεντ και καλύτερες ποιοτικά υπηρεσίες. </a:t>
            </a:r>
            <a:br>
              <a:rPr lang="el-GR" sz="2500" b="1" dirty="0" smtClean="0"/>
            </a:br>
            <a:r>
              <a:rPr lang="en-US" sz="2500" dirty="0" smtClean="0"/>
              <a:t/>
            </a:r>
            <a:br>
              <a:rPr lang="en-US" sz="2500" dirty="0" smtClean="0"/>
            </a:br>
            <a:endParaRPr lang="el-GR" sz="2500" dirty="0"/>
          </a:p>
        </p:txBody>
      </p:sp>
    </p:spTree>
    <p:extLst>
      <p:ext uri="{BB962C8B-B14F-4D97-AF65-F5344CB8AC3E}">
        <p14:creationId xmlns:p14="http://schemas.microsoft.com/office/powerpoint/2010/main" val="32056114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4"/>
            <a:ext cx="10515600" cy="5936821"/>
          </a:xfrm>
        </p:spPr>
        <p:txBody>
          <a:bodyPr>
            <a:normAutofit/>
          </a:bodyPr>
          <a:lstStyle/>
          <a:p>
            <a:r>
              <a:rPr lang="el-GR" sz="2500" b="1" dirty="0" smtClean="0"/>
              <a:t>Το μικτό σύστημα</a:t>
            </a:r>
            <a:r>
              <a:rPr lang="en-US" sz="2500" b="1" dirty="0" smtClean="0"/>
              <a:t>:</a:t>
            </a:r>
            <a:r>
              <a:rPr lang="el-GR" sz="2500" b="1" dirty="0" smtClean="0"/>
              <a:t/>
            </a:r>
            <a:br>
              <a:rPr lang="el-GR" sz="2500" b="1" dirty="0" smtClean="0"/>
            </a:br>
            <a:r>
              <a:rPr lang="en-US" sz="2500" b="1" dirty="0" smtClean="0"/>
              <a:t/>
            </a:r>
            <a:br>
              <a:rPr lang="en-US" sz="2500" b="1" dirty="0" smtClean="0"/>
            </a:br>
            <a:r>
              <a:rPr lang="en-US" sz="2500" b="1" dirty="0" smtClean="0"/>
              <a:t/>
            </a:r>
            <a:br>
              <a:rPr lang="en-US" sz="2500" b="1" dirty="0" smtClean="0"/>
            </a:br>
            <a:r>
              <a:rPr lang="el-GR" sz="2500" b="1" dirty="0" smtClean="0"/>
              <a:t>Σήμερα ούτε το Δημόσιο ούτε το Ιδιωτικό σύστημα το συναντάμε στην αμιγή τους μορφή</a:t>
            </a:r>
            <a:br>
              <a:rPr lang="el-GR" sz="2500" b="1" dirty="0" smtClean="0"/>
            </a:br>
            <a:r>
              <a:rPr lang="el-GR" sz="2500" b="1" dirty="0" smtClean="0"/>
              <a:t/>
            </a:r>
            <a:br>
              <a:rPr lang="el-GR" sz="2500" b="1" dirty="0" smtClean="0"/>
            </a:br>
            <a:r>
              <a:rPr lang="el-GR" sz="2500" b="1" dirty="0" smtClean="0"/>
              <a:t/>
            </a:r>
            <a:br>
              <a:rPr lang="el-GR" sz="2500" b="1" dirty="0" smtClean="0"/>
            </a:br>
            <a:r>
              <a:rPr lang="el-GR" sz="2500" b="1" dirty="0" smtClean="0"/>
              <a:t>Σε πολλές περιπτώσεις συνυπάρχουν τα πλεονεκτήματα και μειονεκτήματα είναι δύσκολο να προσδιοριστούν μια τέτοια απόπειρα έχει ως προαπαιτούμενο την μελέτη αυτών των συστημάτων κατά περίπτωση σε κάθε χώρα ξεχωριστά.  </a:t>
            </a:r>
            <a:br>
              <a:rPr lang="el-GR" sz="2500" b="1" dirty="0" smtClean="0"/>
            </a:br>
            <a:r>
              <a:rPr lang="el-GR" sz="2500" b="1" dirty="0"/>
              <a:t/>
            </a:r>
            <a:br>
              <a:rPr lang="el-GR" sz="2500" b="1" dirty="0"/>
            </a:br>
            <a:r>
              <a:rPr lang="el-GR" sz="2500" b="1" dirty="0" smtClean="0"/>
              <a:t>Στην Ελλάδα</a:t>
            </a:r>
            <a:r>
              <a:rPr lang="en-US" sz="2500" b="1" dirty="0" smtClean="0"/>
              <a:t> </a:t>
            </a:r>
            <a:r>
              <a:rPr lang="el-GR" sz="2500" b="1" dirty="0" smtClean="0"/>
              <a:t>σήμερα τι σύστημα έχουμε</a:t>
            </a:r>
            <a:r>
              <a:rPr lang="en-US" sz="2500" b="1" dirty="0" smtClean="0"/>
              <a:t>;;;;;</a:t>
            </a:r>
            <a:br>
              <a:rPr lang="en-US" sz="2500" b="1" dirty="0" smtClean="0"/>
            </a:br>
            <a:r>
              <a:rPr lang="el-GR" sz="2500" dirty="0" smtClean="0"/>
              <a:t/>
            </a:r>
            <a:br>
              <a:rPr lang="el-GR" sz="2500" dirty="0" smtClean="0"/>
            </a:br>
            <a:endParaRPr lang="el-GR" sz="2500" dirty="0"/>
          </a:p>
        </p:txBody>
      </p:sp>
    </p:spTree>
    <p:extLst>
      <p:ext uri="{BB962C8B-B14F-4D97-AF65-F5344CB8AC3E}">
        <p14:creationId xmlns:p14="http://schemas.microsoft.com/office/powerpoint/2010/main" val="2612854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a:xfrm>
            <a:off x="-1916884" y="169391"/>
            <a:ext cx="8229600" cy="819150"/>
          </a:xfrm>
        </p:spPr>
        <p:txBody>
          <a:bodyPr>
            <a:normAutofit/>
          </a:bodyPr>
          <a:lstStyle/>
          <a:p>
            <a:pPr algn="ctr"/>
            <a:r>
              <a:rPr lang="el-GR" altLang="el-GR" sz="2700" b="1" dirty="0"/>
              <a:t>Οικονομική </a:t>
            </a:r>
            <a:r>
              <a:rPr lang="el-GR" altLang="el-GR" sz="2700" b="1" dirty="0" smtClean="0"/>
              <a:t>Υγείας  </a:t>
            </a:r>
            <a:endParaRPr lang="el-GR" altLang="el-GR" sz="2700" b="1" dirty="0"/>
          </a:p>
        </p:txBody>
      </p:sp>
      <p:sp>
        <p:nvSpPr>
          <p:cNvPr id="49155" name="Rectangle 3"/>
          <p:cNvSpPr>
            <a:spLocks noGrp="1"/>
          </p:cNvSpPr>
          <p:nvPr>
            <p:ph type="body" idx="1"/>
          </p:nvPr>
        </p:nvSpPr>
        <p:spPr>
          <a:xfrm>
            <a:off x="453005" y="1280824"/>
            <a:ext cx="11367083" cy="4770437"/>
          </a:xfrm>
        </p:spPr>
        <p:txBody>
          <a:bodyPr>
            <a:noAutofit/>
          </a:bodyPr>
          <a:lstStyle/>
          <a:p>
            <a:r>
              <a:rPr lang="en-US" altLang="el-GR" sz="2700" b="1" dirty="0" smtClean="0">
                <a:latin typeface="Corbel" panose="020B0503020204020204" pitchFamily="34" charset="0"/>
              </a:rPr>
              <a:t>H </a:t>
            </a:r>
            <a:r>
              <a:rPr lang="el-GR" altLang="el-GR" sz="2700" b="1" dirty="0" smtClean="0">
                <a:latin typeface="Corbel" panose="020B0503020204020204" pitchFamily="34" charset="0"/>
              </a:rPr>
              <a:t>Επιστήμη </a:t>
            </a:r>
            <a:r>
              <a:rPr lang="el-GR" altLang="el-GR" sz="2700" b="1" dirty="0">
                <a:latin typeface="Corbel" panose="020B0503020204020204" pitchFamily="34" charset="0"/>
              </a:rPr>
              <a:t>που ασχολείται με την επιλογή, την αξιολόγηση και την κατανομή των περιορισμένων πόρων στο σύστημα υγείας, ώστε να εξασφαλίζεται με τον καλύτερο δυνατό τρόπο η βελτίωση της υγείας του </a:t>
            </a:r>
            <a:r>
              <a:rPr lang="el-GR" altLang="el-GR" sz="2700" b="1" dirty="0" smtClean="0">
                <a:latin typeface="Corbel" panose="020B0503020204020204" pitchFamily="34" charset="0"/>
              </a:rPr>
              <a:t>πληθυσμού</a:t>
            </a:r>
            <a:r>
              <a:rPr lang="en-US" altLang="el-GR" sz="2700" b="1" dirty="0" smtClean="0">
                <a:latin typeface="Corbel" panose="020B0503020204020204" pitchFamily="34" charset="0"/>
              </a:rPr>
              <a:t>.</a:t>
            </a:r>
            <a:endParaRPr lang="el-GR" altLang="el-GR" sz="2700" b="1" dirty="0">
              <a:latin typeface="Corbel" panose="020B0503020204020204" pitchFamily="34" charset="0"/>
            </a:endParaRPr>
          </a:p>
          <a:p>
            <a:pPr algn="ctr">
              <a:buFont typeface="Wingdings 2" panose="05020102010507070707" pitchFamily="18" charset="2"/>
              <a:buNone/>
            </a:pPr>
            <a:endParaRPr lang="el-GR" altLang="el-GR" sz="2700" b="1" dirty="0">
              <a:latin typeface="Corbel" panose="020B0503020204020204" pitchFamily="34" charset="0"/>
            </a:endParaRPr>
          </a:p>
          <a:p>
            <a:pPr algn="just">
              <a:buFont typeface="Wingdings 2" panose="05020102010507070707" pitchFamily="18" charset="2"/>
              <a:buNone/>
            </a:pPr>
            <a:r>
              <a:rPr lang="en-US" altLang="el-GR" sz="2700" b="1" dirty="0" smtClean="0">
                <a:latin typeface="Corbel" panose="020B0503020204020204" pitchFamily="34" charset="0"/>
              </a:rPr>
              <a:t>    </a:t>
            </a:r>
            <a:r>
              <a:rPr lang="el-GR" altLang="el-GR" sz="2700" b="1" dirty="0" smtClean="0">
                <a:latin typeface="Corbel" panose="020B0503020204020204" pitchFamily="34" charset="0"/>
              </a:rPr>
              <a:t>Υφαντόπουλος </a:t>
            </a:r>
            <a:r>
              <a:rPr lang="el-GR" altLang="el-GR" sz="2700" b="1" dirty="0">
                <a:latin typeface="Corbel" panose="020B0503020204020204" pitchFamily="34" charset="0"/>
              </a:rPr>
              <a:t>Γ.Ν., (2003), Τα οικονομικά της </a:t>
            </a:r>
            <a:r>
              <a:rPr lang="el-GR" altLang="el-GR" sz="2700" b="1" dirty="0" smtClean="0">
                <a:latin typeface="Corbel" panose="020B0503020204020204" pitchFamily="34" charset="0"/>
              </a:rPr>
              <a:t>Υγείας.</a:t>
            </a:r>
            <a:r>
              <a:rPr lang="en-US" altLang="el-GR" sz="2700" b="1" dirty="0" smtClean="0">
                <a:latin typeface="Corbel" panose="020B0503020204020204" pitchFamily="34" charset="0"/>
              </a:rPr>
              <a:t> </a:t>
            </a:r>
            <a:r>
              <a:rPr lang="el-GR" altLang="el-GR" sz="2700" b="1" dirty="0" smtClean="0">
                <a:latin typeface="Corbel" panose="020B0503020204020204" pitchFamily="34" charset="0"/>
              </a:rPr>
              <a:t>Θεωρία </a:t>
            </a:r>
            <a:r>
              <a:rPr lang="el-GR" altLang="el-GR" sz="2700" b="1" dirty="0">
                <a:latin typeface="Corbel" panose="020B0503020204020204" pitchFamily="34" charset="0"/>
              </a:rPr>
              <a:t>και πολιτική </a:t>
            </a:r>
            <a:r>
              <a:rPr lang="el-GR" altLang="el-GR" sz="2700" b="1" dirty="0" smtClean="0">
                <a:latin typeface="Corbel" panose="020B0503020204020204" pitchFamily="34" charset="0"/>
              </a:rPr>
              <a:t>Εκδ</a:t>
            </a:r>
            <a:r>
              <a:rPr lang="el-GR" altLang="el-GR" sz="2700" b="1" dirty="0">
                <a:latin typeface="Corbel" panose="020B0503020204020204" pitchFamily="34" charset="0"/>
              </a:rPr>
              <a:t>. Τυπωθήτω, Αθήνα  </a:t>
            </a:r>
          </a:p>
        </p:txBody>
      </p:sp>
    </p:spTree>
    <p:extLst>
      <p:ext uri="{BB962C8B-B14F-4D97-AF65-F5344CB8AC3E}">
        <p14:creationId xmlns:p14="http://schemas.microsoft.com/office/powerpoint/2010/main" val="331114039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Βάθος">
  <a:themeElements>
    <a:clrScheme name="Βάθος">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Βάθος">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Βάθος">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Βάθος</Template>
  <TotalTime>1403</TotalTime>
  <Words>415</Words>
  <Application>Microsoft Office PowerPoint</Application>
  <PresentationFormat>Ευρεία οθόνη</PresentationFormat>
  <Paragraphs>60</Paragraphs>
  <Slides>29</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29</vt:i4>
      </vt:variant>
    </vt:vector>
  </HeadingPairs>
  <TitlesOfParts>
    <vt:vector size="33" baseType="lpstr">
      <vt:lpstr>Arial</vt:lpstr>
      <vt:lpstr>Corbel</vt:lpstr>
      <vt:lpstr>Wingdings 2</vt:lpstr>
      <vt:lpstr>Βάθος</vt:lpstr>
      <vt:lpstr>Μορφές συστημάτων Υγείας των χωρών:  Τα επιμέρους χαρακτηριστικά των συστημάτων υγείας των χωρών εξαρτώνται από:  -Τα επιδημιολογικά χαρακτηριστικά της χώρας  -Τα πολιτιστικά χαρακτηριστικά  -Τις οικονομικές συνθήκες που επικρατούν   -Και τα πολιτικά δεδομένα της χώρας  Τα παραπάνω αποτελούν τα ιδιαίτερα χαρακτηριστικά της προσωπικότητας του συστήματος υγείας της κάθε χώρας ξεχωριστά.  Το σύστημα Υγείας είναι αντικείμενο συνεχούς ανάπτυξης και διαχρονικών αλλαγών οι οποίες συνδέονται με τα χαρακτηριστικά του.</vt:lpstr>
      <vt:lpstr>Το κράτος είναι αυτό το οποίο καθορίζει τι μορφή υγειονομικού συστήματος  παρεμβαίνει και δίνει λύσεις σε προβλήματα που αφορούν τον τρόπο   οργάνωσης και παροχής υπηρεσιών.    Υπάρχουν 3 πρότυπα οργάνωσης, παραγωγής και διάθεσης των υπηρεσιών:  -To ιδιωτικό σύστημα «ελεύθερο»  -Το δημόσιο σύστημα «κρατικό ή εθνικό μοντέλο»  -Το μεικτό σύστημα το οποίο αποτελεί ενδιάμεση μορφή και των δύο   παραπάνω  </vt:lpstr>
      <vt:lpstr>Το ιδιωτικό σύστημα χαρακτηριστικά:   -Λειτουργεί με τις δυνάμεις της αγοράς προσφοράς και ζήτησης   -Υπάρχει πλήρη ελευθερία γιατρών και ασθενών  -Το σύστημα κυριαρχείται από την ιδιωτική ασφάλιση «ασφαλιστικές εταιρείες»  ή από τις απευθείας πληρωμές των ασθενών.  </vt:lpstr>
      <vt:lpstr>Το σύστημα αυτό στην κανονική του μορφή δεν συναντάται πουθενά –   πλησιέστερος εκπρόσωπος αυτού του ιδιωτικού συστήματος είναι οι Ηνωμένες   Πολιτείες Αμερικής οι οποίες ποτέ δεν είχαν παράδοση στο κοινωνικό κράτος πρόνοιας.  </vt:lpstr>
      <vt:lpstr>Τα μειονεκτήματα του συστήματος είναι:  - Οδηγεί σε μεγάλες υγειονομικές ανισότητες η κάλυψη εξαρτάται από την οικονομική δυνατότητα του ασθενή «ΗΠΑ 37 εκατ. Ανασφάλιστοι».   -Υποθάλπει την προκλητή ζήτηση. Το φαινόμενο της προκλητής ζήτησης επιτείνεται ιδιαίτερα σήμερα που αριθμός των Ιατρών συνεχώς αυξάνεται και παρουσιάζει άνιση γεωγραφική κατανομή. Το Αμερικάνικο σύστημα υγείας είναι το ακριβότερο στον κόσμο.  -Το «κέρδος» βασίζεται στην θεραπευτική παρέμβαση και αποκατάσταση με αποτέλεσμα να μην δίνεται ιδιαίτερη σημασία στην πρόληψη.  </vt:lpstr>
      <vt:lpstr>  Δημόσιο Σύστημα «Κρατικό»  -Κάλυψη αναγκών όλου το πληθυσμού   Υποδιαιρείται στο:   Μοντέλο Bismarck: Χρηματοδότηση μέσο της Κοινωνικής ασφάλισης. Ασφαλιστικά ταμεία ενίσχυση των ταμείων από τις εισφορές εργαζομένων και εργοδοτών το μοντέλο αυτό το συναντάμε Γαλλία και Γερμανία  Μοντέλο Beveridge: Χρηματοδότηση απευθείας από τον κρατικό προϋπολογισμό πλήρη κρατική παραγωγή και ιδιοκτησία των υπηρεσιών, το μοντέλο αυτό το συναντάμε στην Μ. Βρετανία, Ιταλία, Πορτογαλία, Ισπανία Σουηδία.     </vt:lpstr>
      <vt:lpstr>Πλεονεκτήματα του συστήματος είναι:  Ο κεντρικός ο σχεδιασμός των υπηρεσιών, η ενιαία και κεντρική χρηματοδότηση, καθολική κάλυψη του πληθυσμού.  Μειονεκτήματα του συστήματος:  Ανάπτυξη γραφειοκρατίας, λίστες αναμονών για τα χειρουργεία   Απουσία μηχανισμών που προάγουν την αποτελεσματικότητα.   Γίνεται προσπάθεια για καλύτερο μάνατζμεντ και καλύτερες ποιοτικά υπηρεσίες.   </vt:lpstr>
      <vt:lpstr>Το μικτό σύστημα:   Σήμερα ούτε το Δημόσιο ούτε το Ιδιωτικό σύστημα το συναντάμε στην αμιγή τους μορφή   Σε πολλές περιπτώσεις συνυπάρχουν τα πλεονεκτήματα και μειονεκτήματα είναι δύσκολο να προσδιοριστούν μια τέτοια απόπειρα έχει ως προαπαιτούμενο την μελέτη αυτών των συστημάτων κατά περίπτωση σε κάθε χώρα ξεχωριστά.    Στην Ελλάδα σήμερα τι σύστημα έχουμε;;;;;  </vt:lpstr>
      <vt:lpstr>Οικονομική Υγείας  </vt:lpstr>
      <vt:lpstr>Οικονομική Υγείας </vt:lpstr>
      <vt:lpstr>Η αναγκαιότητα αποδοτικότητας των πόρων:  Σύμφωνα με την οικονομική θεωρεία οι διαθέσιμοι πόροι και επομένως οι πόροι για την υγεία είναι πάντα ανεπαρκείς σε σχέση με τις ανθρώπινες  ανάγκες και ακόμη περισσότερο σε σχέση με τις ανθρώπινες  επιθυμίες.   Είναι βασικό να ερευνούμε και να  αξιολογούμε τις διάφορες επιλογές διάθεσης των πόρων.    Ποια είναι η πλέον αποδοτική κατανομή των δημόσιων πόρων ώστε να μεγιστοποιηθεί η  ωφέλεια  του κοινωνικού συνόλου.   </vt:lpstr>
      <vt:lpstr>Η αναγκαιότητα αποδοτικότητας των πόρων:  Διαθέσιμοι πόροι για το σύστημα υγείας:  Ιατρό-κοινωνικές παροχές και η αυξανόμενη εισαγωγή και χρήση νέων      Προγράμματα πρόληψης, διαγνωστικών και θεραπευτικών παρεμβάσεων,   και δαπανηρών τεχνολογιών στην καθημερινή ιατρική πρακτική.     </vt:lpstr>
      <vt:lpstr>Οι μεγάλες οργανωτικές και διοικητικές ελλείψεις που έχουν παρατηρηθεί   οδηγούν σε μείωση των παραγόμενων προϊόντων – εκροών, περιορισμό των   θετικών αποτελεσμάτων στην υγεία του  πληθυσμού και σημαντική απώλεια πόρων.</vt:lpstr>
      <vt:lpstr>Τα τρία επίπεδα περίθαλψης    Δύο μορφές περίθαλψης οι εξωνοσοκομειακή ή ανοικτή και η νοσοκομειακή ή κλειστή.   Πως συνδέονται;    </vt:lpstr>
      <vt:lpstr>Πρωτοβάθμιο επίπεδο περίθαλψης κέντρα υγείας, γενικούς-οικογενειακούς ιατρούς υπηρεσίες πρόληψης και προαγωγής της υγείας εξωνοσοκομειακή περίθαλψη   Δευτεροβάθμιο επίπεδο περίθαλψης γενικό ή νομαρχιακό νοσοκομείο γιατρούς βασικών ειδικοτήτων   Τριτοβάθμιο επίπεδο περιφερειακό (πανεπιστημιακό) νοσοκομείο εξειδικευμένο προσωπικό με μηχανήματα σύγχρονης ιατρικής τεχνολογίας.  Τέλος ένα τέταρτο επίπεδο είναι η αυτοφροντίδα και είναι η φροντίδα η οποία παρέχεται σε οικογενειακό συγγενικό και κοινωνικό περιβάλλον. </vt:lpstr>
      <vt:lpstr>Παρουσίαση του PowerPoint</vt:lpstr>
      <vt:lpstr>Πρωτοβάθμια Φροντίδα Υγείας Π.Φ.Υ.  Αποτελεί βασικό χαρακτηριστικό συστατικό του συστήματος υγείας και μπορούμε να πούμε ότι είναι το βασικό σημείο αναφοράς όσο αναφορά τις υπηρεσίες πρόληψης, ενημέρωσης αλλά και προαγωγής της υγείας. Η διατήρηση και η βελτίωση ενός καλού επιπέδου υγείας επιτυγχάνεται καλύτερα μέσο της Π.Φ.Υ.    </vt:lpstr>
      <vt:lpstr>Ανάπτυξη προγραμμάτων νοσηλείας στο σπίτι και της μετανοσοκομειακής φροντίδας  Δίνεται μεγαλύτερη έμφαση στον εξωνοσοκομειακο τομέα του συστήματος   Διασύνδεση των Κ.Υ. με τα νοσοκομεία.  Η Π.Φ.Υ. πρέπει να διασφαλίζεται την υψηλή προσπελασιμότητα οργανωτικά, λειτουργικά, γεωγραφικά  Διαθεσιμότητα 24 ώρες το 24ωρο 365 το χρόνο   </vt:lpstr>
      <vt:lpstr>- Πρωτοβάθμια Ιατρική Περίθαλψη: διάγνωση, θεραπεία, αποκατάσταση   - Ιατροπροληπτικές εξετάσεις: εμβολιασμοί, παιδική υγιεινή, οικογενειακός προγραμματισμός, υγιεινή της εργασίας, αντιμετώπιση χρόνιων τοπικών νοσημάτων.    - Στελέχωση των Κέντρων Υγείας με  επαρκεί και εξειδικευμένο προσωπικό.</vt:lpstr>
      <vt:lpstr>Ο θεσμός του οικογενειακού ιατρού  Ο ρόλος του εξειδικεύεται στην δυνατότητα που έχουν οι ασθενείς να προσφεύγουν στους  ιατρούς ειδικοτήτων χωρίς την διαμεσολάβηση του γενικού ιατρού.   Ελλάδα Βέλγιο Γερμανία Γαλλία η προσφυγή στις ειδικότητες είναι ελεύθερη στην Αγγλία Ολλανδία Δανία Αυστραλία γίνεται μόνο μέσω του Γενικού Ιατρού.   Τρόπος αμοιβής μισθό ή κατά πράξη   Εργασιακή σχέση γιατρών ασφαλιστικού φορέα ή ελεύθεροι επαγγελματίες (Ελλάδα – ΙΚΑ) Αγγλία Αυστραλία ελεύθεροι επαγγελματίες   Ο ρόλος τους εξειδικεύεται στην δυνατότητα να εξυπηρετούν ή όχι έναν συγκεκριμένο πληθυσμό.</vt:lpstr>
      <vt:lpstr>Παρουσίαση του PowerPoint</vt:lpstr>
      <vt:lpstr>Νοσηλευτικές δραστηριότητες: Νομαρχιακό-παθολογικός, χειρουργικός, εργαστηριακός. Περιφερειακό μονάδα εντατικής, μονάδα τεχνητού νεφρού μονάδα μεταμοσχεύσεων    Εκπαιδευτικές δραστηριότητες: Νομαρχιακό προπτυχιακή νοσηλευτική και ιατρική εκπαίδευση. Περιφερειακό πλήρη ιατρική και νοσηλευτική εξειδίκευση με παράλληλη εκπαίδευση  Ερευνητικές δραστηριότητες Νομαρχιακό περιορισμένες μελέτες και εφαρμογές  Περιφερειακό μεγαλύτερη ερευνητική δραστηριότητα τόσο σε βασική όσο και σε εφαρμοσμένη έρευνα.   </vt:lpstr>
      <vt:lpstr>Άσκηση</vt:lpstr>
      <vt:lpstr>Α’ Ομάδα: Θετικά στοιχεία που συνθέτουν το Ελληνικό Σύστημα Υγείας </vt:lpstr>
      <vt:lpstr>Β’ Ομάδα: Αρνητικά σημεία που χαρακτηρίζουν το Ελληνικό Σύστημα Υγείας</vt:lpstr>
      <vt:lpstr>Π.Φ.Υ στην Δανία  Αποτελείτε από Ιδιώτες γιατρούς – Γενικούς γιατρούς, ειδικευμένοι γιατροί, φυσιοθεραπευτές, οδοντίατροι και φαρμακοποιοί, αμείβονται χρηματοδοτούμενοι από το Εθνικό Σύστημα Υγείας της Δανίας οι ασθενείς συνεισφέρουν στο κόστος ανάλογα με το είδος της ασφάλισης αλλά και την υπηρεσία υγείας που λαμβάνουν.  Τα νοσοκομεία διευθύνονται και χρηματοδοτούνται από την κομητεία    Δημοτικές υπηρεσίες υγείας – νοσηλεία κατ΄ οίκον, επισκέπτες υγείας, οδοντίατροι διοικούνται και χρηματοδοτούνται από τους 275 Δήμους της χώρας.   Το Σύστημα Υγείας της Δανίας κατά 83% στηρίζεται στις φορολογικές εισφορές των πολιτών.  </vt:lpstr>
      <vt:lpstr>Π.ΦΥ. Στην Μεγάλη Βρετανία  Η φροντίδα της Δημόσιας Υγείας στη Μεγάλη Βρετανία είναι ευθύνη της Εθνικής Υπηρεσίας Υγείας (National Health Service - NHS) από το 1948.   Η Ιδιωτική ασφάλιση απλά συμπληρώνει το εθνικό σύστημα υγείας.  Οι Γενικοί Γιατροί λειτουργούν σαν γιατροί Πρωτοβάθμιας Φροντίδας και σαν « θυρωροί» του συστήματος υγείας. Περισσότερο από το 99% του πληθυσμού της χώρας είναι εγγεγραμμένοι στις λίστες των Γενικών Γιατρών, οι οποίοι παρέχουν 24ωρη πρόσβαση σε ένα εύρος προληπτικών, διαγνωστικών, και θεραπευτικών υπηρεσιών Πρωτοβάθμιας φροντίδας. </vt:lpstr>
      <vt:lpstr>Η αμοιβή των γενικών γιατρών βασίζεται σε ένα καθορισμένο ποσό ανά ασθενή, το οποίο παίρνουν από τις PCG για τους ασθενείς που είναι εγγεγραμμένοι στα μητρώα τους.   PCG;;;  Υπηρεσία παροχής συμβουλευτικών υπηρεσιών Public Consulting Group (PCG) είναι ένας κορυφαίος πάροχος ολοκληρωμένων συμβουλευτικών υπηρεσιών στο κράτος, και τις δημοτικές αρχές σε όλη την ΗΠΑ, με αναπτυσσόμενη παρουσία και στην Ευρώπη.   Παρέχει πληροφορίες και στην δημόσια εκπαίδευση, την τεχνολογική εκπαίδευση αλλά και πληροφορίες για την διασφάλιση του Ιατρικού απορρήτου των ασθενών.  </vt:lpstr>
      <vt:lpstr>Παραπομπή σε νοσοκομεία από Γενικούς Ιατρούς  Από το Απρίλιο του 1999, οι Ομάδες Πρωτοβάθμιας Φροντίδας ( PCGs ) έχουν γίνει ο θεμέλιος λίθος του οργανισμού υπηρεσιών υγείας στην Μ. Βρετανία.   Συμβουλευτικές υπηρεσίες  Το 1987 εκδόθηκε μια Λευκή Βίβλος, η Promoting Beton Health, η οποία περιλάμβανε πολλά μέτρα με σκοπό να βοηθήσουν την γενική ιατρική να ανταποκριθεί στις απαιτήσεις της αγοράς.   Δημιουργία εξωνοσοκομειακων τμημάτων παροχή Ιατρικών συμβουλών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65</cp:revision>
  <dcterms:created xsi:type="dcterms:W3CDTF">2014-11-05T10:44:04Z</dcterms:created>
  <dcterms:modified xsi:type="dcterms:W3CDTF">2017-12-20T09:30:17Z</dcterms:modified>
</cp:coreProperties>
</file>