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65" r:id="rId4"/>
    <p:sldId id="267" r:id="rId5"/>
    <p:sldId id="268" r:id="rId6"/>
    <p:sldId id="269" r:id="rId7"/>
    <p:sldId id="271" r:id="rId8"/>
    <p:sldId id="274" r:id="rId9"/>
    <p:sldId id="282" r:id="rId10"/>
    <p:sldId id="284" r:id="rId11"/>
    <p:sldId id="293" r:id="rId12"/>
    <p:sldId id="294" r:id="rId13"/>
    <p:sldId id="296" r:id="rId14"/>
    <p:sldId id="298" r:id="rId15"/>
    <p:sldId id="313" r:id="rId16"/>
    <p:sldId id="314" r:id="rId17"/>
    <p:sldId id="315" r:id="rId18"/>
    <p:sldId id="316" r:id="rId19"/>
    <p:sldId id="317" r:id="rId20"/>
    <p:sldId id="319" r:id="rId21"/>
    <p:sldId id="325" r:id="rId22"/>
    <p:sldId id="357" r:id="rId23"/>
    <p:sldId id="375" r:id="rId24"/>
    <p:sldId id="379" r:id="rId25"/>
    <p:sldId id="380" r:id="rId26"/>
    <p:sldId id="382" r:id="rId27"/>
    <p:sldId id="383" r:id="rId28"/>
    <p:sldId id="384" r:id="rId29"/>
    <p:sldId id="385" r:id="rId30"/>
    <p:sldId id="387" r:id="rId31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4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387340" y="1586483"/>
            <a:ext cx="3744341" cy="5259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389" y="1523"/>
            <a:ext cx="8411845" cy="6845934"/>
          </a:xfrm>
          <a:custGeom>
            <a:avLst/>
            <a:gdLst/>
            <a:ahLst/>
            <a:cxnLst/>
            <a:rect l="l" t="t" r="r" b="b"/>
            <a:pathLst>
              <a:path w="8411845" h="6845934">
                <a:moveTo>
                  <a:pt x="0" y="0"/>
                </a:moveTo>
                <a:lnTo>
                  <a:pt x="69616" y="229"/>
                </a:lnTo>
                <a:lnTo>
                  <a:pt x="139099" y="917"/>
                </a:lnTo>
                <a:lnTo>
                  <a:pt x="208445" y="2060"/>
                </a:lnTo>
                <a:lnTo>
                  <a:pt x="277653" y="3658"/>
                </a:lnTo>
                <a:lnTo>
                  <a:pt x="346721" y="5709"/>
                </a:lnTo>
                <a:lnTo>
                  <a:pt x="415645" y="8211"/>
                </a:lnTo>
                <a:lnTo>
                  <a:pt x="484425" y="11162"/>
                </a:lnTo>
                <a:lnTo>
                  <a:pt x="553057" y="14560"/>
                </a:lnTo>
                <a:lnTo>
                  <a:pt x="621540" y="18404"/>
                </a:lnTo>
                <a:lnTo>
                  <a:pt x="689872" y="22692"/>
                </a:lnTo>
                <a:lnTo>
                  <a:pt x="758050" y="27422"/>
                </a:lnTo>
                <a:lnTo>
                  <a:pt x="826072" y="32592"/>
                </a:lnTo>
                <a:lnTo>
                  <a:pt x="893937" y="38200"/>
                </a:lnTo>
                <a:lnTo>
                  <a:pt x="961641" y="44246"/>
                </a:lnTo>
                <a:lnTo>
                  <a:pt x="1029183" y="50727"/>
                </a:lnTo>
                <a:lnTo>
                  <a:pt x="1096561" y="57641"/>
                </a:lnTo>
                <a:lnTo>
                  <a:pt x="1163772" y="64986"/>
                </a:lnTo>
                <a:lnTo>
                  <a:pt x="1230814" y="72761"/>
                </a:lnTo>
                <a:lnTo>
                  <a:pt x="1297685" y="80964"/>
                </a:lnTo>
                <a:lnTo>
                  <a:pt x="1364384" y="89594"/>
                </a:lnTo>
                <a:lnTo>
                  <a:pt x="1430907" y="98648"/>
                </a:lnTo>
                <a:lnTo>
                  <a:pt x="1497252" y="108125"/>
                </a:lnTo>
                <a:lnTo>
                  <a:pt x="1563418" y="118022"/>
                </a:lnTo>
                <a:lnTo>
                  <a:pt x="1629403" y="128339"/>
                </a:lnTo>
                <a:lnTo>
                  <a:pt x="1695203" y="139073"/>
                </a:lnTo>
                <a:lnTo>
                  <a:pt x="1760817" y="150223"/>
                </a:lnTo>
                <a:lnTo>
                  <a:pt x="1826243" y="161787"/>
                </a:lnTo>
                <a:lnTo>
                  <a:pt x="1891479" y="173763"/>
                </a:lnTo>
                <a:lnTo>
                  <a:pt x="1956522" y="186150"/>
                </a:lnTo>
                <a:lnTo>
                  <a:pt x="2021370" y="198945"/>
                </a:lnTo>
                <a:lnTo>
                  <a:pt x="2086022" y="212147"/>
                </a:lnTo>
                <a:lnTo>
                  <a:pt x="2150474" y="225754"/>
                </a:lnTo>
                <a:lnTo>
                  <a:pt x="2214725" y="239764"/>
                </a:lnTo>
                <a:lnTo>
                  <a:pt x="2278773" y="254176"/>
                </a:lnTo>
                <a:lnTo>
                  <a:pt x="2342615" y="268988"/>
                </a:lnTo>
                <a:lnTo>
                  <a:pt x="2406250" y="284198"/>
                </a:lnTo>
                <a:lnTo>
                  <a:pt x="2469674" y="299804"/>
                </a:lnTo>
                <a:lnTo>
                  <a:pt x="2532887" y="315805"/>
                </a:lnTo>
                <a:lnTo>
                  <a:pt x="2595885" y="332199"/>
                </a:lnTo>
                <a:lnTo>
                  <a:pt x="2658667" y="348983"/>
                </a:lnTo>
                <a:lnTo>
                  <a:pt x="2721231" y="366157"/>
                </a:lnTo>
                <a:lnTo>
                  <a:pt x="2783573" y="383718"/>
                </a:lnTo>
                <a:lnTo>
                  <a:pt x="2845693" y="401666"/>
                </a:lnTo>
                <a:lnTo>
                  <a:pt x="2907588" y="419997"/>
                </a:lnTo>
                <a:lnTo>
                  <a:pt x="2969256" y="438710"/>
                </a:lnTo>
                <a:lnTo>
                  <a:pt x="3030694" y="457804"/>
                </a:lnTo>
                <a:lnTo>
                  <a:pt x="3091901" y="477276"/>
                </a:lnTo>
                <a:lnTo>
                  <a:pt x="3152874" y="497125"/>
                </a:lnTo>
                <a:lnTo>
                  <a:pt x="3213611" y="517350"/>
                </a:lnTo>
                <a:lnTo>
                  <a:pt x="3274110" y="537948"/>
                </a:lnTo>
                <a:lnTo>
                  <a:pt x="3334369" y="558917"/>
                </a:lnTo>
                <a:lnTo>
                  <a:pt x="3394386" y="580257"/>
                </a:lnTo>
                <a:lnTo>
                  <a:pt x="3454158" y="601964"/>
                </a:lnTo>
                <a:lnTo>
                  <a:pt x="3513683" y="624038"/>
                </a:lnTo>
                <a:lnTo>
                  <a:pt x="3572960" y="646477"/>
                </a:lnTo>
                <a:lnTo>
                  <a:pt x="3631985" y="669278"/>
                </a:lnTo>
                <a:lnTo>
                  <a:pt x="3690757" y="692441"/>
                </a:lnTo>
                <a:lnTo>
                  <a:pt x="3749274" y="715962"/>
                </a:lnTo>
                <a:lnTo>
                  <a:pt x="3807534" y="739842"/>
                </a:lnTo>
                <a:lnTo>
                  <a:pt x="3865534" y="764077"/>
                </a:lnTo>
                <a:lnTo>
                  <a:pt x="3923272" y="788666"/>
                </a:lnTo>
                <a:lnTo>
                  <a:pt x="3980746" y="813607"/>
                </a:lnTo>
                <a:lnTo>
                  <a:pt x="4037954" y="838899"/>
                </a:lnTo>
                <a:lnTo>
                  <a:pt x="4094893" y="864540"/>
                </a:lnTo>
                <a:lnTo>
                  <a:pt x="4151562" y="890528"/>
                </a:lnTo>
                <a:lnTo>
                  <a:pt x="4207959" y="916860"/>
                </a:lnTo>
                <a:lnTo>
                  <a:pt x="4264080" y="943537"/>
                </a:lnTo>
                <a:lnTo>
                  <a:pt x="4319925" y="970555"/>
                </a:lnTo>
                <a:lnTo>
                  <a:pt x="4375490" y="997913"/>
                </a:lnTo>
                <a:lnTo>
                  <a:pt x="4430774" y="1025609"/>
                </a:lnTo>
                <a:lnTo>
                  <a:pt x="4485775" y="1053642"/>
                </a:lnTo>
                <a:lnTo>
                  <a:pt x="4540490" y="1082009"/>
                </a:lnTo>
                <a:lnTo>
                  <a:pt x="4594917" y="1110709"/>
                </a:lnTo>
                <a:lnTo>
                  <a:pt x="4649054" y="1139740"/>
                </a:lnTo>
                <a:lnTo>
                  <a:pt x="4702899" y="1169101"/>
                </a:lnTo>
                <a:lnTo>
                  <a:pt x="4756450" y="1198789"/>
                </a:lnTo>
                <a:lnTo>
                  <a:pt x="4809705" y="1228803"/>
                </a:lnTo>
                <a:lnTo>
                  <a:pt x="4862660" y="1259142"/>
                </a:lnTo>
                <a:lnTo>
                  <a:pt x="4915315" y="1289802"/>
                </a:lnTo>
                <a:lnTo>
                  <a:pt x="4967667" y="1320783"/>
                </a:lnTo>
                <a:lnTo>
                  <a:pt x="5019714" y="1352083"/>
                </a:lnTo>
                <a:lnTo>
                  <a:pt x="5071453" y="1383700"/>
                </a:lnTo>
                <a:lnTo>
                  <a:pt x="5122883" y="1415632"/>
                </a:lnTo>
                <a:lnTo>
                  <a:pt x="5174002" y="1447878"/>
                </a:lnTo>
                <a:lnTo>
                  <a:pt x="5224806" y="1480436"/>
                </a:lnTo>
                <a:lnTo>
                  <a:pt x="5275295" y="1513303"/>
                </a:lnTo>
                <a:lnTo>
                  <a:pt x="5325466" y="1546479"/>
                </a:lnTo>
                <a:lnTo>
                  <a:pt x="5375316" y="1579961"/>
                </a:lnTo>
                <a:lnTo>
                  <a:pt x="5424844" y="1613748"/>
                </a:lnTo>
                <a:lnTo>
                  <a:pt x="5474047" y="1647838"/>
                </a:lnTo>
                <a:lnTo>
                  <a:pt x="5522924" y="1682229"/>
                </a:lnTo>
                <a:lnTo>
                  <a:pt x="5571471" y="1716920"/>
                </a:lnTo>
                <a:lnTo>
                  <a:pt x="5619688" y="1751908"/>
                </a:lnTo>
                <a:lnTo>
                  <a:pt x="5667571" y="1787192"/>
                </a:lnTo>
                <a:lnTo>
                  <a:pt x="5715119" y="1822770"/>
                </a:lnTo>
                <a:lnTo>
                  <a:pt x="5762329" y="1858641"/>
                </a:lnTo>
                <a:lnTo>
                  <a:pt x="5809199" y="1894802"/>
                </a:lnTo>
                <a:lnTo>
                  <a:pt x="5855728" y="1931252"/>
                </a:lnTo>
                <a:lnTo>
                  <a:pt x="5901912" y="1967989"/>
                </a:lnTo>
                <a:lnTo>
                  <a:pt x="5947750" y="2005012"/>
                </a:lnTo>
                <a:lnTo>
                  <a:pt x="5993240" y="2042318"/>
                </a:lnTo>
                <a:lnTo>
                  <a:pt x="6038379" y="2079906"/>
                </a:lnTo>
                <a:lnTo>
                  <a:pt x="6083166" y="2117774"/>
                </a:lnTo>
                <a:lnTo>
                  <a:pt x="6127597" y="2155920"/>
                </a:lnTo>
                <a:lnTo>
                  <a:pt x="6171671" y="2194343"/>
                </a:lnTo>
                <a:lnTo>
                  <a:pt x="6215387" y="2233041"/>
                </a:lnTo>
                <a:lnTo>
                  <a:pt x="6258740" y="2272011"/>
                </a:lnTo>
                <a:lnTo>
                  <a:pt x="6301731" y="2311253"/>
                </a:lnTo>
                <a:lnTo>
                  <a:pt x="6344355" y="2350765"/>
                </a:lnTo>
                <a:lnTo>
                  <a:pt x="6386612" y="2390544"/>
                </a:lnTo>
                <a:lnTo>
                  <a:pt x="6428498" y="2430589"/>
                </a:lnTo>
                <a:lnTo>
                  <a:pt x="6470013" y="2470898"/>
                </a:lnTo>
                <a:lnTo>
                  <a:pt x="6511153" y="2511470"/>
                </a:lnTo>
                <a:lnTo>
                  <a:pt x="6551916" y="2552302"/>
                </a:lnTo>
                <a:lnTo>
                  <a:pt x="6592301" y="2593393"/>
                </a:lnTo>
                <a:lnTo>
                  <a:pt x="6632304" y="2634742"/>
                </a:lnTo>
                <a:lnTo>
                  <a:pt x="6671925" y="2676346"/>
                </a:lnTo>
                <a:lnTo>
                  <a:pt x="6711161" y="2718203"/>
                </a:lnTo>
                <a:lnTo>
                  <a:pt x="6750009" y="2760313"/>
                </a:lnTo>
                <a:lnTo>
                  <a:pt x="6788467" y="2802672"/>
                </a:lnTo>
                <a:lnTo>
                  <a:pt x="6826534" y="2845280"/>
                </a:lnTo>
                <a:lnTo>
                  <a:pt x="6864207" y="2888134"/>
                </a:lnTo>
                <a:lnTo>
                  <a:pt x="6901484" y="2931233"/>
                </a:lnTo>
                <a:lnTo>
                  <a:pt x="6938363" y="2974576"/>
                </a:lnTo>
                <a:lnTo>
                  <a:pt x="6974841" y="3018159"/>
                </a:lnTo>
                <a:lnTo>
                  <a:pt x="7010917" y="3061983"/>
                </a:lnTo>
                <a:lnTo>
                  <a:pt x="7046588" y="3106043"/>
                </a:lnTo>
                <a:lnTo>
                  <a:pt x="7081853" y="3150340"/>
                </a:lnTo>
                <a:lnTo>
                  <a:pt x="7116708" y="3194872"/>
                </a:lnTo>
                <a:lnTo>
                  <a:pt x="7151152" y="3239635"/>
                </a:lnTo>
                <a:lnTo>
                  <a:pt x="7185183" y="3284630"/>
                </a:lnTo>
                <a:lnTo>
                  <a:pt x="7218798" y="3329853"/>
                </a:lnTo>
                <a:lnTo>
                  <a:pt x="7251996" y="3375304"/>
                </a:lnTo>
                <a:lnTo>
                  <a:pt x="7284773" y="3420980"/>
                </a:lnTo>
                <a:lnTo>
                  <a:pt x="7317129" y="3466880"/>
                </a:lnTo>
                <a:lnTo>
                  <a:pt x="7349061" y="3513001"/>
                </a:lnTo>
                <a:lnTo>
                  <a:pt x="7380566" y="3559343"/>
                </a:lnTo>
                <a:lnTo>
                  <a:pt x="7411642" y="3605904"/>
                </a:lnTo>
                <a:lnTo>
                  <a:pt x="7442288" y="3652681"/>
                </a:lnTo>
                <a:lnTo>
                  <a:pt x="7472502" y="3699672"/>
                </a:lnTo>
                <a:lnTo>
                  <a:pt x="7502280" y="3746877"/>
                </a:lnTo>
                <a:lnTo>
                  <a:pt x="7531621" y="3794294"/>
                </a:lnTo>
                <a:lnTo>
                  <a:pt x="7560523" y="3841920"/>
                </a:lnTo>
                <a:lnTo>
                  <a:pt x="7588983" y="3889753"/>
                </a:lnTo>
                <a:lnTo>
                  <a:pt x="7616999" y="3937793"/>
                </a:lnTo>
                <a:lnTo>
                  <a:pt x="7644570" y="3986037"/>
                </a:lnTo>
                <a:lnTo>
                  <a:pt x="7671693" y="4034484"/>
                </a:lnTo>
                <a:lnTo>
                  <a:pt x="7698365" y="4083132"/>
                </a:lnTo>
                <a:lnTo>
                  <a:pt x="7724586" y="4131978"/>
                </a:lnTo>
                <a:lnTo>
                  <a:pt x="7750351" y="4181022"/>
                </a:lnTo>
                <a:lnTo>
                  <a:pt x="7775661" y="4230261"/>
                </a:lnTo>
                <a:lnTo>
                  <a:pt x="7800511" y="4279694"/>
                </a:lnTo>
                <a:lnTo>
                  <a:pt x="7824900" y="4329319"/>
                </a:lnTo>
                <a:lnTo>
                  <a:pt x="7848827" y="4379135"/>
                </a:lnTo>
                <a:lnTo>
                  <a:pt x="7872288" y="4429138"/>
                </a:lnTo>
                <a:lnTo>
                  <a:pt x="7895281" y="4479329"/>
                </a:lnTo>
                <a:lnTo>
                  <a:pt x="7917805" y="4529704"/>
                </a:lnTo>
                <a:lnTo>
                  <a:pt x="7939857" y="4580263"/>
                </a:lnTo>
                <a:lnTo>
                  <a:pt x="7961435" y="4631003"/>
                </a:lnTo>
                <a:lnTo>
                  <a:pt x="7982537" y="4681922"/>
                </a:lnTo>
                <a:lnTo>
                  <a:pt x="8003161" y="4733020"/>
                </a:lnTo>
                <a:lnTo>
                  <a:pt x="8023304" y="4784294"/>
                </a:lnTo>
                <a:lnTo>
                  <a:pt x="8042964" y="4835742"/>
                </a:lnTo>
                <a:lnTo>
                  <a:pt x="8062140" y="4887362"/>
                </a:lnTo>
                <a:lnTo>
                  <a:pt x="8080829" y="4939154"/>
                </a:lnTo>
                <a:lnTo>
                  <a:pt x="8099029" y="4991114"/>
                </a:lnTo>
                <a:lnTo>
                  <a:pt x="8116737" y="5043242"/>
                </a:lnTo>
                <a:lnTo>
                  <a:pt x="8133952" y="5095536"/>
                </a:lnTo>
                <a:lnTo>
                  <a:pt x="8150672" y="5147993"/>
                </a:lnTo>
                <a:lnTo>
                  <a:pt x="8166894" y="5200612"/>
                </a:lnTo>
                <a:lnTo>
                  <a:pt x="8182615" y="5253392"/>
                </a:lnTo>
                <a:lnTo>
                  <a:pt x="8197835" y="5306330"/>
                </a:lnTo>
                <a:lnTo>
                  <a:pt x="8212550" y="5359425"/>
                </a:lnTo>
                <a:lnTo>
                  <a:pt x="8226759" y="5412675"/>
                </a:lnTo>
                <a:lnTo>
                  <a:pt x="8240460" y="5466078"/>
                </a:lnTo>
                <a:lnTo>
                  <a:pt x="8253649" y="5519633"/>
                </a:lnTo>
                <a:lnTo>
                  <a:pt x="8266326" y="5573337"/>
                </a:lnTo>
                <a:lnTo>
                  <a:pt x="8278488" y="5627190"/>
                </a:lnTo>
                <a:lnTo>
                  <a:pt x="8290132" y="5681188"/>
                </a:lnTo>
                <a:lnTo>
                  <a:pt x="8301257" y="5735331"/>
                </a:lnTo>
                <a:lnTo>
                  <a:pt x="8311860" y="5789616"/>
                </a:lnTo>
                <a:lnTo>
                  <a:pt x="8321940" y="5844043"/>
                </a:lnTo>
                <a:lnTo>
                  <a:pt x="8331493" y="5898609"/>
                </a:lnTo>
                <a:lnTo>
                  <a:pt x="8340519" y="5953312"/>
                </a:lnTo>
                <a:lnTo>
                  <a:pt x="8349015" y="6008150"/>
                </a:lnTo>
                <a:lnTo>
                  <a:pt x="8356977" y="6063123"/>
                </a:lnTo>
                <a:lnTo>
                  <a:pt x="8364406" y="6118227"/>
                </a:lnTo>
                <a:lnTo>
                  <a:pt x="8371298" y="6173462"/>
                </a:lnTo>
                <a:lnTo>
                  <a:pt x="8377650" y="6228826"/>
                </a:lnTo>
                <a:lnTo>
                  <a:pt x="8383462" y="6284316"/>
                </a:lnTo>
                <a:lnTo>
                  <a:pt x="8388731" y="6339932"/>
                </a:lnTo>
                <a:lnTo>
                  <a:pt x="8393454" y="6395670"/>
                </a:lnTo>
                <a:lnTo>
                  <a:pt x="8397629" y="6451531"/>
                </a:lnTo>
                <a:lnTo>
                  <a:pt x="8401255" y="6507511"/>
                </a:lnTo>
                <a:lnTo>
                  <a:pt x="8404329" y="6563609"/>
                </a:lnTo>
                <a:lnTo>
                  <a:pt x="8406849" y="6619823"/>
                </a:lnTo>
                <a:lnTo>
                  <a:pt x="8408813" y="6676152"/>
                </a:lnTo>
                <a:lnTo>
                  <a:pt x="8410218" y="6732593"/>
                </a:lnTo>
                <a:lnTo>
                  <a:pt x="8411063" y="6789145"/>
                </a:lnTo>
                <a:lnTo>
                  <a:pt x="8411345" y="6845807"/>
                </a:lnTo>
              </a:path>
            </a:pathLst>
          </a:custGeom>
          <a:ln w="12192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37616" y="289559"/>
            <a:ext cx="7844790" cy="12291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1570" y="437464"/>
            <a:ext cx="7280859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C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rgbClr val="3366FF"/>
                </a:solidFill>
                <a:latin typeface="Wingdings"/>
                <a:cs typeface="Wingding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C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C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387340" y="1586483"/>
            <a:ext cx="3744341" cy="52592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389" y="1523"/>
            <a:ext cx="8411845" cy="6845934"/>
          </a:xfrm>
          <a:custGeom>
            <a:avLst/>
            <a:gdLst/>
            <a:ahLst/>
            <a:cxnLst/>
            <a:rect l="l" t="t" r="r" b="b"/>
            <a:pathLst>
              <a:path w="8411845" h="6845934">
                <a:moveTo>
                  <a:pt x="0" y="0"/>
                </a:moveTo>
                <a:lnTo>
                  <a:pt x="69616" y="229"/>
                </a:lnTo>
                <a:lnTo>
                  <a:pt x="139099" y="917"/>
                </a:lnTo>
                <a:lnTo>
                  <a:pt x="208445" y="2060"/>
                </a:lnTo>
                <a:lnTo>
                  <a:pt x="277653" y="3658"/>
                </a:lnTo>
                <a:lnTo>
                  <a:pt x="346721" y="5709"/>
                </a:lnTo>
                <a:lnTo>
                  <a:pt x="415645" y="8211"/>
                </a:lnTo>
                <a:lnTo>
                  <a:pt x="484425" y="11162"/>
                </a:lnTo>
                <a:lnTo>
                  <a:pt x="553057" y="14560"/>
                </a:lnTo>
                <a:lnTo>
                  <a:pt x="621540" y="18404"/>
                </a:lnTo>
                <a:lnTo>
                  <a:pt x="689872" y="22692"/>
                </a:lnTo>
                <a:lnTo>
                  <a:pt x="758050" y="27422"/>
                </a:lnTo>
                <a:lnTo>
                  <a:pt x="826072" y="32592"/>
                </a:lnTo>
                <a:lnTo>
                  <a:pt x="893937" y="38200"/>
                </a:lnTo>
                <a:lnTo>
                  <a:pt x="961641" y="44246"/>
                </a:lnTo>
                <a:lnTo>
                  <a:pt x="1029183" y="50727"/>
                </a:lnTo>
                <a:lnTo>
                  <a:pt x="1096561" y="57641"/>
                </a:lnTo>
                <a:lnTo>
                  <a:pt x="1163772" y="64986"/>
                </a:lnTo>
                <a:lnTo>
                  <a:pt x="1230814" y="72761"/>
                </a:lnTo>
                <a:lnTo>
                  <a:pt x="1297685" y="80964"/>
                </a:lnTo>
                <a:lnTo>
                  <a:pt x="1364384" y="89594"/>
                </a:lnTo>
                <a:lnTo>
                  <a:pt x="1430907" y="98648"/>
                </a:lnTo>
                <a:lnTo>
                  <a:pt x="1497252" y="108125"/>
                </a:lnTo>
                <a:lnTo>
                  <a:pt x="1563418" y="118022"/>
                </a:lnTo>
                <a:lnTo>
                  <a:pt x="1629403" y="128339"/>
                </a:lnTo>
                <a:lnTo>
                  <a:pt x="1695203" y="139073"/>
                </a:lnTo>
                <a:lnTo>
                  <a:pt x="1760817" y="150223"/>
                </a:lnTo>
                <a:lnTo>
                  <a:pt x="1826243" y="161787"/>
                </a:lnTo>
                <a:lnTo>
                  <a:pt x="1891479" y="173763"/>
                </a:lnTo>
                <a:lnTo>
                  <a:pt x="1956522" y="186150"/>
                </a:lnTo>
                <a:lnTo>
                  <a:pt x="2021370" y="198945"/>
                </a:lnTo>
                <a:lnTo>
                  <a:pt x="2086022" y="212147"/>
                </a:lnTo>
                <a:lnTo>
                  <a:pt x="2150474" y="225754"/>
                </a:lnTo>
                <a:lnTo>
                  <a:pt x="2214725" y="239764"/>
                </a:lnTo>
                <a:lnTo>
                  <a:pt x="2278773" y="254176"/>
                </a:lnTo>
                <a:lnTo>
                  <a:pt x="2342615" y="268988"/>
                </a:lnTo>
                <a:lnTo>
                  <a:pt x="2406250" y="284198"/>
                </a:lnTo>
                <a:lnTo>
                  <a:pt x="2469674" y="299804"/>
                </a:lnTo>
                <a:lnTo>
                  <a:pt x="2532887" y="315805"/>
                </a:lnTo>
                <a:lnTo>
                  <a:pt x="2595885" y="332199"/>
                </a:lnTo>
                <a:lnTo>
                  <a:pt x="2658667" y="348983"/>
                </a:lnTo>
                <a:lnTo>
                  <a:pt x="2721231" y="366157"/>
                </a:lnTo>
                <a:lnTo>
                  <a:pt x="2783573" y="383718"/>
                </a:lnTo>
                <a:lnTo>
                  <a:pt x="2845693" y="401666"/>
                </a:lnTo>
                <a:lnTo>
                  <a:pt x="2907588" y="419997"/>
                </a:lnTo>
                <a:lnTo>
                  <a:pt x="2969256" y="438710"/>
                </a:lnTo>
                <a:lnTo>
                  <a:pt x="3030694" y="457804"/>
                </a:lnTo>
                <a:lnTo>
                  <a:pt x="3091901" y="477276"/>
                </a:lnTo>
                <a:lnTo>
                  <a:pt x="3152874" y="497125"/>
                </a:lnTo>
                <a:lnTo>
                  <a:pt x="3213611" y="517350"/>
                </a:lnTo>
                <a:lnTo>
                  <a:pt x="3274110" y="537948"/>
                </a:lnTo>
                <a:lnTo>
                  <a:pt x="3334369" y="558917"/>
                </a:lnTo>
                <a:lnTo>
                  <a:pt x="3394386" y="580257"/>
                </a:lnTo>
                <a:lnTo>
                  <a:pt x="3454158" y="601964"/>
                </a:lnTo>
                <a:lnTo>
                  <a:pt x="3513683" y="624038"/>
                </a:lnTo>
                <a:lnTo>
                  <a:pt x="3572960" y="646477"/>
                </a:lnTo>
                <a:lnTo>
                  <a:pt x="3631985" y="669278"/>
                </a:lnTo>
                <a:lnTo>
                  <a:pt x="3690757" y="692441"/>
                </a:lnTo>
                <a:lnTo>
                  <a:pt x="3749274" y="715962"/>
                </a:lnTo>
                <a:lnTo>
                  <a:pt x="3807534" y="739842"/>
                </a:lnTo>
                <a:lnTo>
                  <a:pt x="3865534" y="764077"/>
                </a:lnTo>
                <a:lnTo>
                  <a:pt x="3923272" y="788666"/>
                </a:lnTo>
                <a:lnTo>
                  <a:pt x="3980746" y="813607"/>
                </a:lnTo>
                <a:lnTo>
                  <a:pt x="4037954" y="838899"/>
                </a:lnTo>
                <a:lnTo>
                  <a:pt x="4094893" y="864540"/>
                </a:lnTo>
                <a:lnTo>
                  <a:pt x="4151562" y="890528"/>
                </a:lnTo>
                <a:lnTo>
                  <a:pt x="4207959" y="916860"/>
                </a:lnTo>
                <a:lnTo>
                  <a:pt x="4264080" y="943537"/>
                </a:lnTo>
                <a:lnTo>
                  <a:pt x="4319925" y="970555"/>
                </a:lnTo>
                <a:lnTo>
                  <a:pt x="4375490" y="997913"/>
                </a:lnTo>
                <a:lnTo>
                  <a:pt x="4430774" y="1025609"/>
                </a:lnTo>
                <a:lnTo>
                  <a:pt x="4485775" y="1053642"/>
                </a:lnTo>
                <a:lnTo>
                  <a:pt x="4540490" y="1082009"/>
                </a:lnTo>
                <a:lnTo>
                  <a:pt x="4594917" y="1110709"/>
                </a:lnTo>
                <a:lnTo>
                  <a:pt x="4649054" y="1139740"/>
                </a:lnTo>
                <a:lnTo>
                  <a:pt x="4702899" y="1169101"/>
                </a:lnTo>
                <a:lnTo>
                  <a:pt x="4756450" y="1198789"/>
                </a:lnTo>
                <a:lnTo>
                  <a:pt x="4809705" y="1228803"/>
                </a:lnTo>
                <a:lnTo>
                  <a:pt x="4862660" y="1259142"/>
                </a:lnTo>
                <a:lnTo>
                  <a:pt x="4915315" y="1289802"/>
                </a:lnTo>
                <a:lnTo>
                  <a:pt x="4967667" y="1320783"/>
                </a:lnTo>
                <a:lnTo>
                  <a:pt x="5019714" y="1352083"/>
                </a:lnTo>
                <a:lnTo>
                  <a:pt x="5071453" y="1383700"/>
                </a:lnTo>
                <a:lnTo>
                  <a:pt x="5122883" y="1415632"/>
                </a:lnTo>
                <a:lnTo>
                  <a:pt x="5174002" y="1447878"/>
                </a:lnTo>
                <a:lnTo>
                  <a:pt x="5224806" y="1480436"/>
                </a:lnTo>
                <a:lnTo>
                  <a:pt x="5275295" y="1513303"/>
                </a:lnTo>
                <a:lnTo>
                  <a:pt x="5325466" y="1546479"/>
                </a:lnTo>
                <a:lnTo>
                  <a:pt x="5375316" y="1579961"/>
                </a:lnTo>
                <a:lnTo>
                  <a:pt x="5424844" y="1613748"/>
                </a:lnTo>
                <a:lnTo>
                  <a:pt x="5474047" y="1647838"/>
                </a:lnTo>
                <a:lnTo>
                  <a:pt x="5522924" y="1682229"/>
                </a:lnTo>
                <a:lnTo>
                  <a:pt x="5571471" y="1716920"/>
                </a:lnTo>
                <a:lnTo>
                  <a:pt x="5619688" y="1751908"/>
                </a:lnTo>
                <a:lnTo>
                  <a:pt x="5667571" y="1787192"/>
                </a:lnTo>
                <a:lnTo>
                  <a:pt x="5715119" y="1822770"/>
                </a:lnTo>
                <a:lnTo>
                  <a:pt x="5762329" y="1858641"/>
                </a:lnTo>
                <a:lnTo>
                  <a:pt x="5809199" y="1894802"/>
                </a:lnTo>
                <a:lnTo>
                  <a:pt x="5855728" y="1931252"/>
                </a:lnTo>
                <a:lnTo>
                  <a:pt x="5901912" y="1967989"/>
                </a:lnTo>
                <a:lnTo>
                  <a:pt x="5947750" y="2005012"/>
                </a:lnTo>
                <a:lnTo>
                  <a:pt x="5993240" y="2042318"/>
                </a:lnTo>
                <a:lnTo>
                  <a:pt x="6038379" y="2079906"/>
                </a:lnTo>
                <a:lnTo>
                  <a:pt x="6083166" y="2117774"/>
                </a:lnTo>
                <a:lnTo>
                  <a:pt x="6127597" y="2155920"/>
                </a:lnTo>
                <a:lnTo>
                  <a:pt x="6171671" y="2194343"/>
                </a:lnTo>
                <a:lnTo>
                  <a:pt x="6215387" y="2233041"/>
                </a:lnTo>
                <a:lnTo>
                  <a:pt x="6258740" y="2272011"/>
                </a:lnTo>
                <a:lnTo>
                  <a:pt x="6301731" y="2311253"/>
                </a:lnTo>
                <a:lnTo>
                  <a:pt x="6344355" y="2350765"/>
                </a:lnTo>
                <a:lnTo>
                  <a:pt x="6386612" y="2390544"/>
                </a:lnTo>
                <a:lnTo>
                  <a:pt x="6428498" y="2430589"/>
                </a:lnTo>
                <a:lnTo>
                  <a:pt x="6470013" y="2470898"/>
                </a:lnTo>
                <a:lnTo>
                  <a:pt x="6511153" y="2511470"/>
                </a:lnTo>
                <a:lnTo>
                  <a:pt x="6551916" y="2552302"/>
                </a:lnTo>
                <a:lnTo>
                  <a:pt x="6592301" y="2593393"/>
                </a:lnTo>
                <a:lnTo>
                  <a:pt x="6632304" y="2634742"/>
                </a:lnTo>
                <a:lnTo>
                  <a:pt x="6671925" y="2676346"/>
                </a:lnTo>
                <a:lnTo>
                  <a:pt x="6711161" y="2718203"/>
                </a:lnTo>
                <a:lnTo>
                  <a:pt x="6750009" y="2760313"/>
                </a:lnTo>
                <a:lnTo>
                  <a:pt x="6788467" y="2802672"/>
                </a:lnTo>
                <a:lnTo>
                  <a:pt x="6826534" y="2845280"/>
                </a:lnTo>
                <a:lnTo>
                  <a:pt x="6864207" y="2888134"/>
                </a:lnTo>
                <a:lnTo>
                  <a:pt x="6901484" y="2931233"/>
                </a:lnTo>
                <a:lnTo>
                  <a:pt x="6938363" y="2974576"/>
                </a:lnTo>
                <a:lnTo>
                  <a:pt x="6974841" y="3018159"/>
                </a:lnTo>
                <a:lnTo>
                  <a:pt x="7010917" y="3061983"/>
                </a:lnTo>
                <a:lnTo>
                  <a:pt x="7046588" y="3106043"/>
                </a:lnTo>
                <a:lnTo>
                  <a:pt x="7081853" y="3150340"/>
                </a:lnTo>
                <a:lnTo>
                  <a:pt x="7116708" y="3194872"/>
                </a:lnTo>
                <a:lnTo>
                  <a:pt x="7151152" y="3239635"/>
                </a:lnTo>
                <a:lnTo>
                  <a:pt x="7185183" y="3284630"/>
                </a:lnTo>
                <a:lnTo>
                  <a:pt x="7218798" y="3329853"/>
                </a:lnTo>
                <a:lnTo>
                  <a:pt x="7251996" y="3375304"/>
                </a:lnTo>
                <a:lnTo>
                  <a:pt x="7284773" y="3420980"/>
                </a:lnTo>
                <a:lnTo>
                  <a:pt x="7317129" y="3466880"/>
                </a:lnTo>
                <a:lnTo>
                  <a:pt x="7349061" y="3513001"/>
                </a:lnTo>
                <a:lnTo>
                  <a:pt x="7380566" y="3559343"/>
                </a:lnTo>
                <a:lnTo>
                  <a:pt x="7411642" y="3605904"/>
                </a:lnTo>
                <a:lnTo>
                  <a:pt x="7442288" y="3652681"/>
                </a:lnTo>
                <a:lnTo>
                  <a:pt x="7472502" y="3699672"/>
                </a:lnTo>
                <a:lnTo>
                  <a:pt x="7502280" y="3746877"/>
                </a:lnTo>
                <a:lnTo>
                  <a:pt x="7531621" y="3794294"/>
                </a:lnTo>
                <a:lnTo>
                  <a:pt x="7560523" y="3841920"/>
                </a:lnTo>
                <a:lnTo>
                  <a:pt x="7588983" y="3889753"/>
                </a:lnTo>
                <a:lnTo>
                  <a:pt x="7616999" y="3937793"/>
                </a:lnTo>
                <a:lnTo>
                  <a:pt x="7644570" y="3986037"/>
                </a:lnTo>
                <a:lnTo>
                  <a:pt x="7671693" y="4034484"/>
                </a:lnTo>
                <a:lnTo>
                  <a:pt x="7698365" y="4083132"/>
                </a:lnTo>
                <a:lnTo>
                  <a:pt x="7724586" y="4131978"/>
                </a:lnTo>
                <a:lnTo>
                  <a:pt x="7750351" y="4181022"/>
                </a:lnTo>
                <a:lnTo>
                  <a:pt x="7775661" y="4230261"/>
                </a:lnTo>
                <a:lnTo>
                  <a:pt x="7800511" y="4279694"/>
                </a:lnTo>
                <a:lnTo>
                  <a:pt x="7824900" y="4329319"/>
                </a:lnTo>
                <a:lnTo>
                  <a:pt x="7848827" y="4379135"/>
                </a:lnTo>
                <a:lnTo>
                  <a:pt x="7872288" y="4429138"/>
                </a:lnTo>
                <a:lnTo>
                  <a:pt x="7895281" y="4479329"/>
                </a:lnTo>
                <a:lnTo>
                  <a:pt x="7917805" y="4529704"/>
                </a:lnTo>
                <a:lnTo>
                  <a:pt x="7939857" y="4580263"/>
                </a:lnTo>
                <a:lnTo>
                  <a:pt x="7961435" y="4631003"/>
                </a:lnTo>
                <a:lnTo>
                  <a:pt x="7982537" y="4681922"/>
                </a:lnTo>
                <a:lnTo>
                  <a:pt x="8003161" y="4733020"/>
                </a:lnTo>
                <a:lnTo>
                  <a:pt x="8023304" y="4784294"/>
                </a:lnTo>
                <a:lnTo>
                  <a:pt x="8042964" y="4835742"/>
                </a:lnTo>
                <a:lnTo>
                  <a:pt x="8062140" y="4887362"/>
                </a:lnTo>
                <a:lnTo>
                  <a:pt x="8080829" y="4939154"/>
                </a:lnTo>
                <a:lnTo>
                  <a:pt x="8099029" y="4991114"/>
                </a:lnTo>
                <a:lnTo>
                  <a:pt x="8116737" y="5043242"/>
                </a:lnTo>
                <a:lnTo>
                  <a:pt x="8133952" y="5095536"/>
                </a:lnTo>
                <a:lnTo>
                  <a:pt x="8150672" y="5147993"/>
                </a:lnTo>
                <a:lnTo>
                  <a:pt x="8166894" y="5200612"/>
                </a:lnTo>
                <a:lnTo>
                  <a:pt x="8182615" y="5253392"/>
                </a:lnTo>
                <a:lnTo>
                  <a:pt x="8197835" y="5306330"/>
                </a:lnTo>
                <a:lnTo>
                  <a:pt x="8212550" y="5359425"/>
                </a:lnTo>
                <a:lnTo>
                  <a:pt x="8226759" y="5412675"/>
                </a:lnTo>
                <a:lnTo>
                  <a:pt x="8240460" y="5466078"/>
                </a:lnTo>
                <a:lnTo>
                  <a:pt x="8253649" y="5519633"/>
                </a:lnTo>
                <a:lnTo>
                  <a:pt x="8266326" y="5573337"/>
                </a:lnTo>
                <a:lnTo>
                  <a:pt x="8278488" y="5627190"/>
                </a:lnTo>
                <a:lnTo>
                  <a:pt x="8290132" y="5681188"/>
                </a:lnTo>
                <a:lnTo>
                  <a:pt x="8301257" y="5735331"/>
                </a:lnTo>
                <a:lnTo>
                  <a:pt x="8311860" y="5789616"/>
                </a:lnTo>
                <a:lnTo>
                  <a:pt x="8321940" y="5844043"/>
                </a:lnTo>
                <a:lnTo>
                  <a:pt x="8331493" y="5898609"/>
                </a:lnTo>
                <a:lnTo>
                  <a:pt x="8340519" y="5953312"/>
                </a:lnTo>
                <a:lnTo>
                  <a:pt x="8349015" y="6008150"/>
                </a:lnTo>
                <a:lnTo>
                  <a:pt x="8356977" y="6063123"/>
                </a:lnTo>
                <a:lnTo>
                  <a:pt x="8364406" y="6118227"/>
                </a:lnTo>
                <a:lnTo>
                  <a:pt x="8371298" y="6173462"/>
                </a:lnTo>
                <a:lnTo>
                  <a:pt x="8377650" y="6228826"/>
                </a:lnTo>
                <a:lnTo>
                  <a:pt x="8383462" y="6284316"/>
                </a:lnTo>
                <a:lnTo>
                  <a:pt x="8388731" y="6339932"/>
                </a:lnTo>
                <a:lnTo>
                  <a:pt x="8393454" y="6395670"/>
                </a:lnTo>
                <a:lnTo>
                  <a:pt x="8397629" y="6451531"/>
                </a:lnTo>
                <a:lnTo>
                  <a:pt x="8401255" y="6507511"/>
                </a:lnTo>
                <a:lnTo>
                  <a:pt x="8404329" y="6563609"/>
                </a:lnTo>
                <a:lnTo>
                  <a:pt x="8406849" y="6619823"/>
                </a:lnTo>
                <a:lnTo>
                  <a:pt x="8408813" y="6676152"/>
                </a:lnTo>
                <a:lnTo>
                  <a:pt x="8410218" y="6732593"/>
                </a:lnTo>
                <a:lnTo>
                  <a:pt x="8411063" y="6789145"/>
                </a:lnTo>
                <a:lnTo>
                  <a:pt x="8411345" y="6845807"/>
                </a:lnTo>
              </a:path>
            </a:pathLst>
          </a:custGeom>
          <a:ln w="12192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50922" y="221361"/>
            <a:ext cx="428625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C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3014" y="1813686"/>
            <a:ext cx="8246109" cy="2677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rgbClr val="3366FF"/>
                </a:solidFill>
                <a:latin typeface="Wingdings"/>
                <a:cs typeface="Wingding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93" y="519125"/>
            <a:ext cx="8454390" cy="5393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73990" indent="-342900">
              <a:lnSpc>
                <a:spcPct val="100000"/>
              </a:lnSpc>
              <a:spcBef>
                <a:spcPts val="105"/>
              </a:spcBef>
              <a:buClr>
                <a:srgbClr val="3366FF"/>
              </a:buClr>
              <a:buSzPct val="79687"/>
              <a:buFont typeface="Wingdings"/>
              <a:buChar char="⚫"/>
              <a:tabLst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Εαν τα βακτηρια ξεφυγουν απο το 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ανοσοποιητικό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συστημα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και αρχίσουν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να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ζουν 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στο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σωμα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μας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προκαλούν</a:t>
            </a:r>
            <a:r>
              <a:rPr sz="32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νόσο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366FF"/>
              </a:buClr>
              <a:buFont typeface="Wingdings"/>
              <a:buChar char="⚫"/>
            </a:pPr>
            <a:endParaRPr sz="3400">
              <a:latin typeface="Times New Roman"/>
              <a:cs typeface="Times New Roman"/>
            </a:endParaRPr>
          </a:p>
          <a:p>
            <a:pPr marL="355600" marR="198120" indent="-342900">
              <a:lnSpc>
                <a:spcPct val="100000"/>
              </a:lnSpc>
              <a:buClr>
                <a:srgbClr val="3366FF"/>
              </a:buClr>
              <a:buSzPct val="79687"/>
              <a:buFont typeface="Wingdings"/>
              <a:buChar char="⚫"/>
              <a:tabLst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Μερικά βακτήρια παραγουν ουσίες που 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καταστρεφουν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ή βλάπτουν μέρη του</a:t>
            </a:r>
            <a:r>
              <a:rPr sz="32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σώματος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366FF"/>
              </a:buClr>
              <a:buFont typeface="Wingdings"/>
              <a:buChar char="⚫"/>
            </a:pP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366FF"/>
              </a:buClr>
              <a:buSzPct val="79687"/>
              <a:buFont typeface="Wingdings"/>
              <a:buChar char="⚫"/>
              <a:tabLst>
                <a:tab pos="355600" algn="l"/>
              </a:tabLst>
            </a:pPr>
            <a:r>
              <a:rPr sz="3200" b="1" spc="-5" dirty="0">
                <a:solidFill>
                  <a:srgbClr val="FFDFA2"/>
                </a:solidFill>
                <a:latin typeface="Arial"/>
                <a:cs typeface="Arial"/>
              </a:rPr>
              <a:t>Αντιβιοτικά </a:t>
            </a:r>
            <a:r>
              <a:rPr sz="3200" b="1" dirty="0">
                <a:solidFill>
                  <a:srgbClr val="FFDFA2"/>
                </a:solidFill>
                <a:latin typeface="Arial"/>
                <a:cs typeface="Arial"/>
              </a:rPr>
              <a:t>καταστρεφουν </a:t>
            </a:r>
            <a:r>
              <a:rPr sz="3200" b="1" spc="-5" dirty="0">
                <a:solidFill>
                  <a:srgbClr val="FFDFA2"/>
                </a:solidFill>
                <a:latin typeface="Arial"/>
                <a:cs typeface="Arial"/>
              </a:rPr>
              <a:t>τα</a:t>
            </a:r>
            <a:r>
              <a:rPr sz="3200" b="1" spc="-130" dirty="0">
                <a:solidFill>
                  <a:srgbClr val="FFDFA2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DFA2"/>
                </a:solidFill>
                <a:latin typeface="Arial"/>
                <a:cs typeface="Arial"/>
              </a:rPr>
              <a:t>βακτηρια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366FF"/>
              </a:buClr>
              <a:buFont typeface="Wingdings"/>
              <a:buChar char="⚫"/>
            </a:pPr>
            <a:endParaRPr sz="3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3366FF"/>
              </a:buClr>
              <a:buSzPct val="79687"/>
              <a:buFont typeface="Wingdings"/>
              <a:buChar char="⚫"/>
              <a:tabLst>
                <a:tab pos="355600" algn="l"/>
                <a:tab pos="4092575" algn="l"/>
              </a:tabLst>
            </a:pPr>
            <a:r>
              <a:rPr sz="3200" b="1" dirty="0">
                <a:solidFill>
                  <a:srgbClr val="FFDFA2"/>
                </a:solidFill>
                <a:latin typeface="Arial"/>
                <a:cs typeface="Arial"/>
              </a:rPr>
              <a:t>Τα </a:t>
            </a:r>
            <a:r>
              <a:rPr sz="3200" b="1" spc="-5" dirty="0">
                <a:solidFill>
                  <a:srgbClr val="FFDFA2"/>
                </a:solidFill>
                <a:latin typeface="Arial"/>
                <a:cs typeface="Arial"/>
              </a:rPr>
              <a:t>αντιβιοτικά στοχευουν </a:t>
            </a:r>
            <a:r>
              <a:rPr sz="3200" b="1" dirty="0">
                <a:solidFill>
                  <a:srgbClr val="FFDFA2"/>
                </a:solidFill>
                <a:latin typeface="Arial"/>
                <a:cs typeface="Arial"/>
              </a:rPr>
              <a:t>ειδικά </a:t>
            </a:r>
            <a:r>
              <a:rPr sz="3200" b="1" spc="-235" dirty="0">
                <a:solidFill>
                  <a:srgbClr val="FFFFFF"/>
                </a:solidFill>
                <a:latin typeface="Arial"/>
                <a:cs typeface="Arial"/>
              </a:rPr>
              <a:t>βακτήρια 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DFA2"/>
                </a:solidFill>
                <a:latin typeface="Arial"/>
                <a:cs typeface="Arial"/>
              </a:rPr>
              <a:t>καταστρεφουν	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476" y="153923"/>
            <a:ext cx="3086862" cy="1229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79470" y="303021"/>
            <a:ext cx="23863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FF00"/>
                </a:solidFill>
                <a:latin typeface="Arial"/>
                <a:cs typeface="Arial"/>
              </a:rPr>
              <a:t>ΑΝΤΟΧΗ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999615"/>
            <a:ext cx="8954770" cy="34791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203835" indent="-342900">
              <a:lnSpc>
                <a:spcPct val="100499"/>
              </a:lnSpc>
              <a:spcBef>
                <a:spcPts val="75"/>
              </a:spcBef>
              <a:buClr>
                <a:srgbClr val="3366FF"/>
              </a:buClr>
              <a:buSzPct val="79166"/>
              <a:buFont typeface="Wingdings"/>
              <a:buChar char="⚫"/>
              <a:tabLst>
                <a:tab pos="355600" algn="l"/>
              </a:tabLst>
            </a:pPr>
            <a:r>
              <a:rPr sz="3600" b="1" spc="-5" dirty="0">
                <a:solidFill>
                  <a:srgbClr val="66FFFF"/>
                </a:solidFill>
                <a:latin typeface="Times New Roman"/>
                <a:cs typeface="Times New Roman"/>
              </a:rPr>
              <a:t>Φυσική </a:t>
            </a:r>
            <a:r>
              <a:rPr sz="3600" b="1" dirty="0">
                <a:solidFill>
                  <a:srgbClr val="66FFFF"/>
                </a:solidFill>
                <a:latin typeface="Times New Roman"/>
                <a:cs typeface="Times New Roman"/>
              </a:rPr>
              <a:t>ή </a:t>
            </a:r>
            <a:r>
              <a:rPr sz="3600" b="1" spc="-5" dirty="0">
                <a:solidFill>
                  <a:srgbClr val="66FFFF"/>
                </a:solidFill>
                <a:latin typeface="Times New Roman"/>
                <a:cs typeface="Times New Roman"/>
              </a:rPr>
              <a:t>Γενετική </a:t>
            </a:r>
            <a:r>
              <a:rPr sz="2800" spc="-10" dirty="0">
                <a:solidFill>
                  <a:srgbClr val="33CC33"/>
                </a:solidFill>
                <a:latin typeface="Times New Roman"/>
                <a:cs typeface="Times New Roman"/>
              </a:rPr>
              <a:t>(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χρωμοσωμιακή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ή </a:t>
            </a:r>
            <a:r>
              <a:rPr sz="2800" spc="-195" dirty="0">
                <a:solidFill>
                  <a:srgbClr val="FFFFFF"/>
                </a:solidFill>
                <a:latin typeface="Times New Roman"/>
                <a:cs typeface="Times New Roman"/>
              </a:rPr>
              <a:t>πλασμιδιακή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πχ.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παραγωγή β-λακταμασών ή ενζύμων που καταστρέφουν τις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αμινογλυκοσίδες)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sz="2850" spc="1450" dirty="0">
                <a:solidFill>
                  <a:srgbClr val="3366FF"/>
                </a:solidFill>
                <a:latin typeface="Wingdings"/>
                <a:cs typeface="Wingdings"/>
              </a:rPr>
              <a:t>⚫</a:t>
            </a:r>
            <a:endParaRPr sz="2850">
              <a:latin typeface="Wingdings"/>
              <a:cs typeface="Wingdings"/>
            </a:endParaRPr>
          </a:p>
          <a:p>
            <a:pPr marL="355600" marR="5080" indent="-342900">
              <a:lnSpc>
                <a:spcPct val="100800"/>
              </a:lnSpc>
              <a:spcBef>
                <a:spcPts val="980"/>
              </a:spcBef>
              <a:buClr>
                <a:srgbClr val="3366FF"/>
              </a:buClr>
              <a:buSzPct val="79166"/>
              <a:buFont typeface="Wingdings"/>
              <a:buChar char="⚫"/>
              <a:tabLst>
                <a:tab pos="355600" algn="l"/>
              </a:tabLst>
            </a:pPr>
            <a:r>
              <a:rPr sz="3600" b="1" spc="-5" dirty="0">
                <a:solidFill>
                  <a:srgbClr val="66FFFF"/>
                </a:solidFill>
                <a:latin typeface="Times New Roman"/>
                <a:cs typeface="Times New Roman"/>
              </a:rPr>
              <a:t>Επίκτητη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μεταδίδεται με γόνους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από άλλους </a:t>
            </a:r>
            <a:r>
              <a:rPr sz="2400" spc="-140" dirty="0">
                <a:solidFill>
                  <a:srgbClr val="FFFFFF"/>
                </a:solidFill>
                <a:latin typeface="Times New Roman"/>
                <a:cs typeface="Times New Roman"/>
              </a:rPr>
              <a:t>μικροοργανισμούς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με: σύζευξη </a:t>
            </a:r>
            <a:r>
              <a:rPr sz="2400" spc="-5" dirty="0">
                <a:solidFill>
                  <a:srgbClr val="585858"/>
                </a:solidFill>
                <a:latin typeface="Times New Roman"/>
                <a:cs typeface="Times New Roman"/>
              </a:rPr>
              <a:t>(RF,RTF), TRANSPOSONS</a:t>
            </a:r>
            <a:r>
              <a:rPr sz="2400" spc="1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Times New Roman"/>
                <a:cs typeface="Times New Roman"/>
              </a:rPr>
              <a:t>(ENTEROBAKTHPIAKA-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3345"/>
              </a:lnSpc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πολλαπλή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αντοχή)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0644" y="2720339"/>
            <a:ext cx="8158733" cy="1338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3762" y="2885313"/>
            <a:ext cx="73933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FFFF00"/>
                </a:solidFill>
                <a:latin typeface="Arial"/>
                <a:cs typeface="Arial"/>
              </a:rPr>
              <a:t>Αντιμικροβιακά</a:t>
            </a:r>
            <a:r>
              <a:rPr sz="4800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800" dirty="0">
                <a:solidFill>
                  <a:srgbClr val="FFFF00"/>
                </a:solidFill>
                <a:latin typeface="Arial"/>
                <a:cs typeface="Arial"/>
              </a:rPr>
              <a:t>Φάρμακα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61488" y="478536"/>
            <a:ext cx="3712210" cy="1729105"/>
            <a:chOff x="2761488" y="478536"/>
            <a:chExt cx="3712210" cy="1729105"/>
          </a:xfrm>
        </p:grpSpPr>
        <p:sp>
          <p:nvSpPr>
            <p:cNvPr id="3" name="object 3"/>
            <p:cNvSpPr/>
            <p:nvPr/>
          </p:nvSpPr>
          <p:spPr>
            <a:xfrm>
              <a:off x="2811780" y="478536"/>
              <a:ext cx="3609594" cy="11193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61488" y="1088136"/>
              <a:ext cx="1140714" cy="11193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40024" y="1088136"/>
              <a:ext cx="831341" cy="11193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09188" y="1088136"/>
              <a:ext cx="2631186" cy="111937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78195" y="1088136"/>
              <a:ext cx="1094994" cy="11193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63620" y="613994"/>
            <a:ext cx="307530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0165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00"/>
                </a:solidFill>
                <a:latin typeface="Arial"/>
                <a:cs typeface="Arial"/>
              </a:rPr>
              <a:t>Πενικιλλίνες  (</a:t>
            </a:r>
            <a:r>
              <a:rPr sz="4000" spc="-10" dirty="0">
                <a:solidFill>
                  <a:srgbClr val="FFFF00"/>
                </a:solidFill>
                <a:latin typeface="Arial"/>
                <a:cs typeface="Arial"/>
              </a:rPr>
              <a:t>β</a:t>
            </a:r>
            <a:r>
              <a:rPr sz="4000" spc="-5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4000" spc="-10" dirty="0">
                <a:solidFill>
                  <a:srgbClr val="FFFF00"/>
                </a:solidFill>
                <a:latin typeface="Arial"/>
                <a:cs typeface="Arial"/>
              </a:rPr>
              <a:t>λακτά</a:t>
            </a:r>
            <a:r>
              <a:rPr sz="4000" dirty="0">
                <a:solidFill>
                  <a:srgbClr val="FFFF00"/>
                </a:solidFill>
                <a:latin typeface="Arial"/>
                <a:cs typeface="Arial"/>
              </a:rPr>
              <a:t>μ</a:t>
            </a:r>
            <a:r>
              <a:rPr sz="4000" spc="5" dirty="0">
                <a:solidFill>
                  <a:srgbClr val="FFFF00"/>
                </a:solidFill>
                <a:latin typeface="Arial"/>
                <a:cs typeface="Arial"/>
              </a:rPr>
              <a:t>ε</a:t>
            </a:r>
            <a:r>
              <a:rPr sz="4000" spc="-10" dirty="0">
                <a:solidFill>
                  <a:srgbClr val="FFFF00"/>
                </a:solidFill>
                <a:latin typeface="Arial"/>
                <a:cs typeface="Arial"/>
              </a:rPr>
              <a:t>ς)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805683" y="2296667"/>
            <a:ext cx="4074160" cy="4005579"/>
            <a:chOff x="2805683" y="2296667"/>
            <a:chExt cx="4074160" cy="4005579"/>
          </a:xfrm>
        </p:grpSpPr>
        <p:sp>
          <p:nvSpPr>
            <p:cNvPr id="10" name="object 10"/>
            <p:cNvSpPr/>
            <p:nvPr/>
          </p:nvSpPr>
          <p:spPr>
            <a:xfrm>
              <a:off x="2843783" y="2334767"/>
              <a:ext cx="3997452" cy="39288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24733" y="2315717"/>
              <a:ext cx="4036060" cy="3967479"/>
            </a:xfrm>
            <a:custGeom>
              <a:avLst/>
              <a:gdLst/>
              <a:ahLst/>
              <a:cxnLst/>
              <a:rect l="l" t="t" r="r" b="b"/>
              <a:pathLst>
                <a:path w="4036059" h="3967479">
                  <a:moveTo>
                    <a:pt x="0" y="3966972"/>
                  </a:moveTo>
                  <a:lnTo>
                    <a:pt x="4035552" y="3966972"/>
                  </a:lnTo>
                  <a:lnTo>
                    <a:pt x="4035552" y="0"/>
                  </a:lnTo>
                  <a:lnTo>
                    <a:pt x="0" y="0"/>
                  </a:lnTo>
                  <a:lnTo>
                    <a:pt x="0" y="396697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8327" y="220979"/>
            <a:ext cx="8498840" cy="1119505"/>
            <a:chOff x="338327" y="220979"/>
            <a:chExt cx="8498840" cy="1119505"/>
          </a:xfrm>
        </p:grpSpPr>
        <p:sp>
          <p:nvSpPr>
            <p:cNvPr id="3" name="object 3"/>
            <p:cNvSpPr/>
            <p:nvPr/>
          </p:nvSpPr>
          <p:spPr>
            <a:xfrm>
              <a:off x="338327" y="220979"/>
              <a:ext cx="3268217" cy="11193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73907" y="220979"/>
              <a:ext cx="1184909" cy="11193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96639" y="220979"/>
              <a:ext cx="1076706" cy="11193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11168" y="220979"/>
              <a:ext cx="4656582" cy="11193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05571" y="220979"/>
              <a:ext cx="831342" cy="111937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0181" y="353313"/>
            <a:ext cx="78632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00"/>
                </a:solidFill>
              </a:rPr>
              <a:t>Πενικιλλίνη G ή Βενζυλπενικιλλίνη)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186639" y="1264411"/>
            <a:ext cx="8637270" cy="543115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5080" indent="-342900">
              <a:lnSpc>
                <a:spcPts val="3020"/>
              </a:lnSpc>
              <a:spcBef>
                <a:spcPts val="480"/>
              </a:spcBef>
              <a:tabLst>
                <a:tab pos="354965" algn="l"/>
              </a:tabLst>
            </a:pPr>
            <a:r>
              <a:rPr sz="2250" spc="1100" dirty="0">
                <a:solidFill>
                  <a:srgbClr val="3366FF"/>
                </a:solidFill>
                <a:latin typeface="Wingdings"/>
                <a:cs typeface="Wingdings"/>
              </a:rPr>
              <a:t>⚫</a:t>
            </a:r>
            <a:r>
              <a:rPr sz="2250" spc="1100" dirty="0">
                <a:solidFill>
                  <a:srgbClr val="3366FF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Xημικώς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αποτελείται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από ένα </a:t>
            </a:r>
            <a:r>
              <a:rPr sz="2800" b="1" spc="-5" dirty="0">
                <a:solidFill>
                  <a:srgbClr val="FFFFCC"/>
                </a:solidFill>
                <a:latin typeface="Times New Roman"/>
                <a:cs typeface="Times New Roman"/>
              </a:rPr>
              <a:t>τετραμελή </a:t>
            </a:r>
            <a:r>
              <a:rPr sz="2800" b="1" spc="-70" dirty="0">
                <a:solidFill>
                  <a:srgbClr val="FFFFCC"/>
                </a:solidFill>
                <a:latin typeface="Times New Roman"/>
                <a:cs typeface="Times New Roman"/>
              </a:rPr>
              <a:t>Β-λακταμικό  </a:t>
            </a:r>
            <a:r>
              <a:rPr sz="2800" b="1" spc="-5" dirty="0">
                <a:solidFill>
                  <a:srgbClr val="FFFFCC"/>
                </a:solidFill>
                <a:latin typeface="Times New Roman"/>
                <a:cs typeface="Times New Roman"/>
              </a:rPr>
              <a:t>πυρήνα- </a:t>
            </a:r>
            <a:r>
              <a:rPr sz="2800" b="1" spc="-10" dirty="0">
                <a:solidFill>
                  <a:srgbClr val="FFFFCC"/>
                </a:solidFill>
                <a:latin typeface="Times New Roman"/>
                <a:cs typeface="Times New Roman"/>
              </a:rPr>
              <a:t>δακτύλιο </a:t>
            </a:r>
            <a:r>
              <a:rPr sz="2800" b="1" spc="-5" dirty="0">
                <a:solidFill>
                  <a:srgbClr val="FFFFCC"/>
                </a:solidFill>
                <a:latin typeface="Times New Roman"/>
                <a:cs typeface="Times New Roman"/>
              </a:rPr>
              <a:t>συνδεδεμένο με \ένα πενταμελή  θειαζολιδινικό</a:t>
            </a:r>
            <a:r>
              <a:rPr sz="2800" b="1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FFCC"/>
                </a:solidFill>
                <a:latin typeface="Times New Roman"/>
                <a:cs typeface="Times New Roman"/>
              </a:rPr>
              <a:t>δακτύλιο.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50">
              <a:latin typeface="Times New Roman"/>
              <a:cs typeface="Times New Roman"/>
            </a:endParaRPr>
          </a:p>
          <a:p>
            <a:pPr marL="12700" marR="4323715">
              <a:lnSpc>
                <a:spcPct val="110000"/>
              </a:lnSpc>
            </a:pP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Με </a:t>
            </a:r>
            <a:r>
              <a:rPr sz="2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αλλαγές </a:t>
            </a: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στον </a:t>
            </a:r>
            <a:r>
              <a:rPr sz="2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δακτύλιο  επιτυγχάνονται παράγωγα  διάφορες</a:t>
            </a:r>
            <a:r>
              <a:rPr sz="2800" b="1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φαρμακοκινητικές</a:t>
            </a:r>
            <a:endParaRPr sz="2800">
              <a:latin typeface="Times New Roman"/>
              <a:cs typeface="Times New Roman"/>
            </a:endParaRPr>
          </a:p>
          <a:p>
            <a:pPr marL="12700" marR="3468370">
              <a:lnSpc>
                <a:spcPct val="110000"/>
              </a:lnSpc>
            </a:pPr>
            <a:r>
              <a:rPr sz="2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και φαρμακοδυναμικές ιδιότητες  </a:t>
            </a:r>
            <a:r>
              <a:rPr sz="28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καθώς </a:t>
            </a:r>
            <a:r>
              <a:rPr sz="2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και αντιμικροβιακό </a:t>
            </a:r>
            <a:r>
              <a:rPr sz="28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φάσμα  </a:t>
            </a:r>
            <a:r>
              <a:rPr sz="2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και </a:t>
            </a: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αντοχή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2250" spc="1100" dirty="0">
                <a:solidFill>
                  <a:srgbClr val="3366FF"/>
                </a:solidFill>
                <a:latin typeface="Wingdings"/>
                <a:cs typeface="Wingdings"/>
              </a:rPr>
              <a:t>⚫</a:t>
            </a:r>
            <a:endParaRPr sz="2250">
              <a:latin typeface="Wingdings"/>
              <a:cs typeface="Wingding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36108" y="2491739"/>
            <a:ext cx="3372612" cy="2377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8327" y="262127"/>
            <a:ext cx="8498840" cy="1119505"/>
            <a:chOff x="338327" y="262127"/>
            <a:chExt cx="8498840" cy="1119505"/>
          </a:xfrm>
        </p:grpSpPr>
        <p:sp>
          <p:nvSpPr>
            <p:cNvPr id="3" name="object 3"/>
            <p:cNvSpPr/>
            <p:nvPr/>
          </p:nvSpPr>
          <p:spPr>
            <a:xfrm>
              <a:off x="338327" y="262127"/>
              <a:ext cx="3268217" cy="11193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73907" y="262127"/>
              <a:ext cx="1184909" cy="11193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96639" y="262127"/>
              <a:ext cx="1076706" cy="11193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11168" y="262127"/>
              <a:ext cx="4656582" cy="111937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05571" y="262127"/>
              <a:ext cx="831342" cy="11193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0181" y="394157"/>
            <a:ext cx="78638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00"/>
                </a:solidFill>
              </a:rPr>
              <a:t>Πενικιλλίνη G ή</a:t>
            </a:r>
            <a:r>
              <a:rPr sz="4000" spc="5" dirty="0">
                <a:solidFill>
                  <a:srgbClr val="FFFF00"/>
                </a:solidFill>
              </a:rPr>
              <a:t> </a:t>
            </a:r>
            <a:r>
              <a:rPr sz="4000" spc="-5" dirty="0">
                <a:solidFill>
                  <a:srgbClr val="FFFF00"/>
                </a:solidFill>
              </a:rPr>
              <a:t>Βενζυλπενικιλλίνη)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183591" y="2039238"/>
            <a:ext cx="7766684" cy="251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66FFFF"/>
                </a:solidFill>
                <a:latin typeface="Times New Roman"/>
                <a:cs typeface="Times New Roman"/>
              </a:rPr>
              <a:t>Μηχανισμός</a:t>
            </a:r>
            <a:r>
              <a:rPr sz="2800" b="1" dirty="0">
                <a:solidFill>
                  <a:srgbClr val="66FFF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66FFFF"/>
                </a:solidFill>
                <a:latin typeface="Times New Roman"/>
                <a:cs typeface="Times New Roman"/>
              </a:rPr>
              <a:t>δράσης.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⚫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3366FF"/>
              </a:buClr>
              <a:buSzPct val="79687"/>
              <a:buFont typeface="Wingdings"/>
              <a:buChar char="⚫"/>
              <a:tabLst>
                <a:tab pos="355600" algn="l"/>
                <a:tab pos="999490" algn="l"/>
              </a:tabLst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Οι	πενικ. παρεμβαίνουν στο τελικό</a:t>
            </a:r>
            <a:r>
              <a:rPr sz="3200" b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στάδιο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Clr>
                <a:srgbClr val="3366FF"/>
              </a:buClr>
              <a:buSzPct val="79687"/>
              <a:buFont typeface="Wingdings"/>
              <a:buChar char="⚫"/>
              <a:tabLst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συνθέσης του βακτηριακού</a:t>
            </a:r>
            <a:r>
              <a:rPr sz="32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τοιχώματος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550" spc="1270" dirty="0">
                <a:solidFill>
                  <a:srgbClr val="3366FF"/>
                </a:solidFill>
                <a:latin typeface="Wingdings"/>
                <a:cs typeface="Wingdings"/>
              </a:rPr>
              <a:t>⚫</a:t>
            </a:r>
            <a:endParaRPr sz="255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6072" y="179831"/>
            <a:ext cx="8235315" cy="1119505"/>
            <a:chOff x="576072" y="179831"/>
            <a:chExt cx="8235315" cy="1119505"/>
          </a:xfrm>
        </p:grpSpPr>
        <p:sp>
          <p:nvSpPr>
            <p:cNvPr id="3" name="object 3"/>
            <p:cNvSpPr/>
            <p:nvPr/>
          </p:nvSpPr>
          <p:spPr>
            <a:xfrm>
              <a:off x="576072" y="179831"/>
              <a:ext cx="4967478" cy="11193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81372" y="179831"/>
              <a:ext cx="831341" cy="11193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50536" y="179831"/>
              <a:ext cx="3760469" cy="11193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8230" y="315848"/>
            <a:ext cx="75984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FF00"/>
                </a:solidFill>
                <a:latin typeface="Arial"/>
                <a:cs typeface="Arial"/>
              </a:rPr>
              <a:t>Αναστολείς των</a:t>
            </a:r>
            <a:r>
              <a:rPr sz="4000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00"/>
                </a:solidFill>
                <a:latin typeface="Arial"/>
                <a:cs typeface="Arial"/>
              </a:rPr>
              <a:t>β-λακταμασών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065" y="1709166"/>
            <a:ext cx="8368030" cy="19170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3366FF"/>
              </a:buClr>
              <a:buSzPct val="80357"/>
              <a:buFont typeface="Wingdings"/>
              <a:buChar char="⚫"/>
              <a:tabLst>
                <a:tab pos="354965" algn="l"/>
                <a:tab pos="355600" algn="l"/>
                <a:tab pos="3446779" algn="l"/>
                <a:tab pos="6038850" algn="l"/>
              </a:tabLst>
            </a:pPr>
            <a:r>
              <a:rPr sz="2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Kλαβουλανικό</a:t>
            </a:r>
            <a:r>
              <a:rPr sz="2800" b="1" spc="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οξύ,	Σουλμπακτάμη,	Ταζομπακτάμη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Clr>
                <a:srgbClr val="3366FF"/>
              </a:buClr>
              <a:buSzPct val="79166"/>
              <a:buFont typeface="Wingdings"/>
              <a:buChar char="⚫"/>
              <a:tabLst>
                <a:tab pos="354965" algn="l"/>
                <a:tab pos="355600" algn="l"/>
                <a:tab pos="1854835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Eνισχύουν	την δραστικότητα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έναντι 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των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παραγόντων</a:t>
            </a:r>
            <a:r>
              <a:rPr sz="240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β-</a:t>
            </a:r>
            <a:endParaRPr sz="2400">
              <a:latin typeface="Times New Roman"/>
              <a:cs typeface="Times New Roman"/>
            </a:endParaRPr>
          </a:p>
          <a:p>
            <a:pPr marL="393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λακταμάση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μικροβίων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(Αναφέρονται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περί τα 50 είδη β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λακταμασών).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366FF"/>
              </a:buClr>
              <a:buSzPct val="79166"/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Gram(+)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67027" y="0"/>
            <a:ext cx="6581775" cy="1717039"/>
            <a:chOff x="1367027" y="0"/>
            <a:chExt cx="6581775" cy="1717039"/>
          </a:xfrm>
        </p:grpSpPr>
        <p:sp>
          <p:nvSpPr>
            <p:cNvPr id="3" name="object 3"/>
            <p:cNvSpPr/>
            <p:nvPr/>
          </p:nvSpPr>
          <p:spPr>
            <a:xfrm>
              <a:off x="1767839" y="0"/>
              <a:ext cx="5912358" cy="11071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67027" y="597408"/>
              <a:ext cx="3460241" cy="11193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94632" y="597408"/>
              <a:ext cx="1098041" cy="11193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30495" y="597408"/>
              <a:ext cx="831341" cy="111937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99660" y="597408"/>
              <a:ext cx="2652522" cy="11193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90004" y="597408"/>
              <a:ext cx="1058418" cy="111937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68907" y="121107"/>
            <a:ext cx="59461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0685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FF00"/>
                </a:solidFill>
              </a:rPr>
              <a:t>Ανεπιθύμητες ενέργειες  </a:t>
            </a:r>
            <a:r>
              <a:rPr sz="4000" spc="-5" dirty="0">
                <a:solidFill>
                  <a:srgbClr val="FFFF00"/>
                </a:solidFill>
              </a:rPr>
              <a:t>πενικιλλινών</a:t>
            </a:r>
            <a:r>
              <a:rPr sz="4000" spc="-45" dirty="0">
                <a:solidFill>
                  <a:srgbClr val="FFFF00"/>
                </a:solidFill>
              </a:rPr>
              <a:t> </a:t>
            </a:r>
            <a:r>
              <a:rPr sz="4000" spc="-5" dirty="0">
                <a:solidFill>
                  <a:srgbClr val="FFFF00"/>
                </a:solidFill>
              </a:rPr>
              <a:t>(β-λακταμών)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96113" y="1838325"/>
            <a:ext cx="8818880" cy="2530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3366FF"/>
              </a:buClr>
              <a:buSzPct val="79687"/>
              <a:buFont typeface="Wingdings"/>
              <a:buChar char="⚫"/>
              <a:tabLst>
                <a:tab pos="356235" algn="l"/>
              </a:tabLst>
            </a:pPr>
            <a:r>
              <a:rPr sz="3200" b="1" spc="-5" dirty="0">
                <a:solidFill>
                  <a:srgbClr val="99FFFF"/>
                </a:solidFill>
                <a:latin typeface="Times New Roman"/>
                <a:cs typeface="Times New Roman"/>
              </a:rPr>
              <a:t>Αντιδράσεις υπερευσθησίας </a:t>
            </a:r>
            <a:r>
              <a:rPr sz="3200" b="1" dirty="0">
                <a:solidFill>
                  <a:srgbClr val="99FFFF"/>
                </a:solidFill>
                <a:latin typeface="Times New Roman"/>
                <a:cs typeface="Times New Roman"/>
              </a:rPr>
              <a:t>-3-10</a:t>
            </a:r>
            <a:r>
              <a:rPr sz="3200" b="1" dirty="0">
                <a:solidFill>
                  <a:srgbClr val="FFFF00"/>
                </a:solidFill>
                <a:latin typeface="Times New Roman"/>
                <a:cs typeface="Times New Roman"/>
              </a:rPr>
              <a:t>%</a:t>
            </a:r>
            <a:r>
              <a:rPr sz="3200" b="1" spc="-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3CC33"/>
                </a:solidFill>
                <a:latin typeface="Times New Roman"/>
                <a:cs typeface="Times New Roman"/>
              </a:rPr>
              <a:t>»</a:t>
            </a:r>
            <a:endParaRPr sz="3200">
              <a:latin typeface="Times New Roman"/>
              <a:cs typeface="Times New Roman"/>
            </a:endParaRPr>
          </a:p>
          <a:p>
            <a:pPr marL="355600" indent="-343535">
              <a:lnSpc>
                <a:spcPts val="2385"/>
              </a:lnSpc>
              <a:spcBef>
                <a:spcPts val="35"/>
              </a:spcBef>
              <a:buClr>
                <a:srgbClr val="3366FF"/>
              </a:buClr>
              <a:buSzPct val="80000"/>
              <a:buFont typeface="Wingdings"/>
              <a:buChar char="⚫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συχνότερες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με παρεντερική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χορήγηση ή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την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προκαϊνική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μορφή</a:t>
            </a:r>
            <a:endParaRPr sz="2000">
              <a:latin typeface="Times New Roman"/>
              <a:cs typeface="Times New Roman"/>
            </a:endParaRPr>
          </a:p>
          <a:p>
            <a:pPr marL="355600" indent="-343535">
              <a:lnSpc>
                <a:spcPts val="3345"/>
              </a:lnSpc>
              <a:buClr>
                <a:srgbClr val="3366FF"/>
              </a:buClr>
              <a:buSzPct val="80357"/>
              <a:buFont typeface="Wingdings"/>
              <a:buChar char="⚫"/>
              <a:tabLst>
                <a:tab pos="355600" algn="l"/>
                <a:tab pos="356235" algn="l"/>
                <a:tab pos="1858645" algn="l"/>
              </a:tabLst>
            </a:pPr>
            <a:r>
              <a:rPr sz="2800" b="1" spc="-10" dirty="0">
                <a:solidFill>
                  <a:srgbClr val="99FFFF"/>
                </a:solidFill>
                <a:latin typeface="Times New Roman"/>
                <a:cs typeface="Times New Roman"/>
              </a:rPr>
              <a:t>Ελαφρές	</a:t>
            </a:r>
            <a:r>
              <a:rPr sz="2800" b="1" spc="-5" dirty="0">
                <a:solidFill>
                  <a:srgbClr val="99FFFF"/>
                </a:solidFill>
                <a:latin typeface="Times New Roman"/>
                <a:cs typeface="Times New Roman"/>
              </a:rPr>
              <a:t>τύπου</a:t>
            </a:r>
            <a:r>
              <a:rPr sz="2800" b="1" spc="5" dirty="0">
                <a:solidFill>
                  <a:srgbClr val="99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99FFFF"/>
                </a:solidFill>
                <a:latin typeface="Times New Roman"/>
                <a:cs typeface="Times New Roman"/>
              </a:rPr>
              <a:t>ορονοσίας</a:t>
            </a:r>
            <a:endParaRPr sz="2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15"/>
              </a:spcBef>
              <a:buClr>
                <a:srgbClr val="3366FF"/>
              </a:buClr>
              <a:buSzPct val="79166"/>
              <a:buFont typeface="Wingdings"/>
              <a:buChar char="⚫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33CC33"/>
                </a:solidFill>
                <a:latin typeface="Times New Roman"/>
                <a:cs typeface="Times New Roman"/>
              </a:rPr>
              <a:t>(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μετά και από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1 εβδομάδα)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μέχρι–σοβαρότατες αλλεργικές αντιδράσεις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–ερύθημα</a:t>
            </a:r>
            <a:endParaRPr sz="20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Clr>
                <a:srgbClr val="3366FF"/>
              </a:buClr>
              <a:buSzPct val="79166"/>
              <a:buFont typeface="Wingdings"/>
              <a:buChar char="⚫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99FFFF"/>
                </a:solidFill>
                <a:latin typeface="Times New Roman"/>
                <a:cs typeface="Times New Roman"/>
              </a:rPr>
              <a:t>Αναφυλακτικό </a:t>
            </a:r>
            <a:r>
              <a:rPr sz="2400" b="1" dirty="0">
                <a:solidFill>
                  <a:srgbClr val="99FFFF"/>
                </a:solidFill>
                <a:latin typeface="Times New Roman"/>
                <a:cs typeface="Times New Roman"/>
              </a:rPr>
              <a:t>σοκ </a:t>
            </a:r>
            <a:r>
              <a:rPr sz="2400" b="1" spc="-5" dirty="0">
                <a:solidFill>
                  <a:srgbClr val="99FFFF"/>
                </a:solidFill>
                <a:latin typeface="Times New Roman"/>
                <a:cs typeface="Times New Roman"/>
              </a:rPr>
              <a:t>και</a:t>
            </a:r>
            <a:r>
              <a:rPr sz="2400" b="1" spc="40" dirty="0">
                <a:solidFill>
                  <a:srgbClr val="99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9FFFF"/>
                </a:solidFill>
                <a:latin typeface="Times New Roman"/>
                <a:cs typeface="Times New Roman"/>
              </a:rPr>
              <a:t>θάνατος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!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ts val="2160"/>
              </a:lnSpc>
              <a:spcBef>
                <a:spcPts val="15"/>
              </a:spcBef>
              <a:buClr>
                <a:srgbClr val="3366FF"/>
              </a:buClr>
              <a:buSzPct val="80000"/>
              <a:buFont typeface="Wingdings"/>
              <a:buChar char="⚫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33CC33"/>
                </a:solidFill>
                <a:latin typeface="Times New Roman"/>
                <a:cs typeface="Times New Roman"/>
              </a:rPr>
              <a:t>Οφείλεται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σε ανάπτυξη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αντισωμάτων έναντι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μεταβολικών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παραπροϊόντων</a:t>
            </a:r>
            <a:r>
              <a:rPr sz="20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της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ts val="2160"/>
              </a:lnSpc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πενικιλλίνης.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113" y="4339844"/>
            <a:ext cx="4445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3865" algn="l"/>
              </a:tabLst>
            </a:pPr>
            <a:r>
              <a:rPr sz="2250" spc="1100" dirty="0">
                <a:solidFill>
                  <a:srgbClr val="3366FF"/>
                </a:solidFill>
                <a:latin typeface="Wingdings"/>
                <a:cs typeface="Wingdings"/>
              </a:rPr>
              <a:t>⚫</a:t>
            </a:r>
            <a:r>
              <a:rPr sz="2250" spc="1100" dirty="0">
                <a:solidFill>
                  <a:srgbClr val="3366FF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Διασταυρούμενη</a:t>
            </a:r>
            <a:r>
              <a:rPr sz="2800" b="1" spc="-2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FFFF"/>
                </a:solidFill>
                <a:latin typeface="Times New Roman"/>
                <a:cs typeface="Times New Roman"/>
              </a:rPr>
              <a:t>αλλεργία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97984" y="4440427"/>
            <a:ext cx="41021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μεταξύ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όλων 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των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πενικιλλινών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ακόμη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113" y="4708652"/>
            <a:ext cx="8499475" cy="161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  <a:tabLst>
                <a:tab pos="844550" algn="l"/>
                <a:tab pos="3053080" algn="l"/>
              </a:tabLst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και	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άλλων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β-λακταμών	εκτός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της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αζτρεονάμης.</a:t>
            </a:r>
            <a:endParaRPr sz="20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Clr>
                <a:srgbClr val="3366FF"/>
              </a:buClr>
              <a:buSzPct val="80000"/>
              <a:buFont typeface="Wingdings"/>
              <a:buChar char="⚫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Απευαισθητοποίηση είναι</a:t>
            </a:r>
            <a:r>
              <a:rPr sz="2000" b="1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δυνατή.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3366FF"/>
              </a:buClr>
              <a:buFont typeface="Wingdings"/>
              <a:buChar char="⚫"/>
            </a:pPr>
            <a:endParaRPr sz="22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80000"/>
              </a:lnSpc>
              <a:spcBef>
                <a:spcPts val="1315"/>
              </a:spcBef>
              <a:buClr>
                <a:srgbClr val="3366FF"/>
              </a:buClr>
              <a:buSzPct val="80000"/>
              <a:buFont typeface="Wingdings"/>
              <a:buChar char="⚫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ΠΡΟΣΟΧΗ 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στην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φόρτιση καλίου 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ή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νατρίου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από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τα σκευάσματα σε υψηλές  δοσολογίες σε άτομα με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νεφρική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και καρδιακή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ανεπάρκεια·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0220" y="0"/>
            <a:ext cx="5713095" cy="1076960"/>
            <a:chOff x="1760220" y="0"/>
            <a:chExt cx="5713095" cy="1076960"/>
          </a:xfrm>
        </p:grpSpPr>
        <p:sp>
          <p:nvSpPr>
            <p:cNvPr id="3" name="object 3"/>
            <p:cNvSpPr/>
            <p:nvPr/>
          </p:nvSpPr>
          <p:spPr>
            <a:xfrm>
              <a:off x="1760220" y="89915"/>
              <a:ext cx="5482589" cy="9060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41591" y="0"/>
              <a:ext cx="831342" cy="10767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01392" y="92710"/>
            <a:ext cx="51377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FFFF00"/>
                </a:solidFill>
              </a:rPr>
              <a:t>Ανεπιθύμητες ενέργειες</a:t>
            </a:r>
            <a:r>
              <a:rPr sz="3200" spc="-125" dirty="0">
                <a:solidFill>
                  <a:srgbClr val="FFFF00"/>
                </a:solidFill>
              </a:rPr>
              <a:t> </a:t>
            </a:r>
            <a:r>
              <a:rPr sz="3200" spc="5" dirty="0">
                <a:solidFill>
                  <a:srgbClr val="FFFF00"/>
                </a:solidFill>
              </a:rPr>
              <a:t>(συν</a:t>
            </a:r>
            <a:r>
              <a:rPr sz="4000" spc="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215" y="755181"/>
            <a:ext cx="9115425" cy="298386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0"/>
              </a:spcBef>
              <a:buClr>
                <a:srgbClr val="3366FF"/>
              </a:buClr>
              <a:buSzPct val="80357"/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Νευρολογικές</a:t>
            </a:r>
            <a:r>
              <a:rPr sz="2800" b="1" spc="10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FFFF"/>
                </a:solidFill>
                <a:latin typeface="Times New Roman"/>
                <a:cs typeface="Times New Roman"/>
              </a:rPr>
              <a:t>διαταραχές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3900"/>
              </a:lnSpc>
              <a:spcBef>
                <a:spcPts val="1140"/>
              </a:spcBef>
              <a:buClr>
                <a:srgbClr val="3366FF"/>
              </a:buClr>
              <a:buSzPct val="127500"/>
              <a:buFont typeface="Wingdings"/>
              <a:buChar char="⚫"/>
              <a:tabLst>
                <a:tab pos="457200" algn="l"/>
                <a:tab pos="457834" algn="l"/>
              </a:tabLst>
            </a:pPr>
            <a:r>
              <a:rPr dirty="0"/>
              <a:t>	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(διέγερση,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αϋπνία,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αταξία,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διανοητική σύγχιση,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σπασμοί)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λόγω αθροίσεως  πενικιλλίνης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στο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ΕΝΥ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σε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άτομα που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λαμβάνουν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υψηλή δοσολογία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και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έχουν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νεφρική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ή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ηπατική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ανεπάρκεια.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ts val="2855"/>
              </a:lnSpc>
              <a:buClr>
                <a:srgbClr val="3366FF"/>
              </a:buClr>
              <a:buSzPct val="79166"/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Αιματολογικές</a:t>
            </a:r>
            <a:r>
              <a:rPr sz="2400" b="1" spc="20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διαταραχές</a:t>
            </a:r>
            <a:endParaRPr sz="2400">
              <a:latin typeface="Times New Roman"/>
              <a:cs typeface="Times New Roman"/>
            </a:endParaRPr>
          </a:p>
          <a:p>
            <a:pPr marL="419100" indent="-407034">
              <a:lnSpc>
                <a:spcPts val="3350"/>
              </a:lnSpc>
              <a:buClr>
                <a:srgbClr val="3366FF"/>
              </a:buClr>
              <a:buSzPct val="80000"/>
              <a:buFont typeface="Wingdings"/>
              <a:buChar char="⚫"/>
              <a:tabLst>
                <a:tab pos="419100" algn="l"/>
                <a:tab pos="419734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λευκο-ουδετερο-θρομβο-πενία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κατόπιν παρατεταμένης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χορηγήσεως»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εβδομάδες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443865" indent="-431800">
              <a:lnSpc>
                <a:spcPts val="2695"/>
              </a:lnSpc>
              <a:spcBef>
                <a:spcPts val="400"/>
              </a:spcBef>
              <a:buClr>
                <a:srgbClr val="3366FF"/>
              </a:buClr>
              <a:buSzPct val="93750"/>
              <a:buFont typeface="Wingdings"/>
              <a:buChar char="⚫"/>
              <a:tabLst>
                <a:tab pos="443865" algn="l"/>
                <a:tab pos="444500" algn="l"/>
              </a:tabLst>
            </a:pPr>
            <a:r>
              <a:rPr sz="24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Γαστρεντερικές διαταραχές-ψευδομεμβρανώδης κολίτις</a:t>
            </a:r>
            <a:r>
              <a:rPr sz="2400" b="1" spc="114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λόγω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ts val="2215"/>
              </a:lnSpc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ανάπτυξης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C.difficile).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215" y="4015867"/>
            <a:ext cx="6198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170555" algn="l"/>
                <a:tab pos="4986655" algn="l"/>
              </a:tabLst>
            </a:pPr>
            <a:r>
              <a:rPr sz="1900" spc="965" dirty="0">
                <a:solidFill>
                  <a:srgbClr val="3366FF"/>
                </a:solidFill>
                <a:latin typeface="Wingdings"/>
                <a:cs typeface="Wingdings"/>
              </a:rPr>
              <a:t>⚫</a:t>
            </a:r>
            <a:r>
              <a:rPr sz="1900" spc="965" dirty="0">
                <a:solidFill>
                  <a:srgbClr val="3366FF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Διάμεσο</a:t>
            </a:r>
            <a:r>
              <a:rPr sz="2400" b="1" spc="10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νεφρίτιδα</a:t>
            </a:r>
            <a:r>
              <a:rPr sz="2400" b="1" spc="70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–	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αιφνίδια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αύξηση	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κρεατινίνης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37706" y="4066159"/>
            <a:ext cx="6197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ορο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ύ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215" y="4747641"/>
            <a:ext cx="740155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963930" algn="l"/>
              </a:tabLst>
            </a:pPr>
            <a:r>
              <a:rPr sz="1900" spc="965" dirty="0">
                <a:solidFill>
                  <a:srgbClr val="3366FF"/>
                </a:solidFill>
                <a:latin typeface="Wingdings"/>
                <a:cs typeface="Wingdings"/>
              </a:rPr>
              <a:t>⚫</a:t>
            </a:r>
            <a:r>
              <a:rPr sz="1900" spc="965" dirty="0">
                <a:solidFill>
                  <a:srgbClr val="3366FF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Δεν	</a:t>
            </a:r>
            <a:r>
              <a:rPr sz="2400" b="1" dirty="0">
                <a:solidFill>
                  <a:srgbClr val="FFC000"/>
                </a:solidFill>
                <a:latin typeface="Times New Roman"/>
                <a:cs typeface="Times New Roman"/>
              </a:rPr>
              <a:t>χορηγούμε </a:t>
            </a:r>
            <a:r>
              <a:rPr sz="2400" b="1" spc="-10" dirty="0">
                <a:solidFill>
                  <a:srgbClr val="FFC000"/>
                </a:solidFill>
                <a:latin typeface="Times New Roman"/>
                <a:cs typeface="Times New Roman"/>
              </a:rPr>
              <a:t>ενδοραχιαίως </a:t>
            </a:r>
            <a:r>
              <a:rPr sz="2400" b="1" dirty="0">
                <a:solidFill>
                  <a:srgbClr val="FFC000"/>
                </a:solidFill>
                <a:latin typeface="Times New Roman"/>
                <a:cs typeface="Times New Roman"/>
              </a:rPr>
              <a:t>ούτε</a:t>
            </a:r>
            <a:r>
              <a:rPr sz="2400" b="1" spc="5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C000"/>
                </a:solidFill>
                <a:latin typeface="Times New Roman"/>
                <a:cs typeface="Times New Roman"/>
              </a:rPr>
              <a:t>ενδοκοιλιακώς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λόγω κινδύνου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αραχνοειδίτιδος, εγκεφαλοπάθειας, σπασμοί,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θάνατος).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126223" y="3678935"/>
            <a:ext cx="1958339" cy="1440180"/>
            <a:chOff x="7126223" y="3678935"/>
            <a:chExt cx="1958339" cy="1440180"/>
          </a:xfrm>
        </p:grpSpPr>
        <p:sp>
          <p:nvSpPr>
            <p:cNvPr id="11" name="object 11"/>
            <p:cNvSpPr/>
            <p:nvPr/>
          </p:nvSpPr>
          <p:spPr>
            <a:xfrm>
              <a:off x="7164323" y="3717035"/>
              <a:ext cx="1882139" cy="13639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45273" y="3697985"/>
              <a:ext cx="1920239" cy="1402080"/>
            </a:xfrm>
            <a:custGeom>
              <a:avLst/>
              <a:gdLst/>
              <a:ahLst/>
              <a:cxnLst/>
              <a:rect l="l" t="t" r="r" b="b"/>
              <a:pathLst>
                <a:path w="1920240" h="1402079">
                  <a:moveTo>
                    <a:pt x="0" y="1402080"/>
                  </a:moveTo>
                  <a:lnTo>
                    <a:pt x="1920239" y="1402080"/>
                  </a:lnTo>
                  <a:lnTo>
                    <a:pt x="1920239" y="0"/>
                  </a:lnTo>
                  <a:lnTo>
                    <a:pt x="0" y="0"/>
                  </a:lnTo>
                  <a:lnTo>
                    <a:pt x="0" y="140208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29584" y="742187"/>
            <a:ext cx="2974340" cy="787400"/>
            <a:chOff x="3529584" y="742187"/>
            <a:chExt cx="2974340" cy="787400"/>
          </a:xfrm>
        </p:grpSpPr>
        <p:sp>
          <p:nvSpPr>
            <p:cNvPr id="3" name="object 3"/>
            <p:cNvSpPr/>
            <p:nvPr/>
          </p:nvSpPr>
          <p:spPr>
            <a:xfrm>
              <a:off x="3529584" y="742187"/>
              <a:ext cx="2387345" cy="7871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42788" y="742187"/>
              <a:ext cx="585977" cy="7871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61660" y="742187"/>
              <a:ext cx="842010" cy="7871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8739" y="833069"/>
            <a:ext cx="6191250" cy="3164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157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66"/>
                </a:solidFill>
                <a:latin typeface="Times New Roman"/>
                <a:cs typeface="Times New Roman"/>
              </a:rPr>
              <a:t>Πενικιλλίνες</a:t>
            </a:r>
            <a:r>
              <a:rPr sz="2800" b="1" spc="-50" dirty="0">
                <a:solidFill>
                  <a:srgbClr val="FFFF66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66"/>
                </a:solidFill>
                <a:latin typeface="Times New Roman"/>
                <a:cs typeface="Times New Roman"/>
              </a:rPr>
              <a:t>(Α)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+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Ασπιρίνη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και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άλλα</a:t>
            </a:r>
            <a:r>
              <a:rPr sz="2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ΜΣΑΦ</a:t>
            </a:r>
            <a:endParaRPr sz="2800">
              <a:latin typeface="Times New Roman"/>
              <a:cs typeface="Times New Roman"/>
            </a:endParaRPr>
          </a:p>
          <a:p>
            <a:pPr marL="457200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↑t1/2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από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44%-139%)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τουΑ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533400" algn="l"/>
              </a:tabLst>
            </a:pPr>
            <a:r>
              <a:rPr sz="2250" spc="1100" dirty="0">
                <a:solidFill>
                  <a:srgbClr val="3366FF"/>
                </a:solidFill>
                <a:latin typeface="Wingdings"/>
                <a:cs typeface="Wingdings"/>
              </a:rPr>
              <a:t>⚫</a:t>
            </a:r>
            <a:r>
              <a:rPr sz="2250" spc="1100" dirty="0">
                <a:solidFill>
                  <a:srgbClr val="3366FF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+ </a:t>
            </a:r>
            <a:r>
              <a:rPr sz="2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Αντισυλληπτικά </a:t>
            </a: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per os!</a:t>
            </a:r>
            <a:r>
              <a:rPr sz="2800" b="1" spc="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33"/>
                </a:solidFill>
                <a:latin typeface="Times New Roman"/>
                <a:cs typeface="Times New Roman"/>
              </a:rPr>
              <a:t>(2)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250" spc="1100" dirty="0">
                <a:solidFill>
                  <a:srgbClr val="3366FF"/>
                </a:solidFill>
                <a:latin typeface="Wingdings"/>
                <a:cs typeface="Wingdings"/>
              </a:rPr>
              <a:t>⚫</a:t>
            </a:r>
            <a:r>
              <a:rPr sz="2250" spc="1100" dirty="0">
                <a:solidFill>
                  <a:srgbClr val="3366FF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solidFill>
                  <a:srgbClr val="00FFFF"/>
                </a:solidFill>
                <a:latin typeface="Times New Roman"/>
                <a:cs typeface="Times New Roman"/>
              </a:rPr>
              <a:t>Μείωση αντισυλληπτικής</a:t>
            </a:r>
            <a:r>
              <a:rPr sz="2800" b="1" spc="90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προστασίας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301498"/>
            <a:ext cx="2639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Αλληλεπιδράσεις</a:t>
            </a:r>
          </a:p>
        </p:txBody>
      </p:sp>
      <p:sp>
        <p:nvSpPr>
          <p:cNvPr id="8" name="object 8"/>
          <p:cNvSpPr/>
          <p:nvPr/>
        </p:nvSpPr>
        <p:spPr>
          <a:xfrm>
            <a:off x="2799588" y="707262"/>
            <a:ext cx="102235" cy="33655"/>
          </a:xfrm>
          <a:custGeom>
            <a:avLst/>
            <a:gdLst/>
            <a:ahLst/>
            <a:cxnLst/>
            <a:rect l="l" t="t" r="r" b="b"/>
            <a:pathLst>
              <a:path w="102235" h="33654">
                <a:moveTo>
                  <a:pt x="102107" y="0"/>
                </a:moveTo>
                <a:lnTo>
                  <a:pt x="0" y="0"/>
                </a:lnTo>
                <a:lnTo>
                  <a:pt x="0" y="33527"/>
                </a:lnTo>
                <a:lnTo>
                  <a:pt x="102107" y="33527"/>
                </a:lnTo>
                <a:lnTo>
                  <a:pt x="102107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2116" y="298704"/>
            <a:ext cx="4271009" cy="1119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4629" y="431037"/>
            <a:ext cx="3636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66"/>
                </a:solidFill>
              </a:rPr>
              <a:t>Κεφαλοσπορίνες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78739" y="2501035"/>
            <a:ext cx="7802245" cy="195389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354965" algn="l"/>
              </a:tabLst>
            </a:pPr>
            <a:r>
              <a:rPr sz="2250" spc="1100" dirty="0">
                <a:solidFill>
                  <a:srgbClr val="3366FF"/>
                </a:solidFill>
                <a:latin typeface="Wingdings"/>
                <a:cs typeface="Wingdings"/>
              </a:rPr>
              <a:t>⚫</a:t>
            </a:r>
            <a:r>
              <a:rPr sz="2250" spc="1100" dirty="0">
                <a:solidFill>
                  <a:srgbClr val="3366FF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99FFFF"/>
                </a:solidFill>
                <a:latin typeface="Times New Roman"/>
                <a:cs typeface="Times New Roman"/>
              </a:rPr>
              <a:t>Ημισυνθετικές</a:t>
            </a:r>
            <a:r>
              <a:rPr sz="2800" b="1" spc="5" dirty="0">
                <a:solidFill>
                  <a:srgbClr val="99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99FFFF"/>
                </a:solidFill>
                <a:latin typeface="Times New Roman"/>
                <a:cs typeface="Times New Roman"/>
              </a:rPr>
              <a:t>β-λακτάμες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προερχόμενες από το Cephalosporium</a:t>
            </a:r>
            <a:r>
              <a:rPr sz="28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acremonium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(Brotzu –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Σαρδηνία)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550" spc="1265" dirty="0">
                <a:solidFill>
                  <a:srgbClr val="3366FF"/>
                </a:solidFill>
                <a:latin typeface="Wingdings"/>
                <a:cs typeface="Wingdings"/>
              </a:rPr>
              <a:t>⚫</a:t>
            </a:r>
            <a:endParaRPr sz="255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936" y="353568"/>
            <a:ext cx="8642985" cy="6151245"/>
          </a:xfrm>
          <a:custGeom>
            <a:avLst/>
            <a:gdLst/>
            <a:ahLst/>
            <a:cxnLst/>
            <a:rect l="l" t="t" r="r" b="b"/>
            <a:pathLst>
              <a:path w="8642985" h="6151245">
                <a:moveTo>
                  <a:pt x="8642604" y="0"/>
                </a:moveTo>
                <a:lnTo>
                  <a:pt x="0" y="0"/>
                </a:lnTo>
                <a:lnTo>
                  <a:pt x="0" y="6150864"/>
                </a:lnTo>
                <a:lnTo>
                  <a:pt x="8642604" y="6150864"/>
                </a:lnTo>
                <a:lnTo>
                  <a:pt x="8642604" y="0"/>
                </a:lnTo>
                <a:close/>
              </a:path>
            </a:pathLst>
          </a:custGeom>
          <a:solidFill>
            <a:srgbClr val="002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8066" y="327786"/>
            <a:ext cx="7475855" cy="89471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5080" indent="-342900">
              <a:lnSpc>
                <a:spcPts val="3240"/>
              </a:lnSpc>
              <a:spcBef>
                <a:spcPts val="505"/>
              </a:spcBef>
            </a:pPr>
            <a:r>
              <a:rPr sz="2400" b="0" spc="1180" dirty="0">
                <a:solidFill>
                  <a:srgbClr val="3366FF"/>
                </a:solidFill>
                <a:latin typeface="Wingdings"/>
                <a:cs typeface="Wingdings"/>
              </a:rPr>
              <a:t>⚫</a:t>
            </a:r>
            <a:r>
              <a:rPr sz="2400" b="0" spc="225" dirty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66"/>
                </a:solidFill>
              </a:rPr>
              <a:t>Χημειοθεραπεια</a:t>
            </a:r>
            <a:r>
              <a:rPr sz="3000" b="0" dirty="0">
                <a:solidFill>
                  <a:srgbClr val="FFFF66"/>
                </a:solidFill>
                <a:latin typeface="Times New Roman"/>
                <a:cs typeface="Times New Roman"/>
              </a:rPr>
              <a:t>: </a:t>
            </a:r>
            <a:r>
              <a:rPr sz="3000" b="0" dirty="0">
                <a:solidFill>
                  <a:srgbClr val="FFFFFF"/>
                </a:solidFill>
                <a:latin typeface="Times New Roman"/>
                <a:cs typeface="Times New Roman"/>
              </a:rPr>
              <a:t>Η χρηση </a:t>
            </a:r>
            <a:r>
              <a:rPr sz="3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φαρμάκων </a:t>
            </a:r>
            <a:r>
              <a:rPr sz="3000" b="0" dirty="0">
                <a:solidFill>
                  <a:srgbClr val="FFFFFF"/>
                </a:solidFill>
                <a:latin typeface="Times New Roman"/>
                <a:cs typeface="Times New Roman"/>
              </a:rPr>
              <a:t>για </a:t>
            </a:r>
            <a:r>
              <a:rPr sz="3000" b="0" spc="-590" dirty="0">
                <a:solidFill>
                  <a:srgbClr val="FFFFFF"/>
                </a:solidFill>
                <a:latin typeface="Times New Roman"/>
                <a:cs typeface="Times New Roman"/>
              </a:rPr>
              <a:t>την  </a:t>
            </a:r>
            <a:r>
              <a:rPr sz="3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αντιμετώπιση μιας</a:t>
            </a:r>
            <a:r>
              <a:rPr sz="3000" b="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νόσου.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8066" y="1379601"/>
            <a:ext cx="8439785" cy="495681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550545" indent="-342900">
              <a:lnSpc>
                <a:spcPts val="3240"/>
              </a:lnSpc>
              <a:spcBef>
                <a:spcPts val="505"/>
              </a:spcBef>
              <a:buClr>
                <a:srgbClr val="3366FF"/>
              </a:buClr>
              <a:buSzPct val="80000"/>
              <a:buFont typeface="Wingdings"/>
              <a:buChar char="⚫"/>
              <a:tabLst>
                <a:tab pos="355600" algn="l"/>
                <a:tab pos="4885690" algn="l"/>
              </a:tabLst>
            </a:pPr>
            <a:r>
              <a:rPr sz="3000" b="1" spc="-5" dirty="0">
                <a:solidFill>
                  <a:srgbClr val="FFFF66"/>
                </a:solidFill>
                <a:latin typeface="Times New Roman"/>
                <a:cs typeface="Times New Roman"/>
              </a:rPr>
              <a:t>Αντιμικροβιακα</a:t>
            </a:r>
            <a:r>
              <a:rPr sz="3000" b="1" spc="-10" dirty="0">
                <a:solidFill>
                  <a:srgbClr val="FFFF66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FF66"/>
                </a:solidFill>
                <a:latin typeface="Times New Roman"/>
                <a:cs typeface="Times New Roman"/>
              </a:rPr>
              <a:t>φαρμακα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:	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παρεμβαίνουν</a:t>
            </a:r>
            <a:r>
              <a:rPr sz="3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στην  ανάπτυξη μικροβίου στον</a:t>
            </a:r>
            <a:r>
              <a:rPr sz="3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ξενιστή</a:t>
            </a:r>
            <a:endParaRPr sz="3000">
              <a:latin typeface="Times New Roman"/>
              <a:cs typeface="Times New Roman"/>
            </a:endParaRPr>
          </a:p>
          <a:p>
            <a:pPr marL="355600" marR="179070" indent="-342900">
              <a:lnSpc>
                <a:spcPts val="3240"/>
              </a:lnSpc>
              <a:spcBef>
                <a:spcPts val="1800"/>
              </a:spcBef>
              <a:buClr>
                <a:srgbClr val="3366FF"/>
              </a:buClr>
              <a:buSzPct val="80000"/>
              <a:buFont typeface="Wingdings"/>
              <a:buChar char="⚫"/>
              <a:tabLst>
                <a:tab pos="355600" algn="l"/>
                <a:tab pos="6402070" algn="l"/>
                <a:tab pos="7636509" algn="l"/>
              </a:tabLst>
            </a:pPr>
            <a:r>
              <a:rPr sz="3000" b="1" spc="-5" dirty="0">
                <a:solidFill>
                  <a:srgbClr val="FFFF66"/>
                </a:solidFill>
                <a:latin typeface="Times New Roman"/>
                <a:cs typeface="Times New Roman"/>
              </a:rPr>
              <a:t>Αντιβιοτικά</a:t>
            </a:r>
            <a:r>
              <a:rPr sz="3000" spc="-5" dirty="0">
                <a:solidFill>
                  <a:srgbClr val="FFC000"/>
                </a:solidFill>
                <a:latin typeface="Times New Roman"/>
                <a:cs typeface="Times New Roman"/>
              </a:rPr>
              <a:t>:</a:t>
            </a:r>
            <a:r>
              <a:rPr sz="3000" spc="-1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βιολογικής</a:t>
            </a:r>
            <a:r>
              <a:rPr sz="3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προέλευσης.	</a:t>
            </a:r>
            <a:r>
              <a:rPr sz="3000" spc="-965" dirty="0">
                <a:solidFill>
                  <a:srgbClr val="FFFFFF"/>
                </a:solidFill>
                <a:latin typeface="Times New Roman"/>
                <a:cs typeface="Times New Roman"/>
              </a:rPr>
              <a:t>Παραγονται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απο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μικρόβια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και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αναστελλουν</a:t>
            </a:r>
            <a:r>
              <a:rPr sz="30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άλλα</a:t>
            </a:r>
            <a:r>
              <a:rPr sz="3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μικρόβια	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  <a:p>
            <a:pPr marL="355600" marR="799465" indent="-342900">
              <a:lnSpc>
                <a:spcPts val="3240"/>
              </a:lnSpc>
              <a:spcBef>
                <a:spcPts val="1805"/>
              </a:spcBef>
              <a:buClr>
                <a:srgbClr val="3366FF"/>
              </a:buClr>
              <a:buSzPct val="80000"/>
              <a:buFont typeface="Wingdings"/>
              <a:buChar char="⚫"/>
              <a:tabLst>
                <a:tab pos="355600" algn="l"/>
                <a:tab pos="6075680" algn="l"/>
              </a:tabLst>
            </a:pPr>
            <a:r>
              <a:rPr sz="3000" b="1" spc="-5" dirty="0">
                <a:solidFill>
                  <a:srgbClr val="FFFF66"/>
                </a:solidFill>
                <a:latin typeface="Times New Roman"/>
                <a:cs typeface="Times New Roman"/>
              </a:rPr>
              <a:t>Χη</a:t>
            </a:r>
            <a:r>
              <a:rPr sz="3000" b="1" spc="5" dirty="0">
                <a:solidFill>
                  <a:srgbClr val="FFFF66"/>
                </a:solidFill>
                <a:latin typeface="Times New Roman"/>
                <a:cs typeface="Times New Roman"/>
              </a:rPr>
              <a:t>μ</a:t>
            </a:r>
            <a:r>
              <a:rPr sz="3000" b="1" spc="-5" dirty="0">
                <a:solidFill>
                  <a:srgbClr val="FFFF66"/>
                </a:solidFill>
                <a:latin typeface="Times New Roman"/>
                <a:cs typeface="Times New Roman"/>
              </a:rPr>
              <a:t>ει</a:t>
            </a:r>
            <a:r>
              <a:rPr sz="3000" b="1" spc="5" dirty="0">
                <a:solidFill>
                  <a:srgbClr val="FFFF66"/>
                </a:solidFill>
                <a:latin typeface="Times New Roman"/>
                <a:cs typeface="Times New Roman"/>
              </a:rPr>
              <a:t>ο</a:t>
            </a:r>
            <a:r>
              <a:rPr sz="3000" b="1" dirty="0">
                <a:solidFill>
                  <a:srgbClr val="FFFF66"/>
                </a:solidFill>
                <a:latin typeface="Times New Roman"/>
                <a:cs typeface="Times New Roman"/>
              </a:rPr>
              <a:t>θεραπε</a:t>
            </a:r>
            <a:r>
              <a:rPr sz="3000" b="1" spc="5" dirty="0">
                <a:solidFill>
                  <a:srgbClr val="FFFF66"/>
                </a:solidFill>
                <a:latin typeface="Times New Roman"/>
                <a:cs typeface="Times New Roman"/>
              </a:rPr>
              <a:t>υ</a:t>
            </a:r>
            <a:r>
              <a:rPr sz="3000" b="1" dirty="0">
                <a:solidFill>
                  <a:srgbClr val="FFFF66"/>
                </a:solidFill>
                <a:latin typeface="Times New Roman"/>
                <a:cs typeface="Times New Roman"/>
              </a:rPr>
              <a:t>τικός</a:t>
            </a:r>
            <a:r>
              <a:rPr sz="3000" b="1" spc="-45" dirty="0">
                <a:solidFill>
                  <a:srgbClr val="FFFF66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FF66"/>
                </a:solidFill>
                <a:latin typeface="Times New Roman"/>
                <a:cs typeface="Times New Roman"/>
              </a:rPr>
              <a:t>πα</a:t>
            </a:r>
            <a:r>
              <a:rPr sz="3000" b="1" spc="5" dirty="0">
                <a:solidFill>
                  <a:srgbClr val="FFFF66"/>
                </a:solidFill>
                <a:latin typeface="Times New Roman"/>
                <a:cs typeface="Times New Roman"/>
              </a:rPr>
              <a:t>ρ</a:t>
            </a:r>
            <a:r>
              <a:rPr sz="3000" b="1" spc="-5" dirty="0">
                <a:solidFill>
                  <a:srgbClr val="FFFF66"/>
                </a:solidFill>
                <a:latin typeface="Times New Roman"/>
                <a:cs typeface="Times New Roman"/>
              </a:rPr>
              <a:t>αγο</a:t>
            </a:r>
            <a:r>
              <a:rPr sz="3000" b="1" spc="5" dirty="0">
                <a:solidFill>
                  <a:srgbClr val="FFFF66"/>
                </a:solidFill>
                <a:latin typeface="Times New Roman"/>
                <a:cs typeface="Times New Roman"/>
              </a:rPr>
              <a:t>ν</a:t>
            </a:r>
            <a:r>
              <a:rPr sz="3000" b="1" dirty="0">
                <a:solidFill>
                  <a:srgbClr val="FFFF66"/>
                </a:solidFill>
                <a:latin typeface="Times New Roman"/>
                <a:cs typeface="Times New Roman"/>
              </a:rPr>
              <a:t>τα</a:t>
            </a:r>
            <a:r>
              <a:rPr sz="3000" b="1" spc="15" dirty="0">
                <a:solidFill>
                  <a:srgbClr val="FFFF66"/>
                </a:solidFill>
                <a:latin typeface="Times New Roman"/>
                <a:cs typeface="Times New Roman"/>
              </a:rPr>
              <a:t>ς</a:t>
            </a: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:	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συν</a:t>
            </a:r>
            <a:r>
              <a:rPr sz="3000" spc="5" dirty="0">
                <a:solidFill>
                  <a:srgbClr val="FFFFFF"/>
                </a:solidFill>
                <a:latin typeface="Times New Roman"/>
                <a:cs typeface="Times New Roman"/>
              </a:rPr>
              <a:t>θ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ετ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κά  χημικά</a:t>
            </a:r>
            <a:endParaRPr sz="30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240"/>
              </a:lnSpc>
              <a:spcBef>
                <a:spcPts val="1800"/>
              </a:spcBef>
              <a:buClr>
                <a:srgbClr val="3366FF"/>
              </a:buClr>
              <a:buSzPct val="80000"/>
              <a:buFont typeface="Wingdings"/>
              <a:buChar char="⚫"/>
              <a:tabLst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Σημερα πολλά νεώτερα ‘αντιβιοτικά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΄ είναι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βιολογικά προιόντα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χημικά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τροποποιημένα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ή χημικά 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συντεθιμένα</a:t>
            </a:r>
            <a:endParaRPr sz="3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615"/>
              </a:spcBef>
            </a:pP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7735" y="205740"/>
            <a:ext cx="5787390" cy="13388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0829" y="370078"/>
            <a:ext cx="50222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FFFF00"/>
                </a:solidFill>
                <a:latin typeface="Arial"/>
                <a:cs typeface="Arial"/>
              </a:rPr>
              <a:t>Κεφαλοσπο</a:t>
            </a:r>
            <a:r>
              <a:rPr sz="4800" spc="-20" dirty="0">
                <a:solidFill>
                  <a:srgbClr val="FFFF00"/>
                </a:solidFill>
                <a:latin typeface="Arial"/>
                <a:cs typeface="Arial"/>
              </a:rPr>
              <a:t>ρ</a:t>
            </a:r>
            <a:r>
              <a:rPr sz="4800" dirty="0">
                <a:solidFill>
                  <a:srgbClr val="FFFF00"/>
                </a:solidFill>
                <a:latin typeface="Arial"/>
                <a:cs typeface="Arial"/>
              </a:rPr>
              <a:t>ίνες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" y="2455036"/>
            <a:ext cx="102235" cy="38100"/>
          </a:xfrm>
          <a:custGeom>
            <a:avLst/>
            <a:gdLst/>
            <a:ahLst/>
            <a:cxnLst/>
            <a:rect l="l" t="t" r="r" b="b"/>
            <a:pathLst>
              <a:path w="102234" h="38100">
                <a:moveTo>
                  <a:pt x="102107" y="0"/>
                </a:moveTo>
                <a:lnTo>
                  <a:pt x="0" y="0"/>
                </a:lnTo>
                <a:lnTo>
                  <a:pt x="0" y="38100"/>
                </a:lnTo>
                <a:lnTo>
                  <a:pt x="102107" y="38100"/>
                </a:lnTo>
                <a:lnTo>
                  <a:pt x="102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1341050"/>
            <a:ext cx="8573770" cy="389636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3366FF"/>
              </a:buClr>
              <a:buSzPct val="79687"/>
              <a:buFont typeface="Wingdings"/>
              <a:buChar char="⚫"/>
              <a:tabLst>
                <a:tab pos="355600" algn="l"/>
              </a:tabLst>
            </a:pPr>
            <a:r>
              <a:rPr sz="3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Διακρίνονται σε 4 γενιές</a:t>
            </a:r>
            <a:r>
              <a:rPr sz="3200" b="1" u="heavy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αναλόγως</a:t>
            </a:r>
            <a:endParaRPr sz="3200">
              <a:latin typeface="Times New Roman"/>
              <a:cs typeface="Times New Roman"/>
            </a:endParaRPr>
          </a:p>
          <a:p>
            <a:pPr marL="457200" indent="-445134">
              <a:lnSpc>
                <a:spcPct val="100000"/>
              </a:lnSpc>
              <a:spcBef>
                <a:spcPts val="785"/>
              </a:spcBef>
              <a:buClr>
                <a:srgbClr val="3366FF"/>
              </a:buClr>
              <a:buSzPct val="91071"/>
              <a:buFont typeface="Wingdings"/>
              <a:buChar char="⚫"/>
              <a:tabLst>
                <a:tab pos="457200" algn="l"/>
                <a:tab pos="457834" algn="l"/>
              </a:tabLst>
            </a:pP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αντιμικροβιακού </a:t>
            </a:r>
            <a:r>
              <a:rPr sz="2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φάσματος</a:t>
            </a:r>
            <a:endParaRPr sz="2800">
              <a:latin typeface="Times New Roman"/>
              <a:cs typeface="Times New Roman"/>
            </a:endParaRPr>
          </a:p>
          <a:p>
            <a:pPr marL="443865" indent="-431800">
              <a:lnSpc>
                <a:spcPct val="100000"/>
              </a:lnSpc>
              <a:spcBef>
                <a:spcPts val="425"/>
              </a:spcBef>
              <a:buClr>
                <a:srgbClr val="3366FF"/>
              </a:buClr>
              <a:buSzPct val="80357"/>
              <a:buFont typeface="Wingdings"/>
              <a:buChar char="⚫"/>
              <a:tabLst>
                <a:tab pos="443865" algn="l"/>
                <a:tab pos="444500" algn="l"/>
              </a:tabLst>
            </a:pP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αντοχής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στις</a:t>
            </a:r>
            <a:r>
              <a:rPr sz="2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β-λακταμάσες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har char="⚫"/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⚫"/>
            </a:pPr>
            <a:endParaRPr sz="39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020"/>
              </a:lnSpc>
              <a:buClr>
                <a:srgbClr val="3366FF"/>
              </a:buClr>
              <a:buSzPct val="80357"/>
              <a:buFont typeface="Wingdings"/>
              <a:buChar char="⚫"/>
              <a:tabLst>
                <a:tab pos="443865" algn="l"/>
                <a:tab pos="444500" algn="l"/>
              </a:tabLst>
            </a:pPr>
            <a:r>
              <a:rPr dirty="0"/>
              <a:t>	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ευρεία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κατανομή αλλά ακόμη και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σε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φλεγμονή</a:t>
            </a:r>
            <a:r>
              <a:rPr sz="2800" b="1" spc="-10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sz="2800" b="1" u="heavy" spc="-15" dirty="0">
                <a:solidFill>
                  <a:srgbClr val="00FFFF"/>
                </a:solidFill>
                <a:uFill>
                  <a:solidFill>
                    <a:srgbClr val="00FFFF"/>
                  </a:solidFill>
                </a:uFill>
                <a:latin typeface="Times New Roman"/>
                <a:cs typeface="Times New Roman"/>
              </a:rPr>
              <a:t>πτωχή  </a:t>
            </a:r>
            <a:r>
              <a:rPr sz="2800" b="1" u="heavy" spc="-10" dirty="0">
                <a:solidFill>
                  <a:srgbClr val="00FFFF"/>
                </a:solidFill>
                <a:uFill>
                  <a:solidFill>
                    <a:srgbClr val="00FFFF"/>
                  </a:solidFill>
                </a:uFill>
                <a:latin typeface="Times New Roman"/>
                <a:cs typeface="Times New Roman"/>
              </a:rPr>
              <a:t>διείσδυση στο</a:t>
            </a:r>
            <a:r>
              <a:rPr sz="2800" b="1" u="heavy" spc="-5" dirty="0">
                <a:solidFill>
                  <a:srgbClr val="00FFFF"/>
                </a:solidFill>
                <a:uFill>
                  <a:solidFill>
                    <a:srgbClr val="00FFFF"/>
                  </a:solidFill>
                </a:uFill>
                <a:latin typeface="Times New Roman"/>
                <a:cs typeface="Times New Roman"/>
              </a:rPr>
              <a:t> ΕΝΥ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5"/>
              </a:spcBef>
              <a:buClr>
                <a:srgbClr val="3366FF"/>
              </a:buClr>
              <a:buSzPct val="80357"/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Μεταβολίζονται στο</a:t>
            </a:r>
            <a:r>
              <a:rPr sz="2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ήπαρ,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0044" y="94488"/>
            <a:ext cx="3964686" cy="1009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72332" y="212852"/>
            <a:ext cx="3274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99"/>
                </a:solidFill>
                <a:latin typeface="Times New Roman"/>
                <a:cs typeface="Times New Roman"/>
              </a:rPr>
              <a:t>Κεφαλοσπορίνες</a:t>
            </a:r>
            <a:endParaRPr sz="36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5100" y="1154112"/>
          <a:ext cx="8964295" cy="54959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32475"/>
                <a:gridCol w="3131820"/>
              </a:tblGrid>
              <a:tr h="8230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+Φουροσεμίδη, 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Αιθακρυνικό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οξύ!</a:t>
                      </a:r>
                      <a:r>
                        <a:rPr sz="2400" b="1" spc="-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FF0033"/>
                          </a:solidFill>
                          <a:latin typeface="Times New Roman"/>
                          <a:cs typeface="Times New Roman"/>
                        </a:rPr>
                        <a:t>(2)ι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7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b="1" dirty="0">
                          <a:solidFill>
                            <a:srgbClr val="00FFFF"/>
                          </a:solidFill>
                          <a:latin typeface="Times New Roman"/>
                          <a:cs typeface="Times New Roman"/>
                        </a:rPr>
                        <a:t>↑ </a:t>
                      </a:r>
                      <a:r>
                        <a:rPr sz="2400" b="1" spc="-10" dirty="0">
                          <a:solidFill>
                            <a:srgbClr val="00FFFF"/>
                          </a:solidFill>
                          <a:latin typeface="Times New Roman"/>
                          <a:cs typeface="Times New Roman"/>
                        </a:rPr>
                        <a:t>νεφροτοξικότητος</a:t>
                      </a:r>
                      <a:r>
                        <a:rPr sz="2400" b="1" spc="-114" dirty="0">
                          <a:solidFill>
                            <a:srgbClr val="00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00FFFF"/>
                          </a:solidFill>
                          <a:latin typeface="Times New Roman"/>
                          <a:cs typeface="Times New Roman"/>
                        </a:rPr>
                        <a:t>Α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+Πολυπεπτιδικά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αντιβιοτ.</a:t>
                      </a:r>
                      <a:r>
                        <a:rPr sz="24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Πολυμυξίνη!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κλπ </a:t>
                      </a:r>
                      <a:r>
                        <a:rPr sz="2400" b="1" dirty="0">
                          <a:solidFill>
                            <a:srgbClr val="FF0033"/>
                          </a:solidFill>
                          <a:latin typeface="Times New Roman"/>
                          <a:cs typeface="Times New Roman"/>
                        </a:rPr>
                        <a:t>(2)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7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dirty="0">
                          <a:solidFill>
                            <a:srgbClr val="00FFFF"/>
                          </a:solidFill>
                          <a:latin typeface="Times New Roman"/>
                          <a:cs typeface="Times New Roman"/>
                        </a:rPr>
                        <a:t>↑ </a:t>
                      </a:r>
                      <a:r>
                        <a:rPr sz="2400" b="1" spc="-10" dirty="0">
                          <a:solidFill>
                            <a:srgbClr val="00FFFF"/>
                          </a:solidFill>
                          <a:latin typeface="Times New Roman"/>
                          <a:cs typeface="Times New Roman"/>
                        </a:rPr>
                        <a:t>νεφροτοξικότητος</a:t>
                      </a:r>
                      <a:r>
                        <a:rPr sz="2400" b="1" spc="-114" dirty="0">
                          <a:solidFill>
                            <a:srgbClr val="00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00FFFF"/>
                          </a:solidFill>
                          <a:latin typeface="Times New Roman"/>
                          <a:cs typeface="Times New Roman"/>
                        </a:rPr>
                        <a:t>Α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23086">
                <a:tc>
                  <a:txBody>
                    <a:bodyPr/>
                    <a:lstStyle/>
                    <a:p>
                      <a:pPr marL="91440" marR="2032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+Προβενεσίδη(Κεφαλοθίνη,Κεφαλοριδίνη</a:t>
                      </a:r>
                      <a:r>
                        <a:rPr sz="2400" b="1" spc="-5" dirty="0">
                          <a:solidFill>
                            <a:srgbClr val="FF0033"/>
                          </a:solidFill>
                          <a:latin typeface="Times New Roman"/>
                          <a:cs typeface="Times New Roman"/>
                        </a:rPr>
                        <a:t>)!(  2)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7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dirty="0">
                          <a:solidFill>
                            <a:srgbClr val="00FFFF"/>
                          </a:solidFill>
                          <a:latin typeface="Times New Roman"/>
                          <a:cs typeface="Times New Roman"/>
                        </a:rPr>
                        <a:t>↑ </a:t>
                      </a:r>
                      <a:r>
                        <a:rPr sz="2400" b="1" spc="-10" dirty="0">
                          <a:solidFill>
                            <a:srgbClr val="00FFFF"/>
                          </a:solidFill>
                          <a:latin typeface="Times New Roman"/>
                          <a:cs typeface="Times New Roman"/>
                        </a:rPr>
                        <a:t>νεφροτοξικότητος</a:t>
                      </a:r>
                      <a:r>
                        <a:rPr sz="2400" b="1" spc="-110" dirty="0">
                          <a:solidFill>
                            <a:srgbClr val="00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00FFFF"/>
                          </a:solidFill>
                          <a:latin typeface="Times New Roman"/>
                          <a:cs typeface="Times New Roman"/>
                        </a:rPr>
                        <a:t>Α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05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+Αμινογλυκοσίδες!</a:t>
                      </a:r>
                      <a:r>
                        <a:rPr sz="24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FF0033"/>
                          </a:solidFill>
                          <a:latin typeface="Times New Roman"/>
                          <a:cs typeface="Times New Roman"/>
                        </a:rPr>
                        <a:t>(2)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733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7E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dirty="0">
                          <a:solidFill>
                            <a:srgbClr val="00FFFF"/>
                          </a:solidFill>
                          <a:latin typeface="Times New Roman"/>
                          <a:cs typeface="Times New Roman"/>
                        </a:rPr>
                        <a:t>↑ </a:t>
                      </a:r>
                      <a:r>
                        <a:rPr sz="2400" b="1" spc="-10" dirty="0">
                          <a:solidFill>
                            <a:srgbClr val="00FFFF"/>
                          </a:solidFill>
                          <a:latin typeface="Times New Roman"/>
                          <a:cs typeface="Times New Roman"/>
                        </a:rPr>
                        <a:t>νεφροτοξικότητος</a:t>
                      </a:r>
                      <a:r>
                        <a:rPr sz="2400" b="1" spc="-114" dirty="0">
                          <a:solidFill>
                            <a:srgbClr val="00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00FFFF"/>
                          </a:solidFill>
                          <a:latin typeface="Times New Roman"/>
                          <a:cs typeface="Times New Roman"/>
                        </a:rPr>
                        <a:t>Α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6670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2400" b="1" dirty="0">
                          <a:solidFill>
                            <a:srgbClr val="00FFFF"/>
                          </a:solidFill>
                          <a:latin typeface="Times New Roman"/>
                          <a:cs typeface="Times New Roman"/>
                        </a:rPr>
                        <a:t>↑ </a:t>
                      </a:r>
                      <a:r>
                        <a:rPr sz="2400" b="1" spc="-10" dirty="0">
                          <a:solidFill>
                            <a:srgbClr val="FFF5DF"/>
                          </a:solidFill>
                          <a:latin typeface="Times New Roman"/>
                          <a:cs typeface="Times New Roman"/>
                        </a:rPr>
                        <a:t>ωτοτοξικότητος</a:t>
                      </a:r>
                      <a:r>
                        <a:rPr sz="2400" b="1" spc="20" dirty="0">
                          <a:solidFill>
                            <a:srgbClr val="FFF5D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FFF5DF"/>
                          </a:solidFill>
                          <a:latin typeface="Times New Roman"/>
                          <a:cs typeface="Times New Roman"/>
                        </a:rPr>
                        <a:t>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962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1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+Βανκομυκίνη!</a:t>
                      </a:r>
                      <a:r>
                        <a:rPr sz="24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FF0033"/>
                          </a:solidFill>
                          <a:latin typeface="Times New Roman"/>
                          <a:cs typeface="Times New Roman"/>
                        </a:rPr>
                        <a:t>(2)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527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7E"/>
                    </a:solidFill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dirty="0">
                          <a:solidFill>
                            <a:srgbClr val="00FFFF"/>
                          </a:solidFill>
                          <a:latin typeface="Times New Roman"/>
                          <a:cs typeface="Times New Roman"/>
                        </a:rPr>
                        <a:t>↑ </a:t>
                      </a:r>
                      <a:r>
                        <a:rPr sz="2400" b="1" spc="-10" dirty="0">
                          <a:solidFill>
                            <a:srgbClr val="00FFFF"/>
                          </a:solidFill>
                          <a:latin typeface="Times New Roman"/>
                          <a:cs typeface="Times New Roman"/>
                        </a:rPr>
                        <a:t>νεφροτοξικότητος</a:t>
                      </a:r>
                      <a:r>
                        <a:rPr sz="2400" b="1" spc="-114" dirty="0">
                          <a:solidFill>
                            <a:srgbClr val="00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00FFFF"/>
                          </a:solidFill>
                          <a:latin typeface="Times New Roman"/>
                          <a:cs typeface="Times New Roman"/>
                        </a:rPr>
                        <a:t>Α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6670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400" b="1" dirty="0">
                          <a:solidFill>
                            <a:srgbClr val="00FFFF"/>
                          </a:solidFill>
                          <a:latin typeface="Times New Roman"/>
                          <a:cs typeface="Times New Roman"/>
                        </a:rPr>
                        <a:t>↑ </a:t>
                      </a:r>
                      <a:r>
                        <a:rPr sz="2400" b="1" spc="-10" dirty="0">
                          <a:solidFill>
                            <a:srgbClr val="FFF5DF"/>
                          </a:solidFill>
                          <a:latin typeface="Times New Roman"/>
                          <a:cs typeface="Times New Roman"/>
                        </a:rPr>
                        <a:t>ωτοτοξικότητος</a:t>
                      </a:r>
                      <a:r>
                        <a:rPr sz="2400" b="1" spc="20" dirty="0">
                          <a:solidFill>
                            <a:srgbClr val="FFF5D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FFF5DF"/>
                          </a:solidFill>
                          <a:latin typeface="Times New Roman"/>
                          <a:cs typeface="Times New Roman"/>
                        </a:rPr>
                        <a:t>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0492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800" b="1" spc="-10" dirty="0">
                          <a:solidFill>
                            <a:srgbClr val="FFFFCC"/>
                          </a:solidFill>
                          <a:latin typeface="Times New Roman"/>
                          <a:cs typeface="Times New Roman"/>
                        </a:rPr>
                        <a:t>Να </a:t>
                      </a:r>
                      <a:r>
                        <a:rPr sz="2800" b="1" spc="-5" dirty="0">
                          <a:solidFill>
                            <a:srgbClr val="FFFFCC"/>
                          </a:solidFill>
                          <a:latin typeface="Times New Roman"/>
                          <a:cs typeface="Times New Roman"/>
                        </a:rPr>
                        <a:t>μην δίδονται </a:t>
                      </a:r>
                      <a:r>
                        <a:rPr sz="2800" b="1" spc="-10" dirty="0">
                          <a:solidFill>
                            <a:srgbClr val="FFFFCC"/>
                          </a:solidFill>
                          <a:latin typeface="Times New Roman"/>
                          <a:cs typeface="Times New Roman"/>
                        </a:rPr>
                        <a:t>την ίδια </a:t>
                      </a:r>
                      <a:r>
                        <a:rPr sz="2800" b="1" spc="-25" dirty="0">
                          <a:solidFill>
                            <a:srgbClr val="FFFFCC"/>
                          </a:solidFill>
                          <a:latin typeface="Times New Roman"/>
                          <a:cs typeface="Times New Roman"/>
                        </a:rPr>
                        <a:t>ώρα</a:t>
                      </a:r>
                      <a:r>
                        <a:rPr sz="2800" b="1" spc="65" dirty="0">
                          <a:solidFill>
                            <a:srgbClr val="FFFFC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5" dirty="0">
                          <a:solidFill>
                            <a:srgbClr val="FFFFCC"/>
                          </a:solidFill>
                          <a:latin typeface="Times New Roman"/>
                          <a:cs typeface="Times New Roman"/>
                        </a:rPr>
                        <a:t>καλλίτερα</a:t>
                      </a:r>
                      <a:r>
                        <a:rPr sz="2800" spc="-15" dirty="0">
                          <a:solidFill>
                            <a:srgbClr val="FFFFC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048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+Τετρακυκλίνες</a:t>
                      </a:r>
                      <a:r>
                        <a:rPr sz="24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0033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ανταγωνισμός)!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7E"/>
                    </a:solidFill>
                  </a:tcPr>
                </a:tc>
                <a:tc>
                  <a:txBody>
                    <a:bodyPr/>
                    <a:lstStyle/>
                    <a:p>
                      <a:pPr marL="6629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ΠΡΟΣΟΧΗ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3215" y="380"/>
            <a:ext cx="2639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FFFF66"/>
                </a:solidFill>
              </a:rPr>
              <a:t>Aλληλεπιδράσεις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02764" y="129539"/>
            <a:ext cx="4865370" cy="1229360"/>
            <a:chOff x="2302764" y="129539"/>
            <a:chExt cx="4865370" cy="1229360"/>
          </a:xfrm>
        </p:grpSpPr>
        <p:sp>
          <p:nvSpPr>
            <p:cNvPr id="3" name="object 3"/>
            <p:cNvSpPr/>
            <p:nvPr/>
          </p:nvSpPr>
          <p:spPr>
            <a:xfrm>
              <a:off x="2302764" y="382523"/>
              <a:ext cx="727710" cy="6957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10612" y="129539"/>
              <a:ext cx="4557522" cy="12291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82976" y="278130"/>
            <a:ext cx="43167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2440" algn="l"/>
              </a:tabLst>
            </a:pPr>
            <a:r>
              <a:rPr sz="2400" b="0" dirty="0">
                <a:solidFill>
                  <a:srgbClr val="FF0033"/>
                </a:solidFill>
                <a:latin typeface="Marlett"/>
                <a:cs typeface="Marlett"/>
              </a:rPr>
              <a:t></a:t>
            </a:r>
            <a:r>
              <a:rPr sz="2400" b="0" dirty="0">
                <a:solidFill>
                  <a:srgbClr val="FF0033"/>
                </a:solidFill>
                <a:latin typeface="Times New Roman"/>
                <a:cs typeface="Times New Roman"/>
              </a:rPr>
              <a:t>	</a:t>
            </a:r>
            <a:r>
              <a:rPr sz="4400" dirty="0">
                <a:solidFill>
                  <a:srgbClr val="FFFF00"/>
                </a:solidFill>
                <a:latin typeface="Arial"/>
                <a:cs typeface="Arial"/>
              </a:rPr>
              <a:t>Τετρακυκλίνες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056894"/>
            <a:ext cx="5568950" cy="3829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spc="1265" dirty="0">
                <a:solidFill>
                  <a:srgbClr val="3366FF"/>
                </a:solidFill>
                <a:latin typeface="Wingdings"/>
                <a:cs typeface="Wingdings"/>
              </a:rPr>
              <a:t>⚫</a:t>
            </a:r>
            <a:endParaRPr sz="2550">
              <a:latin typeface="Wingdings"/>
              <a:cs typeface="Wingdings"/>
            </a:endParaRPr>
          </a:p>
          <a:p>
            <a:pPr marL="355600" indent="-342900">
              <a:lnSpc>
                <a:spcPct val="100000"/>
              </a:lnSpc>
              <a:spcBef>
                <a:spcPts val="130"/>
              </a:spcBef>
              <a:buClr>
                <a:srgbClr val="3366FF"/>
              </a:buClr>
              <a:buSzPct val="79687"/>
              <a:buFont typeface="Wingdings"/>
              <a:buChar char="⚫"/>
              <a:tabLst>
                <a:tab pos="355600" algn="l"/>
              </a:tabLst>
            </a:pPr>
            <a:r>
              <a:rPr sz="3200" b="1" u="heavy" spc="-5" dirty="0">
                <a:solidFill>
                  <a:srgbClr val="00FFFF"/>
                </a:solidFill>
                <a:uFill>
                  <a:solidFill>
                    <a:srgbClr val="00FFFF"/>
                  </a:solidFill>
                </a:uFill>
                <a:latin typeface="Times New Roman"/>
                <a:cs typeface="Times New Roman"/>
              </a:rPr>
              <a:t>ευρέως φάσματος</a:t>
            </a:r>
            <a:r>
              <a:rPr sz="3200" b="1" spc="-20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sz="3200" b="1" spc="-170" dirty="0">
                <a:solidFill>
                  <a:srgbClr val="FFFFFF"/>
                </a:solidFill>
                <a:latin typeface="Times New Roman"/>
                <a:cs typeface="Times New Roman"/>
              </a:rPr>
              <a:t>αντιβιοτικά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366FF"/>
              </a:buClr>
              <a:buFont typeface="Wingdings"/>
              <a:buChar char="⚫"/>
            </a:pPr>
            <a:endParaRPr sz="3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50" spc="1265" dirty="0">
                <a:solidFill>
                  <a:srgbClr val="3366FF"/>
                </a:solidFill>
                <a:latin typeface="Wingdings"/>
                <a:cs typeface="Wingdings"/>
              </a:rPr>
              <a:t>⚫</a:t>
            </a:r>
            <a:endParaRPr sz="2550">
              <a:latin typeface="Wingdings"/>
              <a:cs typeface="Wingdings"/>
            </a:endParaRPr>
          </a:p>
          <a:p>
            <a:pPr marL="558165" indent="-546100">
              <a:lnSpc>
                <a:spcPct val="100000"/>
              </a:lnSpc>
              <a:spcBef>
                <a:spcPts val="130"/>
              </a:spcBef>
              <a:buClr>
                <a:srgbClr val="3366FF"/>
              </a:buClr>
              <a:buSzPct val="79687"/>
              <a:buFont typeface="Wingdings"/>
              <a:buChar char="⚫"/>
              <a:tabLst>
                <a:tab pos="558165" algn="l"/>
                <a:tab pos="558800" algn="l"/>
              </a:tabLst>
            </a:pPr>
            <a:r>
              <a:rPr sz="3200" b="1" dirty="0">
                <a:solidFill>
                  <a:srgbClr val="00FFFF"/>
                </a:solidFill>
                <a:latin typeface="Times New Roman"/>
                <a:cs typeface="Times New Roman"/>
              </a:rPr>
              <a:t>βακτηριοστατικές.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2550" spc="1265" dirty="0">
                <a:solidFill>
                  <a:srgbClr val="3366FF"/>
                </a:solidFill>
                <a:latin typeface="Wingdings"/>
                <a:cs typeface="Wingdings"/>
              </a:rPr>
              <a:t>⚫</a:t>
            </a:r>
            <a:endParaRPr sz="2550">
              <a:latin typeface="Wingdings"/>
              <a:cs typeface="Wingdings"/>
            </a:endParaRPr>
          </a:p>
          <a:p>
            <a:pPr marL="558165" indent="-546100">
              <a:lnSpc>
                <a:spcPct val="100000"/>
              </a:lnSpc>
              <a:spcBef>
                <a:spcPts val="130"/>
              </a:spcBef>
              <a:buClr>
                <a:srgbClr val="3366FF"/>
              </a:buClr>
              <a:buSzPct val="79687"/>
              <a:buFont typeface="Wingdings"/>
              <a:buChar char="⚫"/>
              <a:tabLst>
                <a:tab pos="558165" algn="l"/>
                <a:tab pos="558800" algn="l"/>
              </a:tabLst>
            </a:pPr>
            <a:r>
              <a:rPr sz="32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Αντοχή</a:t>
            </a:r>
            <a:r>
              <a:rPr sz="3200" b="1" spc="-2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διασταυρούμενη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550" spc="1270" dirty="0">
                <a:solidFill>
                  <a:srgbClr val="3366FF"/>
                </a:solidFill>
                <a:latin typeface="Wingdings"/>
                <a:cs typeface="Wingdings"/>
              </a:rPr>
              <a:t>⚫</a:t>
            </a:r>
            <a:endParaRPr sz="255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91155" y="0"/>
            <a:ext cx="4728210" cy="1207770"/>
            <a:chOff x="2391155" y="0"/>
            <a:chExt cx="4728210" cy="1207770"/>
          </a:xfrm>
        </p:grpSpPr>
        <p:sp>
          <p:nvSpPr>
            <p:cNvPr id="3" name="object 3"/>
            <p:cNvSpPr/>
            <p:nvPr/>
          </p:nvSpPr>
          <p:spPr>
            <a:xfrm>
              <a:off x="2391155" y="231647"/>
              <a:ext cx="727709" cy="6957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85287" y="0"/>
              <a:ext cx="4434077" cy="12077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72004" y="127507"/>
            <a:ext cx="418020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9105" algn="l"/>
              </a:tabLst>
            </a:pPr>
            <a:r>
              <a:rPr sz="2400" b="0" dirty="0">
                <a:solidFill>
                  <a:srgbClr val="FF0033"/>
                </a:solidFill>
                <a:latin typeface="Marlett"/>
                <a:cs typeface="Marlett"/>
              </a:rPr>
              <a:t></a:t>
            </a:r>
            <a:r>
              <a:rPr sz="2400" b="0" dirty="0">
                <a:solidFill>
                  <a:srgbClr val="FF0033"/>
                </a:solidFill>
                <a:latin typeface="Times New Roman"/>
                <a:cs typeface="Times New Roman"/>
              </a:rPr>
              <a:t>	</a:t>
            </a:r>
            <a:r>
              <a:rPr sz="4400" dirty="0">
                <a:solidFill>
                  <a:srgbClr val="FFFF00"/>
                </a:solidFill>
                <a:latin typeface="Arial"/>
                <a:cs typeface="Arial"/>
              </a:rPr>
              <a:t>Τριμεθ</a:t>
            </a:r>
            <a:r>
              <a:rPr sz="4400" spc="-15" dirty="0">
                <a:solidFill>
                  <a:srgbClr val="FFFF00"/>
                </a:solidFill>
                <a:latin typeface="Arial"/>
                <a:cs typeface="Arial"/>
              </a:rPr>
              <a:t>ο</a:t>
            </a:r>
            <a:r>
              <a:rPr sz="4400" dirty="0">
                <a:solidFill>
                  <a:srgbClr val="FFFF00"/>
                </a:solidFill>
                <a:latin typeface="Arial"/>
                <a:cs typeface="Arial"/>
              </a:rPr>
              <a:t>πρίμη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131570"/>
            <a:ext cx="6521450" cy="2089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1100" dirty="0">
                <a:solidFill>
                  <a:srgbClr val="3366FF"/>
                </a:solidFill>
                <a:latin typeface="Wingdings"/>
                <a:cs typeface="Wingdings"/>
              </a:rPr>
              <a:t>⚫</a:t>
            </a:r>
            <a:endParaRPr sz="2250">
              <a:latin typeface="Wingdings"/>
              <a:cs typeface="Wingdings"/>
            </a:endParaRPr>
          </a:p>
          <a:p>
            <a:pPr marL="443865" indent="-431800">
              <a:lnSpc>
                <a:spcPct val="100000"/>
              </a:lnSpc>
              <a:spcBef>
                <a:spcPts val="115"/>
              </a:spcBef>
              <a:buClr>
                <a:srgbClr val="3366FF"/>
              </a:buClr>
              <a:buSzPct val="80357"/>
              <a:buFont typeface="Wingdings"/>
              <a:buChar char="⚫"/>
              <a:tabLst>
                <a:tab pos="443865" algn="l"/>
                <a:tab pos="444500" algn="l"/>
                <a:tab pos="2164715" algn="l"/>
                <a:tab pos="4281170" algn="l"/>
              </a:tabLst>
            </a:pPr>
            <a:r>
              <a:rPr sz="2800" b="1" spc="-5" dirty="0">
                <a:solidFill>
                  <a:srgbClr val="99FFFF"/>
                </a:solidFill>
                <a:latin typeface="Times New Roman"/>
                <a:cs typeface="Times New Roman"/>
              </a:rPr>
              <a:t>Ανατολεις	μεταβολισμο	</a:t>
            </a:r>
            <a:r>
              <a:rPr sz="2800" b="1" spc="-10" dirty="0">
                <a:solidFill>
                  <a:srgbClr val="99FFFF"/>
                </a:solidFill>
                <a:latin typeface="Times New Roman"/>
                <a:cs typeface="Times New Roman"/>
              </a:rPr>
              <a:t>Φυλικου</a:t>
            </a:r>
            <a:r>
              <a:rPr sz="2800" b="1" spc="-70" dirty="0">
                <a:solidFill>
                  <a:srgbClr val="99FF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99FFFF"/>
                </a:solidFill>
                <a:latin typeface="Times New Roman"/>
                <a:cs typeface="Times New Roman"/>
              </a:rPr>
              <a:t>οξεος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3366FF"/>
              </a:buClr>
              <a:buFont typeface="Wingdings"/>
              <a:buChar char="⚫"/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366FF"/>
              </a:buClr>
              <a:buFont typeface="Wingdings"/>
              <a:buChar char="⚫"/>
            </a:pP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366FF"/>
              </a:buClr>
              <a:buSzPct val="80357"/>
              <a:buFont typeface="Wingdings"/>
              <a:buChar char="⚫"/>
              <a:tabLst>
                <a:tab pos="354965" algn="l"/>
                <a:tab pos="355600" algn="l"/>
                <a:tab pos="2477135" algn="l"/>
              </a:tabLst>
            </a:pPr>
            <a:r>
              <a:rPr sz="2800" b="1" spc="-5" dirty="0">
                <a:solidFill>
                  <a:srgbClr val="99FFFF"/>
                </a:solidFill>
                <a:latin typeface="Times New Roman"/>
                <a:cs typeface="Times New Roman"/>
              </a:rPr>
              <a:t>Gram(+)</a:t>
            </a:r>
            <a:r>
              <a:rPr sz="2800" b="1" spc="40" dirty="0">
                <a:solidFill>
                  <a:srgbClr val="99FFF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99FFFF"/>
                </a:solidFill>
                <a:latin typeface="Times New Roman"/>
                <a:cs typeface="Times New Roman"/>
              </a:rPr>
              <a:t>και	</a:t>
            </a:r>
            <a:r>
              <a:rPr sz="2800" b="1" spc="-5" dirty="0">
                <a:solidFill>
                  <a:srgbClr val="99FFFF"/>
                </a:solidFill>
                <a:latin typeface="Times New Roman"/>
                <a:cs typeface="Times New Roman"/>
              </a:rPr>
              <a:t>Gram(-)</a:t>
            </a:r>
            <a:r>
              <a:rPr sz="2800" b="1" spc="5" dirty="0">
                <a:solidFill>
                  <a:srgbClr val="99FFF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99FFFF"/>
                </a:solidFill>
                <a:latin typeface="Times New Roman"/>
                <a:cs typeface="Times New Roman"/>
              </a:rPr>
              <a:t>μικροβίων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3628135"/>
            <a:ext cx="69608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100" spc="565" dirty="0">
                <a:solidFill>
                  <a:srgbClr val="3366FF"/>
                </a:solidFill>
                <a:latin typeface="Wingdings"/>
                <a:cs typeface="Wingdings"/>
              </a:rPr>
              <a:t>⚫</a:t>
            </a:r>
            <a:r>
              <a:rPr sz="1100" spc="565" dirty="0">
                <a:solidFill>
                  <a:srgbClr val="3366FF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εκτός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Ps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aeruginosa, Bacteroides fragilis, Enterococcus,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ωχρά σπειροχαίτη, M.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Tuberculosis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4119117"/>
            <a:ext cx="238760" cy="367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1100" dirty="0">
                <a:solidFill>
                  <a:srgbClr val="3366FF"/>
                </a:solidFill>
                <a:latin typeface="Wingdings"/>
                <a:cs typeface="Wingdings"/>
              </a:rPr>
              <a:t>⚫</a:t>
            </a:r>
            <a:endParaRPr sz="225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54252" y="0"/>
            <a:ext cx="6666865" cy="1663700"/>
            <a:chOff x="1254252" y="0"/>
            <a:chExt cx="6666865" cy="1663700"/>
          </a:xfrm>
        </p:grpSpPr>
        <p:sp>
          <p:nvSpPr>
            <p:cNvPr id="3" name="object 3"/>
            <p:cNvSpPr/>
            <p:nvPr/>
          </p:nvSpPr>
          <p:spPr>
            <a:xfrm>
              <a:off x="2473452" y="123444"/>
              <a:ext cx="724662" cy="6926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98063" y="0"/>
              <a:ext cx="4027170" cy="10538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54252" y="544068"/>
              <a:ext cx="6666738" cy="11193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56385" y="70485"/>
            <a:ext cx="603123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97280">
              <a:lnSpc>
                <a:spcPct val="100000"/>
              </a:lnSpc>
              <a:spcBef>
                <a:spcPts val="95"/>
              </a:spcBef>
              <a:tabLst>
                <a:tab pos="1556385" algn="l"/>
              </a:tabLst>
            </a:pPr>
            <a:r>
              <a:rPr sz="2400" b="0" dirty="0">
                <a:solidFill>
                  <a:srgbClr val="FF0033"/>
                </a:solidFill>
                <a:latin typeface="Marlett"/>
                <a:cs typeface="Marlett"/>
              </a:rPr>
              <a:t></a:t>
            </a:r>
            <a:r>
              <a:rPr sz="2400" b="0" dirty="0">
                <a:solidFill>
                  <a:srgbClr val="FF0033"/>
                </a:solidFill>
                <a:latin typeface="Times New Roman"/>
                <a:cs typeface="Times New Roman"/>
              </a:rPr>
              <a:t>	</a:t>
            </a:r>
            <a:r>
              <a:rPr sz="4000" spc="-5" dirty="0">
                <a:solidFill>
                  <a:srgbClr val="FFFF00"/>
                </a:solidFill>
                <a:latin typeface="Arial"/>
                <a:cs typeface="Arial"/>
              </a:rPr>
              <a:t>Τριμεθοπρίμη  </a:t>
            </a:r>
            <a:r>
              <a:rPr sz="4000" spc="-10" dirty="0">
                <a:solidFill>
                  <a:srgbClr val="FFFF00"/>
                </a:solidFill>
                <a:latin typeface="Arial"/>
                <a:cs typeface="Arial"/>
              </a:rPr>
              <a:t>(ανεπιθύμητες</a:t>
            </a:r>
            <a:r>
              <a:rPr sz="40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00"/>
                </a:solidFill>
                <a:latin typeface="Arial"/>
                <a:cs typeface="Arial"/>
              </a:rPr>
              <a:t>ενέργειες)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1480159"/>
            <a:ext cx="8528685" cy="32746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3366FF"/>
              </a:buClr>
              <a:buSzPct val="79687"/>
              <a:buFont typeface="Wingdings"/>
              <a:buChar char="⚫"/>
              <a:tabLst>
                <a:tab pos="355600" algn="l"/>
              </a:tabLst>
            </a:pPr>
            <a:r>
              <a:rPr sz="32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Ναυτία, διάρροια,</a:t>
            </a:r>
            <a:r>
              <a:rPr sz="3200" b="1" spc="-6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έμετος</a:t>
            </a:r>
            <a:endParaRPr sz="3200">
              <a:latin typeface="Times New Roman"/>
              <a:cs typeface="Times New Roman"/>
            </a:endParaRPr>
          </a:p>
          <a:p>
            <a:pPr marL="355600" marR="289560" indent="-342900" algn="just">
              <a:lnSpc>
                <a:spcPct val="92000"/>
              </a:lnSpc>
              <a:spcBef>
                <a:spcPts val="695"/>
              </a:spcBef>
              <a:buClr>
                <a:srgbClr val="3366FF"/>
              </a:buClr>
              <a:buSzPct val="79687"/>
              <a:buFont typeface="Wingdings"/>
              <a:buChar char="⚫"/>
              <a:tabLst>
                <a:tab pos="355600" algn="l"/>
              </a:tabLst>
            </a:pPr>
            <a:r>
              <a:rPr sz="32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ανεπάρκεια φιλικού </a:t>
            </a:r>
            <a:r>
              <a:rPr sz="3200" b="1" dirty="0">
                <a:solidFill>
                  <a:srgbClr val="00FFFF"/>
                </a:solidFill>
                <a:latin typeface="Times New Roman"/>
                <a:cs typeface="Times New Roman"/>
              </a:rPr>
              <a:t>οξέως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μόνον όταν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υπάρχει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ήδη </a:t>
            </a:r>
            <a:r>
              <a:rPr sz="1800" b="1" spc="-225" dirty="0">
                <a:solidFill>
                  <a:srgbClr val="FFFFFF"/>
                </a:solidFill>
                <a:latin typeface="Times New Roman"/>
                <a:cs typeface="Times New Roman"/>
              </a:rPr>
              <a:t>έλλειψη 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(ανάπτυξη </a:t>
            </a:r>
            <a:r>
              <a:rPr sz="3200" b="1" dirty="0">
                <a:solidFill>
                  <a:srgbClr val="00FFFF"/>
                </a:solidFill>
                <a:latin typeface="Times New Roman"/>
                <a:cs typeface="Times New Roman"/>
              </a:rPr>
              <a:t>μεγαλοβλαστικής </a:t>
            </a:r>
            <a:r>
              <a:rPr sz="32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αναιμίας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με</a:t>
            </a:r>
            <a:r>
              <a:rPr sz="12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πολυκατάτμητα 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πολυμορφοπύρηνα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har char="⚫"/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⚫"/>
            </a:pPr>
            <a:endParaRPr sz="1700">
              <a:latin typeface="Times New Roman"/>
              <a:cs typeface="Times New Roman"/>
            </a:endParaRPr>
          </a:p>
          <a:p>
            <a:pPr marL="457200" indent="-445134">
              <a:lnSpc>
                <a:spcPct val="100000"/>
              </a:lnSpc>
              <a:buClr>
                <a:srgbClr val="3366FF"/>
              </a:buClr>
              <a:buSzPct val="79687"/>
              <a:buFont typeface="Wingdings"/>
              <a:buChar char="⚫"/>
              <a:tabLst>
                <a:tab pos="457200" algn="l"/>
                <a:tab pos="457834" algn="l"/>
              </a:tabLst>
            </a:pPr>
            <a:r>
              <a:rPr sz="3200" b="1" dirty="0">
                <a:solidFill>
                  <a:srgbClr val="FFFF00"/>
                </a:solidFill>
                <a:latin typeface="Times New Roman"/>
                <a:cs typeface="Times New Roman"/>
              </a:rPr>
              <a:t>να αποφεύγεται η χρήση της στις</a:t>
            </a:r>
            <a:r>
              <a:rPr sz="3200" b="1" spc="-1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00"/>
                </a:solidFill>
                <a:latin typeface="Times New Roman"/>
                <a:cs typeface="Times New Roman"/>
              </a:rPr>
              <a:t>εγκύους.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450"/>
              </a:lnSpc>
              <a:spcBef>
                <a:spcPts val="100"/>
              </a:spcBef>
              <a:buClr>
                <a:srgbClr val="3366FF"/>
              </a:buClr>
              <a:buSzPct val="80555"/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Μερικοί προτιμούν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σε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ευαίσθητες λοιμώξεις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του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ουροποιογεννητικού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την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χορήγηση 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μόνον της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τριμεθοπρίμης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προς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αποφυγήν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της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τοξικότητος των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σουλφοναμιδών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7078" y="800100"/>
            <a:ext cx="8945880" cy="6064250"/>
            <a:chOff x="197078" y="800100"/>
            <a:chExt cx="8945880" cy="6064250"/>
          </a:xfrm>
        </p:grpSpPr>
        <p:sp>
          <p:nvSpPr>
            <p:cNvPr id="3" name="object 3"/>
            <p:cNvSpPr/>
            <p:nvPr/>
          </p:nvSpPr>
          <p:spPr>
            <a:xfrm>
              <a:off x="3272027" y="2709672"/>
              <a:ext cx="5870321" cy="41467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3174" y="1552955"/>
              <a:ext cx="5487670" cy="5305425"/>
            </a:xfrm>
            <a:custGeom>
              <a:avLst/>
              <a:gdLst/>
              <a:ahLst/>
              <a:cxnLst/>
              <a:rect l="l" t="t" r="r" b="b"/>
              <a:pathLst>
                <a:path w="5487670" h="5305425">
                  <a:moveTo>
                    <a:pt x="0" y="0"/>
                  </a:moveTo>
                  <a:lnTo>
                    <a:pt x="53537" y="8226"/>
                  </a:lnTo>
                  <a:lnTo>
                    <a:pt x="106908" y="16783"/>
                  </a:lnTo>
                  <a:lnTo>
                    <a:pt x="160109" y="25668"/>
                  </a:lnTo>
                  <a:lnTo>
                    <a:pt x="213140" y="34880"/>
                  </a:lnTo>
                  <a:lnTo>
                    <a:pt x="265999" y="44418"/>
                  </a:lnTo>
                  <a:lnTo>
                    <a:pt x="318685" y="54280"/>
                  </a:lnTo>
                  <a:lnTo>
                    <a:pt x="371196" y="64465"/>
                  </a:lnTo>
                  <a:lnTo>
                    <a:pt x="423530" y="74971"/>
                  </a:lnTo>
                  <a:lnTo>
                    <a:pt x="475687" y="85797"/>
                  </a:lnTo>
                  <a:lnTo>
                    <a:pt x="527664" y="96941"/>
                  </a:lnTo>
                  <a:lnTo>
                    <a:pt x="579460" y="108403"/>
                  </a:lnTo>
                  <a:lnTo>
                    <a:pt x="631073" y="120179"/>
                  </a:lnTo>
                  <a:lnTo>
                    <a:pt x="682502" y="132269"/>
                  </a:lnTo>
                  <a:lnTo>
                    <a:pt x="733746" y="144672"/>
                  </a:lnTo>
                  <a:lnTo>
                    <a:pt x="784803" y="157386"/>
                  </a:lnTo>
                  <a:lnTo>
                    <a:pt x="835671" y="170409"/>
                  </a:lnTo>
                  <a:lnTo>
                    <a:pt x="886349" y="183741"/>
                  </a:lnTo>
                  <a:lnTo>
                    <a:pt x="936835" y="197379"/>
                  </a:lnTo>
                  <a:lnTo>
                    <a:pt x="987128" y="211321"/>
                  </a:lnTo>
                  <a:lnTo>
                    <a:pt x="1037226" y="225568"/>
                  </a:lnTo>
                  <a:lnTo>
                    <a:pt x="1087128" y="240117"/>
                  </a:lnTo>
                  <a:lnTo>
                    <a:pt x="1136832" y="254966"/>
                  </a:lnTo>
                  <a:lnTo>
                    <a:pt x="1186337" y="270115"/>
                  </a:lnTo>
                  <a:lnTo>
                    <a:pt x="1235641" y="285561"/>
                  </a:lnTo>
                  <a:lnTo>
                    <a:pt x="1284743" y="301304"/>
                  </a:lnTo>
                  <a:lnTo>
                    <a:pt x="1333641" y="317341"/>
                  </a:lnTo>
                  <a:lnTo>
                    <a:pt x="1382334" y="333672"/>
                  </a:lnTo>
                  <a:lnTo>
                    <a:pt x="1430819" y="350294"/>
                  </a:lnTo>
                  <a:lnTo>
                    <a:pt x="1479097" y="367207"/>
                  </a:lnTo>
                  <a:lnTo>
                    <a:pt x="1527164" y="384409"/>
                  </a:lnTo>
                  <a:lnTo>
                    <a:pt x="1575020" y="401898"/>
                  </a:lnTo>
                  <a:lnTo>
                    <a:pt x="1622663" y="419673"/>
                  </a:lnTo>
                  <a:lnTo>
                    <a:pt x="1670091" y="437733"/>
                  </a:lnTo>
                  <a:lnTo>
                    <a:pt x="1717304" y="456076"/>
                  </a:lnTo>
                  <a:lnTo>
                    <a:pt x="1764298" y="474700"/>
                  </a:lnTo>
                  <a:lnTo>
                    <a:pt x="1811074" y="493604"/>
                  </a:lnTo>
                  <a:lnTo>
                    <a:pt x="1857629" y="512787"/>
                  </a:lnTo>
                  <a:lnTo>
                    <a:pt x="1903963" y="532248"/>
                  </a:lnTo>
                  <a:lnTo>
                    <a:pt x="1950072" y="551983"/>
                  </a:lnTo>
                  <a:lnTo>
                    <a:pt x="1995956" y="571993"/>
                  </a:lnTo>
                  <a:lnTo>
                    <a:pt x="2041614" y="592276"/>
                  </a:lnTo>
                  <a:lnTo>
                    <a:pt x="2087043" y="612830"/>
                  </a:lnTo>
                  <a:lnTo>
                    <a:pt x="2132243" y="633654"/>
                  </a:lnTo>
                  <a:lnTo>
                    <a:pt x="2177212" y="654746"/>
                  </a:lnTo>
                  <a:lnTo>
                    <a:pt x="2221947" y="676105"/>
                  </a:lnTo>
                  <a:lnTo>
                    <a:pt x="2266449" y="697729"/>
                  </a:lnTo>
                  <a:lnTo>
                    <a:pt x="2310714" y="719617"/>
                  </a:lnTo>
                  <a:lnTo>
                    <a:pt x="2354743" y="741768"/>
                  </a:lnTo>
                  <a:lnTo>
                    <a:pt x="2398532" y="764180"/>
                  </a:lnTo>
                  <a:lnTo>
                    <a:pt x="2442081" y="786851"/>
                  </a:lnTo>
                  <a:lnTo>
                    <a:pt x="2485388" y="809780"/>
                  </a:lnTo>
                  <a:lnTo>
                    <a:pt x="2528452" y="832966"/>
                  </a:lnTo>
                  <a:lnTo>
                    <a:pt x="2571271" y="856407"/>
                  </a:lnTo>
                  <a:lnTo>
                    <a:pt x="2613843" y="880101"/>
                  </a:lnTo>
                  <a:lnTo>
                    <a:pt x="2656168" y="904048"/>
                  </a:lnTo>
                  <a:lnTo>
                    <a:pt x="2698242" y="928245"/>
                  </a:lnTo>
                  <a:lnTo>
                    <a:pt x="2740066" y="952691"/>
                  </a:lnTo>
                  <a:lnTo>
                    <a:pt x="2781638" y="977385"/>
                  </a:lnTo>
                  <a:lnTo>
                    <a:pt x="2822955" y="1002326"/>
                  </a:lnTo>
                  <a:lnTo>
                    <a:pt x="2864017" y="1027511"/>
                  </a:lnTo>
                  <a:lnTo>
                    <a:pt x="2904821" y="1052939"/>
                  </a:lnTo>
                  <a:lnTo>
                    <a:pt x="2945367" y="1078610"/>
                  </a:lnTo>
                  <a:lnTo>
                    <a:pt x="2985653" y="1104521"/>
                  </a:lnTo>
                  <a:lnTo>
                    <a:pt x="3025677" y="1130670"/>
                  </a:lnTo>
                  <a:lnTo>
                    <a:pt x="3065438" y="1157057"/>
                  </a:lnTo>
                  <a:lnTo>
                    <a:pt x="3104934" y="1183680"/>
                  </a:lnTo>
                  <a:lnTo>
                    <a:pt x="3144164" y="1210538"/>
                  </a:lnTo>
                  <a:lnTo>
                    <a:pt x="3183126" y="1237629"/>
                  </a:lnTo>
                  <a:lnTo>
                    <a:pt x="3221819" y="1264951"/>
                  </a:lnTo>
                  <a:lnTo>
                    <a:pt x="3260241" y="1292503"/>
                  </a:lnTo>
                  <a:lnTo>
                    <a:pt x="3298391" y="1320284"/>
                  </a:lnTo>
                  <a:lnTo>
                    <a:pt x="3336267" y="1348292"/>
                  </a:lnTo>
                  <a:lnTo>
                    <a:pt x="3373867" y="1376525"/>
                  </a:lnTo>
                  <a:lnTo>
                    <a:pt x="3411191" y="1404983"/>
                  </a:lnTo>
                  <a:lnTo>
                    <a:pt x="3448236" y="1433664"/>
                  </a:lnTo>
                  <a:lnTo>
                    <a:pt x="3485001" y="1462566"/>
                  </a:lnTo>
                  <a:lnTo>
                    <a:pt x="3521485" y="1491687"/>
                  </a:lnTo>
                  <a:lnTo>
                    <a:pt x="3557686" y="1521027"/>
                  </a:lnTo>
                  <a:lnTo>
                    <a:pt x="3593602" y="1550584"/>
                  </a:lnTo>
                  <a:lnTo>
                    <a:pt x="3629233" y="1580356"/>
                  </a:lnTo>
                  <a:lnTo>
                    <a:pt x="3664576" y="1610342"/>
                  </a:lnTo>
                  <a:lnTo>
                    <a:pt x="3699629" y="1640541"/>
                  </a:lnTo>
                  <a:lnTo>
                    <a:pt x="3734392" y="1670950"/>
                  </a:lnTo>
                  <a:lnTo>
                    <a:pt x="3768863" y="1701569"/>
                  </a:lnTo>
                  <a:lnTo>
                    <a:pt x="3803041" y="1732396"/>
                  </a:lnTo>
                  <a:lnTo>
                    <a:pt x="3836923" y="1763430"/>
                  </a:lnTo>
                  <a:lnTo>
                    <a:pt x="3870509" y="1794669"/>
                  </a:lnTo>
                  <a:lnTo>
                    <a:pt x="3903796" y="1826111"/>
                  </a:lnTo>
                  <a:lnTo>
                    <a:pt x="3936784" y="1857755"/>
                  </a:lnTo>
                  <a:lnTo>
                    <a:pt x="3969470" y="1889600"/>
                  </a:lnTo>
                  <a:lnTo>
                    <a:pt x="4001854" y="1921645"/>
                  </a:lnTo>
                  <a:lnTo>
                    <a:pt x="4033933" y="1953887"/>
                  </a:lnTo>
                  <a:lnTo>
                    <a:pt x="4065707" y="1986325"/>
                  </a:lnTo>
                  <a:lnTo>
                    <a:pt x="4097173" y="2018958"/>
                  </a:lnTo>
                  <a:lnTo>
                    <a:pt x="4128330" y="2051785"/>
                  </a:lnTo>
                  <a:lnTo>
                    <a:pt x="4159177" y="2084803"/>
                  </a:lnTo>
                  <a:lnTo>
                    <a:pt x="4189712" y="2118011"/>
                  </a:lnTo>
                  <a:lnTo>
                    <a:pt x="4219934" y="2151409"/>
                  </a:lnTo>
                  <a:lnTo>
                    <a:pt x="4249841" y="2184994"/>
                  </a:lnTo>
                  <a:lnTo>
                    <a:pt x="4279431" y="2218765"/>
                  </a:lnTo>
                  <a:lnTo>
                    <a:pt x="4308703" y="2252720"/>
                  </a:lnTo>
                  <a:lnTo>
                    <a:pt x="4337656" y="2286859"/>
                  </a:lnTo>
                  <a:lnTo>
                    <a:pt x="4366288" y="2321179"/>
                  </a:lnTo>
                  <a:lnTo>
                    <a:pt x="4394597" y="2355679"/>
                  </a:lnTo>
                  <a:lnTo>
                    <a:pt x="4422582" y="2390358"/>
                  </a:lnTo>
                  <a:lnTo>
                    <a:pt x="4450242" y="2425214"/>
                  </a:lnTo>
                  <a:lnTo>
                    <a:pt x="4477574" y="2460245"/>
                  </a:lnTo>
                  <a:lnTo>
                    <a:pt x="4504578" y="2495451"/>
                  </a:lnTo>
                  <a:lnTo>
                    <a:pt x="4531252" y="2530829"/>
                  </a:lnTo>
                  <a:lnTo>
                    <a:pt x="4557594" y="2566379"/>
                  </a:lnTo>
                  <a:lnTo>
                    <a:pt x="4583603" y="2602099"/>
                  </a:lnTo>
                  <a:lnTo>
                    <a:pt x="4609277" y="2637986"/>
                  </a:lnTo>
                  <a:lnTo>
                    <a:pt x="4634615" y="2674041"/>
                  </a:lnTo>
                  <a:lnTo>
                    <a:pt x="4659615" y="2710261"/>
                  </a:lnTo>
                  <a:lnTo>
                    <a:pt x="4684276" y="2746645"/>
                  </a:lnTo>
                  <a:lnTo>
                    <a:pt x="4708596" y="2783192"/>
                  </a:lnTo>
                  <a:lnTo>
                    <a:pt x="4732573" y="2819899"/>
                  </a:lnTo>
                  <a:lnTo>
                    <a:pt x="4756207" y="2856766"/>
                  </a:lnTo>
                  <a:lnTo>
                    <a:pt x="4779496" y="2893791"/>
                  </a:lnTo>
                  <a:lnTo>
                    <a:pt x="4802437" y="2930972"/>
                  </a:lnTo>
                  <a:lnTo>
                    <a:pt x="4825031" y="2968309"/>
                  </a:lnTo>
                  <a:lnTo>
                    <a:pt x="4847274" y="3005799"/>
                  </a:lnTo>
                  <a:lnTo>
                    <a:pt x="4869166" y="3043441"/>
                  </a:lnTo>
                  <a:lnTo>
                    <a:pt x="4890704" y="3081234"/>
                  </a:lnTo>
                  <a:lnTo>
                    <a:pt x="4911889" y="3119177"/>
                  </a:lnTo>
                  <a:lnTo>
                    <a:pt x="4932717" y="3157266"/>
                  </a:lnTo>
                  <a:lnTo>
                    <a:pt x="4953188" y="3195503"/>
                  </a:lnTo>
                  <a:lnTo>
                    <a:pt x="4973299" y="3233884"/>
                  </a:lnTo>
                  <a:lnTo>
                    <a:pt x="4993050" y="3272408"/>
                  </a:lnTo>
                  <a:lnTo>
                    <a:pt x="5012439" y="3311074"/>
                  </a:lnTo>
                  <a:lnTo>
                    <a:pt x="5031465" y="3349881"/>
                  </a:lnTo>
                  <a:lnTo>
                    <a:pt x="5050125" y="3388826"/>
                  </a:lnTo>
                  <a:lnTo>
                    <a:pt x="5068418" y="3427909"/>
                  </a:lnTo>
                  <a:lnTo>
                    <a:pt x="5086343" y="3467128"/>
                  </a:lnTo>
                  <a:lnTo>
                    <a:pt x="5103899" y="3506481"/>
                  </a:lnTo>
                  <a:lnTo>
                    <a:pt x="5121083" y="3545968"/>
                  </a:lnTo>
                  <a:lnTo>
                    <a:pt x="5137895" y="3585585"/>
                  </a:lnTo>
                  <a:lnTo>
                    <a:pt x="5154332" y="3625333"/>
                  </a:lnTo>
                  <a:lnTo>
                    <a:pt x="5170394" y="3665210"/>
                  </a:lnTo>
                  <a:lnTo>
                    <a:pt x="5186078" y="3705214"/>
                  </a:lnTo>
                  <a:lnTo>
                    <a:pt x="5201383" y="3745343"/>
                  </a:lnTo>
                  <a:lnTo>
                    <a:pt x="5216308" y="3785597"/>
                  </a:lnTo>
                  <a:lnTo>
                    <a:pt x="5230851" y="3825973"/>
                  </a:lnTo>
                  <a:lnTo>
                    <a:pt x="5245011" y="3866471"/>
                  </a:lnTo>
                  <a:lnTo>
                    <a:pt x="5258785" y="3907089"/>
                  </a:lnTo>
                  <a:lnTo>
                    <a:pt x="5272174" y="3947824"/>
                  </a:lnTo>
                  <a:lnTo>
                    <a:pt x="5285174" y="3988677"/>
                  </a:lnTo>
                  <a:lnTo>
                    <a:pt x="5297785" y="4029645"/>
                  </a:lnTo>
                  <a:lnTo>
                    <a:pt x="5310004" y="4070727"/>
                  </a:lnTo>
                  <a:lnTo>
                    <a:pt x="5321832" y="4111921"/>
                  </a:lnTo>
                  <a:lnTo>
                    <a:pt x="5333265" y="4153226"/>
                  </a:lnTo>
                  <a:lnTo>
                    <a:pt x="5344302" y="4194641"/>
                  </a:lnTo>
                  <a:lnTo>
                    <a:pt x="5354943" y="4236164"/>
                  </a:lnTo>
                  <a:lnTo>
                    <a:pt x="5365184" y="4277794"/>
                  </a:lnTo>
                  <a:lnTo>
                    <a:pt x="5375026" y="4319528"/>
                  </a:lnTo>
                  <a:lnTo>
                    <a:pt x="5384466" y="4361366"/>
                  </a:lnTo>
                  <a:lnTo>
                    <a:pt x="5393503" y="4403306"/>
                  </a:lnTo>
                  <a:lnTo>
                    <a:pt x="5402135" y="4445347"/>
                  </a:lnTo>
                  <a:lnTo>
                    <a:pt x="5410361" y="4487487"/>
                  </a:lnTo>
                  <a:lnTo>
                    <a:pt x="5418179" y="4529725"/>
                  </a:lnTo>
                  <a:lnTo>
                    <a:pt x="5425587" y="4572059"/>
                  </a:lnTo>
                  <a:lnTo>
                    <a:pt x="5432585" y="4614488"/>
                  </a:lnTo>
                  <a:lnTo>
                    <a:pt x="5439171" y="4657011"/>
                  </a:lnTo>
                  <a:lnTo>
                    <a:pt x="5445343" y="4699625"/>
                  </a:lnTo>
                  <a:lnTo>
                    <a:pt x="5451099" y="4742329"/>
                  </a:lnTo>
                  <a:lnTo>
                    <a:pt x="5456439" y="4785122"/>
                  </a:lnTo>
                  <a:lnTo>
                    <a:pt x="5461360" y="4828003"/>
                  </a:lnTo>
                  <a:lnTo>
                    <a:pt x="5465861" y="4870970"/>
                  </a:lnTo>
                  <a:lnTo>
                    <a:pt x="5469940" y="4914021"/>
                  </a:lnTo>
                  <a:lnTo>
                    <a:pt x="5473597" y="4957156"/>
                  </a:lnTo>
                  <a:lnTo>
                    <a:pt x="5476829" y="5000372"/>
                  </a:lnTo>
                  <a:lnTo>
                    <a:pt x="5479636" y="5043667"/>
                  </a:lnTo>
                  <a:lnTo>
                    <a:pt x="5482014" y="5087042"/>
                  </a:lnTo>
                  <a:lnTo>
                    <a:pt x="5483964" y="5130494"/>
                  </a:lnTo>
                  <a:lnTo>
                    <a:pt x="5485483" y="5174021"/>
                  </a:lnTo>
                  <a:lnTo>
                    <a:pt x="5486570" y="5217623"/>
                  </a:lnTo>
                  <a:lnTo>
                    <a:pt x="5487223" y="5261297"/>
                  </a:lnTo>
                  <a:lnTo>
                    <a:pt x="5487441" y="5305043"/>
                  </a:lnTo>
                </a:path>
              </a:pathLst>
            </a:custGeom>
            <a:ln w="12191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94659" y="800100"/>
              <a:ext cx="4408170" cy="13388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58134" y="965072"/>
            <a:ext cx="36423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FFFF00"/>
                </a:solidFill>
                <a:latin typeface="Arial"/>
                <a:cs typeface="Arial"/>
              </a:rPr>
              <a:t>ΚΙΝΟΛΟΝΕΣ</a:t>
            </a:r>
            <a:endParaRPr sz="4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6892" y="1972070"/>
            <a:ext cx="8262620" cy="174180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3382010" algn="l"/>
              </a:tabLst>
            </a:pPr>
            <a:r>
              <a:rPr sz="3200" spc="100" dirty="0">
                <a:solidFill>
                  <a:srgbClr val="3366FF"/>
                </a:solidFill>
                <a:latin typeface="Wingdings"/>
                <a:cs typeface="Wingdings"/>
              </a:rPr>
              <a:t>⚫</a:t>
            </a:r>
            <a:r>
              <a:rPr sz="40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Αναστέλλουν	</a:t>
            </a:r>
            <a:r>
              <a:rPr sz="4000" b="1" spc="-5" dirty="0">
                <a:solidFill>
                  <a:srgbClr val="99FFFF"/>
                </a:solidFill>
                <a:latin typeface="Times New Roman"/>
                <a:cs typeface="Times New Roman"/>
              </a:rPr>
              <a:t>DNA</a:t>
            </a:r>
            <a:r>
              <a:rPr sz="4000" b="1" spc="-215" dirty="0">
                <a:solidFill>
                  <a:srgbClr val="99FFFF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99FFFF"/>
                </a:solidFill>
                <a:latin typeface="Times New Roman"/>
                <a:cs typeface="Times New Roman"/>
              </a:rPr>
              <a:t>γυράση</a:t>
            </a:r>
            <a:endParaRPr sz="4000">
              <a:latin typeface="Times New Roman"/>
              <a:cs typeface="Times New Roman"/>
            </a:endParaRPr>
          </a:p>
          <a:p>
            <a:pPr marL="12700" marR="5080">
              <a:lnSpc>
                <a:spcPts val="3550"/>
              </a:lnSpc>
              <a:spcBef>
                <a:spcPts val="1160"/>
              </a:spcBef>
              <a:tabLst>
                <a:tab pos="2818130" algn="l"/>
                <a:tab pos="6895465" algn="l"/>
              </a:tabLst>
            </a:pPr>
            <a:r>
              <a:rPr sz="3200" spc="1580" dirty="0">
                <a:solidFill>
                  <a:srgbClr val="3366FF"/>
                </a:solidFill>
                <a:latin typeface="Wingdings"/>
                <a:cs typeface="Wingdings"/>
              </a:rPr>
              <a:t>⚫</a:t>
            </a:r>
            <a:r>
              <a:rPr sz="3200" spc="200" dirty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απαραίτητη	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για την  </a:t>
            </a:r>
            <a:r>
              <a:rPr sz="3600" spc="-1664" dirty="0">
                <a:solidFill>
                  <a:srgbClr val="FFFFFF"/>
                </a:solidFill>
                <a:latin typeface="Times New Roman"/>
                <a:cs typeface="Times New Roman"/>
              </a:rPr>
              <a:t>υπερελίκωση	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του DNA- →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αναστολή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της  ανατυπώσεως DNA.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2060" y="115823"/>
            <a:ext cx="6689598" cy="1009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3713" y="235965"/>
            <a:ext cx="61169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  <a:latin typeface="Arial"/>
                <a:cs typeface="Arial"/>
              </a:rPr>
              <a:t>Ταξινόμηση των</a:t>
            </a:r>
            <a:r>
              <a:rPr sz="3600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00"/>
                </a:solidFill>
                <a:latin typeface="Arial"/>
                <a:cs typeface="Arial"/>
              </a:rPr>
              <a:t>Κινολονών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761" y="1600961"/>
            <a:ext cx="8277225" cy="0"/>
          </a:xfrm>
          <a:custGeom>
            <a:avLst/>
            <a:gdLst/>
            <a:ahLst/>
            <a:cxnLst/>
            <a:rect l="l" t="t" r="r" b="b"/>
            <a:pathLst>
              <a:path w="8277225">
                <a:moveTo>
                  <a:pt x="0" y="0"/>
                </a:moveTo>
                <a:lnTo>
                  <a:pt x="8276844" y="0"/>
                </a:lnTo>
              </a:path>
            </a:pathLst>
          </a:custGeom>
          <a:ln w="32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2742" y="1687829"/>
            <a:ext cx="7225030" cy="470471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95"/>
              </a:spcBef>
              <a:buSzPct val="83333"/>
              <a:buAutoNum type="arabicParenR"/>
              <a:tabLst>
                <a:tab pos="469265" algn="l"/>
                <a:tab pos="469900" algn="l"/>
                <a:tab pos="2719070" algn="l"/>
                <a:tab pos="3429635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Nαλιδιξικό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οξύ	G(-)	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b="1" spc="-10" dirty="0">
                <a:solidFill>
                  <a:srgbClr val="00FFFF"/>
                </a:solidFill>
                <a:latin typeface="Arial"/>
                <a:cs typeface="Arial"/>
              </a:rPr>
              <a:t>Παλαιά)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95"/>
              </a:spcBef>
              <a:buAutoNum type="arabicParenR"/>
              <a:tabLst>
                <a:tab pos="469265" algn="l"/>
                <a:tab pos="469900" algn="l"/>
                <a:tab pos="3813810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Noρφλοξασίνη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G(-)	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»» </a:t>
            </a:r>
            <a:r>
              <a:rPr sz="2400" b="1" spc="-15" dirty="0">
                <a:solidFill>
                  <a:srgbClr val="00FFFF"/>
                </a:solidFill>
                <a:latin typeface="Arial"/>
                <a:cs typeface="Arial"/>
              </a:rPr>
              <a:t>(Νεώτερη)</a:t>
            </a:r>
            <a:r>
              <a:rPr sz="2400" b="1" spc="-20" dirty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κινολόνη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ts val="3310"/>
              </a:lnSpc>
              <a:spcBef>
                <a:spcPts val="1475"/>
              </a:spcBef>
              <a:buAutoNum type="arabicParenR"/>
              <a:tabLst>
                <a:tab pos="469265" algn="l"/>
                <a:tab pos="469900" algn="l"/>
                <a:tab pos="3046730" algn="l"/>
                <a:tab pos="49403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Σιπρο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φ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λ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ξ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ασίνη	G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+)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(-)</a:t>
            </a:r>
            <a:r>
              <a:rPr sz="2800" b="1" spc="-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»	(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Pse</a:t>
            </a:r>
            <a:r>
              <a:rPr sz="2400" b="1" i="1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domonas,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ts val="2830"/>
              </a:lnSpc>
            </a:pP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S.aureus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95"/>
              </a:spcBef>
              <a:buAutoNum type="arabicParenR" startAt="3"/>
              <a:tabLst>
                <a:tab pos="469265" algn="l"/>
                <a:tab pos="469900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Οφλοξασίνη,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95"/>
              </a:spcBef>
              <a:buAutoNum type="arabicParenR" startAt="3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Φλεροξασίνη,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300"/>
              </a:spcBef>
              <a:buAutoNum type="arabicParenR" startAt="3"/>
              <a:tabLst>
                <a:tab pos="469265" algn="l"/>
                <a:tab pos="469900" algn="l"/>
              </a:tabLst>
            </a:pP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Ροζοξασίνη,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95"/>
              </a:spcBef>
              <a:buAutoNum type="arabicParenR" startAt="3"/>
              <a:tabLst>
                <a:tab pos="469265" algn="l"/>
                <a:tab pos="469900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Πεφλοξασίνη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95"/>
              </a:spcBef>
              <a:buAutoNum type="arabicParenR" startAt="3"/>
              <a:tabLst>
                <a:tab pos="469265" algn="l"/>
                <a:tab pos="469900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Λεβοφλοξασίνη, Μοξιφλοξασίνη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κλπ.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5477" y="1341882"/>
            <a:ext cx="8278495" cy="0"/>
          </a:xfrm>
          <a:custGeom>
            <a:avLst/>
            <a:gdLst/>
            <a:ahLst/>
            <a:cxnLst/>
            <a:rect l="l" t="t" r="r" b="b"/>
            <a:pathLst>
              <a:path w="8278495">
                <a:moveTo>
                  <a:pt x="0" y="0"/>
                </a:moveTo>
                <a:lnTo>
                  <a:pt x="8278368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477" y="6834378"/>
            <a:ext cx="8278495" cy="0"/>
          </a:xfrm>
          <a:custGeom>
            <a:avLst/>
            <a:gdLst/>
            <a:ahLst/>
            <a:cxnLst/>
            <a:rect l="l" t="t" r="r" b="b"/>
            <a:pathLst>
              <a:path w="8278495">
                <a:moveTo>
                  <a:pt x="0" y="0"/>
                </a:moveTo>
                <a:lnTo>
                  <a:pt x="8278368" y="0"/>
                </a:lnTo>
              </a:path>
            </a:pathLst>
          </a:custGeom>
          <a:ln w="32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1095" y="0"/>
            <a:ext cx="3457194" cy="11529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4598" y="72339"/>
            <a:ext cx="27565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FFFF00"/>
                </a:solidFill>
                <a:latin typeface="Arial"/>
                <a:cs typeface="Arial"/>
              </a:rPr>
              <a:t>Κινολόνες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173480"/>
            <a:ext cx="6503670" cy="1832610"/>
            <a:chOff x="0" y="1173480"/>
            <a:chExt cx="6503670" cy="1832610"/>
          </a:xfrm>
        </p:grpSpPr>
        <p:sp>
          <p:nvSpPr>
            <p:cNvPr id="5" name="object 5"/>
            <p:cNvSpPr/>
            <p:nvPr/>
          </p:nvSpPr>
          <p:spPr>
            <a:xfrm>
              <a:off x="207263" y="1173480"/>
              <a:ext cx="1373886" cy="10096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2980" y="1173480"/>
              <a:ext cx="1005078" cy="10096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04188" y="1173480"/>
              <a:ext cx="3757422" cy="10096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118360"/>
              <a:ext cx="680466" cy="68961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8036" y="1996440"/>
              <a:ext cx="1625345" cy="10096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15211" y="1996440"/>
              <a:ext cx="3658362" cy="10096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89703" y="1996440"/>
              <a:ext cx="2013966" cy="100965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051" y="2680728"/>
              <a:ext cx="226314" cy="20039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5572" y="2647175"/>
              <a:ext cx="3300222" cy="28881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8739" y="1017396"/>
            <a:ext cx="6124575" cy="1835150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411480">
              <a:lnSpc>
                <a:spcPct val="100000"/>
              </a:lnSpc>
              <a:spcBef>
                <a:spcPts val="2260"/>
              </a:spcBef>
            </a:pPr>
            <a:r>
              <a:rPr sz="36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per os και </a:t>
            </a:r>
            <a:r>
              <a:rPr sz="3600" b="1" dirty="0">
                <a:solidFill>
                  <a:srgbClr val="00FFFF"/>
                </a:solidFill>
                <a:latin typeface="Times New Roman"/>
                <a:cs typeface="Times New Roman"/>
              </a:rPr>
              <a:t>μερικές</a:t>
            </a:r>
            <a:r>
              <a:rPr sz="36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FFFF"/>
                </a:solidFill>
                <a:latin typeface="Times New Roman"/>
                <a:cs typeface="Times New Roman"/>
              </a:rPr>
              <a:t>ΕΦ</a:t>
            </a:r>
            <a:endParaRPr sz="3600">
              <a:latin typeface="Times New Roman"/>
              <a:cs typeface="Times New Roman"/>
            </a:endParaRPr>
          </a:p>
          <a:p>
            <a:pPr marL="492759" indent="-480059">
              <a:lnSpc>
                <a:spcPct val="100000"/>
              </a:lnSpc>
              <a:spcBef>
                <a:spcPts val="2165"/>
              </a:spcBef>
              <a:buClr>
                <a:srgbClr val="3366FF"/>
              </a:buClr>
              <a:buSzPct val="79166"/>
              <a:buFont typeface="Marlett"/>
              <a:buChar char="•"/>
              <a:tabLst>
                <a:tab pos="492759" algn="l"/>
              </a:tabLst>
            </a:pPr>
            <a:r>
              <a:rPr sz="36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ευρύ αντιμικροβιακό</a:t>
            </a:r>
            <a:r>
              <a:rPr sz="3600" b="1" spc="-10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sz="3600" b="1" spc="-470" dirty="0">
                <a:solidFill>
                  <a:srgbClr val="00FFFF"/>
                </a:solidFill>
                <a:latin typeface="Times New Roman"/>
                <a:cs typeface="Times New Roman"/>
              </a:rPr>
              <a:t>φάσμα,</a:t>
            </a:r>
            <a:endParaRPr sz="3600">
              <a:latin typeface="Times New Roman"/>
              <a:cs typeface="Times New Roman"/>
            </a:endParaRPr>
          </a:p>
          <a:p>
            <a:pPr marL="387350" indent="-375285">
              <a:lnSpc>
                <a:spcPct val="100000"/>
              </a:lnSpc>
              <a:spcBef>
                <a:spcPts val="80"/>
              </a:spcBef>
              <a:buClr>
                <a:srgbClr val="3366FF"/>
              </a:buClr>
              <a:buSzPct val="80000"/>
              <a:buFont typeface="Marlett"/>
              <a:buChar char="•"/>
              <a:tabLst>
                <a:tab pos="387350" algn="l"/>
                <a:tab pos="387985" algn="l"/>
              </a:tabLst>
            </a:pPr>
            <a:r>
              <a:rPr sz="1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δεν 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είναι αντιβιοτικά </a:t>
            </a:r>
            <a:r>
              <a:rPr sz="1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και δεν 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έχουν </a:t>
            </a:r>
            <a:r>
              <a:rPr sz="1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δράση 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στα</a:t>
            </a:r>
            <a:r>
              <a:rPr sz="1000" b="1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αναερόβια.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3307079"/>
            <a:ext cx="4007485" cy="1009650"/>
            <a:chOff x="0" y="3307079"/>
            <a:chExt cx="4007485" cy="1009650"/>
          </a:xfrm>
        </p:grpSpPr>
        <p:sp>
          <p:nvSpPr>
            <p:cNvPr id="16" name="object 16"/>
            <p:cNvSpPr/>
            <p:nvPr/>
          </p:nvSpPr>
          <p:spPr>
            <a:xfrm>
              <a:off x="0" y="3428999"/>
              <a:ext cx="680466" cy="68961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8036" y="3307079"/>
              <a:ext cx="3719322" cy="100965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8739" y="3425774"/>
            <a:ext cx="35153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759" indent="-480059">
              <a:lnSpc>
                <a:spcPct val="100000"/>
              </a:lnSpc>
              <a:spcBef>
                <a:spcPts val="100"/>
              </a:spcBef>
              <a:buClr>
                <a:srgbClr val="3366FF"/>
              </a:buClr>
              <a:buSzPct val="79166"/>
              <a:buFont typeface="Marlett"/>
              <a:buChar char="•"/>
              <a:tabLst>
                <a:tab pos="492759" algn="l"/>
              </a:tabLst>
            </a:pPr>
            <a:r>
              <a:rPr sz="3600" b="1" spc="-204" dirty="0">
                <a:solidFill>
                  <a:srgbClr val="00FFFF"/>
                </a:solidFill>
                <a:latin typeface="Times New Roman"/>
                <a:cs typeface="Times New Roman"/>
              </a:rPr>
              <a:t>μικροβιοκτόνα.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5074920"/>
            <a:ext cx="680466" cy="689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8739" y="5164073"/>
            <a:ext cx="391160" cy="464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50" b="0" spc="2910" dirty="0">
                <a:solidFill>
                  <a:srgbClr val="3366FF"/>
                </a:solidFill>
                <a:latin typeface="Marlett"/>
                <a:cs typeface="Marlett"/>
              </a:rPr>
              <a:t></a:t>
            </a:r>
            <a:endParaRPr sz="2850">
              <a:latin typeface="Marlett"/>
              <a:cs typeface="Marlet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91739" y="0"/>
            <a:ext cx="4446270" cy="1520190"/>
            <a:chOff x="2491739" y="0"/>
            <a:chExt cx="4446270" cy="1520190"/>
          </a:xfrm>
        </p:grpSpPr>
        <p:sp>
          <p:nvSpPr>
            <p:cNvPr id="3" name="object 3"/>
            <p:cNvSpPr/>
            <p:nvPr/>
          </p:nvSpPr>
          <p:spPr>
            <a:xfrm>
              <a:off x="2542031" y="0"/>
              <a:ext cx="4345686" cy="9105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91739" y="400811"/>
              <a:ext cx="4446270" cy="11193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93619" y="0"/>
            <a:ext cx="38125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0165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00"/>
                </a:solidFill>
              </a:rPr>
              <a:t>Κλινικές χρήσεις  </a:t>
            </a:r>
            <a:r>
              <a:rPr sz="4000" spc="-5" dirty="0">
                <a:solidFill>
                  <a:srgbClr val="FFFFCC"/>
                </a:solidFill>
              </a:rPr>
              <a:t>Σιπροφλ</a:t>
            </a:r>
            <a:r>
              <a:rPr sz="4000" dirty="0">
                <a:solidFill>
                  <a:srgbClr val="FFFFCC"/>
                </a:solidFill>
              </a:rPr>
              <a:t>ο</a:t>
            </a:r>
            <a:r>
              <a:rPr sz="4000" spc="-5" dirty="0">
                <a:solidFill>
                  <a:srgbClr val="FFFFCC"/>
                </a:solidFill>
              </a:rPr>
              <a:t>ξασίνης</a:t>
            </a:r>
            <a:endParaRPr sz="4000"/>
          </a:p>
        </p:txBody>
      </p:sp>
      <p:grpSp>
        <p:nvGrpSpPr>
          <p:cNvPr id="6" name="object 6"/>
          <p:cNvGrpSpPr/>
          <p:nvPr/>
        </p:nvGrpSpPr>
        <p:grpSpPr>
          <a:xfrm>
            <a:off x="274320" y="4066032"/>
            <a:ext cx="593725" cy="872490"/>
            <a:chOff x="274320" y="4066032"/>
            <a:chExt cx="593725" cy="872490"/>
          </a:xfrm>
        </p:grpSpPr>
        <p:sp>
          <p:nvSpPr>
            <p:cNvPr id="7" name="object 7"/>
            <p:cNvSpPr/>
            <p:nvPr/>
          </p:nvSpPr>
          <p:spPr>
            <a:xfrm>
              <a:off x="274320" y="4066032"/>
              <a:ext cx="593598" cy="5676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4320" y="4370832"/>
              <a:ext cx="593598" cy="5676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8739" y="1505695"/>
            <a:ext cx="6515734" cy="472249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454659">
              <a:lnSpc>
                <a:spcPct val="100000"/>
              </a:lnSpc>
              <a:spcBef>
                <a:spcPts val="810"/>
              </a:spcBef>
            </a:pPr>
            <a:r>
              <a:rPr sz="24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Δράση </a:t>
            </a:r>
            <a:r>
              <a:rPr sz="2400" b="1" spc="-10" dirty="0">
                <a:solidFill>
                  <a:srgbClr val="00FFFF"/>
                </a:solidFill>
                <a:latin typeface="Times New Roman"/>
                <a:cs typeface="Times New Roman"/>
              </a:rPr>
              <a:t>εναντίον </a:t>
            </a:r>
            <a:r>
              <a:rPr sz="2400" b="1" i="1" spc="-5" dirty="0">
                <a:solidFill>
                  <a:srgbClr val="00FFFF"/>
                </a:solidFill>
                <a:latin typeface="Times New Roman"/>
                <a:cs typeface="Times New Roman"/>
              </a:rPr>
              <a:t>P.</a:t>
            </a:r>
            <a:r>
              <a:rPr sz="2400" b="1" i="1" spc="2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FFFF"/>
                </a:solidFill>
                <a:latin typeface="Times New Roman"/>
                <a:cs typeface="Times New Roman"/>
              </a:rPr>
              <a:t>aeruginosa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  <a:tabLst>
                <a:tab pos="354965" algn="l"/>
              </a:tabLst>
            </a:pPr>
            <a:r>
              <a:rPr sz="1450" spc="-10" dirty="0">
                <a:solidFill>
                  <a:srgbClr val="3366FF"/>
                </a:solidFill>
                <a:latin typeface="Symbol"/>
                <a:cs typeface="Symbol"/>
              </a:rPr>
              <a:t></a:t>
            </a:r>
            <a:r>
              <a:rPr sz="1450" spc="-10" dirty="0">
                <a:solidFill>
                  <a:srgbClr val="3366FF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Συνιστάται συνδυασμός με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άλλα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αντιψευδομοναδικά</a:t>
            </a:r>
            <a:r>
              <a:rPr sz="1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φάρμακα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411480" algn="l"/>
              </a:tabLst>
            </a:pPr>
            <a:r>
              <a:rPr sz="1450" spc="-10" dirty="0">
                <a:solidFill>
                  <a:srgbClr val="3366FF"/>
                </a:solidFill>
                <a:latin typeface="Symbol"/>
                <a:cs typeface="Symbol"/>
              </a:rPr>
              <a:t></a:t>
            </a:r>
            <a:r>
              <a:rPr sz="1450" spc="-10" dirty="0">
                <a:solidFill>
                  <a:srgbClr val="3366FF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Μη τις χρησιμοποιείτε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σαν</a:t>
            </a:r>
            <a:r>
              <a:rPr sz="1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μονοθεραπεία)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550"/>
              </a:spcBef>
              <a:tabLst>
                <a:tab pos="2304415" algn="l"/>
              </a:tabLst>
            </a:pPr>
            <a:r>
              <a:rPr sz="24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Ενδοκοιλιακές	</a:t>
            </a:r>
            <a:r>
              <a:rPr sz="2400" b="1" spc="-10" dirty="0">
                <a:solidFill>
                  <a:srgbClr val="00FFFF"/>
                </a:solidFill>
                <a:latin typeface="Times New Roman"/>
                <a:cs typeface="Times New Roman"/>
              </a:rPr>
              <a:t>λοιμώξεις</a:t>
            </a:r>
            <a:endParaRPr sz="2400">
              <a:latin typeface="Times New Roman"/>
              <a:cs typeface="Times New Roman"/>
            </a:endParaRPr>
          </a:p>
          <a:p>
            <a:pPr marL="317500">
              <a:lnSpc>
                <a:spcPct val="100000"/>
              </a:lnSpc>
              <a:spcBef>
                <a:spcPts val="580"/>
              </a:spcBef>
            </a:pPr>
            <a:r>
              <a:rPr sz="2400" b="1" spc="-10" dirty="0">
                <a:solidFill>
                  <a:srgbClr val="00FFFF"/>
                </a:solidFill>
                <a:latin typeface="Times New Roman"/>
                <a:cs typeface="Times New Roman"/>
              </a:rPr>
              <a:t>Λοιμώδης </a:t>
            </a:r>
            <a:r>
              <a:rPr sz="24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διάρροια </a:t>
            </a:r>
            <a:r>
              <a:rPr sz="2400" b="1" dirty="0">
                <a:solidFill>
                  <a:srgbClr val="00FFFF"/>
                </a:solidFill>
                <a:latin typeface="Times New Roman"/>
                <a:cs typeface="Times New Roman"/>
              </a:rPr>
              <a:t>ή </a:t>
            </a:r>
            <a:r>
              <a:rPr sz="24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διάρροια</a:t>
            </a:r>
            <a:r>
              <a:rPr sz="2400" b="1" spc="5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ταξιδιωτών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24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Tυφοειδής </a:t>
            </a:r>
            <a:r>
              <a:rPr sz="2400" b="1" dirty="0">
                <a:solidFill>
                  <a:srgbClr val="00FFFF"/>
                </a:solidFill>
                <a:latin typeface="Times New Roman"/>
                <a:cs typeface="Times New Roman"/>
              </a:rPr>
              <a:t>πυρετός</a:t>
            </a:r>
            <a:r>
              <a:rPr sz="2000" b="1" i="1" dirty="0">
                <a:solidFill>
                  <a:srgbClr val="00FFFF"/>
                </a:solidFill>
                <a:latin typeface="Times New Roman"/>
                <a:cs typeface="Times New Roman"/>
              </a:rPr>
              <a:t>Πνευμονία της κοινότητος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Times New Roman"/>
              <a:cs typeface="Times New Roman"/>
            </a:endParaRPr>
          </a:p>
          <a:p>
            <a:pPr marL="736600" indent="-381000">
              <a:lnSpc>
                <a:spcPct val="100000"/>
              </a:lnSpc>
              <a:buClr>
                <a:srgbClr val="FF0033"/>
              </a:buClr>
              <a:buFont typeface="Marlett"/>
              <a:buChar char="•"/>
              <a:tabLst>
                <a:tab pos="736600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Εξωτερικοί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ασθενείς:</a:t>
            </a:r>
            <a:endParaRPr sz="2000">
              <a:latin typeface="Times New Roman"/>
              <a:cs typeface="Times New Roman"/>
            </a:endParaRPr>
          </a:p>
          <a:p>
            <a:pPr marL="736600" indent="-381000">
              <a:lnSpc>
                <a:spcPct val="100000"/>
              </a:lnSpc>
              <a:buClr>
                <a:srgbClr val="FF0033"/>
              </a:buClr>
              <a:buFont typeface="Marlett"/>
              <a:buChar char="•"/>
              <a:tabLst>
                <a:tab pos="736600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Νοσοκομειακοί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ασθενείς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i="1" dirty="0">
                <a:solidFill>
                  <a:srgbClr val="00FFFF"/>
                </a:solidFill>
                <a:latin typeface="Times New Roman"/>
                <a:cs typeface="Times New Roman"/>
              </a:rPr>
              <a:t>Λοιμώξεις </a:t>
            </a:r>
            <a:r>
              <a:rPr sz="2000" b="1" i="1" spc="-5" dirty="0">
                <a:solidFill>
                  <a:srgbClr val="00FFFF"/>
                </a:solidFill>
                <a:latin typeface="Times New Roman"/>
                <a:cs typeface="Times New Roman"/>
              </a:rPr>
              <a:t>Ουροποιητικού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--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Ποσοστό νεφρικής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καθάρσεως</a:t>
            </a:r>
            <a:r>
              <a:rPr sz="20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--</a:t>
            </a:r>
            <a:endParaRPr sz="2000">
              <a:latin typeface="Arial"/>
              <a:cs typeface="Arial"/>
            </a:endParaRPr>
          </a:p>
          <a:p>
            <a:pPr marL="431800" marR="822325" indent="-190500">
              <a:lnSpc>
                <a:spcPct val="100000"/>
              </a:lnSpc>
              <a:spcBef>
                <a:spcPts val="560"/>
              </a:spcBef>
            </a:pPr>
            <a:r>
              <a:rPr sz="2400" b="1" spc="-10" dirty="0">
                <a:solidFill>
                  <a:srgbClr val="00FFFF"/>
                </a:solidFill>
                <a:latin typeface="Times New Roman"/>
                <a:cs typeface="Times New Roman"/>
              </a:rPr>
              <a:t>Λοιμώξεις οστών </a:t>
            </a:r>
            <a:r>
              <a:rPr sz="24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και </a:t>
            </a:r>
            <a:r>
              <a:rPr sz="2400" b="1" spc="-10" dirty="0">
                <a:solidFill>
                  <a:srgbClr val="00FFFF"/>
                </a:solidFill>
                <a:latin typeface="Times New Roman"/>
                <a:cs typeface="Times New Roman"/>
              </a:rPr>
              <a:t>αρθρώσεων  Λοιμώξεις </a:t>
            </a:r>
            <a:r>
              <a:rPr sz="24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δέρματος και </a:t>
            </a:r>
            <a:r>
              <a:rPr sz="2400" b="1" spc="-10" dirty="0">
                <a:solidFill>
                  <a:srgbClr val="00FFFF"/>
                </a:solidFill>
                <a:latin typeface="Times New Roman"/>
                <a:cs typeface="Times New Roman"/>
              </a:rPr>
              <a:t>μαλακών</a:t>
            </a:r>
            <a:r>
              <a:rPr sz="2400" b="1" spc="10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FFFF"/>
                </a:solidFill>
                <a:latin typeface="Times New Roman"/>
                <a:cs typeface="Times New Roman"/>
              </a:rPr>
              <a:t>ιστών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0694" y="171703"/>
            <a:ext cx="5504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00"/>
                </a:solidFill>
                <a:latin typeface="Arial"/>
                <a:cs typeface="Arial"/>
              </a:rPr>
              <a:t>παρενέργειες</a:t>
            </a:r>
            <a:r>
              <a:rPr sz="3600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00"/>
                </a:solidFill>
                <a:latin typeface="Arial"/>
                <a:cs typeface="Arial"/>
              </a:rPr>
              <a:t>Κινολονών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879" y="946403"/>
            <a:ext cx="599694" cy="573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28600" y="1623060"/>
            <a:ext cx="708025" cy="1165225"/>
            <a:chOff x="228600" y="1623060"/>
            <a:chExt cx="708025" cy="1165225"/>
          </a:xfrm>
        </p:grpSpPr>
        <p:sp>
          <p:nvSpPr>
            <p:cNvPr id="5" name="object 5"/>
            <p:cNvSpPr/>
            <p:nvPr/>
          </p:nvSpPr>
          <p:spPr>
            <a:xfrm>
              <a:off x="228600" y="1623060"/>
              <a:ext cx="707898" cy="6774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600" y="2110740"/>
              <a:ext cx="707898" cy="6774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29590" y="1017523"/>
            <a:ext cx="7984490" cy="163195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55600" marR="5080" indent="-342900">
              <a:lnSpc>
                <a:spcPct val="84200"/>
              </a:lnSpc>
              <a:spcBef>
                <a:spcPts val="555"/>
              </a:spcBef>
              <a:buClr>
                <a:srgbClr val="FF0033"/>
              </a:buClr>
              <a:buSzPct val="83333"/>
              <a:buFont typeface="Marlett"/>
              <a:buChar char="•"/>
              <a:tabLst>
                <a:tab pos="365125" algn="l"/>
              </a:tabLst>
            </a:pPr>
            <a:r>
              <a:rPr sz="2400" b="1" spc="-10" dirty="0">
                <a:solidFill>
                  <a:srgbClr val="00FFFF"/>
                </a:solidFill>
                <a:latin typeface="Times New Roman"/>
                <a:cs typeface="Times New Roman"/>
              </a:rPr>
              <a:t>Αλλεργικές </a:t>
            </a:r>
            <a:r>
              <a:rPr sz="24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αντιδράσεις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δερματικά εξανθήματα, </a:t>
            </a:r>
            <a:r>
              <a:rPr sz="2000" spc="-130" dirty="0">
                <a:solidFill>
                  <a:srgbClr val="FFFFFF"/>
                </a:solidFill>
                <a:latin typeface="Times New Roman"/>
                <a:cs typeface="Times New Roman"/>
              </a:rPr>
              <a:t>φωτοευαισθησία. 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Σύνδρομο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Stevens–Johnson:</a:t>
            </a:r>
            <a:endParaRPr sz="2000">
              <a:latin typeface="Times New Roman"/>
              <a:cs typeface="Times New Roman"/>
            </a:endParaRPr>
          </a:p>
          <a:p>
            <a:pPr marL="469900" lvl="1" indent="-381000">
              <a:lnSpc>
                <a:spcPct val="100000"/>
              </a:lnSpc>
              <a:spcBef>
                <a:spcPts val="1040"/>
              </a:spcBef>
              <a:buClr>
                <a:srgbClr val="FF0033"/>
              </a:buClr>
              <a:buFont typeface="Marlett"/>
              <a:buChar char="•"/>
              <a:tabLst>
                <a:tab pos="469900" algn="l"/>
                <a:tab pos="2680335" algn="l"/>
              </a:tabLst>
            </a:pPr>
            <a:r>
              <a:rPr sz="24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Γαστρεντερικές	διαταραχές</a:t>
            </a:r>
            <a:endParaRPr sz="2400">
              <a:latin typeface="Times New Roman"/>
              <a:cs typeface="Times New Roman"/>
            </a:endParaRPr>
          </a:p>
          <a:p>
            <a:pPr marL="469900" lvl="1" indent="-381000">
              <a:lnSpc>
                <a:spcPct val="100000"/>
              </a:lnSpc>
              <a:spcBef>
                <a:spcPts val="960"/>
              </a:spcBef>
              <a:buClr>
                <a:srgbClr val="FF0033"/>
              </a:buClr>
              <a:buFont typeface="Marlett"/>
              <a:buChar char="•"/>
              <a:tabLst>
                <a:tab pos="469900" algn="l"/>
              </a:tabLst>
            </a:pPr>
            <a:r>
              <a:rPr sz="24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Διαταραχές </a:t>
            </a:r>
            <a:r>
              <a:rPr sz="2400" b="1" dirty="0">
                <a:solidFill>
                  <a:srgbClr val="00FFFF"/>
                </a:solidFill>
                <a:latin typeface="Times New Roman"/>
                <a:cs typeface="Times New Roman"/>
              </a:rPr>
              <a:t>του</a:t>
            </a:r>
            <a:r>
              <a:rPr sz="2400" b="1" spc="10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FFFF"/>
                </a:solidFill>
                <a:latin typeface="Times New Roman"/>
                <a:cs typeface="Times New Roman"/>
              </a:rPr>
              <a:t>ΚΝΣ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31634" y="2613405"/>
            <a:ext cx="1725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νευροληπτικά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36220" y="3715511"/>
            <a:ext cx="7858759" cy="1066165"/>
            <a:chOff x="236220" y="3715511"/>
            <a:chExt cx="7858759" cy="1066165"/>
          </a:xfrm>
        </p:grpSpPr>
        <p:sp>
          <p:nvSpPr>
            <p:cNvPr id="10" name="object 10"/>
            <p:cNvSpPr/>
            <p:nvPr/>
          </p:nvSpPr>
          <p:spPr>
            <a:xfrm>
              <a:off x="281940" y="3720083"/>
              <a:ext cx="599694" cy="5737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4547" y="3715511"/>
              <a:ext cx="1008126" cy="6804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6528" y="3715511"/>
              <a:ext cx="624078" cy="68046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94459" y="3715511"/>
              <a:ext cx="838962" cy="6804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05584" y="3875531"/>
              <a:ext cx="4202430" cy="4137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54267" y="3875531"/>
              <a:ext cx="1299210" cy="4137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99731" y="3875531"/>
              <a:ext cx="1094994" cy="4137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6220" y="4104131"/>
              <a:ext cx="707898" cy="6774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13410" y="2508426"/>
            <a:ext cx="7555865" cy="213487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347980">
              <a:lnSpc>
                <a:spcPct val="100000"/>
              </a:lnSpc>
              <a:spcBef>
                <a:spcPts val="925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Σπασμοί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sz="2400" dirty="0">
                <a:solidFill>
                  <a:srgbClr val="FFFFFF"/>
                </a:solidFill>
                <a:latin typeface="Symbol"/>
                <a:cs typeface="Symbol"/>
              </a:rPr>
              <a:t>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όταν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συνδυάζονται με ΜΣΑΦ</a:t>
            </a:r>
            <a:r>
              <a:rPr sz="24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και</a:t>
            </a:r>
            <a:endParaRPr sz="2400">
              <a:latin typeface="Times New Roman"/>
              <a:cs typeface="Times New Roman"/>
            </a:endParaRPr>
          </a:p>
          <a:p>
            <a:pPr marL="321945">
              <a:lnSpc>
                <a:spcPct val="100000"/>
              </a:lnSpc>
              <a:spcBef>
                <a:spcPts val="960"/>
              </a:spcBef>
            </a:pPr>
            <a:r>
              <a:rPr sz="2800" b="1" u="heavy" spc="-5" dirty="0">
                <a:solidFill>
                  <a:srgbClr val="00FFFF"/>
                </a:solidFill>
                <a:uFill>
                  <a:solidFill>
                    <a:srgbClr val="00FFFF"/>
                  </a:solidFill>
                </a:uFill>
                <a:latin typeface="Arial"/>
                <a:cs typeface="Arial"/>
              </a:rPr>
              <a:t>*</a:t>
            </a:r>
            <a:r>
              <a:rPr sz="2400" b="1" u="heavy" spc="-5" dirty="0">
                <a:solidFill>
                  <a:srgbClr val="00FFFF"/>
                </a:solidFill>
                <a:uFill>
                  <a:solidFill>
                    <a:srgbClr val="00FFFF"/>
                  </a:solidFill>
                </a:uFill>
                <a:latin typeface="Times New Roman"/>
                <a:cs typeface="Times New Roman"/>
              </a:rPr>
              <a:t>Τενοντίτιδες</a:t>
            </a:r>
            <a:r>
              <a:rPr sz="24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καθυστέρηση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αναπτύξεως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οστών;</a:t>
            </a:r>
            <a:endParaRPr sz="1400">
              <a:latin typeface="Arial"/>
              <a:cs typeface="Arial"/>
            </a:endParaRPr>
          </a:p>
          <a:p>
            <a:pPr marL="350520" indent="-323215">
              <a:lnSpc>
                <a:spcPct val="100000"/>
              </a:lnSpc>
              <a:spcBef>
                <a:spcPts val="2080"/>
              </a:spcBef>
              <a:buClr>
                <a:srgbClr val="FF0033"/>
              </a:buClr>
              <a:buSzPct val="83333"/>
              <a:buFont typeface="Marlett"/>
              <a:buChar char="•"/>
              <a:tabLst>
                <a:tab pos="351155" algn="l"/>
              </a:tabLst>
            </a:pPr>
            <a:r>
              <a:rPr sz="2400" b="1" spc="-10" dirty="0">
                <a:solidFill>
                  <a:srgbClr val="00FFFF"/>
                </a:solidFill>
                <a:latin typeface="Times New Roman"/>
                <a:cs typeface="Times New Roman"/>
              </a:rPr>
              <a:t>Διπλωπία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λόγω τενοντίτιδος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εξωφθαλμίων μυών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πιθανή (WHO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2009)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όχι</a:t>
            </a:r>
            <a:r>
              <a:rPr sz="1400" b="1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70" dirty="0">
                <a:solidFill>
                  <a:srgbClr val="FFFFFF"/>
                </a:solidFill>
                <a:latin typeface="Arial"/>
                <a:cs typeface="Arial"/>
              </a:rPr>
              <a:t>συχνή</a:t>
            </a:r>
            <a:endParaRPr sz="1400">
              <a:latin typeface="Arial"/>
              <a:cs typeface="Arial"/>
            </a:endParaRPr>
          </a:p>
          <a:p>
            <a:pPr marL="401320" indent="-388620">
              <a:lnSpc>
                <a:spcPct val="100000"/>
              </a:lnSpc>
              <a:spcBef>
                <a:spcPts val="745"/>
              </a:spcBef>
              <a:buClr>
                <a:srgbClr val="FF0033"/>
              </a:buClr>
              <a:buFont typeface="Marlett"/>
              <a:buChar char="•"/>
              <a:tabLst>
                <a:tab pos="401320" algn="l"/>
              </a:tabLst>
            </a:pPr>
            <a:r>
              <a:rPr sz="2400" b="1" dirty="0">
                <a:solidFill>
                  <a:srgbClr val="00FFFF"/>
                </a:solidFill>
                <a:latin typeface="Times New Roman"/>
                <a:cs typeface="Times New Roman"/>
              </a:rPr>
              <a:t>Επιμήκυνση QΤ οδηγεί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αρρυθμίες)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34112" y="4978908"/>
            <a:ext cx="3035300" cy="741680"/>
            <a:chOff x="134112" y="4978908"/>
            <a:chExt cx="3035300" cy="741680"/>
          </a:xfrm>
        </p:grpSpPr>
        <p:sp>
          <p:nvSpPr>
            <p:cNvPr id="20" name="object 20"/>
            <p:cNvSpPr/>
            <p:nvPr/>
          </p:nvSpPr>
          <p:spPr>
            <a:xfrm>
              <a:off x="134112" y="4978908"/>
              <a:ext cx="764285" cy="74142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6552" y="5018532"/>
              <a:ext cx="2562606" cy="68656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29590" y="4974938"/>
            <a:ext cx="7823200" cy="177355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  <a:tabLst>
                <a:tab pos="467995" algn="l"/>
              </a:tabLst>
            </a:pPr>
            <a:r>
              <a:rPr sz="2550" spc="5" dirty="0">
                <a:solidFill>
                  <a:srgbClr val="3366FF"/>
                </a:solidFill>
                <a:latin typeface="Symbol"/>
                <a:cs typeface="Symbol"/>
              </a:rPr>
              <a:t></a:t>
            </a:r>
            <a:r>
              <a:rPr sz="2550" spc="5" dirty="0">
                <a:solidFill>
                  <a:srgbClr val="3366FF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FFFF66"/>
                </a:solidFill>
                <a:latin typeface="Times New Roman"/>
                <a:cs typeface="Times New Roman"/>
              </a:rPr>
              <a:t>Αντενδείκνυνται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3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3366FF"/>
                </a:solidFill>
                <a:latin typeface="Symbol"/>
                <a:cs typeface="Symbol"/>
              </a:rPr>
              <a:t></a:t>
            </a:r>
            <a:r>
              <a:rPr sz="1600" spc="-5" dirty="0">
                <a:solidFill>
                  <a:srgbClr val="3366FF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σε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ασθενείς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με σύνδρομο επιμήκυνσης QT ή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ασθενείς που λαμβάνουν  άλλα φάρμακα που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επιμηκύνουν το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QT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2550" spc="5" dirty="0">
                <a:solidFill>
                  <a:srgbClr val="3366FF"/>
                </a:solidFill>
                <a:latin typeface="Symbol"/>
                <a:cs typeface="Symbol"/>
              </a:rPr>
              <a:t></a:t>
            </a:r>
            <a:endParaRPr sz="255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9412" y="669036"/>
            <a:ext cx="8055609" cy="1229360"/>
            <a:chOff x="629412" y="669036"/>
            <a:chExt cx="8055609" cy="1229360"/>
          </a:xfrm>
        </p:grpSpPr>
        <p:sp>
          <p:nvSpPr>
            <p:cNvPr id="3" name="object 3"/>
            <p:cNvSpPr/>
            <p:nvPr/>
          </p:nvSpPr>
          <p:spPr>
            <a:xfrm>
              <a:off x="629412" y="669036"/>
              <a:ext cx="3611117" cy="12291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48456" y="669036"/>
              <a:ext cx="881634" cy="12291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03904" y="669036"/>
              <a:ext cx="4591050" cy="12291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68768" y="669036"/>
              <a:ext cx="1015746" cy="12291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62050" y="815086"/>
            <a:ext cx="72218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FFFF00"/>
                </a:solidFill>
              </a:rPr>
              <a:t>Αντιβιοτικα</a:t>
            </a:r>
            <a:r>
              <a:rPr sz="4400" spc="-80" dirty="0">
                <a:solidFill>
                  <a:srgbClr val="FFFF00"/>
                </a:solidFill>
              </a:rPr>
              <a:t> </a:t>
            </a:r>
            <a:r>
              <a:rPr sz="4400" spc="-5" dirty="0">
                <a:solidFill>
                  <a:srgbClr val="FFFF00"/>
                </a:solidFill>
              </a:rPr>
              <a:t>/Αντιμικροβιακα</a:t>
            </a:r>
            <a:r>
              <a:rPr sz="4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40" y="2001138"/>
            <a:ext cx="694563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5772785" algn="l"/>
              </a:tabLst>
            </a:pPr>
            <a:r>
              <a:rPr sz="2550" spc="1265" dirty="0">
                <a:solidFill>
                  <a:srgbClr val="3366FF"/>
                </a:solidFill>
                <a:latin typeface="Wingdings"/>
                <a:cs typeface="Wingdings"/>
              </a:rPr>
              <a:t>⚫</a:t>
            </a:r>
            <a:r>
              <a:rPr sz="2550" spc="50" dirty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Χημικο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παράγωγο που παράγεται </a:t>
            </a:r>
            <a:r>
              <a:rPr sz="3200" b="1" spc="-635" dirty="0">
                <a:solidFill>
                  <a:srgbClr val="FFFFFF"/>
                </a:solidFill>
                <a:latin typeface="Times New Roman"/>
                <a:cs typeface="Times New Roman"/>
              </a:rPr>
              <a:t>από 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μικροοργανισμους που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θανατώνει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ή  αναστελλει την</a:t>
            </a:r>
            <a:r>
              <a:rPr sz="32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αναπτυξη ενός	αλλου 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μικροοργανισμου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53555" y="4163567"/>
            <a:ext cx="2104644" cy="217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73095" y="320040"/>
            <a:ext cx="4175125" cy="1122680"/>
            <a:chOff x="2673095" y="320040"/>
            <a:chExt cx="4175125" cy="1122680"/>
          </a:xfrm>
        </p:grpSpPr>
        <p:sp>
          <p:nvSpPr>
            <p:cNvPr id="3" name="object 3"/>
            <p:cNvSpPr/>
            <p:nvPr/>
          </p:nvSpPr>
          <p:spPr>
            <a:xfrm>
              <a:off x="2673095" y="429768"/>
              <a:ext cx="838961" cy="8023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92195" y="320040"/>
              <a:ext cx="3755898" cy="11224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85058" y="453898"/>
            <a:ext cx="36258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2605" algn="l"/>
              </a:tabLst>
            </a:pPr>
            <a:r>
              <a:rPr b="0" spc="-5" dirty="0">
                <a:solidFill>
                  <a:srgbClr val="FF0033"/>
                </a:solidFill>
                <a:latin typeface="Marlett"/>
                <a:cs typeface="Marlett"/>
              </a:rPr>
              <a:t></a:t>
            </a:r>
            <a:r>
              <a:rPr b="0" spc="-5" dirty="0">
                <a:solidFill>
                  <a:srgbClr val="FF0033"/>
                </a:solidFill>
                <a:latin typeface="Times New Roman"/>
                <a:cs typeface="Times New Roman"/>
              </a:rPr>
              <a:t>	</a:t>
            </a:r>
            <a:r>
              <a:rPr sz="4000" spc="-10" dirty="0">
                <a:solidFill>
                  <a:srgbClr val="FFFF00"/>
                </a:solidFill>
              </a:rPr>
              <a:t>Αντιφυματικά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1227975"/>
            <a:ext cx="8657590" cy="3805554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3200" spc="265" dirty="0">
                <a:solidFill>
                  <a:srgbClr val="3366FF"/>
                </a:solidFill>
                <a:latin typeface="Wingdings"/>
                <a:cs typeface="Wingdings"/>
              </a:rPr>
              <a:t>⚫</a:t>
            </a:r>
            <a:r>
              <a:rPr sz="4000" b="1" spc="265" dirty="0">
                <a:solidFill>
                  <a:srgbClr val="00FFFF"/>
                </a:solidFill>
                <a:latin typeface="Times New Roman"/>
                <a:cs typeface="Times New Roman"/>
              </a:rPr>
              <a:t>Πρώτης</a:t>
            </a:r>
            <a:r>
              <a:rPr sz="4000" b="1" spc="1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00FFFF"/>
                </a:solidFill>
                <a:latin typeface="Times New Roman"/>
                <a:cs typeface="Times New Roman"/>
              </a:rPr>
              <a:t>επιλογής</a:t>
            </a:r>
            <a:endParaRPr sz="4000">
              <a:latin typeface="Times New Roman"/>
              <a:cs typeface="Times New Roman"/>
            </a:endParaRPr>
          </a:p>
          <a:p>
            <a:pPr marL="355600" marR="242570" indent="-342900">
              <a:lnSpc>
                <a:spcPct val="100000"/>
              </a:lnSpc>
              <a:spcBef>
                <a:spcPts val="710"/>
              </a:spcBef>
              <a:buClr>
                <a:srgbClr val="3366FF"/>
              </a:buClr>
              <a:buSzPct val="80357"/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Ισονιαζίδη,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Ριφαμπικίνη,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Αιθαμβουτόλη, 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Πυραζιναμίδη, </a:t>
            </a:r>
            <a:r>
              <a:rPr sz="2800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Στρεπτομυκίνη</a:t>
            </a:r>
            <a:r>
              <a:rPr sz="2800" b="1" spc="-5" dirty="0">
                <a:solidFill>
                  <a:srgbClr val="00CC00"/>
                </a:solidFill>
                <a:latin typeface="Times New Roman"/>
                <a:cs typeface="Times New Roman"/>
              </a:rPr>
              <a:t>;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3200" spc="204" dirty="0">
                <a:solidFill>
                  <a:srgbClr val="3366FF"/>
                </a:solidFill>
                <a:latin typeface="Wingdings"/>
                <a:cs typeface="Wingdings"/>
              </a:rPr>
              <a:t>⚫</a:t>
            </a:r>
            <a:r>
              <a:rPr sz="4000" b="1" spc="204" dirty="0">
                <a:solidFill>
                  <a:srgbClr val="FFFF66"/>
                </a:solidFill>
                <a:latin typeface="Times New Roman"/>
                <a:cs typeface="Times New Roman"/>
              </a:rPr>
              <a:t>Δευτέρας</a:t>
            </a:r>
            <a:r>
              <a:rPr sz="4000" b="1" spc="25" dirty="0">
                <a:solidFill>
                  <a:srgbClr val="FFFF66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FFFF66"/>
                </a:solidFill>
                <a:latin typeface="Times New Roman"/>
                <a:cs typeface="Times New Roman"/>
              </a:rPr>
              <a:t>επιλογής:</a:t>
            </a:r>
            <a:endParaRPr sz="4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15"/>
              </a:spcBef>
              <a:buClr>
                <a:srgbClr val="3366FF"/>
              </a:buClr>
              <a:buSzPct val="80357"/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Αιθειοναμίδη,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Προπιοναμίδη, ΠΑΣ, Αμικασίνη,  Καπρεομυκίνη,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Κυκλοσερίνη, Θειοκαρλίδη,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Οφλοξασίνη, 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Σιπροφλοξασίνη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κλπ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31391" y="291084"/>
            <a:ext cx="6823709" cy="1558290"/>
            <a:chOff x="1231391" y="291084"/>
            <a:chExt cx="6823709" cy="1558290"/>
          </a:xfrm>
        </p:grpSpPr>
        <p:sp>
          <p:nvSpPr>
            <p:cNvPr id="3" name="object 3"/>
            <p:cNvSpPr/>
            <p:nvPr/>
          </p:nvSpPr>
          <p:spPr>
            <a:xfrm>
              <a:off x="2150363" y="291084"/>
              <a:ext cx="902969" cy="10096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55163" y="291084"/>
              <a:ext cx="5028438" cy="10096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31391" y="839724"/>
              <a:ext cx="6823709" cy="10096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02410" y="410336"/>
            <a:ext cx="62496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8844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Tαξινόμηση </a:t>
            </a:r>
            <a:r>
              <a:rPr sz="36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αναλόγως  </a:t>
            </a:r>
            <a:r>
              <a:rPr sz="36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εξειδικευμένου </a:t>
            </a:r>
            <a:r>
              <a:rPr sz="3600" b="1" dirty="0">
                <a:solidFill>
                  <a:srgbClr val="FFFF00"/>
                </a:solidFill>
                <a:latin typeface="Times New Roman"/>
                <a:cs typeface="Times New Roman"/>
              </a:rPr>
              <a:t>στόχου</a:t>
            </a:r>
            <a:r>
              <a:rPr sz="3600" b="1" spc="-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δράσεως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3014" y="1998091"/>
            <a:ext cx="76250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0" spc="120" dirty="0">
                <a:solidFill>
                  <a:srgbClr val="3366FF"/>
                </a:solidFill>
                <a:latin typeface="Wingdings"/>
                <a:cs typeface="Wingdings"/>
              </a:rPr>
              <a:t>⚫</a:t>
            </a:r>
            <a:r>
              <a:rPr sz="4000" spc="120" dirty="0">
                <a:solidFill>
                  <a:srgbClr val="99FFFF"/>
                </a:solidFill>
              </a:rPr>
              <a:t>Αντιμικροβιακά </a:t>
            </a:r>
            <a:r>
              <a:rPr spc="-5" dirty="0">
                <a:solidFill>
                  <a:srgbClr val="FFFFFF"/>
                </a:solidFill>
              </a:rPr>
              <a:t>(μικρόβια, μύκητες,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spc="-580" dirty="0">
                <a:solidFill>
                  <a:srgbClr val="FFFFFF"/>
                </a:solidFill>
              </a:rPr>
              <a:t>ιοί)</a:t>
            </a:r>
            <a:endParaRPr sz="40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014" y="2606510"/>
            <a:ext cx="7316470" cy="148971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3200" spc="114" dirty="0">
                <a:solidFill>
                  <a:srgbClr val="3366FF"/>
                </a:solidFill>
                <a:latin typeface="Wingdings"/>
                <a:cs typeface="Wingdings"/>
              </a:rPr>
              <a:t>⚫</a:t>
            </a:r>
            <a:r>
              <a:rPr sz="4000" b="1" spc="114" dirty="0">
                <a:solidFill>
                  <a:srgbClr val="99FFFF"/>
                </a:solidFill>
                <a:latin typeface="Times New Roman"/>
                <a:cs typeface="Times New Roman"/>
              </a:rPr>
              <a:t>Αντιπαρασιτικά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(πρωτόζωα,</a:t>
            </a:r>
            <a:r>
              <a:rPr sz="28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295" dirty="0">
                <a:solidFill>
                  <a:srgbClr val="FFFFFF"/>
                </a:solidFill>
                <a:latin typeface="Times New Roman"/>
                <a:cs typeface="Times New Roman"/>
              </a:rPr>
              <a:t>μετάζωα)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200" spc="130" dirty="0">
                <a:solidFill>
                  <a:srgbClr val="3366FF"/>
                </a:solidFill>
                <a:latin typeface="Wingdings"/>
                <a:cs typeface="Wingdings"/>
              </a:rPr>
              <a:t>⚫</a:t>
            </a:r>
            <a:r>
              <a:rPr sz="4000" b="1" spc="130" dirty="0">
                <a:solidFill>
                  <a:srgbClr val="99FFFF"/>
                </a:solidFill>
                <a:latin typeface="Times New Roman"/>
                <a:cs typeface="Times New Roman"/>
              </a:rPr>
              <a:t>Aντικαρκινικά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1791" y="115823"/>
            <a:ext cx="7623809" cy="1009650"/>
            <a:chOff x="621791" y="115823"/>
            <a:chExt cx="7623809" cy="1009650"/>
          </a:xfrm>
        </p:grpSpPr>
        <p:sp>
          <p:nvSpPr>
            <p:cNvPr id="3" name="object 3"/>
            <p:cNvSpPr/>
            <p:nvPr/>
          </p:nvSpPr>
          <p:spPr>
            <a:xfrm>
              <a:off x="621791" y="115823"/>
              <a:ext cx="6781038" cy="10096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04659" y="115823"/>
              <a:ext cx="750570" cy="10096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57059" y="115823"/>
              <a:ext cx="1288542" cy="10096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93470" y="234188"/>
            <a:ext cx="70523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Γενικές </a:t>
            </a:r>
            <a:r>
              <a:rPr sz="3600" dirty="0">
                <a:solidFill>
                  <a:srgbClr val="FFFF00"/>
                </a:solidFill>
              </a:rPr>
              <a:t>αρχές </a:t>
            </a:r>
            <a:r>
              <a:rPr sz="3600" spc="-5" dirty="0">
                <a:solidFill>
                  <a:srgbClr val="FFFF00"/>
                </a:solidFill>
              </a:rPr>
              <a:t>χημειοθεραπείας</a:t>
            </a:r>
            <a:r>
              <a:rPr sz="3600" spc="-10" dirty="0">
                <a:solidFill>
                  <a:srgbClr val="FFFF00"/>
                </a:solidFill>
              </a:rPr>
              <a:t> </a:t>
            </a:r>
            <a:r>
              <a:rPr sz="3600" dirty="0">
                <a:solidFill>
                  <a:srgbClr val="FFFF00"/>
                </a:solidFill>
              </a:rPr>
              <a:t>(συν</a:t>
            </a:r>
            <a:endParaRPr sz="3600"/>
          </a:p>
        </p:txBody>
      </p:sp>
      <p:sp>
        <p:nvSpPr>
          <p:cNvPr id="7" name="object 7"/>
          <p:cNvSpPr/>
          <p:nvPr/>
        </p:nvSpPr>
        <p:spPr>
          <a:xfrm>
            <a:off x="4058411" y="664463"/>
            <a:ext cx="750570" cy="1009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43146" y="845311"/>
            <a:ext cx="152400" cy="506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29"/>
              </a:lnSpc>
            </a:pPr>
            <a:r>
              <a:rPr sz="3600" b="1" dirty="0">
                <a:solidFill>
                  <a:srgbClr val="FFFF00"/>
                </a:solidFill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811" y="1053083"/>
            <a:ext cx="9124315" cy="5303520"/>
          </a:xfrm>
          <a:custGeom>
            <a:avLst/>
            <a:gdLst/>
            <a:ahLst/>
            <a:cxnLst/>
            <a:rect l="l" t="t" r="r" b="b"/>
            <a:pathLst>
              <a:path w="9124315" h="5303520">
                <a:moveTo>
                  <a:pt x="0" y="5303520"/>
                </a:moveTo>
                <a:lnTo>
                  <a:pt x="9124188" y="5303520"/>
                </a:lnTo>
                <a:lnTo>
                  <a:pt x="9124188" y="0"/>
                </a:lnTo>
                <a:lnTo>
                  <a:pt x="0" y="0"/>
                </a:lnTo>
                <a:lnTo>
                  <a:pt x="0" y="530352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7942" y="989265"/>
            <a:ext cx="8733790" cy="366395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250" spc="1100" dirty="0">
                <a:solidFill>
                  <a:srgbClr val="3366FF"/>
                </a:solidFill>
                <a:latin typeface="Wingdings"/>
                <a:cs typeface="Wingdings"/>
              </a:rPr>
              <a:t>⚫</a:t>
            </a:r>
            <a:endParaRPr sz="2250">
              <a:latin typeface="Wingdings"/>
              <a:cs typeface="Wingdings"/>
            </a:endParaRPr>
          </a:p>
          <a:p>
            <a:pPr marL="355600" indent="-342900">
              <a:lnSpc>
                <a:spcPct val="100000"/>
              </a:lnSpc>
              <a:spcBef>
                <a:spcPts val="1260"/>
              </a:spcBef>
              <a:buClr>
                <a:srgbClr val="3366FF"/>
              </a:buClr>
              <a:buSzPct val="79687"/>
              <a:buFont typeface="Wingdings"/>
              <a:buChar char="⚫"/>
              <a:tabLst>
                <a:tab pos="355600" algn="l"/>
                <a:tab pos="4782820" algn="l"/>
              </a:tabLst>
            </a:pPr>
            <a:r>
              <a:rPr sz="3200" b="1" u="heavy" spc="-5" dirty="0">
                <a:solidFill>
                  <a:srgbClr val="99FFFF"/>
                </a:solidFill>
                <a:uFill>
                  <a:solidFill>
                    <a:srgbClr val="99FFFF"/>
                  </a:solidFill>
                </a:uFill>
                <a:latin typeface="Times New Roman"/>
                <a:cs typeface="Times New Roman"/>
              </a:rPr>
              <a:t>Αντιμικροβιακή</a:t>
            </a:r>
            <a:r>
              <a:rPr sz="3200" b="1" u="heavy" spc="-50" dirty="0">
                <a:solidFill>
                  <a:srgbClr val="99FFFF"/>
                </a:solidFill>
                <a:uFill>
                  <a:solidFill>
                    <a:srgbClr val="99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99FFFF"/>
                </a:solidFill>
                <a:uFill>
                  <a:solidFill>
                    <a:srgbClr val="99FFFF"/>
                  </a:solidFill>
                </a:uFill>
                <a:latin typeface="Times New Roman"/>
                <a:cs typeface="Times New Roman"/>
              </a:rPr>
              <a:t>δράση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–	βακτηριοστατική</a:t>
            </a:r>
            <a:r>
              <a:rPr sz="32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vs.</a:t>
            </a:r>
            <a:endParaRPr sz="3200">
              <a:latin typeface="Times New Roman"/>
              <a:cs typeface="Times New Roman"/>
            </a:endParaRPr>
          </a:p>
          <a:p>
            <a:pPr marL="3810635" indent="-3798570">
              <a:lnSpc>
                <a:spcPct val="100000"/>
              </a:lnSpc>
              <a:spcBef>
                <a:spcPts val="1150"/>
              </a:spcBef>
              <a:buClr>
                <a:srgbClr val="3366FF"/>
              </a:buClr>
              <a:buSzPct val="79687"/>
              <a:buFont typeface="Wingdings"/>
              <a:buChar char="⚫"/>
              <a:tabLst>
                <a:tab pos="3810635" algn="l"/>
                <a:tab pos="3811270" algn="l"/>
              </a:tabLst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Βακτηριοκτόνου</a:t>
            </a:r>
            <a:r>
              <a:rPr sz="32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δρασης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Clr>
                <a:srgbClr val="3366FF"/>
              </a:buClr>
              <a:buSzPct val="79687"/>
              <a:buFont typeface="Wingdings"/>
              <a:buChar char="⚫"/>
              <a:tabLst>
                <a:tab pos="355600" algn="l"/>
                <a:tab pos="3484245" algn="l"/>
                <a:tab pos="5013325" algn="l"/>
                <a:tab pos="6996430" algn="l"/>
              </a:tabLst>
            </a:pPr>
            <a:r>
              <a:rPr sz="3200" b="1" spc="-5" dirty="0">
                <a:solidFill>
                  <a:srgbClr val="99FFFF"/>
                </a:solidFill>
                <a:latin typeface="Times New Roman"/>
                <a:cs typeface="Times New Roman"/>
              </a:rPr>
              <a:t>Φασμα</a:t>
            </a:r>
            <a:r>
              <a:rPr sz="3200" b="1" spc="-10" dirty="0">
                <a:solidFill>
                  <a:srgbClr val="99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99FFFF"/>
                </a:solidFill>
                <a:latin typeface="Times New Roman"/>
                <a:cs typeface="Times New Roman"/>
              </a:rPr>
              <a:t>δρασης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–	μεγαλο	vs.</a:t>
            </a:r>
            <a:r>
              <a:rPr sz="32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μικρού	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φασματος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155"/>
              </a:spcBef>
              <a:buClr>
                <a:srgbClr val="3366FF"/>
              </a:buClr>
              <a:buSzPct val="79687"/>
              <a:buFont typeface="Wingdings"/>
              <a:buChar char="⚫"/>
              <a:tabLst>
                <a:tab pos="355600" algn="l"/>
              </a:tabLst>
            </a:pPr>
            <a:r>
              <a:rPr sz="3200" b="1" dirty="0">
                <a:solidFill>
                  <a:srgbClr val="99FFFF"/>
                </a:solidFill>
                <a:latin typeface="Times New Roman"/>
                <a:cs typeface="Times New Roman"/>
              </a:rPr>
              <a:t>Κατανομή (ιστοί), μεταβολισμός,</a:t>
            </a:r>
            <a:r>
              <a:rPr sz="3200" b="1" spc="-114" dirty="0">
                <a:solidFill>
                  <a:srgbClr val="99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99FFFF"/>
                </a:solidFill>
                <a:latin typeface="Times New Roman"/>
                <a:cs typeface="Times New Roman"/>
              </a:rPr>
              <a:t>απέκκριση</a:t>
            </a:r>
            <a:endParaRPr sz="3200">
              <a:latin typeface="Times New Roman"/>
              <a:cs typeface="Times New Roman"/>
            </a:endParaRPr>
          </a:p>
          <a:p>
            <a:pPr marL="457200" indent="-445134">
              <a:lnSpc>
                <a:spcPct val="100000"/>
              </a:lnSpc>
              <a:spcBef>
                <a:spcPts val="1155"/>
              </a:spcBef>
              <a:buClr>
                <a:srgbClr val="3366FF"/>
              </a:buClr>
              <a:buSzPct val="79687"/>
              <a:buFont typeface="Wingdings"/>
              <a:buChar char="⚫"/>
              <a:tabLst>
                <a:tab pos="457200" algn="l"/>
                <a:tab pos="457834" algn="l"/>
              </a:tabLst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(BBB; Unstable in acid; half-life</a:t>
            </a:r>
            <a:r>
              <a:rPr sz="32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duration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0444" y="364236"/>
            <a:ext cx="3364229" cy="1009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2477" y="483870"/>
            <a:ext cx="2788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Γενικές</a:t>
            </a:r>
            <a:r>
              <a:rPr sz="3600" spc="-75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Αρχές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78916" y="1078506"/>
            <a:ext cx="8020684" cy="480568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66FF"/>
              </a:buClr>
              <a:buSzPct val="80357"/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99FFFF"/>
                </a:solidFill>
                <a:latin typeface="Times New Roman"/>
                <a:cs typeface="Times New Roman"/>
              </a:rPr>
              <a:t>ΒΑΚΤΗΡΙΟΣΤΑΤΚΗ</a:t>
            </a:r>
            <a:r>
              <a:rPr sz="2800" b="1" spc="30" dirty="0">
                <a:solidFill>
                  <a:srgbClr val="99FFF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99FFFF"/>
                </a:solidFill>
                <a:latin typeface="Times New Roman"/>
                <a:cs typeface="Times New Roman"/>
              </a:rPr>
              <a:t>ΔΡΑΣΤΙΚΟΤΗΤΑ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lr>
                <a:srgbClr val="3366FF"/>
              </a:buClr>
              <a:buSzPct val="80357"/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αντιμικροβιακη δραστικοτητα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που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αναστελλει </a:t>
            </a:r>
            <a:r>
              <a:rPr sz="28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την 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αναπτυξη </a:t>
            </a:r>
            <a:r>
              <a:rPr sz="2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των</a:t>
            </a:r>
            <a:r>
              <a:rPr sz="2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μικροβιων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⚫"/>
              <a:tabLst>
                <a:tab pos="354965" algn="l"/>
                <a:tab pos="355600" algn="l"/>
                <a:tab pos="1882139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Ελαχιστη	ανασταλτικη πυκνοτητα</a:t>
            </a:r>
            <a:r>
              <a:rPr sz="2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(ΕΑΠ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)-</a:t>
            </a:r>
            <a:endParaRPr sz="2800">
              <a:latin typeface="Times New Roman"/>
              <a:cs typeface="Times New Roman"/>
            </a:endParaRPr>
          </a:p>
          <a:p>
            <a:pPr marL="443865" indent="-431800">
              <a:lnSpc>
                <a:spcPct val="100000"/>
              </a:lnSpc>
              <a:spcBef>
                <a:spcPts val="670"/>
              </a:spcBef>
              <a:buClr>
                <a:srgbClr val="3366FF"/>
              </a:buClr>
              <a:buSzPct val="80357"/>
              <a:buFont typeface="Wingdings"/>
              <a:buChar char="⚫"/>
              <a:tabLst>
                <a:tab pos="443865" algn="l"/>
                <a:tab pos="444500" algn="l"/>
              </a:tabLst>
            </a:pPr>
            <a:r>
              <a:rPr sz="2800" b="1" spc="-10" dirty="0">
                <a:solidFill>
                  <a:srgbClr val="99FFFF"/>
                </a:solidFill>
                <a:latin typeface="Times New Roman"/>
                <a:cs typeface="Times New Roman"/>
              </a:rPr>
              <a:t>ΒΑΚΤΗΡΙΟΚΤΟΝΟΣ</a:t>
            </a:r>
            <a:r>
              <a:rPr sz="2800" b="1" spc="35" dirty="0">
                <a:solidFill>
                  <a:srgbClr val="99FFF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99FFFF"/>
                </a:solidFill>
                <a:latin typeface="Times New Roman"/>
                <a:cs typeface="Times New Roman"/>
              </a:rPr>
              <a:t>ΔΡΑΣΤΙΚΟΤΗΤΑ</a:t>
            </a:r>
            <a:endParaRPr sz="2800">
              <a:latin typeface="Times New Roman"/>
              <a:cs typeface="Times New Roman"/>
            </a:endParaRPr>
          </a:p>
          <a:p>
            <a:pPr marL="355600" marR="164465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⚫"/>
              <a:tabLst>
                <a:tab pos="443865" algn="l"/>
                <a:tab pos="444500" algn="l"/>
              </a:tabLst>
            </a:pPr>
            <a:r>
              <a:rPr dirty="0"/>
              <a:t>	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αντιμικροβιακη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δραστικοτητα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που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θανατωνει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τα  μικροβια</a:t>
            </a:r>
            <a:endParaRPr sz="2800">
              <a:latin typeface="Times New Roman"/>
              <a:cs typeface="Times New Roman"/>
            </a:endParaRPr>
          </a:p>
          <a:p>
            <a:pPr marL="355600" marR="318770" indent="-342900">
              <a:lnSpc>
                <a:spcPct val="100000"/>
              </a:lnSpc>
              <a:spcBef>
                <a:spcPts val="675"/>
              </a:spcBef>
              <a:buClr>
                <a:srgbClr val="3366FF"/>
              </a:buClr>
              <a:buSzPct val="80357"/>
              <a:buFont typeface="Wingdings"/>
              <a:buChar char="⚫"/>
              <a:tabLst>
                <a:tab pos="354965" algn="l"/>
                <a:tab pos="355600" algn="l"/>
                <a:tab pos="4436745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Ελαχιστην</a:t>
            </a:r>
            <a:r>
              <a:rPr sz="28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370" dirty="0">
                <a:solidFill>
                  <a:srgbClr val="FFFFFF"/>
                </a:solidFill>
                <a:latin typeface="Times New Roman"/>
                <a:cs typeface="Times New Roman"/>
              </a:rPr>
              <a:t>βακτηριοκτονος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πυκνοτητα (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ΕBΠ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)- η 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μικροτερη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συγκεντρωση που θανατωνει 99.9% των 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μικροβιων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4644" y="409955"/>
            <a:ext cx="4965954" cy="1119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6776" y="542290"/>
            <a:ext cx="4327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FF00"/>
                </a:solidFill>
              </a:rPr>
              <a:t>Γενικές Αρχές</a:t>
            </a:r>
            <a:r>
              <a:rPr sz="4000" spc="20" dirty="0">
                <a:solidFill>
                  <a:srgbClr val="FFFF00"/>
                </a:solidFill>
              </a:rPr>
              <a:t> </a:t>
            </a:r>
            <a:r>
              <a:rPr sz="4000" spc="-5" dirty="0">
                <a:solidFill>
                  <a:srgbClr val="FFFF00"/>
                </a:solidFill>
              </a:rPr>
              <a:t>(συν)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78739" y="1392300"/>
            <a:ext cx="7696200" cy="428434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5"/>
              </a:spcBef>
              <a:buClr>
                <a:srgbClr val="3366FF"/>
              </a:buClr>
              <a:buSzPct val="79166"/>
              <a:buFont typeface="Wingdings"/>
              <a:buChar char="⚫"/>
              <a:tabLst>
                <a:tab pos="355600" algn="l"/>
              </a:tabLst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Τα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αντιμικροβιακά διακρίνονται</a:t>
            </a:r>
            <a:r>
              <a:rPr sz="3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σε</a:t>
            </a:r>
            <a:endParaRPr sz="3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70"/>
              </a:spcBef>
              <a:buClr>
                <a:srgbClr val="3366FF"/>
              </a:buClr>
              <a:buSzPct val="79166"/>
              <a:buFont typeface="Wingdings"/>
              <a:buChar char="⚫"/>
              <a:tabLst>
                <a:tab pos="355600" algn="l"/>
              </a:tabLst>
            </a:pPr>
            <a:r>
              <a:rPr sz="3600" b="1" dirty="0">
                <a:solidFill>
                  <a:srgbClr val="66FFFF"/>
                </a:solidFill>
                <a:latin typeface="Times New Roman"/>
                <a:cs typeface="Times New Roman"/>
              </a:rPr>
              <a:t>Μικροβιοστατικά</a:t>
            </a:r>
            <a:endParaRPr sz="3600">
              <a:latin typeface="Times New Roman"/>
              <a:cs typeface="Times New Roman"/>
            </a:endParaRPr>
          </a:p>
          <a:p>
            <a:pPr marL="355600" marR="1589405" indent="-342900">
              <a:lnSpc>
                <a:spcPct val="102099"/>
              </a:lnSpc>
              <a:spcBef>
                <a:spcPts val="1180"/>
              </a:spcBef>
              <a:buClr>
                <a:srgbClr val="3366FF"/>
              </a:buClr>
              <a:buSzPct val="89062"/>
              <a:buFont typeface="Wingdings"/>
              <a:buChar char="⚫"/>
              <a:tabLst>
                <a:tab pos="469265" algn="l"/>
                <a:tab pos="469900" algn="l"/>
              </a:tabLst>
            </a:pPr>
            <a:r>
              <a:rPr dirty="0"/>
              <a:t>	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(πχ.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Μακρολίδες,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Τετρακυκλίνες,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Χλωραμφαινικόλη,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Σολφοναμίδες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Clr>
                <a:srgbClr val="3366FF"/>
              </a:buClr>
              <a:buSzPct val="79166"/>
              <a:buFont typeface="Wingdings"/>
              <a:buChar char="⚫"/>
              <a:tabLst>
                <a:tab pos="355600" algn="l"/>
              </a:tabLst>
            </a:pPr>
            <a:r>
              <a:rPr sz="3600" b="1" dirty="0">
                <a:solidFill>
                  <a:srgbClr val="66FFFF"/>
                </a:solidFill>
                <a:latin typeface="Times New Roman"/>
                <a:cs typeface="Times New Roman"/>
              </a:rPr>
              <a:t>Μικροβιοκτόν</a:t>
            </a:r>
            <a:r>
              <a:rPr sz="3600" dirty="0">
                <a:solidFill>
                  <a:srgbClr val="66FFFF"/>
                </a:solidFill>
                <a:latin typeface="Times New Roman"/>
                <a:cs typeface="Times New Roman"/>
              </a:rPr>
              <a:t>α</a:t>
            </a:r>
            <a:endParaRPr sz="3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85"/>
              </a:spcBef>
              <a:buClr>
                <a:srgbClr val="3366FF"/>
              </a:buClr>
              <a:buSzPct val="79687"/>
              <a:buFont typeface="Wingdings"/>
              <a:buChar char="⚫"/>
              <a:tabLst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(πχ.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Πενικιλλίνες, Κεφαλοσπορίνες,  Αμινογλυκοσίδες,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Κινολόνες,</a:t>
            </a:r>
            <a:r>
              <a:rPr sz="32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Ριφαμπικίνη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1395" y="355091"/>
            <a:ext cx="8265795" cy="1384935"/>
            <a:chOff x="501395" y="355091"/>
            <a:chExt cx="8265795" cy="1384935"/>
          </a:xfrm>
        </p:grpSpPr>
        <p:sp>
          <p:nvSpPr>
            <p:cNvPr id="3" name="object 3"/>
            <p:cNvSpPr/>
            <p:nvPr/>
          </p:nvSpPr>
          <p:spPr>
            <a:xfrm>
              <a:off x="501395" y="355091"/>
              <a:ext cx="8265414" cy="8968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57956" y="842772"/>
              <a:ext cx="2254757" cy="8968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1070" y="456945"/>
            <a:ext cx="766064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69260" marR="5080" indent="-295719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00"/>
                </a:solidFill>
              </a:rPr>
              <a:t>Ταξινόμηση </a:t>
            </a:r>
            <a:r>
              <a:rPr sz="3200" spc="-5" dirty="0">
                <a:solidFill>
                  <a:srgbClr val="FFFF00"/>
                </a:solidFill>
              </a:rPr>
              <a:t>αναλόγως </a:t>
            </a:r>
            <a:r>
              <a:rPr sz="3200" dirty="0">
                <a:solidFill>
                  <a:srgbClr val="FFFF00"/>
                </a:solidFill>
              </a:rPr>
              <a:t>του </a:t>
            </a:r>
            <a:r>
              <a:rPr sz="3200" spc="-5" dirty="0">
                <a:solidFill>
                  <a:srgbClr val="FFFF00"/>
                </a:solidFill>
              </a:rPr>
              <a:t>αντιμικροβιακού  φάσματος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78739" y="1904212"/>
            <a:ext cx="6759575" cy="324485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3366FF"/>
              </a:buClr>
              <a:buSzPct val="79687"/>
              <a:buFont typeface="Wingdings"/>
              <a:buChar char="⚫"/>
              <a:tabLst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Δραστικά</a:t>
            </a:r>
            <a:r>
              <a:rPr sz="32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έναντι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lr>
                <a:srgbClr val="3366FF"/>
              </a:buClr>
              <a:buSzPct val="79687"/>
              <a:buFont typeface="Wingdings"/>
              <a:buChar char="⚫"/>
              <a:tabLst>
                <a:tab pos="355600" algn="l"/>
              </a:tabLst>
            </a:pP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Α) </a:t>
            </a:r>
            <a:r>
              <a:rPr sz="3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Gram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(+)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κόκκων και</a:t>
            </a:r>
            <a:r>
              <a:rPr sz="32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βακίλλων.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550" spc="1270" dirty="0">
                <a:solidFill>
                  <a:srgbClr val="3366FF"/>
                </a:solidFill>
                <a:latin typeface="Wingdings"/>
                <a:cs typeface="Wingdings"/>
              </a:rPr>
              <a:t>⚫</a:t>
            </a:r>
            <a:endParaRPr sz="2550">
              <a:latin typeface="Wingdings"/>
              <a:cs typeface="Wingdings"/>
            </a:endParaRPr>
          </a:p>
          <a:p>
            <a:pPr marL="355600" indent="-342900">
              <a:lnSpc>
                <a:spcPct val="100000"/>
              </a:lnSpc>
              <a:spcBef>
                <a:spcPts val="515"/>
              </a:spcBef>
              <a:buClr>
                <a:srgbClr val="3366FF"/>
              </a:buClr>
              <a:buSzPct val="79687"/>
              <a:buFont typeface="Wingdings"/>
              <a:buChar char="⚫"/>
              <a:tabLst>
                <a:tab pos="355600" algn="l"/>
                <a:tab pos="965200" algn="l"/>
              </a:tabLst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Β)	</a:t>
            </a:r>
            <a:r>
              <a:rPr sz="3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Gram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(-)</a:t>
            </a:r>
            <a:r>
              <a:rPr sz="32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μικροβίων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366FF"/>
              </a:buClr>
              <a:buFont typeface="Wingdings"/>
              <a:buChar char="⚫"/>
            </a:pPr>
            <a:endParaRPr sz="4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366FF"/>
              </a:buClr>
              <a:buSzPct val="79687"/>
              <a:buFont typeface="Wingdings"/>
              <a:buChar char="⚫"/>
              <a:tabLst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Γ) </a:t>
            </a:r>
            <a:r>
              <a:rPr sz="3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Gram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(+)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και </a:t>
            </a:r>
            <a:r>
              <a:rPr sz="3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Gram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(-)</a:t>
            </a:r>
            <a:r>
              <a:rPr sz="320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204" dirty="0">
                <a:solidFill>
                  <a:srgbClr val="FFFFFF"/>
                </a:solidFill>
                <a:latin typeface="Times New Roman"/>
                <a:cs typeface="Times New Roman"/>
              </a:rPr>
              <a:t>μικροβίων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0163" y="760476"/>
            <a:ext cx="8071866" cy="1009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1842" y="879094"/>
            <a:ext cx="7498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00"/>
                </a:solidFill>
              </a:rPr>
              <a:t>Μηχανισμός δρασης</a:t>
            </a:r>
            <a:r>
              <a:rPr sz="3600" spc="15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αντιμικροβιακών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07593" y="1922881"/>
            <a:ext cx="8143240" cy="3440429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419100" indent="-407034">
              <a:lnSpc>
                <a:spcPct val="100000"/>
              </a:lnSpc>
              <a:spcBef>
                <a:spcPts val="870"/>
              </a:spcBef>
              <a:buAutoNum type="arabicPeriod"/>
              <a:tabLst>
                <a:tab pos="419734" algn="l"/>
              </a:tabLst>
            </a:pP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Αναστολή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σύνθεσης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κυτταρικού</a:t>
            </a:r>
            <a:r>
              <a:rPr sz="3200" b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τοιχώματος</a:t>
            </a:r>
            <a:endParaRPr sz="3200">
              <a:latin typeface="Times New Roman"/>
              <a:cs typeface="Times New Roman"/>
            </a:endParaRPr>
          </a:p>
          <a:p>
            <a:pPr marL="12700" marR="2056130">
              <a:lnSpc>
                <a:spcPct val="120000"/>
              </a:lnSpc>
              <a:buFont typeface="Times New Roman"/>
              <a:buAutoNum type="arabicPeriod"/>
              <a:tabLst>
                <a:tab pos="420370" algn="l"/>
              </a:tabLst>
            </a:pP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Αναστολή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μεταβολισμού  3΄Αναστολή πρωτεινικής</a:t>
            </a:r>
            <a:r>
              <a:rPr sz="3200" b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σύνθεσης</a:t>
            </a:r>
            <a:endParaRPr sz="3200">
              <a:latin typeface="Times New Roman"/>
              <a:cs typeface="Times New Roman"/>
            </a:endParaRPr>
          </a:p>
          <a:p>
            <a:pPr marL="419734" indent="-407670">
              <a:lnSpc>
                <a:spcPct val="100000"/>
              </a:lnSpc>
              <a:spcBef>
                <a:spcPts val="770"/>
              </a:spcBef>
              <a:buAutoNum type="arabicPeriod" startAt="4"/>
              <a:tabLst>
                <a:tab pos="420370" algn="l"/>
              </a:tabLst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Βλαβη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κυτταροπλασματικής</a:t>
            </a:r>
            <a:r>
              <a:rPr sz="32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μεμβρανης</a:t>
            </a:r>
            <a:endParaRPr sz="3200">
              <a:latin typeface="Times New Roman"/>
              <a:cs typeface="Times New Roman"/>
            </a:endParaRPr>
          </a:p>
          <a:p>
            <a:pPr marL="355600" marR="1784985" indent="-342900">
              <a:lnSpc>
                <a:spcPct val="100000"/>
              </a:lnSpc>
              <a:spcBef>
                <a:spcPts val="770"/>
              </a:spcBef>
              <a:buClr>
                <a:srgbClr val="FFFFFF"/>
              </a:buClr>
              <a:buFont typeface="Times New Roman"/>
              <a:buAutoNum type="arabicPeriod" startAt="4"/>
              <a:tabLst>
                <a:tab pos="419734" algn="l"/>
              </a:tabLst>
            </a:pPr>
            <a:r>
              <a:rPr dirty="0"/>
              <a:t>	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Αναστολή λειτουργίας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ή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συνθεσης 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νουκλεινικού</a:t>
            </a:r>
            <a:r>
              <a:rPr sz="32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οξεος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3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563</Words>
  <Application>Microsoft Office PowerPoint</Application>
  <PresentationFormat>On-screen Show (4:3)</PresentationFormat>
  <Paragraphs>216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⚫ Χημειοθεραπεια: Η χρηση φαρμάκων για την  αντιμετώπιση μιας νόσου.</vt:lpstr>
      <vt:lpstr>Αντιβιοτικα /Αντιμικροβιακα:</vt:lpstr>
      <vt:lpstr>⚫Αντιμικροβιακά (μικρόβια, μύκητες, ιοί)</vt:lpstr>
      <vt:lpstr>Γενικές αρχές χημειοθεραπείας (συν</vt:lpstr>
      <vt:lpstr>Γενικές Αρχές</vt:lpstr>
      <vt:lpstr>Γενικές Αρχές (συν)</vt:lpstr>
      <vt:lpstr>Ταξινόμηση αναλόγως του αντιμικροβιακού  φάσματος</vt:lpstr>
      <vt:lpstr>Μηχανισμός δρασης αντιμικροβιακών</vt:lpstr>
      <vt:lpstr>ΑΝΤΟΧΗ</vt:lpstr>
      <vt:lpstr>Αντιμικροβιακά Φάρμακα</vt:lpstr>
      <vt:lpstr>Πενικιλλίνες  (β-λακτάμες)</vt:lpstr>
      <vt:lpstr>Πενικιλλίνη G ή Βενζυλπενικιλλίνη)</vt:lpstr>
      <vt:lpstr>Πενικιλλίνη G ή Βενζυλπενικιλλίνη)</vt:lpstr>
      <vt:lpstr>Αναστολείς των β-λακταμασών</vt:lpstr>
      <vt:lpstr>Ανεπιθύμητες ενέργειες  πενικιλλινών (β-λακταμών)</vt:lpstr>
      <vt:lpstr>Ανεπιθύμητες ενέργειες (συν)</vt:lpstr>
      <vt:lpstr>Αλληλεπιδράσεις</vt:lpstr>
      <vt:lpstr>Κεφαλοσπορίνες</vt:lpstr>
      <vt:lpstr>Κεφαλοσπορίνες</vt:lpstr>
      <vt:lpstr>Aλληλεπιδράσεις</vt:lpstr>
      <vt:lpstr> Τετρακυκλίνες</vt:lpstr>
      <vt:lpstr> Τριμεθοπρίμη</vt:lpstr>
      <vt:lpstr> Τριμεθοπρίμη  (ανεπιθύμητες ενέργειες)</vt:lpstr>
      <vt:lpstr>ΚΙΝΟΛΟΝΕΣ</vt:lpstr>
      <vt:lpstr>Ταξινόμηση των Κινολονών</vt:lpstr>
      <vt:lpstr>Κινολόνες</vt:lpstr>
      <vt:lpstr>Κλινικές χρήσεις  Σιπροφλοξασίνης</vt:lpstr>
      <vt:lpstr>παρενέργειες Κινολονών</vt:lpstr>
      <vt:lpstr> Αντιφυματικά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KARAGEORGIOU-NEO</dc:title>
  <dc:creator>ΖΑΡΡΟΣ</dc:creator>
  <cp:lastModifiedBy>Spyros</cp:lastModifiedBy>
  <cp:revision>1</cp:revision>
  <dcterms:created xsi:type="dcterms:W3CDTF">2020-06-01T02:48:09Z</dcterms:created>
  <dcterms:modified xsi:type="dcterms:W3CDTF">2020-06-01T02:51:09Z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2020-06-01T00:00:00Z</vt:filetime>
  </property>
</Properties>
</file>