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2" r:id="rId2"/>
    <p:sldMasterId id="2147483693" r:id="rId3"/>
    <p:sldMasterId id="2147483704" r:id="rId4"/>
  </p:sldMasterIdLst>
  <p:notesMasterIdLst>
    <p:notesMasterId r:id="rId20"/>
  </p:notesMasterIdLst>
  <p:sldIdLst>
    <p:sldId id="256" r:id="rId5"/>
    <p:sldId id="271" r:id="rId6"/>
    <p:sldId id="272" r:id="rId7"/>
    <p:sldId id="273" r:id="rId8"/>
    <p:sldId id="269" r:id="rId9"/>
    <p:sldId id="270" r:id="rId10"/>
    <p:sldId id="261" r:id="rId11"/>
    <p:sldId id="262" r:id="rId12"/>
    <p:sldId id="265" r:id="rId13"/>
    <p:sldId id="266" r:id="rId14"/>
    <p:sldId id="263" r:id="rId15"/>
    <p:sldId id="264" r:id="rId16"/>
    <p:sldId id="274" r:id="rId17"/>
    <p:sldId id="267" r:id="rId18"/>
    <p:sldId id="268"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3347F9-E5CB-45EB-83CB-82CBE5834E06}" type="datetimeFigureOut">
              <a:rPr lang="el-GR" smtClean="0"/>
              <a:t>14/5/2019</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64161F-78A1-4FAF-9DDF-B4DA79EB9A38}" type="slidenum">
              <a:rPr lang="el-GR" smtClean="0"/>
              <a:t>‹#›</a:t>
            </a:fld>
            <a:endParaRPr lang="el-GR"/>
          </a:p>
        </p:txBody>
      </p:sp>
    </p:spTree>
    <p:extLst>
      <p:ext uri="{BB962C8B-B14F-4D97-AF65-F5344CB8AC3E}">
        <p14:creationId xmlns:p14="http://schemas.microsoft.com/office/powerpoint/2010/main" val="2527867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90600" rtl="0" eaLnBrk="1" fontAlgn="base" latinLnBrk="0" hangingPunct="1">
              <a:lnSpc>
                <a:spcPct val="100000"/>
              </a:lnSpc>
              <a:spcBef>
                <a:spcPct val="0"/>
              </a:spcBef>
              <a:spcAft>
                <a:spcPct val="0"/>
              </a:spcAft>
              <a:buClrTx/>
              <a:buSzTx/>
              <a:buFontTx/>
              <a:buNone/>
              <a:tabLst/>
              <a:defRPr/>
            </a:pPr>
            <a:fld id="{71016A41-0609-40C7-9E3E-89C33107DF6A}" type="slidenum">
              <a:rPr kumimoji="0" lang="el-GR" sz="13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90600" rtl="0" eaLnBrk="1" fontAlgn="base" latinLnBrk="0" hangingPunct="1">
                <a:lnSpc>
                  <a:spcPct val="100000"/>
                </a:lnSpc>
                <a:spcBef>
                  <a:spcPct val="0"/>
                </a:spcBef>
                <a:spcAft>
                  <a:spcPct val="0"/>
                </a:spcAft>
                <a:buClrTx/>
                <a:buSzTx/>
                <a:buFontTx/>
                <a:buNone/>
                <a:tabLst/>
                <a:defRPr/>
              </a:pPr>
              <a:t>7</a:t>
            </a:fld>
            <a:endParaRPr kumimoji="0" lang="el-GR" sz="13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848551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4CB04379-F89C-4942-AAD3-3E5392ABA64D}" type="datetimeFigureOut">
              <a:rPr lang="el-GR" smtClean="0"/>
              <a:t>14/5/2019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1468644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4CB04379-F89C-4942-AAD3-3E5392ABA64D}" type="datetimeFigureOut">
              <a:rPr lang="el-GR" smtClean="0"/>
              <a:t>14/5/2019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1979305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4CB04379-F89C-4942-AAD3-3E5392ABA64D}" type="datetimeFigureOut">
              <a:rPr lang="el-GR" smtClean="0"/>
              <a:t>14/5/2019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255293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a:solidFill>
                  <a:schemeClr val="tx1"/>
                </a:solidFill>
              </a:defRPr>
            </a:lvl1pPr>
          </a:lstStyle>
          <a:p>
            <a:r>
              <a:rPr lang="el-GR"/>
              <a:t>Στυλ κύριου τίτλου</a:t>
            </a:r>
            <a:endParaRPr lang="el-GR"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346785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a:t>Στυλ κύριου τίτλου</a:t>
            </a:r>
          </a:p>
        </p:txBody>
      </p:sp>
      <p:sp>
        <p:nvSpPr>
          <p:cNvPr id="3" name="Content Placeholder 2"/>
          <p:cNvSpPr>
            <a:spLocks noGrp="1"/>
          </p:cNvSpPr>
          <p:nvPr>
            <p:ph idx="1"/>
          </p:nvPr>
        </p:nvSpPr>
        <p:spPr/>
        <p:txBody>
          <a:bodyPr/>
          <a:lstStyle>
            <a:lvl1pPr>
              <a:lnSpc>
                <a:spcPct val="112000"/>
              </a:lnSpc>
              <a:spcBef>
                <a:spcPts val="1200"/>
              </a:spcBef>
              <a:defRPr sz="2400"/>
            </a:lvl1pPr>
            <a:lvl2pPr marL="742950" indent="-285750">
              <a:lnSpc>
                <a:spcPct val="112000"/>
              </a:lnSpc>
              <a:spcBef>
                <a:spcPts val="1200"/>
              </a:spcBef>
              <a:buFont typeface="Courier New" panose="02070309020205020404" pitchFamily="49" charset="0"/>
              <a:buChar char="o"/>
              <a:defRPr sz="2200"/>
            </a:lvl2pPr>
            <a:lvl3pPr marL="1143000" indent="-228600">
              <a:lnSpc>
                <a:spcPct val="112000"/>
              </a:lnSpc>
              <a:spcBef>
                <a:spcPts val="1200"/>
              </a:spcBef>
              <a:buFont typeface="Wingdings" panose="05000000000000000000" pitchFamily="2" charset="2"/>
              <a:buChar char="ü"/>
              <a:defRPr sz="2200"/>
            </a:lvl3pPr>
            <a:lvl4pPr>
              <a:lnSpc>
                <a:spcPct val="112000"/>
              </a:lnSpc>
              <a:spcBef>
                <a:spcPts val="1200"/>
              </a:spcBef>
              <a:defRPr/>
            </a:lvl4pPr>
            <a:lvl5pPr>
              <a:lnSpc>
                <a:spcPct val="112000"/>
              </a:lnSpc>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3240216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chemeClr val="tx1"/>
                </a:solidFill>
              </a:defRPr>
            </a:lvl1pPr>
          </a:lstStyle>
          <a:p>
            <a:r>
              <a:rPr lang="el-GR"/>
              <a:t>Στυλ κύριου τίτλου</a:t>
            </a:r>
            <a:endParaRPr lang="el-GR"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3811785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l-GR" dirty="0"/>
          </a:p>
        </p:txBody>
      </p:sp>
      <p:sp>
        <p:nvSpPr>
          <p:cNvPr id="3" name="Content Placeholder 2"/>
          <p:cNvSpPr>
            <a:spLocks noGrp="1"/>
          </p:cNvSpPr>
          <p:nvPr>
            <p:ph sz="half" idx="1"/>
          </p:nvPr>
        </p:nvSpPr>
        <p:spPr>
          <a:xfrm>
            <a:off x="609600" y="1196752"/>
            <a:ext cx="53848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Content Placeholder 3"/>
          <p:cNvSpPr>
            <a:spLocks noGrp="1"/>
          </p:cNvSpPr>
          <p:nvPr>
            <p:ph sz="half" idx="2"/>
          </p:nvPr>
        </p:nvSpPr>
        <p:spPr>
          <a:xfrm>
            <a:off x="6197600" y="1196752"/>
            <a:ext cx="53848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028030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l-GR" dirty="0"/>
          </a:p>
        </p:txBody>
      </p:sp>
      <p:sp>
        <p:nvSpPr>
          <p:cNvPr id="3" name="Text Placeholder 2"/>
          <p:cNvSpPr>
            <a:spLocks noGrp="1"/>
          </p:cNvSpPr>
          <p:nvPr>
            <p:ph type="body" idx="1"/>
          </p:nvPr>
        </p:nvSpPr>
        <p:spPr>
          <a:xfrm>
            <a:off x="609600" y="1196753"/>
            <a:ext cx="5386917"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09600" y="2174875"/>
            <a:ext cx="5386917"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Text Placeholder 4"/>
          <p:cNvSpPr>
            <a:spLocks noGrp="1"/>
          </p:cNvSpPr>
          <p:nvPr>
            <p:ph type="body" sz="quarter" idx="3"/>
          </p:nvPr>
        </p:nvSpPr>
        <p:spPr>
          <a:xfrm>
            <a:off x="6193368" y="1196753"/>
            <a:ext cx="5389033"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93368" y="2174875"/>
            <a:ext cx="5389033"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505825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23392" y="116632"/>
            <a:ext cx="10972800" cy="907200"/>
          </a:xfrm>
        </p:spPr>
        <p:txBody>
          <a:bodyPr/>
          <a:lstStyle>
            <a:lvl1pPr>
              <a:defRPr>
                <a:solidFill>
                  <a:srgbClr val="004A82"/>
                </a:solidFill>
              </a:defRPr>
            </a:lvl1pPr>
          </a:lstStyle>
          <a:p>
            <a:r>
              <a:rPr lang="el-GR" dirty="0"/>
              <a:t>Στυλ κύριου τίτλου</a:t>
            </a:r>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4" name="Footer Placeholder 3"/>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776753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l-GR"/>
              <a:t>Στυλ κύριου τίτλου</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79240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l-GR"/>
              <a:t>Στυλ κύριου τίτλου</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μια εικόνα</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17467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4CB04379-F89C-4942-AAD3-3E5392ABA64D}" type="datetimeFigureOut">
              <a:rPr lang="el-GR" smtClean="0"/>
              <a:t>14/5/2019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5240154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a:t>Στυλ κύριου τίτλου</a:t>
            </a:r>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3766965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5564076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a:solidFill>
                  <a:schemeClr val="tx1"/>
                </a:solidFill>
              </a:defRPr>
            </a:lvl1pPr>
          </a:lstStyle>
          <a:p>
            <a:r>
              <a:rPr lang="el-GR"/>
              <a:t>Στυλ κύριου τίτλου</a:t>
            </a:r>
            <a:endParaRPr lang="el-GR"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9083053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a:t>Στυλ κύριου τίτλου</a:t>
            </a:r>
          </a:p>
        </p:txBody>
      </p:sp>
      <p:sp>
        <p:nvSpPr>
          <p:cNvPr id="3" name="Content Placeholder 2"/>
          <p:cNvSpPr>
            <a:spLocks noGrp="1"/>
          </p:cNvSpPr>
          <p:nvPr>
            <p:ph idx="1"/>
          </p:nvPr>
        </p:nvSpPr>
        <p:spPr/>
        <p:txBody>
          <a:bodyPr/>
          <a:lstStyle>
            <a:lvl1pPr>
              <a:lnSpc>
                <a:spcPct val="112000"/>
              </a:lnSpc>
              <a:spcBef>
                <a:spcPts val="1200"/>
              </a:spcBef>
              <a:defRPr sz="2400"/>
            </a:lvl1pPr>
            <a:lvl2pPr marL="742950" indent="-285750">
              <a:lnSpc>
                <a:spcPct val="112000"/>
              </a:lnSpc>
              <a:spcBef>
                <a:spcPts val="1200"/>
              </a:spcBef>
              <a:buFont typeface="Courier New" panose="02070309020205020404" pitchFamily="49" charset="0"/>
              <a:buChar char="o"/>
              <a:defRPr sz="2200"/>
            </a:lvl2pPr>
            <a:lvl3pPr marL="1143000" indent="-228600">
              <a:lnSpc>
                <a:spcPct val="112000"/>
              </a:lnSpc>
              <a:spcBef>
                <a:spcPts val="1200"/>
              </a:spcBef>
              <a:buFont typeface="Wingdings" panose="05000000000000000000" pitchFamily="2" charset="2"/>
              <a:buChar char="ü"/>
              <a:defRPr sz="2200"/>
            </a:lvl3pPr>
            <a:lvl4pPr>
              <a:lnSpc>
                <a:spcPct val="112000"/>
              </a:lnSpc>
              <a:spcBef>
                <a:spcPts val="1200"/>
              </a:spcBef>
              <a:defRPr/>
            </a:lvl4pPr>
            <a:lvl5pPr>
              <a:lnSpc>
                <a:spcPct val="112000"/>
              </a:lnSpc>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153486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chemeClr val="tx1"/>
                </a:solidFill>
              </a:defRPr>
            </a:lvl1pPr>
          </a:lstStyle>
          <a:p>
            <a:r>
              <a:rPr lang="el-GR"/>
              <a:t>Στυλ κύριου τίτλου</a:t>
            </a:r>
            <a:endParaRPr lang="el-GR"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6783215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l-GR" dirty="0"/>
          </a:p>
        </p:txBody>
      </p:sp>
      <p:sp>
        <p:nvSpPr>
          <p:cNvPr id="3" name="Content Placeholder 2"/>
          <p:cNvSpPr>
            <a:spLocks noGrp="1"/>
          </p:cNvSpPr>
          <p:nvPr>
            <p:ph sz="half" idx="1"/>
          </p:nvPr>
        </p:nvSpPr>
        <p:spPr>
          <a:xfrm>
            <a:off x="609600" y="1196752"/>
            <a:ext cx="53848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Content Placeholder 3"/>
          <p:cNvSpPr>
            <a:spLocks noGrp="1"/>
          </p:cNvSpPr>
          <p:nvPr>
            <p:ph sz="half" idx="2"/>
          </p:nvPr>
        </p:nvSpPr>
        <p:spPr>
          <a:xfrm>
            <a:off x="6197600" y="1196752"/>
            <a:ext cx="53848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1322292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l-GR" dirty="0"/>
          </a:p>
        </p:txBody>
      </p:sp>
      <p:sp>
        <p:nvSpPr>
          <p:cNvPr id="3" name="Text Placeholder 2"/>
          <p:cNvSpPr>
            <a:spLocks noGrp="1"/>
          </p:cNvSpPr>
          <p:nvPr>
            <p:ph type="body" idx="1"/>
          </p:nvPr>
        </p:nvSpPr>
        <p:spPr>
          <a:xfrm>
            <a:off x="609600" y="1196753"/>
            <a:ext cx="5386917"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09600" y="2174875"/>
            <a:ext cx="5386917"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Text Placeholder 4"/>
          <p:cNvSpPr>
            <a:spLocks noGrp="1"/>
          </p:cNvSpPr>
          <p:nvPr>
            <p:ph type="body" sz="quarter" idx="3"/>
          </p:nvPr>
        </p:nvSpPr>
        <p:spPr>
          <a:xfrm>
            <a:off x="6193368" y="1196753"/>
            <a:ext cx="5389033"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93368" y="2174875"/>
            <a:ext cx="5389033"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1013456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23392" y="116632"/>
            <a:ext cx="10972800" cy="907200"/>
          </a:xfrm>
        </p:spPr>
        <p:txBody>
          <a:bodyPr/>
          <a:lstStyle>
            <a:lvl1pPr>
              <a:defRPr>
                <a:solidFill>
                  <a:srgbClr val="004A82"/>
                </a:solidFill>
              </a:defRPr>
            </a:lvl1pPr>
          </a:lstStyle>
          <a:p>
            <a:r>
              <a:rPr lang="el-GR" dirty="0"/>
              <a:t>Στυλ κύριου τίτλου</a:t>
            </a:r>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4" name="Footer Placeholder 3"/>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631628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l-GR"/>
              <a:t>Στυλ κύριου τίτλου</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40295184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l-GR"/>
              <a:t>Στυλ κύριου τίτλου</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μια εικόνα</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3174966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B04379-F89C-4942-AAD3-3E5392ABA64D}" type="datetimeFigureOut">
              <a:rPr lang="el-GR" smtClean="0"/>
              <a:t>14/5/2019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18579684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a:t>Στυλ κύριου τίτλου</a:t>
            </a:r>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7704886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9313855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a:solidFill>
                  <a:schemeClr val="tx1"/>
                </a:solidFill>
              </a:defRPr>
            </a:lvl1pPr>
          </a:lstStyle>
          <a:p>
            <a:r>
              <a:rPr lang="el-GR"/>
              <a:t>Στυλ κύριου τίτλου</a:t>
            </a:r>
            <a:endParaRPr lang="el-GR"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31022453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a:t>Στυλ κύριου τίτλου</a:t>
            </a:r>
          </a:p>
        </p:txBody>
      </p:sp>
      <p:sp>
        <p:nvSpPr>
          <p:cNvPr id="3" name="Content Placeholder 2"/>
          <p:cNvSpPr>
            <a:spLocks noGrp="1"/>
          </p:cNvSpPr>
          <p:nvPr>
            <p:ph idx="1"/>
          </p:nvPr>
        </p:nvSpPr>
        <p:spPr/>
        <p:txBody>
          <a:bodyPr/>
          <a:lstStyle>
            <a:lvl1pPr>
              <a:lnSpc>
                <a:spcPct val="112000"/>
              </a:lnSpc>
              <a:spcBef>
                <a:spcPts val="1200"/>
              </a:spcBef>
              <a:defRPr sz="2400"/>
            </a:lvl1pPr>
            <a:lvl2pPr marL="742950" indent="-285750">
              <a:lnSpc>
                <a:spcPct val="112000"/>
              </a:lnSpc>
              <a:spcBef>
                <a:spcPts val="1200"/>
              </a:spcBef>
              <a:buFont typeface="Courier New" panose="02070309020205020404" pitchFamily="49" charset="0"/>
              <a:buChar char="o"/>
              <a:defRPr sz="2200"/>
            </a:lvl2pPr>
            <a:lvl3pPr marL="1143000" indent="-228600">
              <a:lnSpc>
                <a:spcPct val="112000"/>
              </a:lnSpc>
              <a:spcBef>
                <a:spcPts val="1200"/>
              </a:spcBef>
              <a:buFont typeface="Wingdings" panose="05000000000000000000" pitchFamily="2" charset="2"/>
              <a:buChar char="ü"/>
              <a:defRPr sz="2200"/>
            </a:lvl3pPr>
            <a:lvl4pPr>
              <a:lnSpc>
                <a:spcPct val="112000"/>
              </a:lnSpc>
              <a:spcBef>
                <a:spcPts val="1200"/>
              </a:spcBef>
              <a:defRPr/>
            </a:lvl4pPr>
            <a:lvl5pPr>
              <a:lnSpc>
                <a:spcPct val="112000"/>
              </a:lnSpc>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7545836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chemeClr val="tx1"/>
                </a:solidFill>
              </a:defRPr>
            </a:lvl1pPr>
          </a:lstStyle>
          <a:p>
            <a:r>
              <a:rPr lang="el-GR"/>
              <a:t>Στυλ κύριου τίτλου</a:t>
            </a:r>
            <a:endParaRPr lang="el-GR"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7494305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l-GR" dirty="0"/>
          </a:p>
        </p:txBody>
      </p:sp>
      <p:sp>
        <p:nvSpPr>
          <p:cNvPr id="3" name="Content Placeholder 2"/>
          <p:cNvSpPr>
            <a:spLocks noGrp="1"/>
          </p:cNvSpPr>
          <p:nvPr>
            <p:ph sz="half" idx="1"/>
          </p:nvPr>
        </p:nvSpPr>
        <p:spPr>
          <a:xfrm>
            <a:off x="609600" y="1196752"/>
            <a:ext cx="53848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Content Placeholder 3"/>
          <p:cNvSpPr>
            <a:spLocks noGrp="1"/>
          </p:cNvSpPr>
          <p:nvPr>
            <p:ph sz="half" idx="2"/>
          </p:nvPr>
        </p:nvSpPr>
        <p:spPr>
          <a:xfrm>
            <a:off x="6197600" y="1196752"/>
            <a:ext cx="53848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41039558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l-GR" dirty="0"/>
          </a:p>
        </p:txBody>
      </p:sp>
      <p:sp>
        <p:nvSpPr>
          <p:cNvPr id="3" name="Text Placeholder 2"/>
          <p:cNvSpPr>
            <a:spLocks noGrp="1"/>
          </p:cNvSpPr>
          <p:nvPr>
            <p:ph type="body" idx="1"/>
          </p:nvPr>
        </p:nvSpPr>
        <p:spPr>
          <a:xfrm>
            <a:off x="609600" y="1196753"/>
            <a:ext cx="5386917"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09600" y="2174875"/>
            <a:ext cx="5386917"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Text Placeholder 4"/>
          <p:cNvSpPr>
            <a:spLocks noGrp="1"/>
          </p:cNvSpPr>
          <p:nvPr>
            <p:ph type="body" sz="quarter" idx="3"/>
          </p:nvPr>
        </p:nvSpPr>
        <p:spPr>
          <a:xfrm>
            <a:off x="6193368" y="1196753"/>
            <a:ext cx="5389033"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93368" y="2174875"/>
            <a:ext cx="5389033"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1707631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23392" y="116632"/>
            <a:ext cx="10972800" cy="907200"/>
          </a:xfrm>
        </p:spPr>
        <p:txBody>
          <a:bodyPr/>
          <a:lstStyle>
            <a:lvl1pPr>
              <a:defRPr>
                <a:solidFill>
                  <a:srgbClr val="004A82"/>
                </a:solidFill>
              </a:defRPr>
            </a:lvl1pPr>
          </a:lstStyle>
          <a:p>
            <a:r>
              <a:rPr lang="el-GR" dirty="0"/>
              <a:t>Στυλ κύριου τίτλου</a:t>
            </a:r>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4" name="Footer Placeholder 3"/>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54981468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l-GR"/>
              <a:t>Στυλ κύριου τίτλου</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6333126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l-GR"/>
              <a:t>Στυλ κύριου τίτλου</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μια εικόνα</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74180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4CB04379-F89C-4942-AAD3-3E5392ABA64D}" type="datetimeFigureOut">
              <a:rPr lang="el-GR" smtClean="0"/>
              <a:t>14/5/2019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4046374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l-GR" dirty="0"/>
              <a:t>Στυλ κύριου τίτλου</a:t>
            </a:r>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319139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56597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4CB04379-F89C-4942-AAD3-3E5392ABA64D}" type="datetimeFigureOut">
              <a:rPr lang="el-GR" smtClean="0"/>
              <a:t>14/5/2019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1750550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4CB04379-F89C-4942-AAD3-3E5392ABA64D}" type="datetimeFigureOut">
              <a:rPr lang="el-GR" smtClean="0"/>
              <a:t>14/5/2019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154468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B04379-F89C-4942-AAD3-3E5392ABA64D}" type="datetimeFigureOut">
              <a:rPr lang="el-GR" smtClean="0"/>
              <a:t>14/5/2019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41312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B04379-F89C-4942-AAD3-3E5392ABA64D}" type="datetimeFigureOut">
              <a:rPr lang="el-GR" smtClean="0"/>
              <a:t>14/5/2019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3600111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B04379-F89C-4942-AAD3-3E5392ABA64D}" type="datetimeFigureOut">
              <a:rPr lang="el-GR" smtClean="0"/>
              <a:t>14/5/2019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DD88D26-60FC-4877-875D-9046CC0A3C5B}" type="slidenum">
              <a:rPr lang="el-GR" smtClean="0"/>
              <a:t>‹#›</a:t>
            </a:fld>
            <a:endParaRPr lang="el-GR"/>
          </a:p>
        </p:txBody>
      </p:sp>
    </p:spTree>
    <p:extLst>
      <p:ext uri="{BB962C8B-B14F-4D97-AF65-F5344CB8AC3E}">
        <p14:creationId xmlns:p14="http://schemas.microsoft.com/office/powerpoint/2010/main" val="165766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theme" Target="../theme/theme4.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04379-F89C-4942-AAD3-3E5392ABA64D}" type="datetimeFigureOut">
              <a:rPr lang="el-GR" smtClean="0"/>
              <a:t>14/5/2019</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88D26-60FC-4877-875D-9046CC0A3C5B}" type="slidenum">
              <a:rPr lang="el-GR" smtClean="0"/>
              <a:t>‹#›</a:t>
            </a:fld>
            <a:endParaRPr lang="el-GR"/>
          </a:p>
        </p:txBody>
      </p:sp>
    </p:spTree>
    <p:extLst>
      <p:ext uri="{BB962C8B-B14F-4D97-AF65-F5344CB8AC3E}">
        <p14:creationId xmlns:p14="http://schemas.microsoft.com/office/powerpoint/2010/main" val="378724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3392" y="116632"/>
            <a:ext cx="10972800" cy="908720"/>
          </a:xfrm>
          <a:prstGeom prst="rect">
            <a:avLst/>
          </a:prstGeom>
        </p:spPr>
        <p:txBody>
          <a:bodyPr vert="horz" lIns="91440" tIns="45720" rIns="91440" bIns="45720" rtlCol="0" anchor="ctr">
            <a:normAutofit/>
          </a:bodyPr>
          <a:lstStyle/>
          <a:p>
            <a:r>
              <a:rPr lang="el-GR" dirty="0"/>
              <a:t>κύριου τίτλου</a:t>
            </a:r>
          </a:p>
        </p:txBody>
      </p:sp>
      <p:sp>
        <p:nvSpPr>
          <p:cNvPr id="3" name="Text Placeholder 2"/>
          <p:cNvSpPr>
            <a:spLocks noGrp="1"/>
          </p:cNvSpPr>
          <p:nvPr>
            <p:ph type="body" idx="1"/>
          </p:nvPr>
        </p:nvSpPr>
        <p:spPr>
          <a:xfrm>
            <a:off x="609600" y="1196752"/>
            <a:ext cx="10972800" cy="504056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268438410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Lst>
  <p:hf hdr="0" ftr="0" dt="0"/>
  <p:txStyles>
    <p:titleStyle>
      <a:lvl1pPr algn="ctr" defTabSz="914400" rtl="0" eaLnBrk="1" latinLnBrk="0" hangingPunct="1">
        <a:spcBef>
          <a:spcPct val="0"/>
        </a:spcBef>
        <a:buNone/>
        <a:defRPr sz="4000" b="1" kern="1200">
          <a:solidFill>
            <a:srgbClr val="004A8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3392" y="116632"/>
            <a:ext cx="10972800" cy="908720"/>
          </a:xfrm>
          <a:prstGeom prst="rect">
            <a:avLst/>
          </a:prstGeom>
        </p:spPr>
        <p:txBody>
          <a:bodyPr vert="horz" lIns="91440" tIns="45720" rIns="91440" bIns="45720" rtlCol="0" anchor="ctr">
            <a:normAutofit/>
          </a:bodyPr>
          <a:lstStyle/>
          <a:p>
            <a:r>
              <a:rPr lang="el-GR" dirty="0"/>
              <a:t>κύριου τίτλου</a:t>
            </a:r>
          </a:p>
        </p:txBody>
      </p:sp>
      <p:sp>
        <p:nvSpPr>
          <p:cNvPr id="3" name="Text Placeholder 2"/>
          <p:cNvSpPr>
            <a:spLocks noGrp="1"/>
          </p:cNvSpPr>
          <p:nvPr>
            <p:ph type="body" idx="1"/>
          </p:nvPr>
        </p:nvSpPr>
        <p:spPr>
          <a:xfrm>
            <a:off x="609600" y="1196752"/>
            <a:ext cx="10972800" cy="504056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312742057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Lst>
  <p:hf hdr="0" ftr="0" dt="0"/>
  <p:txStyles>
    <p:titleStyle>
      <a:lvl1pPr algn="ctr" defTabSz="914400" rtl="0" eaLnBrk="1" latinLnBrk="0" hangingPunct="1">
        <a:spcBef>
          <a:spcPct val="0"/>
        </a:spcBef>
        <a:buNone/>
        <a:defRPr sz="4000" b="1" kern="1200">
          <a:solidFill>
            <a:srgbClr val="004A8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3392" y="116632"/>
            <a:ext cx="10972800" cy="908720"/>
          </a:xfrm>
          <a:prstGeom prst="rect">
            <a:avLst/>
          </a:prstGeom>
        </p:spPr>
        <p:txBody>
          <a:bodyPr vert="horz" lIns="91440" tIns="45720" rIns="91440" bIns="45720" rtlCol="0" anchor="ctr">
            <a:normAutofit/>
          </a:bodyPr>
          <a:lstStyle/>
          <a:p>
            <a:r>
              <a:rPr lang="el-GR" dirty="0"/>
              <a:t>κύριου τίτλου</a:t>
            </a:r>
          </a:p>
        </p:txBody>
      </p:sp>
      <p:sp>
        <p:nvSpPr>
          <p:cNvPr id="3" name="Text Placeholder 2"/>
          <p:cNvSpPr>
            <a:spLocks noGrp="1"/>
          </p:cNvSpPr>
          <p:nvPr>
            <p:ph type="body" idx="1"/>
          </p:nvPr>
        </p:nvSpPr>
        <p:spPr>
          <a:xfrm>
            <a:off x="609600" y="1196752"/>
            <a:ext cx="10972800" cy="504056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l-GR" dirty="0">
              <a:solidFill>
                <a:prstClr val="black">
                  <a:tint val="75000"/>
                </a:prstClr>
              </a:solidFill>
              <a:latin typeface="Arial"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l-GR" dirty="0">
              <a:solidFill>
                <a:prstClr val="black">
                  <a:tint val="75000"/>
                </a:prstClr>
              </a:solidFill>
              <a:latin typeface="Arial"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dirty="0">
              <a:solidFill>
                <a:prstClr val="black"/>
              </a:solidFill>
              <a:latin typeface="Arial" charset="0"/>
            </a:endParaRPr>
          </a:p>
        </p:txBody>
      </p:sp>
    </p:spTree>
    <p:extLst>
      <p:ext uri="{BB962C8B-B14F-4D97-AF65-F5344CB8AC3E}">
        <p14:creationId xmlns:p14="http://schemas.microsoft.com/office/powerpoint/2010/main" val="155427753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Lst>
  <p:hf hdr="0" ftr="0" dt="0"/>
  <p:txStyles>
    <p:titleStyle>
      <a:lvl1pPr algn="ctr" defTabSz="914400" rtl="0" eaLnBrk="1" latinLnBrk="0" hangingPunct="1">
        <a:spcBef>
          <a:spcPct val="0"/>
        </a:spcBef>
        <a:buNone/>
        <a:defRPr sz="4000" b="1" kern="1200">
          <a:solidFill>
            <a:srgbClr val="004A8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http://commons.wikimedia.org/wiki/User:Arcadian" TargetMode="External"/><Relationship Id="rId4" Type="http://schemas.openxmlformats.org/officeDocument/2006/relationships/hyperlink" Target="http://commons.wikimedia.org/wiki/File:Illu_artery.jp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Skeletal-muscle_pump" TargetMode="External"/><Relationship Id="rId2" Type="http://schemas.openxmlformats.org/officeDocument/2006/relationships/image" Target="../media/image2.jpeg"/><Relationship Id="rId1" Type="http://schemas.openxmlformats.org/officeDocument/2006/relationships/slideLayout" Target="../slideLayouts/slideLayout23.xml"/><Relationship Id="rId5" Type="http://schemas.openxmlformats.org/officeDocument/2006/relationships/hyperlink" Target="http://creativecommons.org/licenses/by/3.0/deed.en" TargetMode="External"/><Relationship Id="rId4" Type="http://schemas.openxmlformats.org/officeDocument/2006/relationships/hyperlink" Target="http://commons.wikimedia.org/wiki/User:CFC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8800" b="1" dirty="0"/>
              <a:t>Αρτηριακή Πίεση</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363791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25539" y="2209279"/>
            <a:ext cx="6725589" cy="3734321"/>
          </a:xfrm>
        </p:spPr>
      </p:pic>
      <p:sp>
        <p:nvSpPr>
          <p:cNvPr id="4" name="Slide Number Placeholder 3"/>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10</a:t>
            </a:fld>
            <a:endParaRPr lang="el-GR" dirty="0">
              <a:solidFill>
                <a:prstClr val="black"/>
              </a:solidFill>
              <a:latin typeface="Arial" charset="0"/>
            </a:endParaRPr>
          </a:p>
        </p:txBody>
      </p:sp>
      <p:sp>
        <p:nvSpPr>
          <p:cNvPr id="6" name="TextBox 5"/>
          <p:cNvSpPr txBox="1"/>
          <p:nvPr/>
        </p:nvSpPr>
        <p:spPr>
          <a:xfrm>
            <a:off x="520700" y="5943600"/>
            <a:ext cx="10668000" cy="369332"/>
          </a:xfrm>
          <a:prstGeom prst="rect">
            <a:avLst/>
          </a:prstGeom>
          <a:noFill/>
        </p:spPr>
        <p:txBody>
          <a:bodyPr wrap="square" rtlCol="0">
            <a:spAutoFit/>
          </a:bodyPr>
          <a:lstStyle/>
          <a:p>
            <a:r>
              <a:rPr lang="en-US" dirty="0" err="1"/>
              <a:t>Icternol</a:t>
            </a:r>
            <a:r>
              <a:rPr lang="en-US" dirty="0"/>
              <a:t> [CC BY-SA 4.0 (https://creativecommons.org/licenses/by-sa/4.0)]</a:t>
            </a:r>
            <a:endParaRPr lang="el-GR" dirty="0"/>
          </a:p>
        </p:txBody>
      </p:sp>
      <p:sp>
        <p:nvSpPr>
          <p:cNvPr id="7" name="Title 1">
            <a:extLst>
              <a:ext uri="{FF2B5EF4-FFF2-40B4-BE49-F238E27FC236}">
                <a16:creationId xmlns:a16="http://schemas.microsoft.com/office/drawing/2014/main" id="{F949A18C-513D-4C01-991F-88C3BAE5C885}"/>
              </a:ext>
            </a:extLst>
          </p:cNvPr>
          <p:cNvSpPr>
            <a:spLocks noGrp="1"/>
          </p:cNvSpPr>
          <p:nvPr>
            <p:ph type="title"/>
          </p:nvPr>
        </p:nvSpPr>
        <p:spPr>
          <a:xfrm>
            <a:off x="609600" y="465182"/>
            <a:ext cx="10972800" cy="908720"/>
          </a:xfrm>
        </p:spPr>
        <p:txBody>
          <a:bodyPr>
            <a:normAutofit fontScale="90000"/>
          </a:bodyPr>
          <a:lstStyle/>
          <a:p>
            <a:r>
              <a:rPr lang="el-GR" dirty="0"/>
              <a:t>Διακύμανση αρτηριακής πίεσης </a:t>
            </a:r>
            <a:br>
              <a:rPr lang="el-GR" dirty="0"/>
            </a:br>
            <a:r>
              <a:rPr lang="el-GR" dirty="0"/>
              <a:t>κατά τον καρδιακό κύκλο</a:t>
            </a:r>
          </a:p>
        </p:txBody>
      </p:sp>
      <p:sp>
        <p:nvSpPr>
          <p:cNvPr id="3" name="TextBox 2">
            <a:extLst>
              <a:ext uri="{FF2B5EF4-FFF2-40B4-BE49-F238E27FC236}">
                <a16:creationId xmlns:a16="http://schemas.microsoft.com/office/drawing/2014/main" id="{8B4F54E6-19FF-4045-B12C-2F78ECE26E08}"/>
              </a:ext>
            </a:extLst>
          </p:cNvPr>
          <p:cNvSpPr txBox="1"/>
          <p:nvPr/>
        </p:nvSpPr>
        <p:spPr>
          <a:xfrm>
            <a:off x="774370" y="2136338"/>
            <a:ext cx="3475658" cy="2308324"/>
          </a:xfrm>
          <a:prstGeom prst="rect">
            <a:avLst/>
          </a:prstGeom>
          <a:noFill/>
        </p:spPr>
        <p:txBody>
          <a:bodyPr wrap="square" rtlCol="0">
            <a:spAutoFit/>
          </a:bodyPr>
          <a:lstStyle/>
          <a:p>
            <a:pPr marL="180975" indent="-180975">
              <a:buFont typeface="Wingdings" panose="05000000000000000000" pitchFamily="2" charset="2"/>
              <a:buChar char="§"/>
            </a:pPr>
            <a:r>
              <a:rPr lang="el-GR" sz="2400" b="1" dirty="0"/>
              <a:t>Ανιόν σκέλος</a:t>
            </a:r>
            <a:r>
              <a:rPr lang="el-GR" sz="2400" dirty="0"/>
              <a:t>: Ταχεία αύξηση (</a:t>
            </a:r>
            <a:r>
              <a:rPr lang="el-GR" sz="2400" dirty="0" err="1"/>
              <a:t>ανάκροτο</a:t>
            </a:r>
            <a:r>
              <a:rPr lang="el-GR" sz="2400" dirty="0"/>
              <a:t> κύμα), φάση συστολής).</a:t>
            </a:r>
          </a:p>
          <a:p>
            <a:pPr marL="180975" indent="-180975">
              <a:buFont typeface="Wingdings" panose="05000000000000000000" pitchFamily="2" charset="2"/>
              <a:buChar char="§"/>
            </a:pPr>
            <a:r>
              <a:rPr lang="el-GR" sz="2400" b="1" dirty="0" err="1"/>
              <a:t>Κατιόν</a:t>
            </a:r>
            <a:r>
              <a:rPr lang="el-GR" sz="2400" b="1" dirty="0"/>
              <a:t> σκέλος</a:t>
            </a:r>
            <a:r>
              <a:rPr lang="el-GR" sz="2400" dirty="0"/>
              <a:t>: Βραδεία πτώση (δίκροτο κύμα), φάση διαστολής.</a:t>
            </a:r>
          </a:p>
        </p:txBody>
      </p:sp>
    </p:spTree>
    <p:extLst>
      <p:ext uri="{BB962C8B-B14F-4D97-AF65-F5344CB8AC3E}">
        <p14:creationId xmlns:p14="http://schemas.microsoft.com/office/powerpoint/2010/main" val="1495423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23392" y="116632"/>
            <a:ext cx="10972800" cy="1173708"/>
          </a:xfrm>
        </p:spPr>
        <p:txBody>
          <a:bodyPr>
            <a:normAutofit fontScale="90000"/>
          </a:bodyPr>
          <a:lstStyle/>
          <a:p>
            <a:r>
              <a:rPr lang="el-GR" dirty="0"/>
              <a:t>Διάγραμμα συστολικής και διαστολικής πίεσης </a:t>
            </a:r>
            <a:br>
              <a:rPr lang="el-GR" dirty="0"/>
            </a:br>
            <a:r>
              <a:rPr lang="el-GR" dirty="0"/>
              <a:t>σε διάφορα αγγεία</a:t>
            </a:r>
          </a:p>
        </p:txBody>
      </p:sp>
      <p:grpSp>
        <p:nvGrpSpPr>
          <p:cNvPr id="5" name="Ομάδα 4"/>
          <p:cNvGrpSpPr/>
          <p:nvPr/>
        </p:nvGrpSpPr>
        <p:grpSpPr>
          <a:xfrm>
            <a:off x="3209702" y="1559682"/>
            <a:ext cx="5337343" cy="4979231"/>
            <a:chOff x="1913672" y="1330089"/>
            <a:chExt cx="5337343" cy="4979231"/>
          </a:xfrm>
        </p:grpSpPr>
        <p:grpSp>
          <p:nvGrpSpPr>
            <p:cNvPr id="54" name="Ομάδα 53"/>
            <p:cNvGrpSpPr/>
            <p:nvPr/>
          </p:nvGrpSpPr>
          <p:grpSpPr>
            <a:xfrm>
              <a:off x="1913672" y="1330089"/>
              <a:ext cx="5337343" cy="4979231"/>
              <a:chOff x="2708249" y="1464208"/>
              <a:chExt cx="5337343" cy="4979231"/>
            </a:xfrm>
          </p:grpSpPr>
          <p:cxnSp>
            <p:nvCxnSpPr>
              <p:cNvPr id="7" name="Ευθεία γραμμή σύνδεσης 6"/>
              <p:cNvCxnSpPr/>
              <p:nvPr/>
            </p:nvCxnSpPr>
            <p:spPr>
              <a:xfrm>
                <a:off x="3419872" y="1484784"/>
                <a:ext cx="0" cy="4536504"/>
              </a:xfrm>
              <a:prstGeom prst="line">
                <a:avLst/>
              </a:prstGeom>
              <a:ln w="28575">
                <a:solidFill>
                  <a:srgbClr val="004A82"/>
                </a:solidFill>
              </a:ln>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flipH="1">
                <a:off x="3419872" y="6021288"/>
                <a:ext cx="4608512" cy="0"/>
              </a:xfrm>
              <a:prstGeom prst="line">
                <a:avLst/>
              </a:prstGeom>
              <a:ln w="28575">
                <a:solidFill>
                  <a:srgbClr val="004A82"/>
                </a:solidFill>
              </a:ln>
            </p:spPr>
            <p:style>
              <a:lnRef idx="1">
                <a:schemeClr val="accent1"/>
              </a:lnRef>
              <a:fillRef idx="0">
                <a:schemeClr val="accent1"/>
              </a:fillRef>
              <a:effectRef idx="0">
                <a:schemeClr val="accent1"/>
              </a:effectRef>
              <a:fontRef idx="minor">
                <a:schemeClr val="tx1"/>
              </a:fontRef>
            </p:style>
          </p:cxnSp>
          <p:sp>
            <p:nvSpPr>
              <p:cNvPr id="11" name="Ελεύθερη σχεδίαση 10"/>
              <p:cNvSpPr/>
              <p:nvPr/>
            </p:nvSpPr>
            <p:spPr>
              <a:xfrm>
                <a:off x="3422210" y="1738265"/>
                <a:ext cx="4601328" cy="4028946"/>
              </a:xfrm>
              <a:custGeom>
                <a:avLst/>
                <a:gdLst>
                  <a:gd name="connsiteX0" fmla="*/ 0 w 4601328"/>
                  <a:gd name="connsiteY0" fmla="*/ 0 h 4028946"/>
                  <a:gd name="connsiteX1" fmla="*/ 262550 w 4601328"/>
                  <a:gd name="connsiteY1" fmla="*/ 54321 h 4028946"/>
                  <a:gd name="connsiteX2" fmla="*/ 778598 w 4601328"/>
                  <a:gd name="connsiteY2" fmla="*/ 325925 h 4028946"/>
                  <a:gd name="connsiteX3" fmla="*/ 1050202 w 4601328"/>
                  <a:gd name="connsiteY3" fmla="*/ 669957 h 4028946"/>
                  <a:gd name="connsiteX4" fmla="*/ 1294645 w 4601328"/>
                  <a:gd name="connsiteY4" fmla="*/ 1176951 h 4028946"/>
                  <a:gd name="connsiteX5" fmla="*/ 1421394 w 4601328"/>
                  <a:gd name="connsiteY5" fmla="*/ 1602464 h 4028946"/>
                  <a:gd name="connsiteX6" fmla="*/ 1548142 w 4601328"/>
                  <a:gd name="connsiteY6" fmla="*/ 2127565 h 4028946"/>
                  <a:gd name="connsiteX7" fmla="*/ 1611517 w 4601328"/>
                  <a:gd name="connsiteY7" fmla="*/ 2390115 h 4028946"/>
                  <a:gd name="connsiteX8" fmla="*/ 1720158 w 4601328"/>
                  <a:gd name="connsiteY8" fmla="*/ 2734147 h 4028946"/>
                  <a:gd name="connsiteX9" fmla="*/ 1765426 w 4601328"/>
                  <a:gd name="connsiteY9" fmla="*/ 2996697 h 4028946"/>
                  <a:gd name="connsiteX10" fmla="*/ 1892174 w 4601328"/>
                  <a:gd name="connsiteY10" fmla="*/ 3232087 h 4028946"/>
                  <a:gd name="connsiteX11" fmla="*/ 2100404 w 4601328"/>
                  <a:gd name="connsiteY11" fmla="*/ 3431264 h 4028946"/>
                  <a:gd name="connsiteX12" fmla="*/ 2408222 w 4601328"/>
                  <a:gd name="connsiteY12" fmla="*/ 3603280 h 4028946"/>
                  <a:gd name="connsiteX13" fmla="*/ 2879002 w 4601328"/>
                  <a:gd name="connsiteY13" fmla="*/ 3793402 h 4028946"/>
                  <a:gd name="connsiteX14" fmla="*/ 3259247 w 4601328"/>
                  <a:gd name="connsiteY14" fmla="*/ 3874884 h 4028946"/>
                  <a:gd name="connsiteX15" fmla="*/ 3974471 w 4601328"/>
                  <a:gd name="connsiteY15" fmla="*/ 4001632 h 4028946"/>
                  <a:gd name="connsiteX16" fmla="*/ 4526733 w 4601328"/>
                  <a:gd name="connsiteY16" fmla="*/ 4028792 h 4028946"/>
                  <a:gd name="connsiteX17" fmla="*/ 4581053 w 4601328"/>
                  <a:gd name="connsiteY17" fmla="*/ 4010685 h 4028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601328" h="4028946">
                    <a:moveTo>
                      <a:pt x="0" y="0"/>
                    </a:moveTo>
                    <a:cubicBezTo>
                      <a:pt x="66392" y="0"/>
                      <a:pt x="132784" y="0"/>
                      <a:pt x="262550" y="54321"/>
                    </a:cubicBezTo>
                    <a:cubicBezTo>
                      <a:pt x="392316" y="108642"/>
                      <a:pt x="647323" y="223319"/>
                      <a:pt x="778598" y="325925"/>
                    </a:cubicBezTo>
                    <a:cubicBezTo>
                      <a:pt x="909873" y="428531"/>
                      <a:pt x="964194" y="528119"/>
                      <a:pt x="1050202" y="669957"/>
                    </a:cubicBezTo>
                    <a:cubicBezTo>
                      <a:pt x="1136210" y="811795"/>
                      <a:pt x="1232780" y="1021533"/>
                      <a:pt x="1294645" y="1176951"/>
                    </a:cubicBezTo>
                    <a:cubicBezTo>
                      <a:pt x="1356510" y="1332369"/>
                      <a:pt x="1379145" y="1444028"/>
                      <a:pt x="1421394" y="1602464"/>
                    </a:cubicBezTo>
                    <a:cubicBezTo>
                      <a:pt x="1463643" y="1760900"/>
                      <a:pt x="1548142" y="2127565"/>
                      <a:pt x="1548142" y="2127565"/>
                    </a:cubicBezTo>
                    <a:cubicBezTo>
                      <a:pt x="1579829" y="2258840"/>
                      <a:pt x="1582848" y="2289018"/>
                      <a:pt x="1611517" y="2390115"/>
                    </a:cubicBezTo>
                    <a:cubicBezTo>
                      <a:pt x="1640186" y="2491212"/>
                      <a:pt x="1694506" y="2633050"/>
                      <a:pt x="1720158" y="2734147"/>
                    </a:cubicBezTo>
                    <a:cubicBezTo>
                      <a:pt x="1745810" y="2835244"/>
                      <a:pt x="1736757" y="2913707"/>
                      <a:pt x="1765426" y="2996697"/>
                    </a:cubicBezTo>
                    <a:cubicBezTo>
                      <a:pt x="1794095" y="3079687"/>
                      <a:pt x="1836344" y="3159659"/>
                      <a:pt x="1892174" y="3232087"/>
                    </a:cubicBezTo>
                    <a:cubicBezTo>
                      <a:pt x="1948004" y="3304515"/>
                      <a:pt x="2014396" y="3369399"/>
                      <a:pt x="2100404" y="3431264"/>
                    </a:cubicBezTo>
                    <a:cubicBezTo>
                      <a:pt x="2186412" y="3493130"/>
                      <a:pt x="2278456" y="3542924"/>
                      <a:pt x="2408222" y="3603280"/>
                    </a:cubicBezTo>
                    <a:cubicBezTo>
                      <a:pt x="2537988" y="3663636"/>
                      <a:pt x="2737165" y="3748135"/>
                      <a:pt x="2879002" y="3793402"/>
                    </a:cubicBezTo>
                    <a:cubicBezTo>
                      <a:pt x="3020839" y="3838669"/>
                      <a:pt x="3076669" y="3840179"/>
                      <a:pt x="3259247" y="3874884"/>
                    </a:cubicBezTo>
                    <a:cubicBezTo>
                      <a:pt x="3441825" y="3909589"/>
                      <a:pt x="3763223" y="3975981"/>
                      <a:pt x="3974471" y="4001632"/>
                    </a:cubicBezTo>
                    <a:cubicBezTo>
                      <a:pt x="4185719" y="4027283"/>
                      <a:pt x="4425636" y="4027283"/>
                      <a:pt x="4526733" y="4028792"/>
                    </a:cubicBezTo>
                    <a:cubicBezTo>
                      <a:pt x="4627830" y="4030301"/>
                      <a:pt x="4604441" y="4020493"/>
                      <a:pt x="4581053" y="4010685"/>
                    </a:cubicBezTo>
                  </a:path>
                </a:pathLst>
              </a:cu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dirty="0">
                  <a:solidFill>
                    <a:prstClr val="white"/>
                  </a:solidFill>
                  <a:latin typeface="Calibri"/>
                </a:endParaRPr>
              </a:p>
            </p:txBody>
          </p:sp>
          <p:sp>
            <p:nvSpPr>
              <p:cNvPr id="12" name="Ελεύθερη σχεδίαση 11"/>
              <p:cNvSpPr/>
              <p:nvPr/>
            </p:nvSpPr>
            <p:spPr>
              <a:xfrm>
                <a:off x="3449370" y="3041964"/>
                <a:ext cx="1720159" cy="1530036"/>
              </a:xfrm>
              <a:custGeom>
                <a:avLst/>
                <a:gdLst>
                  <a:gd name="connsiteX0" fmla="*/ 0 w 1720159"/>
                  <a:gd name="connsiteY0" fmla="*/ 0 h 1530036"/>
                  <a:gd name="connsiteX1" fmla="*/ 389299 w 1720159"/>
                  <a:gd name="connsiteY1" fmla="*/ 36214 h 1530036"/>
                  <a:gd name="connsiteX2" fmla="*/ 697117 w 1720159"/>
                  <a:gd name="connsiteY2" fmla="*/ 181070 h 1530036"/>
                  <a:gd name="connsiteX3" fmla="*/ 1167897 w 1720159"/>
                  <a:gd name="connsiteY3" fmla="*/ 516048 h 1530036"/>
                  <a:gd name="connsiteX4" fmla="*/ 1448555 w 1720159"/>
                  <a:gd name="connsiteY4" fmla="*/ 941561 h 1530036"/>
                  <a:gd name="connsiteX5" fmla="*/ 1602464 w 1720159"/>
                  <a:gd name="connsiteY5" fmla="*/ 1258432 h 1530036"/>
                  <a:gd name="connsiteX6" fmla="*/ 1720159 w 1720159"/>
                  <a:gd name="connsiteY6" fmla="*/ 1530036 h 153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0159" h="1530036">
                    <a:moveTo>
                      <a:pt x="0" y="0"/>
                    </a:moveTo>
                    <a:cubicBezTo>
                      <a:pt x="136556" y="3018"/>
                      <a:pt x="273113" y="6036"/>
                      <a:pt x="389299" y="36214"/>
                    </a:cubicBezTo>
                    <a:cubicBezTo>
                      <a:pt x="505485" y="66392"/>
                      <a:pt x="567351" y="101098"/>
                      <a:pt x="697117" y="181070"/>
                    </a:cubicBezTo>
                    <a:cubicBezTo>
                      <a:pt x="826883" y="261042"/>
                      <a:pt x="1042657" y="389299"/>
                      <a:pt x="1167897" y="516048"/>
                    </a:cubicBezTo>
                    <a:cubicBezTo>
                      <a:pt x="1293137" y="642797"/>
                      <a:pt x="1376127" y="817830"/>
                      <a:pt x="1448555" y="941561"/>
                    </a:cubicBezTo>
                    <a:cubicBezTo>
                      <a:pt x="1520983" y="1065292"/>
                      <a:pt x="1557197" y="1160353"/>
                      <a:pt x="1602464" y="1258432"/>
                    </a:cubicBezTo>
                    <a:cubicBezTo>
                      <a:pt x="1647731" y="1356511"/>
                      <a:pt x="1683945" y="1443273"/>
                      <a:pt x="1720159" y="1530036"/>
                    </a:cubicBezTo>
                  </a:path>
                </a:pathLst>
              </a:cu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dirty="0">
                  <a:solidFill>
                    <a:prstClr val="white"/>
                  </a:solidFill>
                  <a:latin typeface="Calibri"/>
                </a:endParaRPr>
              </a:p>
            </p:txBody>
          </p:sp>
          <p:cxnSp>
            <p:nvCxnSpPr>
              <p:cNvPr id="13" name="Ευθεία γραμμή σύνδεσης 12"/>
              <p:cNvCxnSpPr/>
              <p:nvPr/>
            </p:nvCxnSpPr>
            <p:spPr>
              <a:xfrm flipH="1">
                <a:off x="3421455" y="5686227"/>
                <a:ext cx="4602083" cy="6473"/>
              </a:xfrm>
              <a:prstGeom prst="line">
                <a:avLst/>
              </a:prstGeom>
              <a:ln w="28575">
                <a:solidFill>
                  <a:srgbClr val="004A82"/>
                </a:solidFill>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3635896" y="1484784"/>
                <a:ext cx="0" cy="4408574"/>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4690465" y="1464208"/>
                <a:ext cx="49024" cy="442915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4331503" y="1486508"/>
                <a:ext cx="24473" cy="440685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flipH="1">
                <a:off x="5169529" y="1484784"/>
                <a:ext cx="22054" cy="43927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flipH="1">
                <a:off x="5749899" y="1493540"/>
                <a:ext cx="22054" cy="43927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Ευθεία γραμμή σύνδεσης 25"/>
              <p:cNvCxnSpPr/>
              <p:nvPr/>
            </p:nvCxnSpPr>
            <p:spPr>
              <a:xfrm flipH="1">
                <a:off x="6511529" y="1482390"/>
                <a:ext cx="22054" cy="43927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flipH="1">
                <a:off x="6963623" y="1473110"/>
                <a:ext cx="22054" cy="43927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Ευθεία γραμμή σύνδεσης 27"/>
              <p:cNvCxnSpPr/>
              <p:nvPr/>
            </p:nvCxnSpPr>
            <p:spPr>
              <a:xfrm flipH="1">
                <a:off x="7471526" y="1482390"/>
                <a:ext cx="22054" cy="43927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Ευθεία γραμμή σύνδεσης 28"/>
              <p:cNvCxnSpPr/>
              <p:nvPr/>
            </p:nvCxnSpPr>
            <p:spPr>
              <a:xfrm flipH="1">
                <a:off x="8023538" y="1464208"/>
                <a:ext cx="22054" cy="43927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Ευθύγραμμο βέλος σύνδεσης 32"/>
              <p:cNvCxnSpPr/>
              <p:nvPr/>
            </p:nvCxnSpPr>
            <p:spPr>
              <a:xfrm>
                <a:off x="5317662" y="6093296"/>
                <a:ext cx="809667"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306362" y="6074107"/>
                <a:ext cx="3096344"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Distance from left ventricle</a:t>
                </a:r>
                <a:endParaRPr lang="el-GR" dirty="0">
                  <a:solidFill>
                    <a:prstClr val="black"/>
                  </a:solidFill>
                  <a:latin typeface="Calibri"/>
                </a:endParaRPr>
              </a:p>
            </p:txBody>
          </p:sp>
          <p:sp>
            <p:nvSpPr>
              <p:cNvPr id="35" name="TextBox 34"/>
              <p:cNvSpPr txBox="1"/>
              <p:nvPr/>
            </p:nvSpPr>
            <p:spPr>
              <a:xfrm rot="16200000">
                <a:off x="1196925" y="3568072"/>
                <a:ext cx="3391979"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Systemic blood pressure (mm Hg)</a:t>
                </a:r>
                <a:endParaRPr lang="el-GR" dirty="0">
                  <a:solidFill>
                    <a:prstClr val="black"/>
                  </a:solidFill>
                  <a:latin typeface="Calibri"/>
                </a:endParaRPr>
              </a:p>
            </p:txBody>
          </p:sp>
          <p:sp>
            <p:nvSpPr>
              <p:cNvPr id="36" name="TextBox 35"/>
              <p:cNvSpPr txBox="1"/>
              <p:nvPr/>
            </p:nvSpPr>
            <p:spPr>
              <a:xfrm>
                <a:off x="3182181" y="5496564"/>
                <a:ext cx="313854"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0</a:t>
                </a:r>
                <a:endParaRPr lang="el-GR" dirty="0">
                  <a:solidFill>
                    <a:prstClr val="black"/>
                  </a:solidFill>
                  <a:latin typeface="Calibri"/>
                </a:endParaRPr>
              </a:p>
            </p:txBody>
          </p:sp>
          <p:sp>
            <p:nvSpPr>
              <p:cNvPr id="37" name="TextBox 36"/>
              <p:cNvSpPr txBox="1"/>
              <p:nvPr/>
            </p:nvSpPr>
            <p:spPr>
              <a:xfrm>
                <a:off x="3071735" y="4847735"/>
                <a:ext cx="481274"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20</a:t>
                </a:r>
                <a:endParaRPr lang="el-GR" dirty="0">
                  <a:solidFill>
                    <a:prstClr val="black"/>
                  </a:solidFill>
                  <a:latin typeface="Calibri"/>
                </a:endParaRPr>
              </a:p>
            </p:txBody>
          </p:sp>
          <p:sp>
            <p:nvSpPr>
              <p:cNvPr id="38" name="TextBox 37"/>
              <p:cNvSpPr txBox="1"/>
              <p:nvPr/>
            </p:nvSpPr>
            <p:spPr>
              <a:xfrm>
                <a:off x="3050630" y="4192052"/>
                <a:ext cx="481274"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40</a:t>
                </a:r>
                <a:endParaRPr lang="el-GR" dirty="0">
                  <a:solidFill>
                    <a:prstClr val="black"/>
                  </a:solidFill>
                  <a:latin typeface="Calibri"/>
                </a:endParaRPr>
              </a:p>
            </p:txBody>
          </p:sp>
          <p:sp>
            <p:nvSpPr>
              <p:cNvPr id="39" name="TextBox 38"/>
              <p:cNvSpPr txBox="1"/>
              <p:nvPr/>
            </p:nvSpPr>
            <p:spPr>
              <a:xfrm>
                <a:off x="3067418" y="3527580"/>
                <a:ext cx="481274"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60</a:t>
                </a:r>
                <a:endParaRPr lang="el-GR" dirty="0">
                  <a:solidFill>
                    <a:prstClr val="black"/>
                  </a:solidFill>
                  <a:latin typeface="Calibri"/>
                </a:endParaRPr>
              </a:p>
            </p:txBody>
          </p:sp>
          <p:sp>
            <p:nvSpPr>
              <p:cNvPr id="40" name="TextBox 39"/>
              <p:cNvSpPr txBox="1"/>
              <p:nvPr/>
            </p:nvSpPr>
            <p:spPr>
              <a:xfrm>
                <a:off x="3067418" y="2847704"/>
                <a:ext cx="481274"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80</a:t>
                </a:r>
                <a:endParaRPr lang="el-GR" dirty="0">
                  <a:solidFill>
                    <a:prstClr val="black"/>
                  </a:solidFill>
                  <a:latin typeface="Calibri"/>
                </a:endParaRPr>
              </a:p>
            </p:txBody>
          </p:sp>
          <p:sp>
            <p:nvSpPr>
              <p:cNvPr id="41" name="TextBox 40"/>
              <p:cNvSpPr txBox="1"/>
              <p:nvPr/>
            </p:nvSpPr>
            <p:spPr>
              <a:xfrm>
                <a:off x="2956055" y="2203606"/>
                <a:ext cx="577541"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100</a:t>
                </a:r>
                <a:endParaRPr lang="el-GR" dirty="0">
                  <a:solidFill>
                    <a:prstClr val="black"/>
                  </a:solidFill>
                  <a:latin typeface="Calibri"/>
                </a:endParaRPr>
              </a:p>
            </p:txBody>
          </p:sp>
          <p:sp>
            <p:nvSpPr>
              <p:cNvPr id="42" name="TextBox 41"/>
              <p:cNvSpPr txBox="1"/>
              <p:nvPr/>
            </p:nvSpPr>
            <p:spPr>
              <a:xfrm>
                <a:off x="2963293" y="1559568"/>
                <a:ext cx="577541" cy="369332"/>
              </a:xfrm>
              <a:prstGeom prst="rect">
                <a:avLst/>
              </a:prstGeom>
              <a:noFill/>
            </p:spPr>
            <p:txBody>
              <a:bodyPr wrap="square" rtlCol="0">
                <a:spAutoFit/>
              </a:bodyPr>
              <a:lstStyle/>
              <a:p>
                <a:pPr fontAlgn="base">
                  <a:spcBef>
                    <a:spcPct val="0"/>
                  </a:spcBef>
                  <a:spcAft>
                    <a:spcPct val="0"/>
                  </a:spcAft>
                </a:pPr>
                <a:r>
                  <a:rPr lang="en-US" dirty="0">
                    <a:solidFill>
                      <a:prstClr val="black"/>
                    </a:solidFill>
                    <a:latin typeface="Calibri"/>
                  </a:rPr>
                  <a:t>120</a:t>
                </a:r>
                <a:endParaRPr lang="el-GR" dirty="0">
                  <a:solidFill>
                    <a:prstClr val="black"/>
                  </a:solidFill>
                  <a:latin typeface="Calibri"/>
                </a:endParaRPr>
              </a:p>
            </p:txBody>
          </p:sp>
          <p:sp>
            <p:nvSpPr>
              <p:cNvPr id="43" name="TextBox 42"/>
              <p:cNvSpPr txBox="1"/>
              <p:nvPr/>
            </p:nvSpPr>
            <p:spPr>
              <a:xfrm rot="2448817">
                <a:off x="3485486" y="1882587"/>
                <a:ext cx="1837113"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Systolic pressure</a:t>
                </a:r>
                <a:endParaRPr lang="el-GR" b="1" dirty="0">
                  <a:solidFill>
                    <a:prstClr val="black"/>
                  </a:solidFill>
                  <a:latin typeface="Calibri"/>
                </a:endParaRPr>
              </a:p>
            </p:txBody>
          </p:sp>
          <p:sp>
            <p:nvSpPr>
              <p:cNvPr id="44" name="TextBox 43"/>
              <p:cNvSpPr txBox="1"/>
              <p:nvPr/>
            </p:nvSpPr>
            <p:spPr>
              <a:xfrm rot="2160902">
                <a:off x="3237378" y="3469648"/>
                <a:ext cx="1950142"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Diastolic pressure</a:t>
                </a:r>
                <a:endParaRPr lang="el-GR" b="1" dirty="0">
                  <a:solidFill>
                    <a:prstClr val="black"/>
                  </a:solidFill>
                  <a:latin typeface="Calibri"/>
                </a:endParaRPr>
              </a:p>
            </p:txBody>
          </p:sp>
          <p:sp>
            <p:nvSpPr>
              <p:cNvPr id="45" name="TextBox 44"/>
              <p:cNvSpPr txBox="1"/>
              <p:nvPr/>
            </p:nvSpPr>
            <p:spPr>
              <a:xfrm rot="16200000">
                <a:off x="3083908" y="5087694"/>
                <a:ext cx="873838"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AORTA</a:t>
                </a:r>
                <a:endParaRPr lang="el-GR" b="1" dirty="0">
                  <a:solidFill>
                    <a:prstClr val="black"/>
                  </a:solidFill>
                  <a:latin typeface="Calibri"/>
                </a:endParaRPr>
              </a:p>
            </p:txBody>
          </p:sp>
          <p:sp>
            <p:nvSpPr>
              <p:cNvPr id="46" name="TextBox 45"/>
              <p:cNvSpPr txBox="1"/>
              <p:nvPr/>
            </p:nvSpPr>
            <p:spPr>
              <a:xfrm rot="16200000">
                <a:off x="3073193" y="4523047"/>
                <a:ext cx="1848957"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LARGE ARTERIES</a:t>
                </a:r>
                <a:endParaRPr lang="el-GR" b="1" dirty="0">
                  <a:solidFill>
                    <a:prstClr val="black"/>
                  </a:solidFill>
                  <a:latin typeface="Calibri"/>
                </a:endParaRPr>
              </a:p>
            </p:txBody>
          </p:sp>
          <p:sp>
            <p:nvSpPr>
              <p:cNvPr id="47" name="TextBox 46"/>
              <p:cNvSpPr txBox="1"/>
              <p:nvPr/>
            </p:nvSpPr>
            <p:spPr>
              <a:xfrm rot="16200000">
                <a:off x="3598743" y="4658067"/>
                <a:ext cx="1848957"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SMALL ARTERIES</a:t>
                </a:r>
                <a:endParaRPr lang="el-GR" b="1" dirty="0">
                  <a:solidFill>
                    <a:prstClr val="black"/>
                  </a:solidFill>
                  <a:latin typeface="Calibri"/>
                </a:endParaRPr>
              </a:p>
            </p:txBody>
          </p:sp>
          <p:sp>
            <p:nvSpPr>
              <p:cNvPr id="48" name="TextBox 47"/>
              <p:cNvSpPr txBox="1"/>
              <p:nvPr/>
            </p:nvSpPr>
            <p:spPr>
              <a:xfrm rot="16200000">
                <a:off x="4232929" y="4786590"/>
                <a:ext cx="1387126"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ARTERIOLES</a:t>
                </a:r>
                <a:endParaRPr lang="el-GR" b="1" dirty="0">
                  <a:solidFill>
                    <a:prstClr val="black"/>
                  </a:solidFill>
                  <a:latin typeface="Calibri"/>
                </a:endParaRPr>
              </a:p>
            </p:txBody>
          </p:sp>
          <p:sp>
            <p:nvSpPr>
              <p:cNvPr id="49" name="TextBox 48"/>
              <p:cNvSpPr txBox="1"/>
              <p:nvPr/>
            </p:nvSpPr>
            <p:spPr>
              <a:xfrm rot="16200000">
                <a:off x="4755778" y="4106224"/>
                <a:ext cx="1483022"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CAPILLARIES</a:t>
                </a:r>
                <a:endParaRPr lang="el-GR" b="1" dirty="0">
                  <a:solidFill>
                    <a:prstClr val="black"/>
                  </a:solidFill>
                  <a:latin typeface="Calibri"/>
                </a:endParaRPr>
              </a:p>
            </p:txBody>
          </p:sp>
          <p:sp>
            <p:nvSpPr>
              <p:cNvPr id="50" name="TextBox 49"/>
              <p:cNvSpPr txBox="1"/>
              <p:nvPr/>
            </p:nvSpPr>
            <p:spPr>
              <a:xfrm rot="16200000">
                <a:off x="5501112" y="4627063"/>
                <a:ext cx="1279835"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VENULES</a:t>
                </a:r>
                <a:endParaRPr lang="el-GR" b="1" dirty="0">
                  <a:solidFill>
                    <a:prstClr val="black"/>
                  </a:solidFill>
                  <a:latin typeface="Calibri"/>
                </a:endParaRPr>
              </a:p>
            </p:txBody>
          </p:sp>
          <p:sp>
            <p:nvSpPr>
              <p:cNvPr id="51" name="TextBox 50"/>
              <p:cNvSpPr txBox="1"/>
              <p:nvPr/>
            </p:nvSpPr>
            <p:spPr>
              <a:xfrm rot="16200000">
                <a:off x="6011175" y="4731707"/>
                <a:ext cx="1489123"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SMALL VEINS</a:t>
                </a:r>
                <a:endParaRPr lang="el-GR" b="1" dirty="0">
                  <a:solidFill>
                    <a:prstClr val="black"/>
                  </a:solidFill>
                  <a:latin typeface="Calibri"/>
                </a:endParaRPr>
              </a:p>
            </p:txBody>
          </p:sp>
          <p:sp>
            <p:nvSpPr>
              <p:cNvPr id="52" name="TextBox 51"/>
              <p:cNvSpPr txBox="1"/>
              <p:nvPr/>
            </p:nvSpPr>
            <p:spPr>
              <a:xfrm rot="16200000">
                <a:off x="6519078" y="4760236"/>
                <a:ext cx="1489123"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LARGE VEINS</a:t>
                </a:r>
                <a:endParaRPr lang="el-GR" b="1" dirty="0">
                  <a:solidFill>
                    <a:prstClr val="black"/>
                  </a:solidFill>
                  <a:latin typeface="Calibri"/>
                </a:endParaRPr>
              </a:p>
            </p:txBody>
          </p:sp>
          <p:sp>
            <p:nvSpPr>
              <p:cNvPr id="53" name="TextBox 52"/>
              <p:cNvSpPr txBox="1"/>
              <p:nvPr/>
            </p:nvSpPr>
            <p:spPr>
              <a:xfrm rot="16200000">
                <a:off x="7041810" y="4786589"/>
                <a:ext cx="1489123" cy="369332"/>
              </a:xfrm>
              <a:prstGeom prst="rect">
                <a:avLst/>
              </a:prstGeom>
              <a:noFill/>
            </p:spPr>
            <p:txBody>
              <a:bodyPr wrap="square" rtlCol="0">
                <a:spAutoFit/>
              </a:bodyPr>
              <a:lstStyle/>
              <a:p>
                <a:pPr fontAlgn="base">
                  <a:spcBef>
                    <a:spcPct val="0"/>
                  </a:spcBef>
                  <a:spcAft>
                    <a:spcPct val="0"/>
                  </a:spcAft>
                </a:pPr>
                <a:r>
                  <a:rPr lang="en-US" b="1" dirty="0">
                    <a:solidFill>
                      <a:prstClr val="black"/>
                    </a:solidFill>
                    <a:latin typeface="Calibri"/>
                  </a:rPr>
                  <a:t>VENA CAVA</a:t>
                </a:r>
                <a:endParaRPr lang="el-GR" b="1" dirty="0">
                  <a:solidFill>
                    <a:prstClr val="black"/>
                  </a:solidFill>
                  <a:latin typeface="Calibri"/>
                </a:endParaRPr>
              </a:p>
            </p:txBody>
          </p:sp>
        </p:grpSp>
        <p:sp>
          <p:nvSpPr>
            <p:cNvPr id="3" name="Ελεύθερη σχεδίαση 2"/>
            <p:cNvSpPr/>
            <p:nvPr/>
          </p:nvSpPr>
          <p:spPr>
            <a:xfrm>
              <a:off x="2637942" y="1681924"/>
              <a:ext cx="1559859" cy="2231123"/>
            </a:xfrm>
            <a:custGeom>
              <a:avLst/>
              <a:gdLst>
                <a:gd name="connsiteX0" fmla="*/ 0 w 1559859"/>
                <a:gd name="connsiteY0" fmla="*/ 1128464 h 2231123"/>
                <a:gd name="connsiteX1" fmla="*/ 26894 w 1559859"/>
                <a:gd name="connsiteY1" fmla="*/ 778841 h 2231123"/>
                <a:gd name="connsiteX2" fmla="*/ 71717 w 1559859"/>
                <a:gd name="connsiteY2" fmla="*/ 384394 h 2231123"/>
                <a:gd name="connsiteX3" fmla="*/ 143435 w 1559859"/>
                <a:gd name="connsiteY3" fmla="*/ 43735 h 2231123"/>
                <a:gd name="connsiteX4" fmla="*/ 242047 w 1559859"/>
                <a:gd name="connsiteY4" fmla="*/ 34770 h 2231123"/>
                <a:gd name="connsiteX5" fmla="*/ 188259 w 1559859"/>
                <a:gd name="connsiteY5" fmla="*/ 321641 h 2231123"/>
                <a:gd name="connsiteX6" fmla="*/ 188259 w 1559859"/>
                <a:gd name="connsiteY6" fmla="*/ 707123 h 2231123"/>
                <a:gd name="connsiteX7" fmla="*/ 242047 w 1559859"/>
                <a:gd name="connsiteY7" fmla="*/ 1101570 h 2231123"/>
                <a:gd name="connsiteX8" fmla="*/ 304800 w 1559859"/>
                <a:gd name="connsiteY8" fmla="*/ 1182253 h 2231123"/>
                <a:gd name="connsiteX9" fmla="*/ 376517 w 1559859"/>
                <a:gd name="connsiteY9" fmla="*/ 1182253 h 2231123"/>
                <a:gd name="connsiteX10" fmla="*/ 403412 w 1559859"/>
                <a:gd name="connsiteY10" fmla="*/ 1056747 h 2231123"/>
                <a:gd name="connsiteX11" fmla="*/ 439270 w 1559859"/>
                <a:gd name="connsiteY11" fmla="*/ 725053 h 2231123"/>
                <a:gd name="connsiteX12" fmla="*/ 466165 w 1559859"/>
                <a:gd name="connsiteY12" fmla="*/ 366464 h 2231123"/>
                <a:gd name="connsiteX13" fmla="*/ 528917 w 1559859"/>
                <a:gd name="connsiteY13" fmla="*/ 142347 h 2231123"/>
                <a:gd name="connsiteX14" fmla="*/ 618565 w 1559859"/>
                <a:gd name="connsiteY14" fmla="*/ 231994 h 2231123"/>
                <a:gd name="connsiteX15" fmla="*/ 645459 w 1559859"/>
                <a:gd name="connsiteY15" fmla="*/ 563688 h 2231123"/>
                <a:gd name="connsiteX16" fmla="*/ 690282 w 1559859"/>
                <a:gd name="connsiteY16" fmla="*/ 993994 h 2231123"/>
                <a:gd name="connsiteX17" fmla="*/ 681317 w 1559859"/>
                <a:gd name="connsiteY17" fmla="*/ 1227076 h 2231123"/>
                <a:gd name="connsiteX18" fmla="*/ 770965 w 1559859"/>
                <a:gd name="connsiteY18" fmla="*/ 1361547 h 2231123"/>
                <a:gd name="connsiteX19" fmla="*/ 833717 w 1559859"/>
                <a:gd name="connsiteY19" fmla="*/ 1334653 h 2231123"/>
                <a:gd name="connsiteX20" fmla="*/ 860612 w 1559859"/>
                <a:gd name="connsiteY20" fmla="*/ 1128464 h 2231123"/>
                <a:gd name="connsiteX21" fmla="*/ 887506 w 1559859"/>
                <a:gd name="connsiteY21" fmla="*/ 859523 h 2231123"/>
                <a:gd name="connsiteX22" fmla="*/ 905435 w 1559859"/>
                <a:gd name="connsiteY22" fmla="*/ 518864 h 2231123"/>
                <a:gd name="connsiteX23" fmla="*/ 1013012 w 1559859"/>
                <a:gd name="connsiteY23" fmla="*/ 545758 h 2231123"/>
                <a:gd name="connsiteX24" fmla="*/ 1013012 w 1559859"/>
                <a:gd name="connsiteY24" fmla="*/ 814700 h 2231123"/>
                <a:gd name="connsiteX25" fmla="*/ 1030941 w 1559859"/>
                <a:gd name="connsiteY25" fmla="*/ 1280864 h 2231123"/>
                <a:gd name="connsiteX26" fmla="*/ 1075765 w 1559859"/>
                <a:gd name="connsiteY26" fmla="*/ 1540841 h 2231123"/>
                <a:gd name="connsiteX27" fmla="*/ 1093694 w 1559859"/>
                <a:gd name="connsiteY27" fmla="*/ 1594629 h 2231123"/>
                <a:gd name="connsiteX28" fmla="*/ 1192306 w 1559859"/>
                <a:gd name="connsiteY28" fmla="*/ 1469123 h 2231123"/>
                <a:gd name="connsiteX29" fmla="*/ 1237129 w 1559859"/>
                <a:gd name="connsiteY29" fmla="*/ 1164323 h 2231123"/>
                <a:gd name="connsiteX30" fmla="*/ 1326776 w 1559859"/>
                <a:gd name="connsiteY30" fmla="*/ 1200182 h 2231123"/>
                <a:gd name="connsiteX31" fmla="*/ 1290917 w 1559859"/>
                <a:gd name="connsiteY31" fmla="*/ 1442229 h 2231123"/>
                <a:gd name="connsiteX32" fmla="*/ 1299882 w 1559859"/>
                <a:gd name="connsiteY32" fmla="*/ 1675311 h 2231123"/>
                <a:gd name="connsiteX33" fmla="*/ 1299882 w 1559859"/>
                <a:gd name="connsiteY33" fmla="*/ 1800817 h 2231123"/>
                <a:gd name="connsiteX34" fmla="*/ 1389529 w 1559859"/>
                <a:gd name="connsiteY34" fmla="*/ 1845641 h 2231123"/>
                <a:gd name="connsiteX35" fmla="*/ 1443317 w 1559859"/>
                <a:gd name="connsiteY35" fmla="*/ 1782888 h 2231123"/>
                <a:gd name="connsiteX36" fmla="*/ 1452282 w 1559859"/>
                <a:gd name="connsiteY36" fmla="*/ 1962182 h 2231123"/>
                <a:gd name="connsiteX37" fmla="*/ 1479176 w 1559859"/>
                <a:gd name="connsiteY37" fmla="*/ 2042864 h 2231123"/>
                <a:gd name="connsiteX38" fmla="*/ 1541929 w 1559859"/>
                <a:gd name="connsiteY38" fmla="*/ 2024935 h 2231123"/>
                <a:gd name="connsiteX39" fmla="*/ 1524000 w 1559859"/>
                <a:gd name="connsiteY39" fmla="*/ 2123547 h 2231123"/>
                <a:gd name="connsiteX40" fmla="*/ 1559859 w 1559859"/>
                <a:gd name="connsiteY40" fmla="*/ 2231123 h 2231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559859" h="2231123">
                  <a:moveTo>
                    <a:pt x="0" y="1128464"/>
                  </a:moveTo>
                  <a:cubicBezTo>
                    <a:pt x="7470" y="1015658"/>
                    <a:pt x="14941" y="902853"/>
                    <a:pt x="26894" y="778841"/>
                  </a:cubicBezTo>
                  <a:cubicBezTo>
                    <a:pt x="38847" y="654829"/>
                    <a:pt x="52294" y="506912"/>
                    <a:pt x="71717" y="384394"/>
                  </a:cubicBezTo>
                  <a:cubicBezTo>
                    <a:pt x="91141" y="261876"/>
                    <a:pt x="115047" y="102006"/>
                    <a:pt x="143435" y="43735"/>
                  </a:cubicBezTo>
                  <a:cubicBezTo>
                    <a:pt x="171823" y="-14536"/>
                    <a:pt x="234576" y="-11547"/>
                    <a:pt x="242047" y="34770"/>
                  </a:cubicBezTo>
                  <a:cubicBezTo>
                    <a:pt x="249518" y="81087"/>
                    <a:pt x="197224" y="209582"/>
                    <a:pt x="188259" y="321641"/>
                  </a:cubicBezTo>
                  <a:cubicBezTo>
                    <a:pt x="179294" y="433700"/>
                    <a:pt x="179294" y="577135"/>
                    <a:pt x="188259" y="707123"/>
                  </a:cubicBezTo>
                  <a:cubicBezTo>
                    <a:pt x="197224" y="837111"/>
                    <a:pt x="222624" y="1022382"/>
                    <a:pt x="242047" y="1101570"/>
                  </a:cubicBezTo>
                  <a:cubicBezTo>
                    <a:pt x="261470" y="1180758"/>
                    <a:pt x="282388" y="1168806"/>
                    <a:pt x="304800" y="1182253"/>
                  </a:cubicBezTo>
                  <a:cubicBezTo>
                    <a:pt x="327212" y="1195700"/>
                    <a:pt x="360082" y="1203171"/>
                    <a:pt x="376517" y="1182253"/>
                  </a:cubicBezTo>
                  <a:cubicBezTo>
                    <a:pt x="392952" y="1161335"/>
                    <a:pt x="392953" y="1132947"/>
                    <a:pt x="403412" y="1056747"/>
                  </a:cubicBezTo>
                  <a:cubicBezTo>
                    <a:pt x="413871" y="980547"/>
                    <a:pt x="428811" y="840100"/>
                    <a:pt x="439270" y="725053"/>
                  </a:cubicBezTo>
                  <a:cubicBezTo>
                    <a:pt x="449729" y="610006"/>
                    <a:pt x="451224" y="463582"/>
                    <a:pt x="466165" y="366464"/>
                  </a:cubicBezTo>
                  <a:cubicBezTo>
                    <a:pt x="481106" y="269346"/>
                    <a:pt x="503517" y="164759"/>
                    <a:pt x="528917" y="142347"/>
                  </a:cubicBezTo>
                  <a:cubicBezTo>
                    <a:pt x="554317" y="119935"/>
                    <a:pt x="599141" y="161770"/>
                    <a:pt x="618565" y="231994"/>
                  </a:cubicBezTo>
                  <a:cubicBezTo>
                    <a:pt x="637989" y="302217"/>
                    <a:pt x="633506" y="436688"/>
                    <a:pt x="645459" y="563688"/>
                  </a:cubicBezTo>
                  <a:cubicBezTo>
                    <a:pt x="657412" y="690688"/>
                    <a:pt x="684306" y="883429"/>
                    <a:pt x="690282" y="993994"/>
                  </a:cubicBezTo>
                  <a:cubicBezTo>
                    <a:pt x="696258" y="1104559"/>
                    <a:pt x="667870" y="1165817"/>
                    <a:pt x="681317" y="1227076"/>
                  </a:cubicBezTo>
                  <a:cubicBezTo>
                    <a:pt x="694764" y="1288335"/>
                    <a:pt x="745565" y="1343617"/>
                    <a:pt x="770965" y="1361547"/>
                  </a:cubicBezTo>
                  <a:cubicBezTo>
                    <a:pt x="796365" y="1379477"/>
                    <a:pt x="818776" y="1373500"/>
                    <a:pt x="833717" y="1334653"/>
                  </a:cubicBezTo>
                  <a:cubicBezTo>
                    <a:pt x="848658" y="1295806"/>
                    <a:pt x="851647" y="1207652"/>
                    <a:pt x="860612" y="1128464"/>
                  </a:cubicBezTo>
                  <a:cubicBezTo>
                    <a:pt x="869577" y="1049276"/>
                    <a:pt x="880036" y="961123"/>
                    <a:pt x="887506" y="859523"/>
                  </a:cubicBezTo>
                  <a:cubicBezTo>
                    <a:pt x="894976" y="757923"/>
                    <a:pt x="884517" y="571158"/>
                    <a:pt x="905435" y="518864"/>
                  </a:cubicBezTo>
                  <a:cubicBezTo>
                    <a:pt x="926353" y="466570"/>
                    <a:pt x="995083" y="496452"/>
                    <a:pt x="1013012" y="545758"/>
                  </a:cubicBezTo>
                  <a:cubicBezTo>
                    <a:pt x="1030941" y="595064"/>
                    <a:pt x="1010024" y="692182"/>
                    <a:pt x="1013012" y="814700"/>
                  </a:cubicBezTo>
                  <a:cubicBezTo>
                    <a:pt x="1016000" y="937218"/>
                    <a:pt x="1020482" y="1159841"/>
                    <a:pt x="1030941" y="1280864"/>
                  </a:cubicBezTo>
                  <a:cubicBezTo>
                    <a:pt x="1041400" y="1401887"/>
                    <a:pt x="1065306" y="1488547"/>
                    <a:pt x="1075765" y="1540841"/>
                  </a:cubicBezTo>
                  <a:cubicBezTo>
                    <a:pt x="1086224" y="1593135"/>
                    <a:pt x="1074271" y="1606582"/>
                    <a:pt x="1093694" y="1594629"/>
                  </a:cubicBezTo>
                  <a:cubicBezTo>
                    <a:pt x="1113117" y="1582676"/>
                    <a:pt x="1168400" y="1540841"/>
                    <a:pt x="1192306" y="1469123"/>
                  </a:cubicBezTo>
                  <a:cubicBezTo>
                    <a:pt x="1216212" y="1397405"/>
                    <a:pt x="1214717" y="1209146"/>
                    <a:pt x="1237129" y="1164323"/>
                  </a:cubicBezTo>
                  <a:cubicBezTo>
                    <a:pt x="1259541" y="1119500"/>
                    <a:pt x="1317811" y="1153864"/>
                    <a:pt x="1326776" y="1200182"/>
                  </a:cubicBezTo>
                  <a:cubicBezTo>
                    <a:pt x="1335741" y="1246500"/>
                    <a:pt x="1295399" y="1363041"/>
                    <a:pt x="1290917" y="1442229"/>
                  </a:cubicBezTo>
                  <a:cubicBezTo>
                    <a:pt x="1286435" y="1521417"/>
                    <a:pt x="1298388" y="1615546"/>
                    <a:pt x="1299882" y="1675311"/>
                  </a:cubicBezTo>
                  <a:cubicBezTo>
                    <a:pt x="1301376" y="1735076"/>
                    <a:pt x="1284941" y="1772429"/>
                    <a:pt x="1299882" y="1800817"/>
                  </a:cubicBezTo>
                  <a:cubicBezTo>
                    <a:pt x="1314823" y="1829205"/>
                    <a:pt x="1365623" y="1848629"/>
                    <a:pt x="1389529" y="1845641"/>
                  </a:cubicBezTo>
                  <a:cubicBezTo>
                    <a:pt x="1413435" y="1842653"/>
                    <a:pt x="1432858" y="1763465"/>
                    <a:pt x="1443317" y="1782888"/>
                  </a:cubicBezTo>
                  <a:cubicBezTo>
                    <a:pt x="1453776" y="1802311"/>
                    <a:pt x="1446306" y="1918853"/>
                    <a:pt x="1452282" y="1962182"/>
                  </a:cubicBezTo>
                  <a:cubicBezTo>
                    <a:pt x="1458258" y="2005511"/>
                    <a:pt x="1464235" y="2032405"/>
                    <a:pt x="1479176" y="2042864"/>
                  </a:cubicBezTo>
                  <a:cubicBezTo>
                    <a:pt x="1494117" y="2053323"/>
                    <a:pt x="1534458" y="2011488"/>
                    <a:pt x="1541929" y="2024935"/>
                  </a:cubicBezTo>
                  <a:cubicBezTo>
                    <a:pt x="1549400" y="2038382"/>
                    <a:pt x="1521012" y="2089182"/>
                    <a:pt x="1524000" y="2123547"/>
                  </a:cubicBezTo>
                  <a:cubicBezTo>
                    <a:pt x="1526988" y="2157912"/>
                    <a:pt x="1559859" y="2231123"/>
                    <a:pt x="1559859" y="223112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dirty="0">
                <a:solidFill>
                  <a:prstClr val="white"/>
                </a:solidFill>
                <a:latin typeface="Calibri"/>
              </a:endParaRPr>
            </a:p>
          </p:txBody>
        </p:sp>
      </p:grpSp>
      <p:sp>
        <p:nvSpPr>
          <p:cNvPr id="6" name="Θέση αριθμού διαφάνειας 5"/>
          <p:cNvSpPr>
            <a:spLocks noGrp="1"/>
          </p:cNvSpPr>
          <p:nvPr>
            <p:ph type="sldNum" sz="quarter" idx="12"/>
          </p:nvPr>
        </p:nvSpPr>
        <p:spPr/>
        <p:txBody>
          <a:bodyPr/>
          <a:lstStyle/>
          <a:p>
            <a:pPr fontAlgn="base">
              <a:spcBef>
                <a:spcPct val="0"/>
              </a:spcBef>
              <a:spcAft>
                <a:spcPct val="0"/>
              </a:spcAft>
              <a:defRPr/>
            </a:pPr>
            <a:fld id="{7E55E3B3-0445-4CFC-BED8-763D4409E61F}" type="slidenum">
              <a:rPr lang="el-GR">
                <a:solidFill>
                  <a:prstClr val="black"/>
                </a:solidFill>
                <a:latin typeface="Arial" charset="0"/>
              </a:rPr>
              <a:pPr fontAlgn="base">
                <a:spcBef>
                  <a:spcPct val="0"/>
                </a:spcBef>
                <a:spcAft>
                  <a:spcPct val="0"/>
                </a:spcAft>
                <a:defRPr/>
              </a:pPr>
              <a:t>11</a:t>
            </a:fld>
            <a:endParaRPr lang="el-GR" dirty="0">
              <a:solidFill>
                <a:prstClr val="black"/>
              </a:solidFill>
              <a:latin typeface="Arial" charset="0"/>
            </a:endParaRPr>
          </a:p>
        </p:txBody>
      </p:sp>
    </p:spTree>
    <p:extLst>
      <p:ext uri="{BB962C8B-B14F-4D97-AF65-F5344CB8AC3E}">
        <p14:creationId xmlns:p14="http://schemas.microsoft.com/office/powerpoint/2010/main" val="350101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39362" y="1547124"/>
            <a:ext cx="6031992" cy="4203192"/>
          </a:xfrm>
        </p:spPr>
      </p:pic>
      <p:sp>
        <p:nvSpPr>
          <p:cNvPr id="4" name="Slide Number Placeholder 3"/>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12</a:t>
            </a:fld>
            <a:endParaRPr lang="el-GR" dirty="0">
              <a:solidFill>
                <a:prstClr val="black"/>
              </a:solidFill>
              <a:latin typeface="Arial" charset="0"/>
            </a:endParaRPr>
          </a:p>
        </p:txBody>
      </p:sp>
      <p:sp>
        <p:nvSpPr>
          <p:cNvPr id="6" name="TextBox 5"/>
          <p:cNvSpPr txBox="1"/>
          <p:nvPr/>
        </p:nvSpPr>
        <p:spPr>
          <a:xfrm>
            <a:off x="1587500" y="6007100"/>
            <a:ext cx="8877300" cy="369332"/>
          </a:xfrm>
          <a:prstGeom prst="rect">
            <a:avLst/>
          </a:prstGeom>
          <a:noFill/>
        </p:spPr>
        <p:txBody>
          <a:bodyPr wrap="square" rtlCol="0">
            <a:spAutoFit/>
          </a:bodyPr>
          <a:lstStyle/>
          <a:p>
            <a:r>
              <a:rPr lang="en-US" dirty="0" err="1"/>
              <a:t>OpenStax</a:t>
            </a:r>
            <a:r>
              <a:rPr lang="en-US" dirty="0"/>
              <a:t> College [CC BY 3.0 (https://creativecommons.org/licenses/by/3.0)]</a:t>
            </a:r>
            <a:endParaRPr lang="el-GR" dirty="0"/>
          </a:p>
        </p:txBody>
      </p:sp>
      <p:sp>
        <p:nvSpPr>
          <p:cNvPr id="8" name="Τίτλος 1">
            <a:extLst>
              <a:ext uri="{FF2B5EF4-FFF2-40B4-BE49-F238E27FC236}">
                <a16:creationId xmlns:a16="http://schemas.microsoft.com/office/drawing/2014/main" id="{E154146E-9889-4140-BFC2-744191395E10}"/>
              </a:ext>
            </a:extLst>
          </p:cNvPr>
          <p:cNvSpPr>
            <a:spLocks noGrp="1"/>
          </p:cNvSpPr>
          <p:nvPr>
            <p:ph type="title"/>
          </p:nvPr>
        </p:nvSpPr>
        <p:spPr>
          <a:xfrm>
            <a:off x="623392" y="116632"/>
            <a:ext cx="10972800" cy="1173708"/>
          </a:xfrm>
        </p:spPr>
        <p:txBody>
          <a:bodyPr>
            <a:normAutofit fontScale="90000"/>
          </a:bodyPr>
          <a:lstStyle/>
          <a:p>
            <a:r>
              <a:rPr lang="el-GR" dirty="0"/>
              <a:t>Διάγραμμα συστολικής και διαστολικής πίεσης </a:t>
            </a:r>
            <a:br>
              <a:rPr lang="el-GR" dirty="0"/>
            </a:br>
            <a:r>
              <a:rPr lang="el-GR" dirty="0"/>
              <a:t>σε διάφορα αγγεία</a:t>
            </a:r>
          </a:p>
        </p:txBody>
      </p:sp>
      <p:sp>
        <p:nvSpPr>
          <p:cNvPr id="7" name="TextBox 6">
            <a:extLst>
              <a:ext uri="{FF2B5EF4-FFF2-40B4-BE49-F238E27FC236}">
                <a16:creationId xmlns:a16="http://schemas.microsoft.com/office/drawing/2014/main" id="{F57563EB-0361-47E8-89FD-32708FFAC01A}"/>
              </a:ext>
            </a:extLst>
          </p:cNvPr>
          <p:cNvSpPr txBox="1"/>
          <p:nvPr/>
        </p:nvSpPr>
        <p:spPr>
          <a:xfrm>
            <a:off x="7771354" y="2274838"/>
            <a:ext cx="3811046" cy="2308324"/>
          </a:xfrm>
          <a:prstGeom prst="rect">
            <a:avLst/>
          </a:prstGeom>
          <a:noFill/>
        </p:spPr>
        <p:txBody>
          <a:bodyPr wrap="square" rtlCol="0">
            <a:spAutoFit/>
          </a:bodyPr>
          <a:lstStyle/>
          <a:p>
            <a:pPr algn="just"/>
            <a:r>
              <a:rPr lang="el-GR" sz="2400" dirty="0"/>
              <a:t>Η ενδιάμεση γραμμή (μεταξύ συστολικής και διαστολικής) απεικονίζει την λεγόμενη «μέση αρτηριακή πίεση» = Διαστολική + 1/3 (συστολικής – διαστολικής).</a:t>
            </a:r>
          </a:p>
        </p:txBody>
      </p:sp>
    </p:spTree>
    <p:extLst>
      <p:ext uri="{BB962C8B-B14F-4D97-AF65-F5344CB8AC3E}">
        <p14:creationId xmlns:p14="http://schemas.microsoft.com/office/powerpoint/2010/main" val="2049687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ECD7DA-8364-4AA6-9557-5E00AD80CE4C}"/>
              </a:ext>
            </a:extLst>
          </p:cNvPr>
          <p:cNvSpPr>
            <a:spLocks noGrp="1"/>
          </p:cNvSpPr>
          <p:nvPr>
            <p:ph type="title"/>
          </p:nvPr>
        </p:nvSpPr>
        <p:spPr/>
        <p:txBody>
          <a:bodyPr/>
          <a:lstStyle/>
          <a:p>
            <a:r>
              <a:rPr lang="el-GR" dirty="0"/>
              <a:t>Ιατρικό σφυγμομανόμετρο</a:t>
            </a:r>
          </a:p>
        </p:txBody>
      </p:sp>
      <p:sp>
        <p:nvSpPr>
          <p:cNvPr id="4" name="Θέση αριθμού διαφάνειας 3">
            <a:extLst>
              <a:ext uri="{FF2B5EF4-FFF2-40B4-BE49-F238E27FC236}">
                <a16:creationId xmlns:a16="http://schemas.microsoft.com/office/drawing/2014/main" id="{631E06E3-01A8-4E3B-B2D2-A0EFDD43B051}"/>
              </a:ext>
            </a:extLst>
          </p:cNvPr>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13</a:t>
            </a:fld>
            <a:endParaRPr lang="el-GR" dirty="0">
              <a:solidFill>
                <a:prstClr val="black"/>
              </a:solidFill>
              <a:latin typeface="Arial" charset="0"/>
            </a:endParaRPr>
          </a:p>
        </p:txBody>
      </p:sp>
      <p:pic>
        <p:nvPicPr>
          <p:cNvPr id="1026" name="Picture 2" descr="https://upload.wikimedia.org/wikipedia/commons/1/16/Clinical_Mercury_Manometer.jpg">
            <a:extLst>
              <a:ext uri="{FF2B5EF4-FFF2-40B4-BE49-F238E27FC236}">
                <a16:creationId xmlns:a16="http://schemas.microsoft.com/office/drawing/2014/main" id="{E6AF6FF6-B1FD-468D-948D-328BA735D9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1971" y="1612139"/>
            <a:ext cx="3427927" cy="383261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183C72C-3AFE-438D-894D-A2D6761E35E8}"/>
              </a:ext>
            </a:extLst>
          </p:cNvPr>
          <p:cNvSpPr txBox="1"/>
          <p:nvPr/>
        </p:nvSpPr>
        <p:spPr>
          <a:xfrm>
            <a:off x="1930400" y="5828611"/>
            <a:ext cx="8229600" cy="584775"/>
          </a:xfrm>
          <a:prstGeom prst="rect">
            <a:avLst/>
          </a:prstGeom>
          <a:noFill/>
        </p:spPr>
        <p:txBody>
          <a:bodyPr wrap="square" rtlCol="0">
            <a:spAutoFit/>
          </a:bodyPr>
          <a:lstStyle/>
          <a:p>
            <a:r>
              <a:rPr lang="en-US" sz="1600" dirty="0"/>
              <a:t>By </a:t>
            </a:r>
            <a:r>
              <a:rPr lang="en-US" sz="1600" dirty="0" err="1"/>
              <a:t>Mvhayes</a:t>
            </a:r>
            <a:r>
              <a:rPr lang="en-US" sz="1600" dirty="0"/>
              <a:t> at English Wikipedia - Transferred from </a:t>
            </a:r>
            <a:r>
              <a:rPr lang="en-US" sz="1600" dirty="0" err="1"/>
              <a:t>en.wikipedia</a:t>
            </a:r>
            <a:r>
              <a:rPr lang="en-US" sz="1600" dirty="0"/>
              <a:t> to Commons by </a:t>
            </a:r>
            <a:r>
              <a:rPr lang="en-US" sz="1600" dirty="0" err="1"/>
              <a:t>Liftarn</a:t>
            </a:r>
            <a:r>
              <a:rPr lang="en-US" sz="1600" dirty="0"/>
              <a:t> using </a:t>
            </a:r>
            <a:r>
              <a:rPr lang="en-US" sz="1600" dirty="0" err="1"/>
              <a:t>CommonsHelper</a:t>
            </a:r>
            <a:r>
              <a:rPr lang="en-US" sz="1600" dirty="0"/>
              <a:t>., Public Domain, https://commons.wikimedia.org/w/index.php?curid=12095836</a:t>
            </a:r>
            <a:endParaRPr lang="el-GR" sz="1600" dirty="0"/>
          </a:p>
        </p:txBody>
      </p:sp>
    </p:spTree>
    <p:extLst>
      <p:ext uri="{BB962C8B-B14F-4D97-AF65-F5344CB8AC3E}">
        <p14:creationId xmlns:p14="http://schemas.microsoft.com/office/powerpoint/2010/main" val="3696083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72896" y="2228643"/>
            <a:ext cx="5023104" cy="3130296"/>
          </a:xfrm>
        </p:spPr>
      </p:pic>
      <p:sp>
        <p:nvSpPr>
          <p:cNvPr id="4" name="Slide Number Placeholder 3"/>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14</a:t>
            </a:fld>
            <a:endParaRPr lang="el-GR" dirty="0">
              <a:solidFill>
                <a:prstClr val="black"/>
              </a:solidFill>
              <a:latin typeface="Arial" charset="0"/>
            </a:endParaRPr>
          </a:p>
        </p:txBody>
      </p:sp>
      <p:sp>
        <p:nvSpPr>
          <p:cNvPr id="6" name="TextBox 5"/>
          <p:cNvSpPr txBox="1"/>
          <p:nvPr/>
        </p:nvSpPr>
        <p:spPr>
          <a:xfrm>
            <a:off x="707354" y="5933413"/>
            <a:ext cx="9309100" cy="369332"/>
          </a:xfrm>
          <a:prstGeom prst="rect">
            <a:avLst/>
          </a:prstGeom>
          <a:noFill/>
        </p:spPr>
        <p:txBody>
          <a:bodyPr wrap="square" rtlCol="0">
            <a:spAutoFit/>
          </a:bodyPr>
          <a:lstStyle/>
          <a:p>
            <a:r>
              <a:rPr lang="en-US" dirty="0" err="1"/>
              <a:t>OpenStax</a:t>
            </a:r>
            <a:r>
              <a:rPr lang="en-US" dirty="0"/>
              <a:t> College [CC BY 3.0 (https://creativecommons.org/licenses/by/3.0)]</a:t>
            </a:r>
            <a:endParaRPr lang="el-GR" dirty="0"/>
          </a:p>
        </p:txBody>
      </p:sp>
      <p:sp>
        <p:nvSpPr>
          <p:cNvPr id="7" name="Title 1">
            <a:extLst>
              <a:ext uri="{FF2B5EF4-FFF2-40B4-BE49-F238E27FC236}">
                <a16:creationId xmlns:a16="http://schemas.microsoft.com/office/drawing/2014/main" id="{FB02BE07-2DE9-43CE-B676-ED4F72D23669}"/>
              </a:ext>
            </a:extLst>
          </p:cNvPr>
          <p:cNvSpPr>
            <a:spLocks noGrp="1"/>
          </p:cNvSpPr>
          <p:nvPr>
            <p:ph type="title"/>
          </p:nvPr>
        </p:nvSpPr>
        <p:spPr>
          <a:xfrm>
            <a:off x="609600" y="309094"/>
            <a:ext cx="10972800" cy="1306442"/>
          </a:xfrm>
        </p:spPr>
        <p:txBody>
          <a:bodyPr>
            <a:normAutofit fontScale="90000"/>
          </a:bodyPr>
          <a:lstStyle/>
          <a:p>
            <a:r>
              <a:rPr lang="el-GR" dirty="0"/>
              <a:t>Διάγραμμα Α.Π. </a:t>
            </a:r>
            <a:r>
              <a:rPr lang="el-GR" sz="2700" dirty="0"/>
              <a:t>(συστολικής και διαστολικής) κατά την μέτρησή της </a:t>
            </a:r>
            <a:br>
              <a:rPr lang="el-GR" sz="2700" dirty="0"/>
            </a:br>
            <a:r>
              <a:rPr lang="el-GR" sz="2700" dirty="0"/>
              <a:t>με πιεσόμετρο και ακουστικά (με χαρακτηριστική διακύμανση των ήχων </a:t>
            </a:r>
            <a:br>
              <a:rPr lang="el-GR" sz="2700" dirty="0"/>
            </a:br>
            <a:r>
              <a:rPr lang="el-GR" sz="2700" dirty="0"/>
              <a:t>στην κάτω τελευταία γραμμή)</a:t>
            </a:r>
            <a:endParaRPr lang="el-GR" dirty="0"/>
          </a:p>
        </p:txBody>
      </p:sp>
      <p:sp>
        <p:nvSpPr>
          <p:cNvPr id="8" name="TextBox 7">
            <a:extLst>
              <a:ext uri="{FF2B5EF4-FFF2-40B4-BE49-F238E27FC236}">
                <a16:creationId xmlns:a16="http://schemas.microsoft.com/office/drawing/2014/main" id="{2337AD88-E738-4BDD-8580-9F937FCE7C3F}"/>
              </a:ext>
            </a:extLst>
          </p:cNvPr>
          <p:cNvSpPr txBox="1"/>
          <p:nvPr/>
        </p:nvSpPr>
        <p:spPr>
          <a:xfrm>
            <a:off x="7392474" y="1996225"/>
            <a:ext cx="4069724" cy="3785652"/>
          </a:xfrm>
          <a:prstGeom prst="rect">
            <a:avLst/>
          </a:prstGeom>
          <a:noFill/>
        </p:spPr>
        <p:txBody>
          <a:bodyPr wrap="square" rtlCol="0">
            <a:spAutoFit/>
          </a:bodyPr>
          <a:lstStyle/>
          <a:p>
            <a:r>
              <a:rPr lang="el-GR" sz="2400" dirty="0"/>
              <a:t>Οι ήχοι αρχίζουν να ακούγονται μόλις η πίεση του αεροθαλάμου του πιεσόμετρου (</a:t>
            </a:r>
            <a:r>
              <a:rPr lang="en-US" sz="2400" dirty="0"/>
              <a:t>cuff pressure) </a:t>
            </a:r>
            <a:r>
              <a:rPr lang="el-GR" sz="2400" dirty="0"/>
              <a:t>πέσει κάτω από την συστολική (</a:t>
            </a:r>
            <a:r>
              <a:rPr lang="el-GR" sz="2400" i="1" dirty="0"/>
              <a:t>πρώτος ήχος</a:t>
            </a:r>
            <a:r>
              <a:rPr lang="el-GR" sz="2400" dirty="0"/>
              <a:t>) ενώ </a:t>
            </a:r>
            <a:r>
              <a:rPr lang="el-GR" sz="2400" i="1" dirty="0"/>
              <a:t>παύουν</a:t>
            </a:r>
            <a:r>
              <a:rPr lang="el-GR" sz="2400" dirty="0"/>
              <a:t> να ακούγονται μόλις η πίεση του αεροθαλάμου πέσει κάτω από τη διαστολική (</a:t>
            </a:r>
            <a:r>
              <a:rPr lang="el-GR" sz="2400" i="1" dirty="0"/>
              <a:t>τελευταίος ήχος</a:t>
            </a:r>
            <a:r>
              <a:rPr lang="el-GR" sz="2400" dirty="0"/>
              <a:t>).</a:t>
            </a:r>
          </a:p>
        </p:txBody>
      </p:sp>
    </p:spTree>
    <p:extLst>
      <p:ext uri="{BB962C8B-B14F-4D97-AF65-F5344CB8AC3E}">
        <p14:creationId xmlns:p14="http://schemas.microsoft.com/office/powerpoint/2010/main" val="134512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5578" y="1517297"/>
            <a:ext cx="8979408" cy="3273552"/>
          </a:xfrm>
        </p:spPr>
      </p:pic>
      <p:sp>
        <p:nvSpPr>
          <p:cNvPr id="4" name="Slide Number Placeholder 3"/>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15</a:t>
            </a:fld>
            <a:endParaRPr lang="el-GR" dirty="0">
              <a:solidFill>
                <a:prstClr val="black"/>
              </a:solidFill>
              <a:latin typeface="Arial" charset="0"/>
            </a:endParaRPr>
          </a:p>
        </p:txBody>
      </p:sp>
      <p:sp>
        <p:nvSpPr>
          <p:cNvPr id="6" name="TextBox 5"/>
          <p:cNvSpPr txBox="1"/>
          <p:nvPr/>
        </p:nvSpPr>
        <p:spPr>
          <a:xfrm>
            <a:off x="1036481" y="4794760"/>
            <a:ext cx="10325100" cy="369332"/>
          </a:xfrm>
          <a:prstGeom prst="rect">
            <a:avLst/>
          </a:prstGeom>
          <a:noFill/>
        </p:spPr>
        <p:txBody>
          <a:bodyPr wrap="square" rtlCol="0">
            <a:spAutoFit/>
          </a:bodyPr>
          <a:lstStyle/>
          <a:p>
            <a:r>
              <a:rPr lang="en-US" dirty="0" err="1"/>
              <a:t>ProfBondi</a:t>
            </a:r>
            <a:r>
              <a:rPr lang="en-US" dirty="0"/>
              <a:t> [CC BY-SA 3.0 (https://creativecommons.org/licenses/by-sa/3.0)]</a:t>
            </a:r>
            <a:endParaRPr lang="el-GR" dirty="0"/>
          </a:p>
        </p:txBody>
      </p:sp>
      <p:sp>
        <p:nvSpPr>
          <p:cNvPr id="7" name="Title 1">
            <a:extLst>
              <a:ext uri="{FF2B5EF4-FFF2-40B4-BE49-F238E27FC236}">
                <a16:creationId xmlns:a16="http://schemas.microsoft.com/office/drawing/2014/main" id="{FDFA9185-A9FF-4E96-BC93-1B8622BBC629}"/>
              </a:ext>
            </a:extLst>
          </p:cNvPr>
          <p:cNvSpPr>
            <a:spLocks noGrp="1"/>
          </p:cNvSpPr>
          <p:nvPr>
            <p:ph type="title"/>
          </p:nvPr>
        </p:nvSpPr>
        <p:spPr>
          <a:xfrm>
            <a:off x="609600" y="276745"/>
            <a:ext cx="10972800" cy="1277870"/>
          </a:xfrm>
        </p:spPr>
        <p:txBody>
          <a:bodyPr>
            <a:normAutofit fontScale="90000"/>
          </a:bodyPr>
          <a:lstStyle/>
          <a:p>
            <a:r>
              <a:rPr lang="el-GR" dirty="0"/>
              <a:t>Διάγραμμα των διακριτών </a:t>
            </a:r>
            <a:r>
              <a:rPr lang="el-GR" sz="2700" dirty="0"/>
              <a:t>(ξεχωριστών) διακυμάνσεων συστολικής </a:t>
            </a:r>
            <a:br>
              <a:rPr lang="el-GR" sz="2700" dirty="0"/>
            </a:br>
            <a:r>
              <a:rPr lang="el-GR" sz="2700" dirty="0"/>
              <a:t>και διαστολικής πίεσης σε διαφορετικά χρονικά διαστήματα: </a:t>
            </a:r>
            <a:br>
              <a:rPr lang="el-GR" sz="2700" dirty="0"/>
            </a:br>
            <a:r>
              <a:rPr lang="el-GR" sz="2700" dirty="0"/>
              <a:t>10 λεπτά (2), 20 </a:t>
            </a:r>
            <a:r>
              <a:rPr lang="en-US" sz="2700" dirty="0"/>
              <a:t>sec (3) </a:t>
            </a:r>
            <a:r>
              <a:rPr lang="el-GR" sz="2700" dirty="0"/>
              <a:t>και 2 </a:t>
            </a:r>
            <a:r>
              <a:rPr lang="en-US" sz="2700" dirty="0"/>
              <a:t>sec (</a:t>
            </a:r>
            <a:r>
              <a:rPr lang="el-GR" sz="2700" dirty="0"/>
              <a:t>4)</a:t>
            </a:r>
            <a:endParaRPr lang="el-GR" dirty="0"/>
          </a:p>
        </p:txBody>
      </p:sp>
      <p:sp>
        <p:nvSpPr>
          <p:cNvPr id="3" name="TextBox 2">
            <a:extLst>
              <a:ext uri="{FF2B5EF4-FFF2-40B4-BE49-F238E27FC236}">
                <a16:creationId xmlns:a16="http://schemas.microsoft.com/office/drawing/2014/main" id="{8297E134-173B-418E-8BD7-78B847FE7C4D}"/>
              </a:ext>
            </a:extLst>
          </p:cNvPr>
          <p:cNvSpPr txBox="1"/>
          <p:nvPr/>
        </p:nvSpPr>
        <p:spPr>
          <a:xfrm>
            <a:off x="369731" y="5215793"/>
            <a:ext cx="11212669" cy="1631216"/>
          </a:xfrm>
          <a:prstGeom prst="rect">
            <a:avLst/>
          </a:prstGeom>
          <a:noFill/>
        </p:spPr>
        <p:txBody>
          <a:bodyPr wrap="square" rtlCol="0">
            <a:spAutoFit/>
          </a:bodyPr>
          <a:lstStyle/>
          <a:p>
            <a:r>
              <a:rPr lang="el-GR" sz="2000" dirty="0"/>
              <a:t>Στο πρώτο διάγραμμα (2) απεικονίζεται και η διακύμανση της μέσης (</a:t>
            </a:r>
            <a:r>
              <a:rPr lang="en-US" sz="2000" dirty="0"/>
              <a:t>mean) </a:t>
            </a:r>
            <a:r>
              <a:rPr lang="el-GR" sz="2000" dirty="0"/>
              <a:t>αρτηριακής πίεσης [Διαστολική + 1/3 (Συστολικής – Διαστολικής)].</a:t>
            </a:r>
          </a:p>
          <a:p>
            <a:r>
              <a:rPr lang="el-GR" sz="2000" dirty="0"/>
              <a:t>Στο τελευταίο διάγραμμα (4) δεν υπάρχουν ξεχωριστές διακυμάνσεις, γιατί ο χρόνος είναι ελάχιστος (2 </a:t>
            </a:r>
            <a:r>
              <a:rPr lang="en-US" sz="2000" dirty="0"/>
              <a:t>sec) </a:t>
            </a:r>
            <a:r>
              <a:rPr lang="el-GR" sz="2000" dirty="0"/>
              <a:t>και βλέπουμε μόνο τις διαφορετικές τιμές συστολικής και διαστολικής σε δύο διαδοχικούς καρδιακούς κύκλους. </a:t>
            </a:r>
          </a:p>
        </p:txBody>
      </p:sp>
    </p:spTree>
    <p:extLst>
      <p:ext uri="{BB962C8B-B14F-4D97-AF65-F5344CB8AC3E}">
        <p14:creationId xmlns:p14="http://schemas.microsoft.com/office/powerpoint/2010/main" val="387830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4230B3-CE28-4297-8809-96B54B365224}"/>
              </a:ext>
            </a:extLst>
          </p:cNvPr>
          <p:cNvSpPr>
            <a:spLocks noGrp="1"/>
          </p:cNvSpPr>
          <p:nvPr>
            <p:ph idx="1"/>
          </p:nvPr>
        </p:nvSpPr>
        <p:spPr>
          <a:xfrm>
            <a:off x="838200" y="1828800"/>
            <a:ext cx="10515600" cy="4327301"/>
          </a:xfrm>
        </p:spPr>
        <p:txBody>
          <a:bodyPr/>
          <a:lstStyle/>
          <a:p>
            <a:pPr algn="just">
              <a:spcAft>
                <a:spcPts val="2400"/>
              </a:spcAft>
            </a:pPr>
            <a:r>
              <a:rPr lang="el-GR" b="1" u="sng" dirty="0"/>
              <a:t>Καρδιακή συχνότη</a:t>
            </a:r>
            <a:r>
              <a:rPr lang="el-GR" b="1" dirty="0"/>
              <a:t>τα</a:t>
            </a:r>
            <a:r>
              <a:rPr lang="el-GR" dirty="0"/>
              <a:t>: είναι ο ρυθμός καρδιακής λειτουργίας, δηλαδή ο αριθμός καρδιακών παλμών / λεπτό. Υπολογίζεται σε 60-70 παλμούς/λεπτό (μέσος όρος) </a:t>
            </a:r>
            <a:r>
              <a:rPr lang="el-GR" i="1" dirty="0"/>
              <a:t>σε φάση ηρεμίας</a:t>
            </a:r>
            <a:r>
              <a:rPr lang="el-GR" dirty="0"/>
              <a:t>, εμφανίζει όμως μεγάλες διακυμάνσεις ανάλογα με την ηλικία (αρκετά υψηλότερες σε παιδιά και βρέφη). </a:t>
            </a:r>
          </a:p>
          <a:p>
            <a:pPr marL="0" indent="0">
              <a:buNone/>
            </a:pPr>
            <a:r>
              <a:rPr lang="el-GR" dirty="0"/>
              <a:t>   </a:t>
            </a:r>
            <a:r>
              <a:rPr lang="el-GR" u="sng" dirty="0"/>
              <a:t>Σε ενήλικες</a:t>
            </a:r>
            <a:r>
              <a:rPr lang="el-GR" dirty="0"/>
              <a:t>: </a:t>
            </a:r>
          </a:p>
          <a:p>
            <a:r>
              <a:rPr lang="el-GR" dirty="0"/>
              <a:t>Τιμές &gt;100 παλμούς / λεπτό = </a:t>
            </a:r>
            <a:r>
              <a:rPr lang="el-GR" i="1" dirty="0"/>
              <a:t>ταχυκαρδία</a:t>
            </a:r>
          </a:p>
          <a:p>
            <a:r>
              <a:rPr lang="el-GR" dirty="0"/>
              <a:t>Τιμές &lt;60 παλμούς / λεπτό = </a:t>
            </a:r>
            <a:r>
              <a:rPr lang="el-GR" i="1" dirty="0"/>
              <a:t>βραδυκαρδία</a:t>
            </a:r>
          </a:p>
          <a:p>
            <a:endParaRPr lang="el-GR" dirty="0"/>
          </a:p>
        </p:txBody>
      </p:sp>
      <p:sp>
        <p:nvSpPr>
          <p:cNvPr id="4" name="Τίτλος 1">
            <a:extLst>
              <a:ext uri="{FF2B5EF4-FFF2-40B4-BE49-F238E27FC236}">
                <a16:creationId xmlns:a16="http://schemas.microsoft.com/office/drawing/2014/main" id="{24A6735D-B5A1-4048-9B21-8C3C6BD3CA84}"/>
              </a:ext>
            </a:extLst>
          </p:cNvPr>
          <p:cNvSpPr>
            <a:spLocks noGrp="1"/>
          </p:cNvSpPr>
          <p:nvPr>
            <p:ph type="title"/>
          </p:nvPr>
        </p:nvSpPr>
        <p:spPr>
          <a:xfrm>
            <a:off x="838200" y="365125"/>
            <a:ext cx="10515600" cy="1325563"/>
          </a:xfrm>
        </p:spPr>
        <p:txBody>
          <a:bodyPr/>
          <a:lstStyle/>
          <a:p>
            <a:r>
              <a:rPr lang="el-GR" b="1" dirty="0"/>
              <a:t>Βασικές έννοιες καρδιακής λειτουργίας</a:t>
            </a:r>
          </a:p>
        </p:txBody>
      </p:sp>
    </p:spTree>
    <p:extLst>
      <p:ext uri="{BB962C8B-B14F-4D97-AF65-F5344CB8AC3E}">
        <p14:creationId xmlns:p14="http://schemas.microsoft.com/office/powerpoint/2010/main" val="3466861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8F156F5-6297-49D0-81F0-96CEABD57438}"/>
              </a:ext>
            </a:extLst>
          </p:cNvPr>
          <p:cNvSpPr>
            <a:spLocks noGrp="1"/>
          </p:cNvSpPr>
          <p:nvPr>
            <p:ph idx="1"/>
          </p:nvPr>
        </p:nvSpPr>
        <p:spPr>
          <a:xfrm>
            <a:off x="838200" y="914400"/>
            <a:ext cx="10515600" cy="5262563"/>
          </a:xfrm>
        </p:spPr>
        <p:txBody>
          <a:bodyPr>
            <a:normAutofit/>
          </a:bodyPr>
          <a:lstStyle/>
          <a:p>
            <a:pPr algn="just">
              <a:spcAft>
                <a:spcPts val="1800"/>
              </a:spcAft>
            </a:pPr>
            <a:r>
              <a:rPr lang="el-GR" b="1" u="sng" dirty="0"/>
              <a:t>Όγκος παλμού </a:t>
            </a:r>
            <a:r>
              <a:rPr lang="el-GR" dirty="0"/>
              <a:t>(συστολικός όγκος αίματος): ο εξωθούμενος όγκος αίματος σε κάθε παλμό (περίπου 70 </a:t>
            </a:r>
            <a:r>
              <a:rPr lang="en-US" dirty="0"/>
              <a:t>ml) </a:t>
            </a:r>
            <a:r>
              <a:rPr lang="el-GR" dirty="0"/>
              <a:t>σε κατάσταση ηρεμίας</a:t>
            </a:r>
            <a:r>
              <a:rPr lang="en-US" dirty="0"/>
              <a:t>. </a:t>
            </a:r>
            <a:endParaRPr lang="el-GR" dirty="0"/>
          </a:p>
          <a:p>
            <a:pPr algn="just"/>
            <a:r>
              <a:rPr lang="el-GR" b="1" u="sng" dirty="0"/>
              <a:t>Καρδιακή παροχή </a:t>
            </a:r>
            <a:r>
              <a:rPr lang="el-GR" dirty="0"/>
              <a:t>(κατά λεπτό όγκος αίματος / ΚΛΟΑ): είναι ο όγκος του αίματος που εξωθείται από την καρδιά μέσα σε ένα λεπτό. Υπολογίζεται πολλαπλασιάζοντας την καρδιακή συχνότητα (Μ.Ο. 70 παλμοί/λεπτό) Χ τον όγκο παλμού (70 </a:t>
            </a:r>
            <a:r>
              <a:rPr lang="en-US" dirty="0"/>
              <a:t>ml </a:t>
            </a:r>
            <a:r>
              <a:rPr lang="el-GR" dirty="0"/>
              <a:t>αίματος) σε περίπου 5</a:t>
            </a:r>
            <a:r>
              <a:rPr lang="en-US" dirty="0" err="1"/>
              <a:t>lt</a:t>
            </a:r>
            <a:r>
              <a:rPr lang="en-US" dirty="0"/>
              <a:t>/</a:t>
            </a:r>
            <a:r>
              <a:rPr lang="el-GR" dirty="0"/>
              <a:t>λεπτό (σε κατάσταση ηρεμίας). Αυξάνεται σε πολύ μεγάλο βαθμό κατά την προσπάθεια (σε 20-25 </a:t>
            </a:r>
            <a:r>
              <a:rPr lang="en-US" dirty="0" err="1"/>
              <a:t>lt</a:t>
            </a:r>
            <a:r>
              <a:rPr lang="el-GR" dirty="0"/>
              <a:t>) λόγω της αύξησης τόσο της συχνότητας όσο και του όγκου παλμού. Η διαφορά μεταξύ της τιμής ηρεμίας και της μεγίστης τιμής προσπάθειας ονομάζεται </a:t>
            </a:r>
            <a:r>
              <a:rPr lang="el-GR" i="1" dirty="0"/>
              <a:t>καρδιακή εφεδρεία</a:t>
            </a:r>
            <a:r>
              <a:rPr lang="el-GR" dirty="0"/>
              <a:t>. </a:t>
            </a:r>
          </a:p>
        </p:txBody>
      </p:sp>
    </p:spTree>
    <p:extLst>
      <p:ext uri="{BB962C8B-B14F-4D97-AF65-F5344CB8AC3E}">
        <p14:creationId xmlns:p14="http://schemas.microsoft.com/office/powerpoint/2010/main" val="330216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E880EE4-11FB-43E4-A80E-32C11DD1DAF1}"/>
              </a:ext>
            </a:extLst>
          </p:cNvPr>
          <p:cNvSpPr>
            <a:spLocks noGrp="1"/>
          </p:cNvSpPr>
          <p:nvPr>
            <p:ph idx="1"/>
          </p:nvPr>
        </p:nvSpPr>
        <p:spPr/>
        <p:txBody>
          <a:bodyPr/>
          <a:lstStyle/>
          <a:p>
            <a:pPr algn="just"/>
            <a:r>
              <a:rPr lang="el-GR" b="1" u="sng" dirty="0"/>
              <a:t>Φλεβική επαναφορά</a:t>
            </a:r>
            <a:r>
              <a:rPr lang="el-GR" dirty="0"/>
              <a:t>: είναι η συνολική ποσότητα αίματος που επανέρχεται στην καρδιά (αρχικά στους κόλπους) μέσω των φλεβών (από την συστηματική και την πνευμονική κυκλοφορία). Καθορίζει το μέγεθος της διάτασης του μυοκαρδίου λίγο πριν την σύσπασή του (</a:t>
            </a:r>
            <a:r>
              <a:rPr lang="el-GR" i="1" dirty="0" err="1"/>
              <a:t>προφόρτιο</a:t>
            </a:r>
            <a:r>
              <a:rPr lang="el-GR" dirty="0"/>
              <a:t>) και επηρεάζει την καρδιακή παροχή: Αύξηση της φλεβικής επαναφοράς αυξάνει τον όγκο αίματος μέσα σε μία κοιλία και τη διάταση των μυϊκών ινών, οδηγώντας σε αυξημένη ένταση συστολής και επακόλουθα μεγαλύτερο όγκο παλμού, οδηγώντας σε τελική αύξηση της καρδιακής παροχής. </a:t>
            </a:r>
          </a:p>
        </p:txBody>
      </p:sp>
    </p:spTree>
    <p:extLst>
      <p:ext uri="{BB962C8B-B14F-4D97-AF65-F5344CB8AC3E}">
        <p14:creationId xmlns:p14="http://schemas.microsoft.com/office/powerpoint/2010/main" val="270186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13F040A-473D-4B18-B9C6-F92C788D1C0F}"/>
              </a:ext>
            </a:extLst>
          </p:cNvPr>
          <p:cNvSpPr>
            <a:spLocks noGrp="1"/>
          </p:cNvSpPr>
          <p:nvPr>
            <p:ph idx="1"/>
          </p:nvPr>
        </p:nvSpPr>
        <p:spPr>
          <a:xfrm>
            <a:off x="838200" y="1555168"/>
            <a:ext cx="10515600" cy="4351338"/>
          </a:xfrm>
        </p:spPr>
        <p:txBody>
          <a:bodyPr/>
          <a:lstStyle/>
          <a:p>
            <a:pPr algn="just">
              <a:spcAft>
                <a:spcPts val="1200"/>
              </a:spcAft>
            </a:pPr>
            <a:r>
              <a:rPr lang="el-GR" sz="3200" b="1" u="sng" dirty="0"/>
              <a:t>Αρτηριακή πίεση αίματος</a:t>
            </a:r>
            <a:r>
              <a:rPr lang="el-GR" dirty="0"/>
              <a:t>: είναι η δύναμη που ασκεί το εξωθούμενο από την καρδιά αίμα μέσα στις αρτηρίες πάνω στο τοίχωμά τους και παρουσιάζει διακυμάνσεις (αυξάνεται κατά τη συστολή </a:t>
            </a:r>
            <a:r>
              <a:rPr lang="el-GR" dirty="0" err="1"/>
              <a:t>διατείνοντας</a:t>
            </a:r>
            <a:r>
              <a:rPr lang="el-GR" dirty="0"/>
              <a:t> τις αρτηρίες) και ελαττώνεται κατά τη διαστολή (</a:t>
            </a:r>
            <a:r>
              <a:rPr lang="el-GR" dirty="0" err="1"/>
              <a:t>χάλαση</a:t>
            </a:r>
            <a:r>
              <a:rPr lang="el-GR" dirty="0"/>
              <a:t> των αρτηριών), εξαρτώμενη από τον όγκο του αίματος, αλλά και την ενδοτικότητα (διασταλτικότητα) του τοιχώματος.</a:t>
            </a:r>
          </a:p>
          <a:p>
            <a:pPr algn="just">
              <a:spcAft>
                <a:spcPts val="1200"/>
              </a:spcAft>
            </a:pPr>
            <a:r>
              <a:rPr lang="el-GR" b="1" u="sng" dirty="0"/>
              <a:t>Συστολική πίεση</a:t>
            </a:r>
            <a:r>
              <a:rPr lang="el-GR" dirty="0"/>
              <a:t>: είναι η μέγιστη τιμή της πίεσης μέσα στις αρτηρίες (κατά την εξώθηση του αίματος από τη συστελλόμενη καρδιά). Μέση τιμή ≈ 120 </a:t>
            </a:r>
            <a:r>
              <a:rPr lang="en-US" dirty="0"/>
              <a:t>mmHg.</a:t>
            </a:r>
            <a:endParaRPr lang="el-GR" dirty="0"/>
          </a:p>
        </p:txBody>
      </p:sp>
    </p:spTree>
    <p:extLst>
      <p:ext uri="{BB962C8B-B14F-4D97-AF65-F5344CB8AC3E}">
        <p14:creationId xmlns:p14="http://schemas.microsoft.com/office/powerpoint/2010/main" val="1876392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DE80B11-6551-4357-81F7-5089DC6AB833}"/>
              </a:ext>
            </a:extLst>
          </p:cNvPr>
          <p:cNvSpPr>
            <a:spLocks noGrp="1"/>
          </p:cNvSpPr>
          <p:nvPr>
            <p:ph idx="1"/>
          </p:nvPr>
        </p:nvSpPr>
        <p:spPr>
          <a:xfrm>
            <a:off x="838200" y="1300766"/>
            <a:ext cx="10515600" cy="4876197"/>
          </a:xfrm>
        </p:spPr>
        <p:txBody>
          <a:bodyPr/>
          <a:lstStyle/>
          <a:p>
            <a:pPr algn="just">
              <a:spcAft>
                <a:spcPts val="1800"/>
              </a:spcAft>
            </a:pPr>
            <a:r>
              <a:rPr lang="el-GR" b="1" u="sng" dirty="0"/>
              <a:t>Διαστολική πίεση</a:t>
            </a:r>
            <a:r>
              <a:rPr lang="el-GR" dirty="0"/>
              <a:t>: είναι η ελάχιστη τιμή της αρτηριακής πίεσης (φάση καρδιακής διαστολής) κατά την οποία το αίμα προωθείται στα μικρά περιφερικά αγγεία. Μέση τιμή ≈ 80 </a:t>
            </a:r>
            <a:r>
              <a:rPr lang="en-US" dirty="0"/>
              <a:t>mmHg.</a:t>
            </a:r>
            <a:endParaRPr lang="el-GR" dirty="0"/>
          </a:p>
          <a:p>
            <a:pPr algn="just">
              <a:spcAft>
                <a:spcPts val="1800"/>
              </a:spcAft>
            </a:pPr>
            <a:r>
              <a:rPr lang="el-GR" b="1" u="sng" dirty="0"/>
              <a:t>Πίεση σφυγμού </a:t>
            </a:r>
            <a:r>
              <a:rPr lang="el-GR" dirty="0"/>
              <a:t>(ή παλμού): είναι η διαφορά μεταξύ συστολικής και διαστολικής πίεσης (≈ 40 </a:t>
            </a:r>
            <a:r>
              <a:rPr lang="en-US" dirty="0"/>
              <a:t>mmHg). </a:t>
            </a:r>
            <a:r>
              <a:rPr lang="el-GR" dirty="0"/>
              <a:t>Γίνεται αντιληπτή ως σφυγμός κατά την ψηλάφηση των αρτηριών (</a:t>
            </a:r>
            <a:r>
              <a:rPr lang="el-GR" dirty="0" err="1"/>
              <a:t>κερκιδικής</a:t>
            </a:r>
            <a:r>
              <a:rPr lang="el-GR" dirty="0"/>
              <a:t>, </a:t>
            </a:r>
            <a:r>
              <a:rPr lang="el-GR" dirty="0" err="1"/>
              <a:t>καρωτίδος</a:t>
            </a:r>
            <a:r>
              <a:rPr lang="el-GR" dirty="0"/>
              <a:t> κ.ά.). Αυτό που </a:t>
            </a:r>
            <a:r>
              <a:rPr lang="el-GR" dirty="0" err="1"/>
              <a:t>ψηλαφάται</a:t>
            </a:r>
            <a:r>
              <a:rPr lang="el-GR" dirty="0"/>
              <a:t> είναι η διάταση του αρτηριακού τοιχώματος (κύμα πίεσης) κατά τη συστολή που οφείλεται στην </a:t>
            </a:r>
            <a:r>
              <a:rPr lang="el-GR" u="sng" dirty="0"/>
              <a:t>αύξηση της τιμής</a:t>
            </a:r>
            <a:r>
              <a:rPr lang="el-GR" dirty="0"/>
              <a:t> σε σχέση με τη διαστολή (η οποία δεν γίνεται αισθητή). </a:t>
            </a:r>
          </a:p>
        </p:txBody>
      </p:sp>
    </p:spTree>
    <p:extLst>
      <p:ext uri="{BB962C8B-B14F-4D97-AF65-F5344CB8AC3E}">
        <p14:creationId xmlns:p14="http://schemas.microsoft.com/office/powerpoint/2010/main" val="401227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Τοιχώματα αγγείων</a:t>
            </a:r>
          </a:p>
        </p:txBody>
      </p:sp>
      <p:pic>
        <p:nvPicPr>
          <p:cNvPr id="8194" name="Picture 2" descr="File:Illu arter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4456" y="1702764"/>
            <a:ext cx="5350671" cy="291703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7"/>
          <p:cNvSpPr/>
          <p:nvPr/>
        </p:nvSpPr>
        <p:spPr>
          <a:xfrm>
            <a:off x="4003556" y="4955156"/>
            <a:ext cx="4212468" cy="276999"/>
          </a:xfrm>
          <a:prstGeom prst="rect">
            <a:avLst/>
          </a:prstGeom>
        </p:spPr>
        <p:txBody>
          <a:bodyPr wrap="square">
            <a:spAutoFit/>
          </a:bodyPr>
          <a:lstStyle/>
          <a:p>
            <a:pPr algn="ctr" fontAlgn="base">
              <a:spcBef>
                <a:spcPct val="0"/>
              </a:spcBef>
              <a:spcAft>
                <a:spcPct val="0"/>
              </a:spcAft>
            </a:pPr>
            <a:r>
              <a:rPr lang="en-US" sz="1200" dirty="0">
                <a:solidFill>
                  <a:prstClr val="black">
                    <a:lumMod val="75000"/>
                    <a:lumOff val="25000"/>
                  </a:prstClr>
                </a:solidFill>
                <a:latin typeface="Calibri"/>
              </a:rPr>
              <a:t>“</a:t>
            </a:r>
            <a:r>
              <a:rPr lang="en-US" sz="1200" dirty="0">
                <a:solidFill>
                  <a:prstClr val="black"/>
                </a:solidFill>
                <a:latin typeface="Calibri"/>
                <a:hlinkClick r:id="rId4"/>
              </a:rPr>
              <a:t>Illu artery</a:t>
            </a:r>
            <a:r>
              <a:rPr lang="en-US" sz="1200" dirty="0">
                <a:solidFill>
                  <a:prstClr val="black">
                    <a:lumMod val="75000"/>
                    <a:lumOff val="25000"/>
                  </a:prstClr>
                </a:solidFill>
                <a:latin typeface="Calibri"/>
              </a:rPr>
              <a:t>”, </a:t>
            </a:r>
            <a:r>
              <a:rPr lang="el-GR" sz="1200" dirty="0">
                <a:solidFill>
                  <a:prstClr val="black">
                    <a:lumMod val="75000"/>
                    <a:lumOff val="25000"/>
                  </a:prstClr>
                </a:solidFill>
                <a:latin typeface="Calibri"/>
              </a:rPr>
              <a:t>από</a:t>
            </a:r>
            <a:r>
              <a:rPr lang="en-US" sz="1200" dirty="0">
                <a:solidFill>
                  <a:prstClr val="black">
                    <a:lumMod val="75000"/>
                    <a:lumOff val="25000"/>
                  </a:prstClr>
                </a:solidFill>
                <a:latin typeface="Calibri"/>
              </a:rPr>
              <a:t> </a:t>
            </a:r>
            <a:r>
              <a:rPr lang="en-US" sz="1200" dirty="0">
                <a:solidFill>
                  <a:prstClr val="black"/>
                </a:solidFill>
                <a:latin typeface="Calibri"/>
                <a:hlinkClick r:id="rId5" tooltip="User:Arcadian"/>
              </a:rPr>
              <a:t>Arcadian</a:t>
            </a:r>
            <a:r>
              <a:rPr lang="el-GR" sz="1200" dirty="0">
                <a:solidFill>
                  <a:prstClr val="black">
                    <a:lumMod val="75000"/>
                    <a:lumOff val="25000"/>
                  </a:prstClr>
                </a:solidFill>
                <a:latin typeface="Calibri"/>
              </a:rPr>
              <a:t> διαθέσιμο ως κοινό κτήμα</a:t>
            </a:r>
            <a:endParaRPr lang="en-US" sz="1200" dirty="0">
              <a:solidFill>
                <a:prstClr val="black">
                  <a:lumMod val="75000"/>
                  <a:lumOff val="25000"/>
                </a:prstClr>
              </a:solidFill>
              <a:latin typeface="Calibri"/>
            </a:endParaRPr>
          </a:p>
        </p:txBody>
      </p:sp>
      <p:sp>
        <p:nvSpPr>
          <p:cNvPr id="5" name="Θέση αριθμού διαφάνειας 4"/>
          <p:cNvSpPr>
            <a:spLocks noGrp="1"/>
          </p:cNvSpPr>
          <p:nvPr>
            <p:ph type="sldNum" sz="quarter" idx="12"/>
          </p:nvPr>
        </p:nvSpPr>
        <p:spPr/>
        <p:txBody>
          <a:bodyPr/>
          <a:lstStyle/>
          <a:p>
            <a:pPr fontAlgn="base">
              <a:spcBef>
                <a:spcPct val="0"/>
              </a:spcBef>
              <a:spcAft>
                <a:spcPct val="0"/>
              </a:spcAft>
              <a:defRPr/>
            </a:pPr>
            <a:fld id="{7E55E3B3-0445-4CFC-BED8-763D4409E61F}" type="slidenum">
              <a:rPr lang="el-GR">
                <a:solidFill>
                  <a:prstClr val="black"/>
                </a:solidFill>
                <a:latin typeface="Arial" charset="0"/>
              </a:rPr>
              <a:pPr fontAlgn="base">
                <a:spcBef>
                  <a:spcPct val="0"/>
                </a:spcBef>
                <a:spcAft>
                  <a:spcPct val="0"/>
                </a:spcAft>
                <a:defRPr/>
              </a:pPr>
              <a:t>7</a:t>
            </a:fld>
            <a:endParaRPr lang="el-GR" dirty="0">
              <a:solidFill>
                <a:prstClr val="black"/>
              </a:solidFill>
              <a:latin typeface="Arial" charset="0"/>
            </a:endParaRPr>
          </a:p>
        </p:txBody>
      </p:sp>
      <p:sp>
        <p:nvSpPr>
          <p:cNvPr id="3" name="TextBox 2">
            <a:extLst>
              <a:ext uri="{FF2B5EF4-FFF2-40B4-BE49-F238E27FC236}">
                <a16:creationId xmlns:a16="http://schemas.microsoft.com/office/drawing/2014/main" id="{6AAFFF39-8FF8-43DD-BE67-4516B633BCC7}"/>
              </a:ext>
            </a:extLst>
          </p:cNvPr>
          <p:cNvSpPr txBox="1"/>
          <p:nvPr/>
        </p:nvSpPr>
        <p:spPr>
          <a:xfrm>
            <a:off x="991673" y="5707916"/>
            <a:ext cx="9890975" cy="830997"/>
          </a:xfrm>
          <a:prstGeom prst="rect">
            <a:avLst/>
          </a:prstGeom>
          <a:noFill/>
        </p:spPr>
        <p:txBody>
          <a:bodyPr wrap="square" rtlCol="0">
            <a:spAutoFit/>
          </a:bodyPr>
          <a:lstStyle/>
          <a:p>
            <a:pPr algn="just"/>
            <a:r>
              <a:rPr lang="el-GR" sz="2400" dirty="0"/>
              <a:t>Διακρίνεται το παχύ αρτηριακό τοίχωμα με ύπαρξη και μυϊκού στρώματος που με την σύσπασή του επιτρέπει την κυκλοφορία του αίματος.</a:t>
            </a:r>
          </a:p>
        </p:txBody>
      </p:sp>
    </p:spTree>
    <p:extLst>
      <p:ext uri="{BB962C8B-B14F-4D97-AF65-F5344CB8AC3E}">
        <p14:creationId xmlns:p14="http://schemas.microsoft.com/office/powerpoint/2010/main" val="122829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Βαλβίδες φλεβών</a:t>
            </a:r>
          </a:p>
        </p:txBody>
      </p:sp>
      <p:pic>
        <p:nvPicPr>
          <p:cNvPr id="5" name="Θέση περιεχομένου 4"/>
          <p:cNvPicPr>
            <a:picLocks noGrp="1" noChangeAspect="1"/>
          </p:cNvPicPr>
          <p:nvPr>
            <p:ph idx="1"/>
          </p:nvPr>
        </p:nvPicPr>
        <p:blipFill>
          <a:blip r:embed="rId2" cstate="print">
            <a:extLst>
              <a:ext uri="{28A0092B-C50C-407E-A947-70E740481C1C}">
                <a14:useLocalDpi xmlns:a14="http://schemas.microsoft.com/office/drawing/2010/main"/>
              </a:ext>
            </a:extLst>
          </a:blip>
          <a:stretch>
            <a:fillRect/>
          </a:stretch>
        </p:blipFill>
        <p:spPr>
          <a:xfrm>
            <a:off x="881217" y="1381272"/>
            <a:ext cx="4680520" cy="4095455"/>
          </a:xfrm>
        </p:spPr>
      </p:pic>
      <p:sp>
        <p:nvSpPr>
          <p:cNvPr id="6" name="Rectangle 7"/>
          <p:cNvSpPr/>
          <p:nvPr/>
        </p:nvSpPr>
        <p:spPr>
          <a:xfrm>
            <a:off x="1690817" y="5642671"/>
            <a:ext cx="3061320" cy="461665"/>
          </a:xfrm>
          <a:prstGeom prst="rect">
            <a:avLst/>
          </a:prstGeom>
        </p:spPr>
        <p:txBody>
          <a:bodyPr wrap="square">
            <a:spAutoFit/>
          </a:bodyPr>
          <a:lstStyle/>
          <a:p>
            <a:pPr algn="ctr" fontAlgn="base">
              <a:spcBef>
                <a:spcPct val="0"/>
              </a:spcBef>
              <a:spcAft>
                <a:spcPct val="0"/>
              </a:spcAft>
            </a:pPr>
            <a:r>
              <a:rPr lang="en-US" sz="1200" dirty="0">
                <a:solidFill>
                  <a:prstClr val="black">
                    <a:lumMod val="75000"/>
                    <a:lumOff val="25000"/>
                  </a:prstClr>
                </a:solidFill>
                <a:latin typeface="Calibri"/>
              </a:rPr>
              <a:t>“</a:t>
            </a:r>
            <a:r>
              <a:rPr lang="nn-NO" sz="1200" dirty="0">
                <a:solidFill>
                  <a:prstClr val="black">
                    <a:lumMod val="75000"/>
                    <a:lumOff val="25000"/>
                  </a:prstClr>
                </a:solidFill>
                <a:latin typeface="Calibri"/>
                <a:hlinkClick r:id="rId3"/>
              </a:rPr>
              <a:t>2114 Skeletal Muscle Vein Pump</a:t>
            </a:r>
            <a:r>
              <a:rPr lang="en-US" sz="1200" dirty="0">
                <a:solidFill>
                  <a:prstClr val="black">
                    <a:lumMod val="75000"/>
                    <a:lumOff val="25000"/>
                  </a:prstClr>
                </a:solidFill>
                <a:latin typeface="Calibri"/>
              </a:rPr>
              <a:t>”, </a:t>
            </a:r>
            <a:r>
              <a:rPr lang="el-GR" sz="1200" dirty="0">
                <a:solidFill>
                  <a:prstClr val="black">
                    <a:lumMod val="75000"/>
                    <a:lumOff val="25000"/>
                  </a:prstClr>
                </a:solidFill>
                <a:latin typeface="Calibri"/>
              </a:rPr>
              <a:t>από</a:t>
            </a:r>
            <a:r>
              <a:rPr lang="en-US" sz="1200" dirty="0">
                <a:solidFill>
                  <a:prstClr val="black">
                    <a:lumMod val="75000"/>
                    <a:lumOff val="25000"/>
                  </a:prstClr>
                </a:solidFill>
                <a:latin typeface="Calibri"/>
              </a:rPr>
              <a:t> </a:t>
            </a:r>
            <a:r>
              <a:rPr lang="en-US" sz="1200" dirty="0">
                <a:solidFill>
                  <a:prstClr val="black">
                    <a:lumMod val="75000"/>
                    <a:lumOff val="25000"/>
                  </a:prstClr>
                </a:solidFill>
                <a:latin typeface="Calibri"/>
                <a:hlinkClick r:id="rId4"/>
              </a:rPr>
              <a:t>CFCF</a:t>
            </a:r>
            <a:r>
              <a:rPr lang="el-GR" sz="1200" dirty="0">
                <a:solidFill>
                  <a:prstClr val="black">
                    <a:lumMod val="75000"/>
                    <a:lumOff val="25000"/>
                  </a:prstClr>
                </a:solidFill>
                <a:latin typeface="Calibri"/>
              </a:rPr>
              <a:t> διαθέσιμο με άδεια </a:t>
            </a:r>
            <a:r>
              <a:rPr lang="en-US" sz="1200" dirty="0">
                <a:solidFill>
                  <a:prstClr val="black">
                    <a:lumMod val="75000"/>
                    <a:lumOff val="25000"/>
                  </a:prstClr>
                </a:solidFill>
                <a:latin typeface="Calibri"/>
                <a:hlinkClick r:id="rId5"/>
              </a:rPr>
              <a:t>CC BY 3.0</a:t>
            </a:r>
            <a:endParaRPr lang="en-US" sz="1200" dirty="0">
              <a:solidFill>
                <a:prstClr val="black">
                  <a:lumMod val="75000"/>
                  <a:lumOff val="25000"/>
                </a:prstClr>
              </a:solidFill>
              <a:latin typeface="Calibri"/>
            </a:endParaRPr>
          </a:p>
        </p:txBody>
      </p:sp>
      <p:sp>
        <p:nvSpPr>
          <p:cNvPr id="3" name="Θέση αριθμού διαφάνειας 2"/>
          <p:cNvSpPr>
            <a:spLocks noGrp="1"/>
          </p:cNvSpPr>
          <p:nvPr>
            <p:ph type="sldNum" sz="quarter" idx="12"/>
          </p:nvPr>
        </p:nvSpPr>
        <p:spPr/>
        <p:txBody>
          <a:bodyPr/>
          <a:lstStyle/>
          <a:p>
            <a:pPr fontAlgn="base">
              <a:spcBef>
                <a:spcPct val="0"/>
              </a:spcBef>
              <a:spcAft>
                <a:spcPct val="0"/>
              </a:spcAft>
              <a:defRPr/>
            </a:pPr>
            <a:fld id="{7E55E3B3-0445-4CFC-BED8-763D4409E61F}" type="slidenum">
              <a:rPr lang="el-GR">
                <a:solidFill>
                  <a:prstClr val="black"/>
                </a:solidFill>
                <a:latin typeface="Arial" charset="0"/>
              </a:rPr>
              <a:pPr fontAlgn="base">
                <a:spcBef>
                  <a:spcPct val="0"/>
                </a:spcBef>
                <a:spcAft>
                  <a:spcPct val="0"/>
                </a:spcAft>
                <a:defRPr/>
              </a:pPr>
              <a:t>8</a:t>
            </a:fld>
            <a:endParaRPr lang="el-GR" dirty="0">
              <a:solidFill>
                <a:prstClr val="black"/>
              </a:solidFill>
              <a:latin typeface="Arial" charset="0"/>
            </a:endParaRPr>
          </a:p>
        </p:txBody>
      </p:sp>
      <p:sp>
        <p:nvSpPr>
          <p:cNvPr id="7" name="TextBox 6">
            <a:extLst>
              <a:ext uri="{FF2B5EF4-FFF2-40B4-BE49-F238E27FC236}">
                <a16:creationId xmlns:a16="http://schemas.microsoft.com/office/drawing/2014/main" id="{598F0593-BABA-4E9A-8437-393521474B71}"/>
              </a:ext>
            </a:extLst>
          </p:cNvPr>
          <p:cNvSpPr txBox="1"/>
          <p:nvPr/>
        </p:nvSpPr>
        <p:spPr>
          <a:xfrm>
            <a:off x="6238582" y="2352023"/>
            <a:ext cx="5357610" cy="2677656"/>
          </a:xfrm>
          <a:prstGeom prst="rect">
            <a:avLst/>
          </a:prstGeom>
          <a:noFill/>
        </p:spPr>
        <p:txBody>
          <a:bodyPr wrap="square" rtlCol="0">
            <a:spAutoFit/>
          </a:bodyPr>
          <a:lstStyle/>
          <a:p>
            <a:pPr algn="just"/>
            <a:r>
              <a:rPr lang="el-GR" sz="2400" dirty="0"/>
              <a:t>Η κυκλοφορία του αίματος στις φλέβες που έχουν λεπτό τοίχωμα (χωρίς μυϊκό στρώμα) γίνεται με τη βοήθεια της σύσπασης γειτονικών μυών που επιτρέπουν την ελεγχόμενη κίνηση του αίματος (μέσω βαλβίδων που ανοιγοκλείνουν).</a:t>
            </a:r>
          </a:p>
        </p:txBody>
      </p:sp>
    </p:spTree>
    <p:extLst>
      <p:ext uri="{BB962C8B-B14F-4D97-AF65-F5344CB8AC3E}">
        <p14:creationId xmlns:p14="http://schemas.microsoft.com/office/powerpoint/2010/main" val="3303277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116632"/>
            <a:ext cx="10972800" cy="1488330"/>
          </a:xfrm>
        </p:spPr>
        <p:txBody>
          <a:bodyPr>
            <a:normAutofit/>
          </a:bodyPr>
          <a:lstStyle/>
          <a:p>
            <a:r>
              <a:rPr lang="el-GR" dirty="0"/>
              <a:t>Διάγραμμα διακύμανσης Α.Π. σε αρτηρίες </a:t>
            </a:r>
            <a:br>
              <a:rPr lang="el-GR" dirty="0"/>
            </a:br>
            <a:r>
              <a:rPr lang="el-GR" dirty="0"/>
              <a:t>διαφόρων μεγεθών</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9494" y="1749423"/>
            <a:ext cx="4793012" cy="3935416"/>
          </a:xfrm>
        </p:spPr>
      </p:pic>
      <p:sp>
        <p:nvSpPr>
          <p:cNvPr id="4" name="Slide Number Placeholder 3"/>
          <p:cNvSpPr>
            <a:spLocks noGrp="1"/>
          </p:cNvSpPr>
          <p:nvPr>
            <p:ph type="sldNum" sz="quarter" idx="12"/>
          </p:nvPr>
        </p:nvSpPr>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9</a:t>
            </a:fld>
            <a:endParaRPr lang="el-GR" dirty="0">
              <a:solidFill>
                <a:prstClr val="black"/>
              </a:solidFill>
              <a:latin typeface="Arial" charset="0"/>
            </a:endParaRPr>
          </a:p>
        </p:txBody>
      </p:sp>
      <p:sp>
        <p:nvSpPr>
          <p:cNvPr id="6" name="TextBox 5"/>
          <p:cNvSpPr txBox="1"/>
          <p:nvPr/>
        </p:nvSpPr>
        <p:spPr>
          <a:xfrm>
            <a:off x="2806700" y="5829300"/>
            <a:ext cx="6845300" cy="646331"/>
          </a:xfrm>
          <a:prstGeom prst="rect">
            <a:avLst/>
          </a:prstGeom>
          <a:noFill/>
        </p:spPr>
        <p:txBody>
          <a:bodyPr wrap="square" rtlCol="0">
            <a:spAutoFit/>
          </a:bodyPr>
          <a:lstStyle/>
          <a:p>
            <a:r>
              <a:rPr lang="pt-BR" dirty="0"/>
              <a:t>Tomás de Sousa Athayde e Noronha [CC BY-SA 3.0 (https://creativecommons.org/licenses/by-sa/3.0)]</a:t>
            </a:r>
            <a:endParaRPr lang="el-GR" dirty="0"/>
          </a:p>
        </p:txBody>
      </p:sp>
    </p:spTree>
    <p:extLst>
      <p:ext uri="{BB962C8B-B14F-4D97-AF65-F5344CB8AC3E}">
        <p14:creationId xmlns:p14="http://schemas.microsoft.com/office/powerpoint/2010/main" val="473315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C_template_updated">
  <a:themeElements>
    <a:clrScheme name="Προσαρμοσμένο 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C_template_updated">
  <a:themeElements>
    <a:clrScheme name="Προσαρμοσμένο 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C_template_updated">
  <a:themeElements>
    <a:clrScheme name="Προσαρμοσμένο 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873</Words>
  <Application>Microsoft Office PowerPoint</Application>
  <PresentationFormat>Widescreen</PresentationFormat>
  <Paragraphs>68</Paragraphs>
  <Slides>15</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15</vt:i4>
      </vt:variant>
    </vt:vector>
  </HeadingPairs>
  <TitlesOfParts>
    <vt:vector size="24" baseType="lpstr">
      <vt:lpstr>Arial</vt:lpstr>
      <vt:lpstr>Calibri</vt:lpstr>
      <vt:lpstr>Calibri Light</vt:lpstr>
      <vt:lpstr>Courier New</vt:lpstr>
      <vt:lpstr>Wingdings</vt:lpstr>
      <vt:lpstr>Office Theme</vt:lpstr>
      <vt:lpstr>2_OC_template_updated</vt:lpstr>
      <vt:lpstr>3_OC_template_updated</vt:lpstr>
      <vt:lpstr>4_OC_template_updated</vt:lpstr>
      <vt:lpstr>Αρτηριακή Πίεση</vt:lpstr>
      <vt:lpstr>Βασικές έννοιες καρδιακής λειτουργίας</vt:lpstr>
      <vt:lpstr>PowerPoint Presentation</vt:lpstr>
      <vt:lpstr>PowerPoint Presentation</vt:lpstr>
      <vt:lpstr>PowerPoint Presentation</vt:lpstr>
      <vt:lpstr>PowerPoint Presentation</vt:lpstr>
      <vt:lpstr>Τοιχώματα αγγείων</vt:lpstr>
      <vt:lpstr>Βαλβίδες φλεβών</vt:lpstr>
      <vt:lpstr>Διάγραμμα διακύμανσης Α.Π. σε αρτηρίες  διαφόρων μεγεθών</vt:lpstr>
      <vt:lpstr>Διακύμανση αρτηριακής πίεσης  κατά τον καρδιακό κύκλο</vt:lpstr>
      <vt:lpstr>Διάγραμμα συστολικής και διαστολικής πίεσης  σε διάφορα αγγεία</vt:lpstr>
      <vt:lpstr>Διάγραμμα συστολικής και διαστολικής πίεσης  σε διάφορα αγγεία</vt:lpstr>
      <vt:lpstr>Ιατρικό σφυγμομανόμετρο</vt:lpstr>
      <vt:lpstr>Διάγραμμα Α.Π. (συστολικής και διαστολικής) κατά την μέτρησή της  με πιεσόμετρο και ακουστικά (με χαρακτηριστική διακύμανση των ήχων  στην κάτω τελευταία γραμμή)</vt:lpstr>
      <vt:lpstr>Διάγραμμα των διακριτών (ξεχωριστών) διακυμάνσεων συστολικής  και διαστολικής πίεσης σε διαφορετικά χρονικά διαστήματα:  10 λεπτά (2), 20 sec (3) και 2 sec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ΝΕΚΤΑΡΙΑ ΒΑΘΗ</dc:creator>
  <cp:lastModifiedBy>ΝΕΚΤΑΡΙΑ ΒΑΘΗ</cp:lastModifiedBy>
  <cp:revision>13</cp:revision>
  <dcterms:created xsi:type="dcterms:W3CDTF">2019-04-15T11:38:01Z</dcterms:created>
  <dcterms:modified xsi:type="dcterms:W3CDTF">2019-05-14T09:37:02Z</dcterms:modified>
</cp:coreProperties>
</file>