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0"/>
  </p:handoutMasterIdLst>
  <p:sldIdLst>
    <p:sldId id="256" r:id="rId2"/>
    <p:sldId id="257" r:id="rId3"/>
    <p:sldId id="258" r:id="rId4"/>
    <p:sldId id="276" r:id="rId5"/>
    <p:sldId id="259" r:id="rId6"/>
    <p:sldId id="280" r:id="rId7"/>
    <p:sldId id="260" r:id="rId8"/>
    <p:sldId id="261" r:id="rId9"/>
    <p:sldId id="278" r:id="rId10"/>
    <p:sldId id="262" r:id="rId11"/>
    <p:sldId id="263" r:id="rId12"/>
    <p:sldId id="264" r:id="rId13"/>
    <p:sldId id="281" r:id="rId14"/>
    <p:sldId id="265" r:id="rId15"/>
    <p:sldId id="266" r:id="rId16"/>
    <p:sldId id="267" r:id="rId17"/>
    <p:sldId id="279" r:id="rId18"/>
    <p:sldId id="268" r:id="rId19"/>
  </p:sldIdLst>
  <p:sldSz cx="10439400" cy="7559675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342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FBDE3-4873-493D-BA6F-D4FA5B9BDD3A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FC8C4-384C-4796-A497-79B0E9BF0D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06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2955" y="1484760"/>
            <a:ext cx="8873490" cy="88938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82955" y="4720954"/>
            <a:ext cx="8873490" cy="88938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82955" y="1636694"/>
            <a:ext cx="8873490" cy="302387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259707" y="4527232"/>
            <a:ext cx="1043940" cy="100795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398" y="1578761"/>
            <a:ext cx="8669052" cy="334641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055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057" y="4838192"/>
            <a:ext cx="6756902" cy="1179309"/>
          </a:xfrm>
        </p:spPr>
        <p:txBody>
          <a:bodyPr>
            <a:normAutofit/>
          </a:bodyPr>
          <a:lstStyle>
            <a:lvl1pPr marL="0" indent="0" algn="l">
              <a:buNone/>
              <a:defRPr sz="1984" b="0">
                <a:solidFill>
                  <a:schemeClr val="tx1"/>
                </a:solidFill>
              </a:defRPr>
            </a:lvl1pPr>
            <a:lvl2pPr marL="503972" indent="0" algn="ctr">
              <a:buNone/>
              <a:defRPr sz="1984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984"/>
            </a:lvl4pPr>
            <a:lvl5pPr marL="2015886" indent="0" algn="ctr">
              <a:buNone/>
              <a:defRPr sz="1984"/>
            </a:lvl5pPr>
            <a:lvl6pPr marL="2519858" indent="0" algn="ctr">
              <a:buNone/>
              <a:defRPr sz="1984"/>
            </a:lvl6pPr>
            <a:lvl7pPr marL="3023829" indent="0" algn="ctr">
              <a:buNone/>
              <a:defRPr sz="1984"/>
            </a:lvl7pPr>
            <a:lvl8pPr marL="3527801" indent="0" algn="ctr">
              <a:buNone/>
              <a:defRPr sz="1984"/>
            </a:lvl8pPr>
            <a:lvl9pPr marL="4031772" indent="0" algn="ctr">
              <a:buNone/>
              <a:defRPr sz="1984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52" y="6914584"/>
            <a:ext cx="5418049" cy="402483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0554" y="4659700"/>
            <a:ext cx="1022249" cy="705570"/>
          </a:xfrm>
        </p:spPr>
        <p:txBody>
          <a:bodyPr/>
          <a:lstStyle>
            <a:lvl1pPr>
              <a:defRPr sz="3086" b="1"/>
            </a:lvl1pPr>
          </a:lstStyle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29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4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587975"/>
            <a:ext cx="2185749" cy="6215733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587975"/>
            <a:ext cx="6426756" cy="6215733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45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59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21172"/>
            <a:ext cx="10439400" cy="2138502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603" y="1350662"/>
            <a:ext cx="7946993" cy="3880633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055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443" y="5533682"/>
            <a:ext cx="7751255" cy="1175949"/>
          </a:xfrm>
        </p:spPr>
        <p:txBody>
          <a:bodyPr anchor="t">
            <a:normAutofit/>
          </a:bodyPr>
          <a:lstStyle>
            <a:lvl1pPr marL="0" indent="0">
              <a:buNone/>
              <a:defRPr sz="1984" b="0">
                <a:solidFill>
                  <a:schemeClr val="accent1">
                    <a:lumMod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328" y="6914584"/>
            <a:ext cx="2264190" cy="40248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7879" y="6914583"/>
            <a:ext cx="5418049" cy="40248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23659" y="2679312"/>
            <a:ext cx="1043940" cy="100795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889" y="2765274"/>
            <a:ext cx="1017481" cy="794033"/>
          </a:xfrm>
        </p:spPr>
        <p:txBody>
          <a:bodyPr/>
          <a:lstStyle>
            <a:lvl1pPr>
              <a:defRPr sz="3086"/>
            </a:lvl1pPr>
          </a:lstStyle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3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2955" y="2419096"/>
            <a:ext cx="4175760" cy="4384612"/>
          </a:xfrm>
        </p:spPr>
        <p:txBody>
          <a:bodyPr/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1116" y="2419096"/>
            <a:ext cx="4175760" cy="4384612"/>
          </a:xfrm>
        </p:spPr>
        <p:txBody>
          <a:bodyPr/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417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5" y="2257823"/>
            <a:ext cx="4175760" cy="705570"/>
          </a:xfrm>
        </p:spPr>
        <p:txBody>
          <a:bodyPr anchor="ctr">
            <a:normAutofit/>
          </a:bodyPr>
          <a:lstStyle>
            <a:lvl1pPr marL="0" indent="0">
              <a:buNone/>
              <a:defRPr sz="2205" b="1">
                <a:solidFill>
                  <a:schemeClr val="accent1">
                    <a:lumMod val="7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955" y="3023870"/>
            <a:ext cx="4175760" cy="3628644"/>
          </a:xfrm>
        </p:spPr>
        <p:txBody>
          <a:bodyPr/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3739" y="2257823"/>
            <a:ext cx="4175760" cy="705570"/>
          </a:xfrm>
        </p:spPr>
        <p:txBody>
          <a:bodyPr anchor="ctr">
            <a:normAutofit/>
          </a:bodyPr>
          <a:lstStyle>
            <a:lvl1pPr marL="0" indent="0">
              <a:buNone/>
              <a:defRPr sz="2205" b="1">
                <a:solidFill>
                  <a:schemeClr val="accent1">
                    <a:lumMod val="7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3739" y="3023870"/>
            <a:ext cx="4175760" cy="3628644"/>
          </a:xfrm>
        </p:spPr>
        <p:txBody>
          <a:bodyPr/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80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34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1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0079" y="2"/>
            <a:ext cx="3329321" cy="7559674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629" y="755967"/>
            <a:ext cx="2740343" cy="1915118"/>
          </a:xfrm>
        </p:spPr>
        <p:txBody>
          <a:bodyPr anchor="b">
            <a:normAutofit/>
          </a:bodyPr>
          <a:lstStyle>
            <a:lvl1pPr>
              <a:defRPr sz="3086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09" y="755968"/>
            <a:ext cx="5746890" cy="5533682"/>
          </a:xfrm>
        </p:spPr>
        <p:txBody>
          <a:bodyPr/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0629" y="2671085"/>
            <a:ext cx="2740343" cy="36286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02"/>
              </a:spcBef>
              <a:buNone/>
              <a:defRPr sz="1488">
                <a:solidFill>
                  <a:schemeClr val="accent1">
                    <a:lumMod val="5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730042" y="6895264"/>
            <a:ext cx="448894" cy="433421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56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10079" y="2"/>
            <a:ext cx="3329321" cy="7559674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629" y="755967"/>
            <a:ext cx="2740343" cy="1915118"/>
          </a:xfrm>
        </p:spPr>
        <p:txBody>
          <a:bodyPr anchor="b">
            <a:normAutofit/>
          </a:bodyPr>
          <a:lstStyle>
            <a:lvl1pPr>
              <a:defRPr sz="3086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7110077" cy="755967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0629" y="2671085"/>
            <a:ext cx="2740343" cy="36286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02"/>
              </a:spcBef>
              <a:buNone/>
              <a:defRPr sz="1488">
                <a:solidFill>
                  <a:schemeClr val="accent1">
                    <a:lumMod val="5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730042" y="6895264"/>
            <a:ext cx="448894" cy="433421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0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30042" y="6895264"/>
            <a:ext cx="448894" cy="433421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955" y="534217"/>
            <a:ext cx="8873490" cy="1774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5" y="2338459"/>
            <a:ext cx="8873490" cy="446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1287" y="6914584"/>
            <a:ext cx="28029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7C18DC-D0E2-4EFF-8C54-AC854C4CAB15}" type="datetimeFigureOut">
              <a:rPr lang="el-GR" smtClean="0"/>
              <a:pPr/>
              <a:t>28/2/2019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955" y="6914584"/>
            <a:ext cx="54180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5153" y="6914584"/>
            <a:ext cx="54806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3" b="1" spc="-77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1045997-8D47-4F0F-967F-7118F89EB7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6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63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201589" indent="-201589" algn="l" defTabSz="1007943" rtl="0" eaLnBrk="1" latinLnBrk="0" hangingPunct="1">
        <a:lnSpc>
          <a:spcPct val="90000"/>
        </a:lnSpc>
        <a:spcBef>
          <a:spcPts val="1323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indent="-201589" algn="l" defTabSz="1007943" rtl="0" eaLnBrk="1" latinLnBrk="0" hangingPunct="1">
        <a:lnSpc>
          <a:spcPct val="90000"/>
        </a:lnSpc>
        <a:spcBef>
          <a:spcPts val="441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806354" indent="-201589" algn="l" defTabSz="1007943" rtl="0" eaLnBrk="1" latinLnBrk="0" hangingPunct="1">
        <a:lnSpc>
          <a:spcPct val="90000"/>
        </a:lnSpc>
        <a:spcBef>
          <a:spcPts val="441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108737" indent="-201589" algn="l" defTabSz="1007943" rtl="0" eaLnBrk="1" latinLnBrk="0" hangingPunct="1">
        <a:lnSpc>
          <a:spcPct val="90000"/>
        </a:lnSpc>
        <a:spcBef>
          <a:spcPts val="441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411120" indent="-201589" algn="l" defTabSz="1007943" rtl="0" eaLnBrk="1" latinLnBrk="0" hangingPunct="1">
        <a:lnSpc>
          <a:spcPct val="90000"/>
        </a:lnSpc>
        <a:spcBef>
          <a:spcPts val="441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1763680" indent="-251986" algn="l" defTabSz="1007943" rtl="0" eaLnBrk="1" latinLnBrk="0" hangingPunct="1">
        <a:lnSpc>
          <a:spcPct val="90000"/>
        </a:lnSpc>
        <a:spcBef>
          <a:spcPts val="441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094370" indent="-251986" algn="l" defTabSz="1007943" rtl="0" eaLnBrk="1" latinLnBrk="0" hangingPunct="1">
        <a:lnSpc>
          <a:spcPct val="90000"/>
        </a:lnSpc>
        <a:spcBef>
          <a:spcPts val="441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2425060" indent="-251986" algn="l" defTabSz="1007943" rtl="0" eaLnBrk="1" latinLnBrk="0" hangingPunct="1">
        <a:lnSpc>
          <a:spcPct val="90000"/>
        </a:lnSpc>
        <a:spcBef>
          <a:spcPts val="441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2755750" indent="-251986" algn="l" defTabSz="1007943" rtl="0" eaLnBrk="1" latinLnBrk="0" hangingPunct="1">
        <a:lnSpc>
          <a:spcPct val="90000"/>
        </a:lnSpc>
        <a:spcBef>
          <a:spcPts val="441"/>
        </a:spcBef>
        <a:spcAft>
          <a:spcPts val="22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uman_skull_side_simplified_(bones)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commons.wikimedia.org/wiki/User:LadyofHa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aniofacial_surge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commons.wikimedia.org/w/index.php?title=User:Xxjamesxx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anatomyandphysiology/727_cranial_fossa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3CD52E-9852-460D-91B6-991AD37D6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441" y="906418"/>
            <a:ext cx="7783197" cy="4213410"/>
          </a:xfrm>
        </p:spPr>
        <p:txBody>
          <a:bodyPr>
            <a:normAutofit/>
          </a:bodyPr>
          <a:lstStyle/>
          <a:p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ΚΡΑΝΙΟ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D1DC018-94B1-4BFF-8197-88DE83941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751" y="5472988"/>
            <a:ext cx="8066575" cy="107764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cs typeface="Arial" panose="020B0604020202020204" pitchFamily="34" charset="0"/>
              </a:rPr>
              <a:t>Π. </a:t>
            </a:r>
            <a:r>
              <a:rPr lang="el-GR" sz="2800" b="1" dirty="0" err="1">
                <a:cs typeface="Arial" panose="020B0604020202020204" pitchFamily="34" charset="0"/>
              </a:rPr>
              <a:t>Π</a:t>
            </a:r>
            <a:r>
              <a:rPr lang="el-GR" sz="2800" b="1" cap="none" dirty="0" err="1">
                <a:cs typeface="Arial" panose="020B0604020202020204" pitchFamily="34" charset="0"/>
              </a:rPr>
              <a:t>απαγιώργης</a:t>
            </a:r>
            <a:r>
              <a:rPr lang="el-GR" sz="2800" b="1" cap="none" dirty="0">
                <a:cs typeface="Arial" panose="020B0604020202020204" pitchFamily="34" charset="0"/>
              </a:rPr>
              <a:t> </a:t>
            </a:r>
            <a:endParaRPr lang="el-GR" sz="2800" b="1" dirty="0">
              <a:cs typeface="Arial" panose="020B0604020202020204" pitchFamily="34" charset="0"/>
            </a:endParaRPr>
          </a:p>
        </p:txBody>
      </p:sp>
      <p:pic>
        <p:nvPicPr>
          <p:cNvPr id="4" name="Picture 3" descr="Braus_1921_3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9038" y="1185311"/>
            <a:ext cx="4886197" cy="3125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4751" y="4230270"/>
            <a:ext cx="443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Hermann </a:t>
            </a:r>
            <a:r>
              <a:rPr lang="en-GB" dirty="0" err="1"/>
              <a:t>Braus</a:t>
            </a:r>
            <a:r>
              <a:rPr lang="en-GB" dirty="0"/>
              <a:t> [Public domain]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403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2451BD-D302-46E2-BE24-31E2DCDD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54" y="247779"/>
            <a:ext cx="9077141" cy="1774004"/>
          </a:xfrm>
        </p:spPr>
        <p:txBody>
          <a:bodyPr>
            <a:noAutofit/>
          </a:bodyPr>
          <a:lstStyle/>
          <a:p>
            <a:r>
              <a:rPr lang="el-GR" sz="3200" b="1" u="sng" dirty="0"/>
              <a:t>ΒΑΣΗ ΕΓΚΕΦΑΛΙΚΟΥ ΚΡΑΝΙΟΥ  (</a:t>
            </a:r>
            <a:r>
              <a:rPr lang="el-GR" sz="3200" b="1" u="sng" cap="none" dirty="0"/>
              <a:t>Τρήματα και άλλα ανατομικά στοιχεία</a:t>
            </a:r>
            <a:r>
              <a:rPr lang="el-GR" sz="3200" b="1" u="sng" dirty="0"/>
              <a:t>)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72B83C-0B78-4E29-AB44-362B8E30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6" y="1861852"/>
            <a:ext cx="9386370" cy="5255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 u="sng" dirty="0"/>
              <a:t>Πρόσθιος βόθρος</a:t>
            </a:r>
            <a:endParaRPr lang="el-GR" sz="1600" dirty="0"/>
          </a:p>
          <a:p>
            <a:r>
              <a:rPr lang="el-GR" sz="1600" dirty="0" err="1"/>
              <a:t>Τετρημένο</a:t>
            </a:r>
            <a:r>
              <a:rPr lang="el-GR" sz="1600" dirty="0"/>
              <a:t> πέταλο ηθμοειδούς: δίοδος οσφρητικού νεύρου </a:t>
            </a:r>
            <a:r>
              <a:rPr lang="el-GR" sz="1600" i="1" dirty="0"/>
              <a:t>(1</a:t>
            </a:r>
            <a:r>
              <a:rPr lang="el-GR" sz="1600" i="1" baseline="30000" dirty="0"/>
              <a:t>η</a:t>
            </a:r>
            <a:r>
              <a:rPr lang="el-GR" sz="1600" i="1" dirty="0"/>
              <a:t> εγκεφαλική συζυγία)</a:t>
            </a:r>
            <a:endParaRPr lang="el-GR" sz="1600" dirty="0"/>
          </a:p>
          <a:p>
            <a:endParaRPr lang="el-GR" sz="1600" dirty="0"/>
          </a:p>
          <a:p>
            <a:pPr marL="0" indent="0">
              <a:buNone/>
            </a:pPr>
            <a:r>
              <a:rPr lang="el-GR" sz="1600" b="1" u="sng" dirty="0"/>
              <a:t>Μέσος βόθρος </a:t>
            </a:r>
            <a:endParaRPr lang="el-GR" sz="1600" dirty="0"/>
          </a:p>
          <a:p>
            <a:pPr lvl="0"/>
            <a:r>
              <a:rPr lang="el-GR" sz="1600" dirty="0"/>
              <a:t>Οπτικό τρήμα: δίοδος οπτικού νεύρου </a:t>
            </a:r>
            <a:r>
              <a:rPr lang="el-GR" sz="1600" i="1" dirty="0"/>
              <a:t>(2</a:t>
            </a:r>
            <a:r>
              <a:rPr lang="el-GR" sz="1600" i="1" baseline="30000" dirty="0"/>
              <a:t>ης</a:t>
            </a:r>
            <a:r>
              <a:rPr lang="el-GR" sz="1600" i="1" dirty="0"/>
              <a:t> εγκεφαλικής συζυγίας)</a:t>
            </a:r>
            <a:r>
              <a:rPr lang="el-GR" sz="1600" dirty="0"/>
              <a:t> και οφθαλμικής αρτηρίας.</a:t>
            </a:r>
          </a:p>
          <a:p>
            <a:r>
              <a:rPr lang="el-GR" sz="1600" dirty="0" err="1"/>
              <a:t>Υπερκόγχιο</a:t>
            </a:r>
            <a:r>
              <a:rPr lang="el-GR" sz="1600" dirty="0"/>
              <a:t> σχίσμα: δίοδος - κοινού κινητικού νεύρου </a:t>
            </a:r>
            <a:r>
              <a:rPr lang="el-GR" sz="1600" i="1" dirty="0"/>
              <a:t>(3</a:t>
            </a:r>
            <a:r>
              <a:rPr lang="el-GR" sz="1600" i="1" baseline="30000" dirty="0"/>
              <a:t>ης</a:t>
            </a:r>
            <a:r>
              <a:rPr lang="el-GR" sz="1600" i="1" dirty="0"/>
              <a:t> </a:t>
            </a:r>
            <a:r>
              <a:rPr lang="el-GR" sz="1600" i="1" dirty="0" err="1"/>
              <a:t>εγκ.συζυγίας</a:t>
            </a:r>
            <a:r>
              <a:rPr lang="el-GR" sz="1600" i="1" dirty="0"/>
              <a:t>)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		</a:t>
            </a:r>
            <a:r>
              <a:rPr lang="el-GR" sz="1600" dirty="0" err="1"/>
              <a:t>τροχιλιακού</a:t>
            </a:r>
            <a:r>
              <a:rPr lang="el-GR" sz="1600" dirty="0"/>
              <a:t> νεύρου </a:t>
            </a:r>
            <a:r>
              <a:rPr lang="el-GR" sz="1600" i="1" dirty="0"/>
              <a:t>(4</a:t>
            </a:r>
            <a:r>
              <a:rPr lang="el-GR" sz="1600" i="1" baseline="30000" dirty="0"/>
              <a:t>ης</a:t>
            </a:r>
            <a:r>
              <a:rPr lang="el-GR" sz="1600" i="1" dirty="0"/>
              <a:t> </a:t>
            </a:r>
            <a:r>
              <a:rPr lang="el-GR" sz="1600" i="1" dirty="0" err="1"/>
              <a:t>εγκ</a:t>
            </a:r>
            <a:r>
              <a:rPr lang="el-GR" sz="1600" i="1" dirty="0"/>
              <a:t>. συζυγίας)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		</a:t>
            </a:r>
            <a:r>
              <a:rPr lang="el-GR" sz="1600" dirty="0" err="1"/>
              <a:t>απαγωγού</a:t>
            </a:r>
            <a:r>
              <a:rPr lang="el-GR" sz="1600" dirty="0"/>
              <a:t> νεύρου  </a:t>
            </a:r>
            <a:r>
              <a:rPr lang="el-GR" sz="1600" i="1" dirty="0"/>
              <a:t>(6</a:t>
            </a:r>
            <a:r>
              <a:rPr lang="el-GR" sz="1600" i="1" baseline="30000" dirty="0"/>
              <a:t>ης</a:t>
            </a:r>
            <a:r>
              <a:rPr lang="el-GR" sz="1600" i="1" dirty="0"/>
              <a:t> </a:t>
            </a:r>
            <a:r>
              <a:rPr lang="el-GR" sz="1600" i="1" dirty="0" err="1"/>
              <a:t>εγκ</a:t>
            </a:r>
            <a:r>
              <a:rPr lang="el-GR" sz="1600" i="1" dirty="0"/>
              <a:t>. συζυγίας)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		πρώτου κλάδου τριδύμου νεύρου </a:t>
            </a:r>
            <a:r>
              <a:rPr lang="el-GR" sz="1600" i="1" dirty="0"/>
              <a:t>(5α </a:t>
            </a:r>
            <a:r>
              <a:rPr lang="el-GR" sz="1600" i="1" dirty="0" err="1"/>
              <a:t>εγκ</a:t>
            </a:r>
            <a:r>
              <a:rPr lang="el-GR" sz="1600" i="1" dirty="0"/>
              <a:t>. συζυγίας)</a:t>
            </a:r>
            <a:r>
              <a:rPr lang="el-GR" sz="1600" dirty="0"/>
              <a:t> και οφθαλμικής φλέβας</a:t>
            </a:r>
          </a:p>
          <a:p>
            <a:pPr lvl="0"/>
            <a:r>
              <a:rPr lang="el-GR" sz="1600" dirty="0"/>
              <a:t>Στρογγυλό τρήμα: δίοδος δεύτερου κλάδου τριδύμου </a:t>
            </a:r>
            <a:r>
              <a:rPr lang="el-GR" sz="1600" i="1" dirty="0"/>
              <a:t>(5β </a:t>
            </a:r>
            <a:r>
              <a:rPr lang="el-GR" sz="1600" i="1" dirty="0" err="1"/>
              <a:t>εγκ</a:t>
            </a:r>
            <a:r>
              <a:rPr lang="el-GR" sz="1600" i="1" dirty="0"/>
              <a:t>. συζυγίας)</a:t>
            </a:r>
            <a:endParaRPr lang="el-GR" sz="1600" dirty="0"/>
          </a:p>
          <a:p>
            <a:pPr lvl="0"/>
            <a:r>
              <a:rPr lang="el-GR" sz="1600" dirty="0"/>
              <a:t>Ωοειδές τρήμα: δίοδος τρίτου κλάδου τριδύμου </a:t>
            </a:r>
            <a:r>
              <a:rPr lang="el-GR" sz="1600" i="1" dirty="0"/>
              <a:t>(5γ </a:t>
            </a:r>
            <a:r>
              <a:rPr lang="el-GR" sz="1600" i="1" dirty="0" err="1"/>
              <a:t>εγκ</a:t>
            </a:r>
            <a:r>
              <a:rPr lang="el-GR" sz="1600" i="1" dirty="0"/>
              <a:t>. συζυγίας)</a:t>
            </a:r>
            <a:endParaRPr lang="el-GR" sz="1600" dirty="0"/>
          </a:p>
          <a:p>
            <a:pPr lvl="0"/>
            <a:r>
              <a:rPr lang="el-GR" sz="1600" dirty="0" err="1"/>
              <a:t>Ακανθικό</a:t>
            </a:r>
            <a:r>
              <a:rPr lang="el-GR" sz="1600" dirty="0"/>
              <a:t> τρήμα: δίοδος </a:t>
            </a:r>
            <a:r>
              <a:rPr lang="el-GR" sz="1600" dirty="0" err="1"/>
              <a:t>ακανθικού</a:t>
            </a:r>
            <a:r>
              <a:rPr lang="el-GR" sz="1600" dirty="0"/>
              <a:t> νεύρου </a:t>
            </a:r>
            <a:r>
              <a:rPr lang="el-GR" sz="1600" i="1" dirty="0"/>
              <a:t>(</a:t>
            </a:r>
            <a:r>
              <a:rPr lang="el-GR" sz="1600" i="1" dirty="0" err="1"/>
              <a:t>υποκλάδος</a:t>
            </a:r>
            <a:r>
              <a:rPr lang="el-GR" sz="1600" i="1" dirty="0"/>
              <a:t> τριδύμου) </a:t>
            </a:r>
            <a:r>
              <a:rPr lang="el-GR" sz="1600" dirty="0"/>
              <a:t>μέσης μηνιγγικής αρτηρίας</a:t>
            </a:r>
          </a:p>
          <a:p>
            <a:pPr lvl="0"/>
            <a:r>
              <a:rPr lang="el-GR" sz="1600" dirty="0"/>
              <a:t>Καρωτιδικός πόρος, πλησίον Προσθίου ρηγματώδους τρήματος: δίοδος έσω </a:t>
            </a:r>
            <a:r>
              <a:rPr lang="el-GR" sz="1600" dirty="0" err="1"/>
              <a:t>καρωτίδος</a:t>
            </a:r>
            <a:r>
              <a:rPr lang="el-GR" sz="1600" dirty="0"/>
              <a:t> αρτηρίας </a:t>
            </a:r>
            <a:r>
              <a:rPr lang="el-GR" sz="1600" i="1" dirty="0"/>
              <a:t>(αιμάτωση πρόσθιων 2/3 εγκεφάλου)</a:t>
            </a:r>
            <a:endParaRPr lang="el-GR" sz="1600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3822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CA5B86-E3EE-4E94-B085-07C6F768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18" y="1060502"/>
            <a:ext cx="9374597" cy="4833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u="sng" dirty="0"/>
              <a:t>Οπίσθιος βόθρος </a:t>
            </a:r>
            <a:endParaRPr lang="el-GR" dirty="0"/>
          </a:p>
          <a:p>
            <a:pPr lvl="0"/>
            <a:r>
              <a:rPr lang="el-GR" dirty="0"/>
              <a:t>Οπίσθιο ρηγματώδες ή </a:t>
            </a:r>
            <a:r>
              <a:rPr lang="el-GR" dirty="0" err="1"/>
              <a:t>σφαγητιδικό</a:t>
            </a:r>
            <a:r>
              <a:rPr lang="el-GR" dirty="0"/>
              <a:t> τρήμα: δίοδος γλωσσοφαρυγγικού νεύρου </a:t>
            </a:r>
            <a:r>
              <a:rPr lang="el-GR" i="1" dirty="0"/>
              <a:t>(9</a:t>
            </a:r>
            <a:r>
              <a:rPr lang="el-GR" i="1" baseline="30000" dirty="0"/>
              <a:t>ης</a:t>
            </a:r>
            <a:r>
              <a:rPr lang="el-GR" i="1" dirty="0"/>
              <a:t> </a:t>
            </a:r>
            <a:r>
              <a:rPr lang="el-GR" i="1" dirty="0" err="1"/>
              <a:t>εγκ</a:t>
            </a:r>
            <a:r>
              <a:rPr lang="el-GR" i="1" dirty="0"/>
              <a:t>. συζυγίας)</a:t>
            </a:r>
            <a:endParaRPr lang="el-GR" dirty="0"/>
          </a:p>
          <a:p>
            <a:r>
              <a:rPr lang="el-GR" dirty="0" err="1"/>
              <a:t>πνευμονογαστρικού</a:t>
            </a:r>
            <a:r>
              <a:rPr lang="el-GR" dirty="0"/>
              <a:t> νεύρου </a:t>
            </a:r>
            <a:r>
              <a:rPr lang="el-GR" i="1" dirty="0"/>
              <a:t>(10</a:t>
            </a:r>
            <a:r>
              <a:rPr lang="el-GR" i="1" baseline="30000" dirty="0"/>
              <a:t>ης</a:t>
            </a:r>
            <a:r>
              <a:rPr lang="el-GR" i="1" dirty="0"/>
              <a:t> </a:t>
            </a:r>
            <a:r>
              <a:rPr lang="el-GR" i="1" dirty="0" err="1"/>
              <a:t>εγκ</a:t>
            </a:r>
            <a:r>
              <a:rPr lang="el-GR" i="1" dirty="0"/>
              <a:t>. συζυγίας)</a:t>
            </a:r>
            <a:endParaRPr lang="el-GR" dirty="0"/>
          </a:p>
          <a:p>
            <a:r>
              <a:rPr lang="el-GR" dirty="0"/>
              <a:t>παραπληρωματικού νεύρου </a:t>
            </a:r>
            <a:r>
              <a:rPr lang="el-GR" i="1" dirty="0"/>
              <a:t>(11</a:t>
            </a:r>
            <a:r>
              <a:rPr lang="el-GR" i="1" baseline="30000" dirty="0"/>
              <a:t>ης</a:t>
            </a:r>
            <a:r>
              <a:rPr lang="el-GR" i="1" dirty="0"/>
              <a:t> </a:t>
            </a:r>
            <a:r>
              <a:rPr lang="el-GR" i="1" dirty="0" err="1"/>
              <a:t>εγκ</a:t>
            </a:r>
            <a:r>
              <a:rPr lang="el-GR" i="1" dirty="0"/>
              <a:t>. συζυγίας)</a:t>
            </a:r>
            <a:r>
              <a:rPr lang="el-GR" dirty="0"/>
              <a:t> &amp; έσω </a:t>
            </a:r>
            <a:r>
              <a:rPr lang="el-GR" dirty="0" err="1"/>
              <a:t>σφαγίτιδος</a:t>
            </a:r>
            <a:r>
              <a:rPr lang="el-GR" dirty="0"/>
              <a:t> φλέβας </a:t>
            </a:r>
            <a:r>
              <a:rPr lang="el-GR" i="1" dirty="0"/>
              <a:t>(αποχέτευση αίματος από τον εγκέφαλο)</a:t>
            </a:r>
            <a:endParaRPr lang="el-GR" dirty="0"/>
          </a:p>
          <a:p>
            <a:pPr lvl="0"/>
            <a:r>
              <a:rPr lang="el-GR" dirty="0"/>
              <a:t>Έσω ακουστικός πόρος: δίοδος προσωπικού νεύρου </a:t>
            </a:r>
            <a:r>
              <a:rPr lang="el-GR" i="1" dirty="0"/>
              <a:t>(7</a:t>
            </a:r>
            <a:r>
              <a:rPr lang="el-GR" i="1" baseline="30000" dirty="0"/>
              <a:t>ης</a:t>
            </a:r>
            <a:r>
              <a:rPr lang="el-GR" i="1" dirty="0"/>
              <a:t> </a:t>
            </a:r>
            <a:r>
              <a:rPr lang="el-GR" i="1" dirty="0" err="1"/>
              <a:t>εγκ</a:t>
            </a:r>
            <a:r>
              <a:rPr lang="el-GR" i="1" dirty="0"/>
              <a:t>. συζυγίας)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              ακουστικού νεύρου </a:t>
            </a:r>
            <a:r>
              <a:rPr lang="el-GR" i="1" dirty="0"/>
              <a:t>(8</a:t>
            </a:r>
            <a:r>
              <a:rPr lang="el-GR" i="1" baseline="30000" dirty="0"/>
              <a:t>ης</a:t>
            </a:r>
            <a:r>
              <a:rPr lang="el-GR" i="1" dirty="0"/>
              <a:t> </a:t>
            </a:r>
            <a:r>
              <a:rPr lang="el-GR" i="1" dirty="0" err="1"/>
              <a:t>εγκ</a:t>
            </a:r>
            <a:r>
              <a:rPr lang="el-GR" i="1" dirty="0"/>
              <a:t>. συζυγίας)</a:t>
            </a:r>
            <a:endParaRPr lang="el-GR" dirty="0"/>
          </a:p>
          <a:p>
            <a:pPr lvl="0"/>
            <a:r>
              <a:rPr lang="el-GR" dirty="0"/>
              <a:t>Υπογλώσσιο τρήμα: δίοδος υπογλωσσίου νεύρου </a:t>
            </a:r>
            <a:r>
              <a:rPr lang="el-GR" i="1" dirty="0"/>
              <a:t>(12</a:t>
            </a:r>
            <a:r>
              <a:rPr lang="el-GR" i="1" baseline="30000" dirty="0"/>
              <a:t>ης</a:t>
            </a:r>
            <a:r>
              <a:rPr lang="el-GR" i="1" dirty="0"/>
              <a:t> </a:t>
            </a:r>
            <a:r>
              <a:rPr lang="el-GR" i="1" dirty="0" err="1"/>
              <a:t>εγκ</a:t>
            </a:r>
            <a:r>
              <a:rPr lang="el-GR" i="1" dirty="0"/>
              <a:t>. συζυγίας)</a:t>
            </a:r>
            <a:endParaRPr lang="el-GR" dirty="0"/>
          </a:p>
          <a:p>
            <a:r>
              <a:rPr lang="el-GR" dirty="0"/>
              <a:t>Το τμήμα του ινιακού οστού μπροστά από το ινιακό τρήμα ονομάζεται </a:t>
            </a:r>
            <a:r>
              <a:rPr lang="el-GR" i="1" dirty="0" err="1"/>
              <a:t>απόκλιμα</a:t>
            </a:r>
            <a:r>
              <a:rPr lang="el-GR" i="1" dirty="0"/>
              <a:t> </a:t>
            </a:r>
            <a:r>
              <a:rPr lang="el-GR" dirty="0"/>
              <a:t>και φιλοξενεί το εγκεφαλικό στέλεχος</a:t>
            </a:r>
            <a:r>
              <a:rPr lang="el-GR" baseline="30000" dirty="0">
                <a:sym typeface="Symbol" panose="05050102010706020507" pitchFamily="18" charset="2"/>
                <a:hlinkClick r:id="" action="ppaction://noaction"/>
              </a:rPr>
              <a:t></a:t>
            </a:r>
            <a:r>
              <a:rPr lang="el-GR" dirty="0"/>
              <a:t>, ενώ οι δύο κοιλότητες στα πλάγια του ινιακού τρήματος ονομάζονται παρεγκεφαλιδικοί βόθροι και περιέχουν τα ημισφαίρια της </a:t>
            </a:r>
            <a:r>
              <a:rPr lang="el-GR" dirty="0" err="1"/>
              <a:t>παρεγκεφαλίδος</a:t>
            </a:r>
            <a:r>
              <a:rPr lang="el-GR" dirty="0"/>
              <a:t>* . </a:t>
            </a: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EE78B-75D5-486A-9484-7C7627E6FB07}"/>
              </a:ext>
            </a:extLst>
          </p:cNvPr>
          <p:cNvSpPr txBox="1"/>
          <p:nvPr/>
        </p:nvSpPr>
        <p:spPr>
          <a:xfrm>
            <a:off x="838038" y="6775373"/>
            <a:ext cx="805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aseline="30000" dirty="0">
                <a:sym typeface="Symbol" panose="05050102010706020507" pitchFamily="18" charset="2"/>
                <a:hlinkClick r:id="" action="ppaction://noaction"/>
              </a:rPr>
              <a:t></a:t>
            </a:r>
            <a:r>
              <a:rPr lang="el-GR" dirty="0"/>
              <a:t> Το στέλεχος και η παρεγκεφαλίδα είναι τμήματα του εγκεφάλου.</a:t>
            </a:r>
          </a:p>
        </p:txBody>
      </p:sp>
    </p:spTree>
    <p:extLst>
      <p:ext uri="{BB962C8B-B14F-4D97-AF65-F5344CB8AC3E}">
        <p14:creationId xmlns:p14="http://schemas.microsoft.com/office/powerpoint/2010/main" val="83772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796639-AC16-49A3-8C6B-879EBBBE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55" y="346930"/>
            <a:ext cx="8873490" cy="1283566"/>
          </a:xfrm>
        </p:spPr>
        <p:txBody>
          <a:bodyPr>
            <a:noAutofit/>
          </a:bodyPr>
          <a:lstStyle/>
          <a:p>
            <a:r>
              <a:rPr lang="el-GR" sz="3200" b="1" u="sng" dirty="0"/>
              <a:t>ΕΞΩΤΕΡΙΚΗ ΕΠΙΦΑΝΕΙΑ ΒΑΣΗΣ ΕΓΚΕΦΑΛΙΚΟΥ ΚΡΑΝΙΟΥ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393295-E6A2-44DA-B8D7-D35C93BD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55" y="1820665"/>
            <a:ext cx="8873490" cy="5020809"/>
          </a:xfrm>
        </p:spPr>
        <p:txBody>
          <a:bodyPr>
            <a:normAutofit/>
          </a:bodyPr>
          <a:lstStyle/>
          <a:p>
            <a:pPr lvl="0" algn="just"/>
            <a:r>
              <a:rPr lang="el-GR" dirty="0"/>
              <a:t>Έξω ακουστικός πόρος (</a:t>
            </a:r>
            <a:r>
              <a:rPr lang="el-GR" i="1" dirty="0"/>
              <a:t>άνοιγμα στο κροταφικό οστό που αντιστοιχεί στην θέση του  αυτιού</a:t>
            </a:r>
            <a:r>
              <a:rPr lang="el-GR" dirty="0"/>
              <a:t>)</a:t>
            </a:r>
          </a:p>
          <a:p>
            <a:pPr lvl="0" algn="just"/>
            <a:r>
              <a:rPr lang="el-GR" dirty="0"/>
              <a:t>Μαστοειδής απόφυση (</a:t>
            </a:r>
            <a:r>
              <a:rPr lang="el-GR" i="1" dirty="0"/>
              <a:t>ογκώδης, ψηλαφητή, βρίσκεται προς τα έξω</a:t>
            </a:r>
            <a:r>
              <a:rPr lang="el-GR" dirty="0"/>
              <a:t>)</a:t>
            </a:r>
          </a:p>
          <a:p>
            <a:pPr lvl="0" algn="just"/>
            <a:r>
              <a:rPr lang="el-GR" dirty="0"/>
              <a:t>Βελονοειδής απόφυση (</a:t>
            </a:r>
            <a:r>
              <a:rPr lang="el-GR" i="1" dirty="0"/>
              <a:t>λεπτή, αιχμηρή, βρίσκεται προς τα μέσα</a:t>
            </a:r>
            <a:r>
              <a:rPr lang="el-GR" dirty="0"/>
              <a:t>)</a:t>
            </a:r>
          </a:p>
          <a:p>
            <a:pPr lvl="0" algn="just"/>
            <a:r>
              <a:rPr lang="el-GR" dirty="0" err="1"/>
              <a:t>Βελονομαστοειδές</a:t>
            </a:r>
            <a:r>
              <a:rPr lang="el-GR" dirty="0"/>
              <a:t> τρήμα (</a:t>
            </a:r>
            <a:r>
              <a:rPr lang="el-GR" i="1" dirty="0"/>
              <a:t>μεταξύ των δύο αποφύσεων, έξοδος προσωπικού νεύρου</a:t>
            </a:r>
            <a:r>
              <a:rPr lang="el-GR" dirty="0"/>
              <a:t>)</a:t>
            </a:r>
          </a:p>
          <a:p>
            <a:pPr lvl="0" algn="just"/>
            <a:r>
              <a:rPr lang="el-GR" dirty="0"/>
              <a:t>Ζυγωματικό τόξο (</a:t>
            </a:r>
            <a:r>
              <a:rPr lang="el-GR" i="1" dirty="0"/>
              <a:t>οστέινη γέφυρα μεταξύ κροταφικού και ζυγωματικού οστού</a:t>
            </a:r>
            <a:r>
              <a:rPr lang="el-GR" dirty="0"/>
              <a:t>)</a:t>
            </a:r>
          </a:p>
          <a:p>
            <a:pPr algn="just"/>
            <a:r>
              <a:rPr lang="el-GR" dirty="0"/>
              <a:t>Αρθρική επιφάνεια </a:t>
            </a:r>
            <a:r>
              <a:rPr lang="el-GR" dirty="0" err="1"/>
              <a:t>κροταφογναθικής</a:t>
            </a:r>
            <a:r>
              <a:rPr lang="el-GR" dirty="0"/>
              <a:t> άρθρωσης (</a:t>
            </a:r>
            <a:r>
              <a:rPr lang="el-GR" i="1" dirty="0"/>
              <a:t>για σύνδεση κροταφικού οστού και κάτω γνάθου</a:t>
            </a:r>
            <a:r>
              <a:rPr lang="el-GR" dirty="0"/>
              <a:t>) </a:t>
            </a:r>
            <a:endParaRPr lang="en-US" dirty="0"/>
          </a:p>
          <a:p>
            <a:pPr algn="just"/>
            <a:r>
              <a:rPr lang="el-GR" dirty="0"/>
              <a:t>Ινιακοί κόνδυλοι (</a:t>
            </a:r>
            <a:r>
              <a:rPr lang="el-GR" i="1" dirty="0"/>
              <a:t>στα πλάγια του ινιακού τρήματος</a:t>
            </a:r>
            <a:r>
              <a:rPr lang="el-GR" dirty="0"/>
              <a:t>) για άρθρωση με 1</a:t>
            </a:r>
            <a:r>
              <a:rPr lang="el-GR" baseline="30000" dirty="0"/>
              <a:t>ο</a:t>
            </a:r>
            <a:r>
              <a:rPr lang="el-GR" dirty="0"/>
              <a:t> αυχενικό  σπόνδυλο</a:t>
            </a:r>
          </a:p>
          <a:p>
            <a:pPr lvl="0" algn="just"/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569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95FB06-3BD2-43A7-90D1-E75C4DDBA513}"/>
              </a:ext>
            </a:extLst>
          </p:cNvPr>
          <p:cNvSpPr txBox="1">
            <a:spLocks/>
          </p:cNvSpPr>
          <p:nvPr/>
        </p:nvSpPr>
        <p:spPr>
          <a:xfrm>
            <a:off x="1446938" y="727628"/>
            <a:ext cx="7046595" cy="778092"/>
          </a:xfrm>
          <a:prstGeom prst="rect">
            <a:avLst/>
          </a:prstGeom>
        </p:spPr>
        <p:txBody>
          <a:bodyPr vert="horz" lIns="78296" tIns="39148" rIns="78296" bIns="39148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138" dirty="0"/>
              <a:t>ΒΑΣΗ ΕΓΚΕΦΑΛΙΚΟΥ ΚΡΑΝΙΟΥ:</a:t>
            </a:r>
            <a:br>
              <a:rPr lang="el-GR" sz="5138" dirty="0"/>
            </a:br>
            <a:r>
              <a:rPr lang="el-GR" sz="1884" i="1" dirty="0"/>
              <a:t>ΕΞΩΤΕΡΙΚΗ ΕΠΙΦΑΝΕΙΑ (ΠΑΝΩ)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E94E2-DAAF-466F-B0DD-BAE770E43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8"/>
          <a:stretch/>
        </p:blipFill>
        <p:spPr>
          <a:xfrm>
            <a:off x="1446938" y="1681379"/>
            <a:ext cx="6684690" cy="4683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31628" y="5077721"/>
            <a:ext cx="2307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OpenStax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College - Anatomy &amp; Physiology,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Connexions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 site. http://cnx.org/content/col11496/1.6/, Jun 19, 2013., CC BY 3.0, https://commons.wikimedia.org/w/index.php?curid=30131438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24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DA0FEE-5581-4B53-8A7F-D0AD3ECB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55" y="111337"/>
            <a:ext cx="8873490" cy="1774004"/>
          </a:xfrm>
        </p:spPr>
        <p:txBody>
          <a:bodyPr>
            <a:noAutofit/>
          </a:bodyPr>
          <a:lstStyle/>
          <a:p>
            <a:r>
              <a:rPr lang="el-GR" sz="3200" b="1" dirty="0"/>
              <a:t>ΣΥΝΟΨΗ ΒΑΣΗΣ ΚΡΑΝΙΟΥ (</a:t>
            </a:r>
            <a:r>
              <a:rPr lang="el-GR" sz="3200" b="1" cap="none" dirty="0"/>
              <a:t>σε σχέση με τον εγκέφαλο και τα διάφορα ανατομικά στοιχεία του</a:t>
            </a:r>
            <a:r>
              <a:rPr lang="el-GR" sz="3200" b="1" dirty="0"/>
              <a:t>)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AA097A-7566-4785-8533-F97BA2CEE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93" y="2244102"/>
            <a:ext cx="9385614" cy="3870259"/>
          </a:xfrm>
        </p:spPr>
        <p:txBody>
          <a:bodyPr>
            <a:normAutofit/>
          </a:bodyPr>
          <a:lstStyle/>
          <a:p>
            <a:pPr lvl="0"/>
            <a:r>
              <a:rPr lang="el-GR" sz="2000" dirty="0"/>
              <a:t>Ο εγκέφαλος βρίσκεται στο έδαφος της κρανιακής κοιλότητας, η οποία αποτελείται από τρεις βόθρους.</a:t>
            </a:r>
          </a:p>
          <a:p>
            <a:pPr lvl="0"/>
            <a:r>
              <a:rPr lang="en-US" sz="2000" dirty="0"/>
              <a:t>T</a:t>
            </a:r>
            <a:r>
              <a:rPr lang="el-GR" sz="2000" dirty="0"/>
              <a:t>α οστά του κρανίου και οι μήνιγγες προστατεύουν τον εγκέφαλο.</a:t>
            </a:r>
          </a:p>
          <a:p>
            <a:pPr lvl="0"/>
            <a:r>
              <a:rPr lang="el-GR" sz="2000" dirty="0"/>
              <a:t>Ο </a:t>
            </a:r>
            <a:r>
              <a:rPr lang="el-GR" sz="2000" b="1" dirty="0"/>
              <a:t>πρόσθιος κρανιακός βόθρος</a:t>
            </a:r>
            <a:r>
              <a:rPr lang="el-GR" sz="2000" dirty="0"/>
              <a:t> περιέχει τους μετωπιαίους λοβούς των εγκεφαλικών ημισφαιρίων</a:t>
            </a:r>
            <a:r>
              <a:rPr lang="el-GR" sz="2000" baseline="30000" dirty="0">
                <a:sym typeface="Symbol" panose="05050102010706020507" pitchFamily="18" charset="2"/>
                <a:hlinkClick r:id="" action="ppaction://hlinkfile"/>
              </a:rPr>
              <a:t></a:t>
            </a:r>
            <a:r>
              <a:rPr lang="el-GR" sz="2000" dirty="0"/>
              <a:t>.</a:t>
            </a:r>
          </a:p>
          <a:p>
            <a:pPr lvl="0"/>
            <a:r>
              <a:rPr lang="el-GR" sz="2000" dirty="0"/>
              <a:t>Το </a:t>
            </a:r>
            <a:r>
              <a:rPr lang="el-GR" sz="2000" dirty="0" err="1"/>
              <a:t>τετρημένο</a:t>
            </a:r>
            <a:r>
              <a:rPr lang="el-GR" sz="2000" dirty="0"/>
              <a:t> πέταλο του ηθμοειδούς δέχεται την είσοδο οσφρητικών νεύρων προς την κρανιακή κοιλότητα .</a:t>
            </a:r>
          </a:p>
          <a:p>
            <a:pPr lvl="0"/>
            <a:r>
              <a:rPr lang="el-GR" sz="2000" dirty="0"/>
              <a:t>Ο </a:t>
            </a:r>
            <a:r>
              <a:rPr lang="el-GR" sz="2000" b="1" dirty="0"/>
              <a:t>μέσος κρανιακός βόθρος</a:t>
            </a:r>
            <a:r>
              <a:rPr lang="el-GR" sz="2000" dirty="0"/>
              <a:t> περιέχει τον κροταφικό λοβό. Στη μέση γραμμή, το τουρκικό εφίππιο φιλοξενεί τον αδένα της υπόφυσης.</a:t>
            </a:r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3A807-174E-4438-9374-A22D0B4EE6BC}"/>
              </a:ext>
            </a:extLst>
          </p:cNvPr>
          <p:cNvSpPr txBox="1"/>
          <p:nvPr/>
        </p:nvSpPr>
        <p:spPr>
          <a:xfrm>
            <a:off x="364314" y="6561336"/>
            <a:ext cx="9292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aseline="30000" dirty="0">
                <a:sym typeface="Symbol" panose="05050102010706020507" pitchFamily="18" charset="2"/>
                <a:hlinkClick r:id="" action="ppaction://hlinkfile"/>
              </a:rPr>
              <a:t></a:t>
            </a:r>
            <a:r>
              <a:rPr lang="el-GR" sz="1600" dirty="0"/>
              <a:t> Ο εγκέφαλος διαιρείται στα εγκεφαλικά ημισφαίρια, το στέλεχος και την παρεγκεφαλίδα. Τα ημισφαίρια χωρίζονται σε λοβούς (μετωπιαίο, βρεγματικό, κροταφικό, ινιακό, κεντρικό) ανάλογα με τη θέση.</a:t>
            </a:r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91576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6AF198-2CF3-4B38-B97B-E978DEBA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02" y="520676"/>
            <a:ext cx="8873490" cy="779314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Ένας αριθμός </a:t>
            </a:r>
            <a:r>
              <a:rPr lang="el-GR" sz="2000" i="1" dirty="0"/>
              <a:t>τρημάτων</a:t>
            </a:r>
            <a:r>
              <a:rPr lang="el-GR" sz="2000" dirty="0"/>
              <a:t> αποτελούν σημεία εισόδου και εξόδου σημαντικών </a:t>
            </a:r>
            <a:r>
              <a:rPr lang="el-GR" sz="2000" i="1" dirty="0"/>
              <a:t>αγγείων</a:t>
            </a:r>
            <a:r>
              <a:rPr lang="el-GR" sz="2000" dirty="0"/>
              <a:t> και </a:t>
            </a:r>
            <a:r>
              <a:rPr lang="el-GR" sz="2000" i="1" dirty="0"/>
              <a:t>εγκεφαλικών νεύρων</a:t>
            </a:r>
            <a:r>
              <a:rPr lang="el-GR" sz="2000" dirty="0"/>
              <a:t> (τα οποία αναφέρονται στις παρενθέσεις):</a:t>
            </a:r>
          </a:p>
          <a:p>
            <a:pPr algn="just"/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8FF86-7962-421A-BBD7-B986C55A7787}"/>
              </a:ext>
            </a:extLst>
          </p:cNvPr>
          <p:cNvSpPr txBox="1"/>
          <p:nvPr/>
        </p:nvSpPr>
        <p:spPr>
          <a:xfrm>
            <a:off x="948208" y="1333041"/>
            <a:ext cx="8636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i="1" dirty="0"/>
              <a:t>οπτικό τρήμα</a:t>
            </a:r>
            <a:r>
              <a:rPr lang="el-GR" dirty="0"/>
              <a:t> (οπτικό νεύρο, οφθαλμική αρτηρία)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i="1" dirty="0" err="1"/>
              <a:t>υπερκόγχιο</a:t>
            </a:r>
            <a:r>
              <a:rPr lang="el-GR" i="1" dirty="0"/>
              <a:t> σχίσμα </a:t>
            </a:r>
            <a:r>
              <a:rPr lang="el-GR" dirty="0"/>
              <a:t>(κοινό κινητικό, </a:t>
            </a:r>
            <a:r>
              <a:rPr lang="el-GR" dirty="0" err="1"/>
              <a:t>τροχιλιακό</a:t>
            </a:r>
            <a:r>
              <a:rPr lang="el-GR" dirty="0"/>
              <a:t>, </a:t>
            </a:r>
            <a:r>
              <a:rPr lang="el-GR" dirty="0" err="1"/>
              <a:t>απαγωγό</a:t>
            </a:r>
            <a:r>
              <a:rPr lang="el-GR" dirty="0"/>
              <a:t> και οφθαλμικός-α΄ κλάδος του τριδύμου)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i="1" dirty="0"/>
              <a:t>στρογγυλό τρήμα</a:t>
            </a:r>
            <a:r>
              <a:rPr lang="el-GR" dirty="0"/>
              <a:t> (άνω γναθικός- β΄ κλάδος του τριδύμου)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i="1" dirty="0"/>
              <a:t>ωοειδές τρήμα</a:t>
            </a:r>
            <a:r>
              <a:rPr lang="el-GR" dirty="0"/>
              <a:t> (κάτω γναθικός- γ΄ κλάδος του τριδύμου)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i="1" dirty="0"/>
              <a:t>(πρόσθιο)</a:t>
            </a:r>
            <a:r>
              <a:rPr lang="el-GR" dirty="0"/>
              <a:t> </a:t>
            </a:r>
            <a:r>
              <a:rPr lang="el-GR" i="1" dirty="0"/>
              <a:t>ρηγματώδες τρήμα</a:t>
            </a:r>
            <a:r>
              <a:rPr lang="el-GR" dirty="0"/>
              <a:t> (έσω καρωτίδα αρτηρία)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i="1" dirty="0" err="1"/>
              <a:t>ακανθικό</a:t>
            </a:r>
            <a:r>
              <a:rPr lang="el-GR" i="1" dirty="0"/>
              <a:t> τρήμα</a:t>
            </a:r>
            <a:r>
              <a:rPr lang="el-GR" dirty="0"/>
              <a:t> (μέση μηνιγγική αρτηρία)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EE0FB-7143-4206-BC15-64BC28CA8857}"/>
              </a:ext>
            </a:extLst>
          </p:cNvPr>
          <p:cNvSpPr txBox="1"/>
          <p:nvPr/>
        </p:nvSpPr>
        <p:spPr>
          <a:xfrm>
            <a:off x="515497" y="3850689"/>
            <a:ext cx="9077899" cy="136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589" lvl="0" indent="-201589" algn="just" defTabSz="1007943">
              <a:lnSpc>
                <a:spcPct val="90000"/>
              </a:lnSpc>
              <a:spcBef>
                <a:spcPts val="1323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l-GR" sz="2000" dirty="0"/>
              <a:t>Ο </a:t>
            </a:r>
            <a:r>
              <a:rPr lang="el-GR" sz="2000" b="1" dirty="0"/>
              <a:t>οπίσθιος κρανιακός βόθρος </a:t>
            </a:r>
            <a:r>
              <a:rPr lang="el-GR" sz="2000" dirty="0"/>
              <a:t>φέρει το στέλεχος και την παρεγκεφαλίδα.</a:t>
            </a:r>
          </a:p>
          <a:p>
            <a:pPr marL="201589" lvl="0" indent="-201589" algn="just" defTabSz="1007943">
              <a:lnSpc>
                <a:spcPct val="90000"/>
              </a:lnSpc>
              <a:spcBef>
                <a:spcPts val="1323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l-GR" sz="2000" dirty="0"/>
              <a:t>Ένας αριθμός σημαντικών δομών διέρχεται από τα τρήματα το οπίσθιου βόθρου:</a:t>
            </a: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BCE11-0502-4562-ABF4-13D4E6FA31A9}"/>
              </a:ext>
            </a:extLst>
          </p:cNvPr>
          <p:cNvSpPr txBox="1"/>
          <p:nvPr/>
        </p:nvSpPr>
        <p:spPr>
          <a:xfrm>
            <a:off x="719907" y="4993005"/>
            <a:ext cx="8350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i="1" dirty="0"/>
              <a:t>το ινιακό τρήμα (προμήκης μυελός, σπονδυλικές αρτηρίες)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i="1" dirty="0"/>
              <a:t>υπογλώσσιος πόρος (υπογλώσσιο νεύρο)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i="1" dirty="0" err="1"/>
              <a:t>σφαγιτιδικό</a:t>
            </a:r>
            <a:r>
              <a:rPr lang="el-GR" i="1" dirty="0"/>
              <a:t> τρήμα (έσω </a:t>
            </a:r>
            <a:r>
              <a:rPr lang="el-GR" i="1" dirty="0" err="1"/>
              <a:t>σφαγίτιδα</a:t>
            </a:r>
            <a:r>
              <a:rPr lang="el-GR" i="1" dirty="0"/>
              <a:t> φλέβα, γλωσσοφαρυγγικό, </a:t>
            </a:r>
            <a:r>
              <a:rPr lang="el-GR" i="1" dirty="0" err="1"/>
              <a:t>πνευμονογαστρικό</a:t>
            </a:r>
            <a:r>
              <a:rPr lang="el-GR" i="1" dirty="0"/>
              <a:t> και παραπληρωματικό νεύρο)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i="1" dirty="0"/>
              <a:t>έσω ακουστικός πόρος (προσωπικό και </a:t>
            </a:r>
            <a:r>
              <a:rPr lang="el-GR" i="1" dirty="0" err="1"/>
              <a:t>στατικοακουστικό</a:t>
            </a:r>
            <a:r>
              <a:rPr lang="el-GR" i="1" dirty="0"/>
              <a:t> νεύρο).</a:t>
            </a:r>
          </a:p>
        </p:txBody>
      </p:sp>
    </p:spTree>
    <p:extLst>
      <p:ext uri="{BB962C8B-B14F-4D97-AF65-F5344CB8AC3E}">
        <p14:creationId xmlns:p14="http://schemas.microsoft.com/office/powerpoint/2010/main" val="379920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08123B-6F16-40C8-9C96-BA3BEEBA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46" y="217251"/>
            <a:ext cx="8873490" cy="964077"/>
          </a:xfrm>
        </p:spPr>
        <p:txBody>
          <a:bodyPr>
            <a:normAutofit/>
          </a:bodyPr>
          <a:lstStyle/>
          <a:p>
            <a:r>
              <a:rPr lang="el-GR" sz="3600" b="1" u="sng" dirty="0"/>
              <a:t>ΠΡΟΣΩΠΙΚΟ ΚΡΑΝΙΟ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991D2D-97C8-49C8-802D-D9E5270A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00" y="1010824"/>
            <a:ext cx="8873490" cy="536943"/>
          </a:xfrm>
        </p:spPr>
        <p:txBody>
          <a:bodyPr/>
          <a:lstStyle/>
          <a:p>
            <a:pPr marL="0" indent="0">
              <a:buNone/>
            </a:pPr>
            <a:r>
              <a:rPr lang="el-GR" b="1" u="sng" dirty="0"/>
              <a:t>ΟΣΤΑ</a:t>
            </a:r>
            <a:r>
              <a:rPr lang="el-GR" b="1" dirty="0"/>
              <a:t> (Σύνολο 14)	 	</a:t>
            </a:r>
            <a:r>
              <a:rPr lang="el-GR" b="1" u="sng" dirty="0"/>
              <a:t>ΠΕΡΙΟΧΗ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6EB53-3CEA-4112-AC6A-86AE2C7AABAF}"/>
              </a:ext>
            </a:extLst>
          </p:cNvPr>
          <p:cNvSpPr txBox="1"/>
          <p:nvPr/>
        </p:nvSpPr>
        <p:spPr>
          <a:xfrm>
            <a:off x="462709" y="1575565"/>
            <a:ext cx="96287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Τα ζυγωματικά (2)</a:t>
            </a:r>
            <a:r>
              <a:rPr lang="el-GR" dirty="0"/>
              <a:t> 					</a:t>
            </a:r>
            <a:r>
              <a:rPr lang="el-GR" i="1" dirty="0"/>
              <a:t>στα πλάγια</a:t>
            </a:r>
            <a:endParaRPr lang="el-GR" dirty="0"/>
          </a:p>
          <a:p>
            <a:r>
              <a:rPr lang="el-GR" dirty="0"/>
              <a:t>- </a:t>
            </a:r>
            <a:r>
              <a:rPr lang="el-GR" b="1" dirty="0"/>
              <a:t>Τα </a:t>
            </a:r>
            <a:r>
              <a:rPr lang="el-GR" b="1" dirty="0" err="1"/>
              <a:t>δακρυϊκά</a:t>
            </a:r>
            <a:r>
              <a:rPr lang="el-GR" b="1" dirty="0"/>
              <a:t> (2)</a:t>
            </a:r>
            <a:r>
              <a:rPr lang="el-GR" dirty="0"/>
              <a:t>		 			</a:t>
            </a:r>
            <a:r>
              <a:rPr lang="el-GR" i="1" dirty="0"/>
              <a:t>στο έσω χείλος των οφθαλμικών </a:t>
            </a:r>
            <a:r>
              <a:rPr lang="el-GR" i="1" dirty="0" err="1"/>
              <a:t>κόγχων</a:t>
            </a:r>
            <a:endParaRPr lang="el-GR" dirty="0"/>
          </a:p>
          <a:p>
            <a:r>
              <a:rPr lang="el-GR" dirty="0"/>
              <a:t>- </a:t>
            </a:r>
            <a:r>
              <a:rPr lang="el-GR" b="1" dirty="0"/>
              <a:t>Τα ρινικά (2)</a:t>
            </a:r>
            <a:r>
              <a:rPr lang="el-GR" dirty="0"/>
              <a:t>						</a:t>
            </a:r>
            <a:r>
              <a:rPr lang="el-GR" i="1" dirty="0"/>
              <a:t>στο πρόσθιο και άνω τμήμα της ρινικής </a:t>
            </a:r>
          </a:p>
          <a:p>
            <a:r>
              <a:rPr lang="el-GR" i="1" dirty="0"/>
              <a:t>									κοιλότητας</a:t>
            </a:r>
            <a:endParaRPr lang="el-GR" dirty="0"/>
          </a:p>
          <a:p>
            <a:r>
              <a:rPr lang="el-GR" dirty="0"/>
              <a:t>- </a:t>
            </a:r>
            <a:r>
              <a:rPr lang="el-GR" b="1" dirty="0"/>
              <a:t>Η </a:t>
            </a:r>
            <a:r>
              <a:rPr lang="el-GR" b="1" dirty="0" err="1"/>
              <a:t>ύνις</a:t>
            </a:r>
            <a:r>
              <a:rPr lang="el-GR" b="1" dirty="0"/>
              <a:t> (1)</a:t>
            </a:r>
            <a:r>
              <a:rPr lang="el-GR" dirty="0"/>
              <a:t>			 				</a:t>
            </a:r>
            <a:r>
              <a:rPr lang="el-GR" i="1" dirty="0"/>
              <a:t>στο κέντρο της ρινικής κοιλότητας, σχηματίζει </a:t>
            </a:r>
          </a:p>
          <a:p>
            <a:r>
              <a:rPr lang="el-GR" i="1" dirty="0"/>
              <a:t>									το οστέινο ρινικό διάφραγμα </a:t>
            </a:r>
            <a:endParaRPr lang="el-GR" dirty="0"/>
          </a:p>
          <a:p>
            <a:r>
              <a:rPr lang="el-GR" dirty="0"/>
              <a:t>- </a:t>
            </a:r>
            <a:r>
              <a:rPr lang="el-GR" b="1" dirty="0"/>
              <a:t>Οι κάτω ρινικές κόγχες (2)</a:t>
            </a:r>
            <a:r>
              <a:rPr lang="el-GR" dirty="0"/>
              <a:t>	 		</a:t>
            </a:r>
            <a:r>
              <a:rPr lang="el-GR" i="1" dirty="0"/>
              <a:t>στα έσω πλάγια τοιχώματα της ρινικής </a:t>
            </a:r>
          </a:p>
          <a:p>
            <a:r>
              <a:rPr lang="el-GR" i="1" dirty="0"/>
              <a:t>									κοιλότητας</a:t>
            </a:r>
            <a:endParaRPr lang="el-GR" dirty="0"/>
          </a:p>
          <a:p>
            <a:r>
              <a:rPr lang="el-GR" dirty="0"/>
              <a:t>- </a:t>
            </a:r>
            <a:r>
              <a:rPr lang="el-GR" b="1" dirty="0"/>
              <a:t>Οι άνω γνάθοι (2)</a:t>
            </a:r>
            <a:r>
              <a:rPr lang="el-GR" dirty="0"/>
              <a:t> 		 			</a:t>
            </a:r>
            <a:r>
              <a:rPr lang="el-GR" i="1" dirty="0"/>
              <a:t>στο άνω τμήμα της στοματικής κοιλότητας και 											στο πρόσθιο τμήμα του προσώπου 													εκτεινόμενες μέχρι το κάτω χείλος των  												οφθαλμικών </a:t>
            </a:r>
            <a:r>
              <a:rPr lang="el-GR" i="1" dirty="0" err="1"/>
              <a:t>κόγχων</a:t>
            </a:r>
            <a:r>
              <a:rPr lang="el-GR" i="1" dirty="0"/>
              <a:t> </a:t>
            </a:r>
            <a:endParaRPr lang="el-GR" dirty="0"/>
          </a:p>
          <a:p>
            <a:r>
              <a:rPr lang="el-GR" dirty="0"/>
              <a:t>- </a:t>
            </a:r>
            <a:r>
              <a:rPr lang="el-GR" b="1" dirty="0"/>
              <a:t>Τα </a:t>
            </a:r>
            <a:r>
              <a:rPr lang="el-GR" b="1" dirty="0" err="1"/>
              <a:t>υπερώϊα</a:t>
            </a:r>
            <a:r>
              <a:rPr lang="el-GR" b="1" dirty="0"/>
              <a:t> (2)</a:t>
            </a:r>
            <a:r>
              <a:rPr lang="el-GR" dirty="0"/>
              <a:t> 		 				</a:t>
            </a:r>
            <a:r>
              <a:rPr lang="el-GR" i="1" dirty="0"/>
              <a:t>πίσω από τις άνω γνάθους στο άνω τμήμα της 											στοματικής κοιλότητας</a:t>
            </a:r>
            <a:endParaRPr lang="el-GR" dirty="0"/>
          </a:p>
          <a:p>
            <a:r>
              <a:rPr lang="el-GR" dirty="0"/>
              <a:t>- </a:t>
            </a:r>
            <a:r>
              <a:rPr lang="el-GR" b="1" dirty="0"/>
              <a:t>Η κάτω γνάθος (1)</a:t>
            </a:r>
            <a:r>
              <a:rPr lang="el-GR" dirty="0"/>
              <a:t>					</a:t>
            </a:r>
            <a:r>
              <a:rPr lang="el-GR" i="1" dirty="0"/>
              <a:t>Αποτελείται από ένα οριζόντιο τμήμα (σώμα) 											και δύο πλάγια κάθετα τμήματα (κλάδοι). Κάθε 											κλάδος καταλήγει προς τα πάνω σε δύο 												αποφύσεις (προεξοχές): την </a:t>
            </a:r>
            <a:r>
              <a:rPr lang="el-GR" i="1" dirty="0" err="1"/>
              <a:t>κορωνοειδή</a:t>
            </a:r>
            <a:r>
              <a:rPr lang="el-GR" i="1" dirty="0"/>
              <a:t> 												απόφυση (μπροστά) και τον κόνδυλο (πίσω) 											που συνδέεται με το κροταφικό οστό στην 												</a:t>
            </a:r>
            <a:r>
              <a:rPr lang="el-GR" i="1" dirty="0" err="1"/>
              <a:t>κροταφογναθική</a:t>
            </a:r>
            <a:r>
              <a:rPr lang="el-GR" i="1" dirty="0"/>
              <a:t> άρθρωση.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24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6A2B6C-B866-4245-8DA0-CF1388A10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85" y="1115161"/>
            <a:ext cx="6298559" cy="5329352"/>
          </a:xfrm>
        </p:spPr>
      </p:pic>
      <p:sp>
        <p:nvSpPr>
          <p:cNvPr id="3" name="TextBox 2"/>
          <p:cNvSpPr txBox="1"/>
          <p:nvPr/>
        </p:nvSpPr>
        <p:spPr>
          <a:xfrm>
            <a:off x="8175171" y="2209800"/>
            <a:ext cx="1970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OpenStax</a:t>
            </a:r>
            <a:r>
              <a:rPr lang="en-US" dirty="0"/>
              <a:t> College [CC BY 3.0 (</a:t>
            </a:r>
            <a:r>
              <a:rPr lang="en-US" u="sng" dirty="0">
                <a:hlinkClick r:id="rId3"/>
              </a:rPr>
              <a:t>https://creativecommons.org/licenses/by/3.0</a:t>
            </a:r>
            <a:r>
              <a:rPr lang="en-US" dirty="0"/>
              <a:t>)]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39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28B98A-BD47-4F9C-ABEA-B0E3C43E1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77" y="661012"/>
            <a:ext cx="9138652" cy="6429134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l-GR" b="1" dirty="0"/>
              <a:t>Οι οφθαλμικοί </a:t>
            </a:r>
            <a:r>
              <a:rPr lang="el-GR" b="1" dirty="0" err="1"/>
              <a:t>κόγχοι</a:t>
            </a:r>
            <a:r>
              <a:rPr lang="el-GR" b="1" dirty="0"/>
              <a:t>.</a:t>
            </a:r>
            <a:endParaRPr lang="el-GR" dirty="0"/>
          </a:p>
          <a:p>
            <a:pPr algn="just"/>
            <a:r>
              <a:rPr lang="el-GR" dirty="0"/>
              <a:t>Περιέχουν τους οφθαλμούς, εμφανίζουν σχήμα πυραμίδας (με τη βάση μπροστά και την κορυφή πίσω) και επικοινωνούν με το εσωτερικό της βάσης του κρανίου διά μέσου του οπτικού τρήματος και του </a:t>
            </a:r>
            <a:r>
              <a:rPr lang="el-GR" dirty="0" err="1"/>
              <a:t>υπερκογχίου</a:t>
            </a:r>
            <a:r>
              <a:rPr lang="el-GR" dirty="0"/>
              <a:t> σχίσματος από τα οποία διέρχονται το οπτικό νεύρο, τα τρία </a:t>
            </a:r>
            <a:r>
              <a:rPr lang="el-GR" dirty="0" err="1"/>
              <a:t>οφθαλμοκινητικά</a:t>
            </a:r>
            <a:r>
              <a:rPr lang="el-GR" dirty="0"/>
              <a:t> νεύρα (συζυγίες 3,4, και 6, ο 1</a:t>
            </a:r>
            <a:r>
              <a:rPr lang="el-GR" baseline="30000" dirty="0"/>
              <a:t>ος</a:t>
            </a:r>
            <a:r>
              <a:rPr lang="el-GR" dirty="0"/>
              <a:t> κλάδος του τριδύμου και τα αγγεία του οφθαλμού.</a:t>
            </a:r>
          </a:p>
          <a:p>
            <a:pPr marL="0" indent="0" algn="just">
              <a:buNone/>
            </a:pPr>
            <a:endParaRPr lang="el-GR" dirty="0"/>
          </a:p>
          <a:p>
            <a:pPr marL="0" lvl="0" indent="0" algn="just">
              <a:buNone/>
            </a:pPr>
            <a:r>
              <a:rPr lang="el-GR" b="1" dirty="0"/>
              <a:t>Η ρινική κοιλότητα</a:t>
            </a:r>
            <a:r>
              <a:rPr lang="el-GR" dirty="0"/>
              <a:t> (</a:t>
            </a:r>
            <a:r>
              <a:rPr lang="el-GR" i="1" dirty="0"/>
              <a:t>το κύτος της </a:t>
            </a:r>
            <a:r>
              <a:rPr lang="el-GR" i="1" dirty="0" err="1"/>
              <a:t>ρινός</a:t>
            </a:r>
            <a:r>
              <a:rPr lang="el-GR" dirty="0"/>
              <a:t>).</a:t>
            </a:r>
          </a:p>
          <a:p>
            <a:pPr algn="just"/>
            <a:r>
              <a:rPr lang="el-GR" dirty="0"/>
              <a:t>Περιέχει τον οσφρητικό βλεννογόνο, δηλαδή το όργανο της όσφρησης και επικοινωνεί επίσης με την βάση του κρανίου (πρόσθιο βόθρο) δια μέσου των </a:t>
            </a:r>
            <a:r>
              <a:rPr lang="el-GR" dirty="0" err="1"/>
              <a:t>μικροτρημάτων</a:t>
            </a:r>
            <a:r>
              <a:rPr lang="el-GR" dirty="0"/>
              <a:t> του ηθμοειδούς οστού που σχηματίζει την οροφή της ρινικής κοιλότητας. Αποτελεί την αρχή του αναπνευστικού συστήματος και χωρίζεται στις δύο ρινικές θαλάμες από το </a:t>
            </a:r>
            <a:r>
              <a:rPr lang="el-GR" dirty="0" err="1"/>
              <a:t>οστέϊνο</a:t>
            </a:r>
            <a:r>
              <a:rPr lang="el-GR" dirty="0"/>
              <a:t> ρινικό διάφραγμα που σχηματίζεται από την </a:t>
            </a:r>
            <a:r>
              <a:rPr lang="el-GR" dirty="0" err="1"/>
              <a:t>ύνιδα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r>
              <a:rPr lang="el-GR" dirty="0"/>
              <a:t> </a:t>
            </a:r>
          </a:p>
          <a:p>
            <a:pPr marL="0" lvl="0" indent="0" algn="just">
              <a:buNone/>
            </a:pPr>
            <a:r>
              <a:rPr lang="el-GR" b="1" dirty="0"/>
              <a:t>Η στοματική κοιλότητα.</a:t>
            </a:r>
            <a:endParaRPr lang="el-GR" dirty="0"/>
          </a:p>
          <a:p>
            <a:pPr algn="just"/>
            <a:r>
              <a:rPr lang="el-GR" dirty="0"/>
              <a:t>Περιέχει τις οδοντοστοιχίες και την γλώσσα με τον γευστικό βλεννογόνο και αποτελεί την αρχή του πεπτικού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325137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B9EDB3-D09F-453C-A1E1-CFB972D7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cap="none" dirty="0"/>
              <a:t>Διαίρεση κρανίου (σε τμήματα)</a:t>
            </a:r>
            <a:r>
              <a:rPr lang="el-GR" cap="none" dirty="0"/>
              <a:t/>
            </a:r>
            <a:br>
              <a:rPr lang="el-GR" cap="none" dirty="0"/>
            </a:br>
            <a:endParaRPr lang="el-GR" cap="none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B5921D-AF69-46D9-A5CF-C7307DE1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23" y="1847399"/>
            <a:ext cx="9375354" cy="2085623"/>
          </a:xfrm>
        </p:spPr>
        <p:txBody>
          <a:bodyPr>
            <a:normAutofit/>
          </a:bodyPr>
          <a:lstStyle/>
          <a:p>
            <a:pPr lvl="0" algn="just"/>
            <a:r>
              <a:rPr lang="el-GR" dirty="0"/>
              <a:t>1) </a:t>
            </a:r>
            <a:r>
              <a:rPr lang="el-GR" b="1" dirty="0"/>
              <a:t>εγκεφαλικό κρανίο</a:t>
            </a:r>
            <a:r>
              <a:rPr lang="el-GR" dirty="0"/>
              <a:t> (</a:t>
            </a:r>
            <a:r>
              <a:rPr lang="el-GR" i="1" dirty="0"/>
              <a:t>μεγαλύτερο, περιβάλλει προστατευτικά τον εγκέφαλο</a:t>
            </a:r>
            <a:r>
              <a:rPr lang="el-GR" dirty="0"/>
              <a:t>)</a:t>
            </a:r>
          </a:p>
          <a:p>
            <a:pPr lvl="0" algn="just"/>
            <a:r>
              <a:rPr lang="el-GR" dirty="0"/>
              <a:t>2) </a:t>
            </a:r>
            <a:r>
              <a:rPr lang="el-GR" b="1" dirty="0"/>
              <a:t>προσωπικό ή σπλαχνικό κρανίο</a:t>
            </a:r>
            <a:r>
              <a:rPr lang="el-GR" dirty="0"/>
              <a:t> </a:t>
            </a:r>
            <a:r>
              <a:rPr lang="el-GR" i="1" dirty="0"/>
              <a:t>[μικρότερο, δεν έρχεται σε σχέση με τον εγκέφαλο, δίνει το σχήμα του προσώπου και σχηματίζει τους οφθαλμικούς </a:t>
            </a:r>
            <a:r>
              <a:rPr lang="el-GR" i="1" dirty="0" err="1"/>
              <a:t>κόγχους</a:t>
            </a:r>
            <a:r>
              <a:rPr lang="el-GR" i="1" dirty="0"/>
              <a:t>, την ρινική και την στοματική κοιλότητα]</a:t>
            </a:r>
            <a:r>
              <a:rPr lang="el-GR" i="1" baseline="30000" dirty="0">
                <a:sym typeface="Symbol" panose="05050102010706020507" pitchFamily="18" charset="2"/>
                <a:hlinkClick r:id="" action="ppaction://noaction"/>
              </a:rPr>
              <a:t></a:t>
            </a:r>
            <a:r>
              <a:rPr lang="el-GR" dirty="0"/>
              <a:t>. </a:t>
            </a:r>
          </a:p>
          <a:p>
            <a:pPr marL="0" lvl="0" indent="0" algn="just">
              <a:buNone/>
            </a:pPr>
            <a:endParaRPr lang="el-GR" dirty="0"/>
          </a:p>
          <a:p>
            <a:pPr marL="0" lvl="0" indent="0" algn="just">
              <a:buNone/>
            </a:pPr>
            <a:endParaRPr lang="el-GR" dirty="0"/>
          </a:p>
          <a:p>
            <a:pPr marL="0" lvl="0" indent="0" algn="just">
              <a:buNone/>
            </a:pPr>
            <a:endParaRPr lang="el-GR" dirty="0"/>
          </a:p>
          <a:p>
            <a:pPr algn="just"/>
            <a:endParaRPr lang="el-GR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0458ADC-7163-4D01-B055-8B3973260F9A}"/>
              </a:ext>
            </a:extLst>
          </p:cNvPr>
          <p:cNvSpPr txBox="1">
            <a:spLocks noChangeArrowheads="1"/>
          </p:cNvSpPr>
          <p:nvPr/>
        </p:nvSpPr>
        <p:spPr>
          <a:xfrm>
            <a:off x="5219700" y="6195339"/>
            <a:ext cx="4114961" cy="778092"/>
          </a:xfrm>
          <a:prstGeom prst="rect">
            <a:avLst/>
          </a:prstGeom>
        </p:spPr>
        <p:txBody>
          <a:bodyPr vert="horz" lIns="78296" tIns="39148" rIns="78296" bIns="39148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200" dirty="0"/>
              <a:t>Πλάγια </a:t>
            </a:r>
            <a:r>
              <a:rPr lang="el-GR" altLang="el-GR" sz="4800" dirty="0"/>
              <a:t>ε</a:t>
            </a:r>
            <a:r>
              <a:rPr lang="el-GR" altLang="el-GR" sz="3200" dirty="0"/>
              <a:t>πιφάνεια </a:t>
            </a:r>
            <a:r>
              <a:rPr lang="el-GR" altLang="el-GR" sz="4800" dirty="0"/>
              <a:t>κ</a:t>
            </a:r>
            <a:r>
              <a:rPr lang="el-GR" altLang="el-GR" sz="3200" dirty="0"/>
              <a:t>ρανίου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3D9C53C-D440-4251-9F9D-CD0D1359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8" y="3901429"/>
            <a:ext cx="4477030" cy="34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97FD8-FACD-4270-AB93-DE6D8BB51544}"/>
              </a:ext>
            </a:extLst>
          </p:cNvPr>
          <p:cNvSpPr txBox="1"/>
          <p:nvPr/>
        </p:nvSpPr>
        <p:spPr>
          <a:xfrm>
            <a:off x="5845366" y="3768876"/>
            <a:ext cx="4351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aseline="30000" dirty="0">
                <a:sym typeface="Symbol" panose="05050102010706020507" pitchFamily="18" charset="2"/>
                <a:hlinkClick r:id="" action="ppaction://noaction"/>
              </a:rPr>
              <a:t></a:t>
            </a:r>
            <a:r>
              <a:rPr lang="el-GR" dirty="0"/>
              <a:t> </a:t>
            </a:r>
            <a:r>
              <a:rPr lang="el-GR" cap="all" dirty="0"/>
              <a:t>Σ</a:t>
            </a:r>
            <a:r>
              <a:rPr lang="el-GR" dirty="0"/>
              <a:t>τον σχηματισμό οφθαλμικών </a:t>
            </a:r>
            <a:r>
              <a:rPr lang="el-GR" dirty="0" err="1"/>
              <a:t>κόγχων</a:t>
            </a:r>
            <a:r>
              <a:rPr lang="el-GR" dirty="0"/>
              <a:t> και ρινικής κοιλότητας συμμετέχουν και οστά του εγκεφαλικού κρανίου (μετωπιαίο, σφηνοειδές, ηθμοειδές.</a:t>
            </a:r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415206" y="5531443"/>
            <a:ext cx="2514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3"/>
              </a:rPr>
              <a:t>Human skull side simplified (bones)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>
                <a:latin typeface="+mn-lt"/>
                <a:cs typeface="+mn-cs"/>
                <a:hlinkClick r:id="rId4" tooltip="User:LadyofHats"/>
              </a:rPr>
              <a:t>LadyofHats</a:t>
            </a:r>
            <a:r>
              <a:rPr lang="en-US" sz="1200" dirty="0">
                <a:latin typeface="+mn-lt"/>
                <a:cs typeface="+mn-cs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διαθέσιμο με άδεια  </a:t>
            </a:r>
            <a:r>
              <a:rPr lang="en-US" sz="1200" dirty="0">
                <a:latin typeface="+mn-lt"/>
                <a:cs typeface="+mn-cs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79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CB3CD6-6DDF-43A4-BCBE-4E752900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441" y="787683"/>
            <a:ext cx="7502283" cy="1156587"/>
          </a:xfrm>
        </p:spPr>
        <p:txBody>
          <a:bodyPr>
            <a:normAutofit fontScale="90000"/>
          </a:bodyPr>
          <a:lstStyle/>
          <a:p>
            <a:r>
              <a:rPr lang="el-GR" b="1" u="sng" dirty="0" err="1"/>
              <a:t>Εγκεφαλικο</a:t>
            </a:r>
            <a:r>
              <a:rPr lang="el-GR" b="1" u="sng" dirty="0"/>
              <a:t> </a:t>
            </a:r>
            <a:r>
              <a:rPr lang="el-GR" b="1" u="sng" dirty="0" err="1"/>
              <a:t>κρανΙο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3B94D1-45CE-46AC-BA76-436AB19B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53" y="1944270"/>
            <a:ext cx="9256464" cy="3803662"/>
          </a:xfrm>
        </p:spPr>
        <p:txBody>
          <a:bodyPr>
            <a:normAutofit fontScale="92500"/>
          </a:bodyPr>
          <a:lstStyle/>
          <a:p>
            <a:r>
              <a:rPr lang="el-GR" dirty="0"/>
              <a:t> </a:t>
            </a:r>
            <a:r>
              <a:rPr lang="el-GR" b="1" dirty="0"/>
              <a:t>Οστό</a:t>
            </a:r>
            <a:r>
              <a:rPr lang="el-GR" dirty="0"/>
              <a:t>                                             </a:t>
            </a:r>
            <a:r>
              <a:rPr lang="el-GR" b="1" dirty="0"/>
              <a:t>Περιοχή που βρίσκεται:</a:t>
            </a:r>
            <a:endParaRPr lang="el-GR" dirty="0"/>
          </a:p>
          <a:p>
            <a:r>
              <a:rPr lang="el-GR" dirty="0"/>
              <a:t>- Μετωπιαίο (1)			μπροστά σε θόλο και βάση</a:t>
            </a:r>
          </a:p>
          <a:p>
            <a:r>
              <a:rPr lang="el-GR" dirty="0"/>
              <a:t>- Βρεγματικά (2)		κεντρικά, στον θόλο</a:t>
            </a:r>
          </a:p>
          <a:p>
            <a:r>
              <a:rPr lang="el-GR" dirty="0"/>
              <a:t>- Ινιακό (1)			πίσω, σε θόλο και βάση</a:t>
            </a:r>
          </a:p>
          <a:p>
            <a:r>
              <a:rPr lang="el-GR" dirty="0"/>
              <a:t>- Κροταφικά (2)			πλάγια, κυρίως στην βάση αλλά και στο θόλο</a:t>
            </a:r>
          </a:p>
          <a:p>
            <a:r>
              <a:rPr lang="el-GR" dirty="0"/>
              <a:t>- Σφηνοειδές (1)			μπροστά και κεντρικά στην βάση και λίγο στο </a:t>
            </a:r>
          </a:p>
          <a:p>
            <a:pPr marL="0" indent="0">
              <a:buNone/>
            </a:pPr>
            <a:r>
              <a:rPr lang="el-GR" dirty="0"/>
              <a:t>				θόλο</a:t>
            </a:r>
          </a:p>
          <a:p>
            <a:r>
              <a:rPr lang="el-GR" dirty="0"/>
              <a:t>- Ηθμοειδές (1)			μπροστά, στην βάση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14DC9-1292-4BED-8A1D-E410CB6A079F}"/>
              </a:ext>
            </a:extLst>
          </p:cNvPr>
          <p:cNvSpPr txBox="1"/>
          <p:nvPr/>
        </p:nvSpPr>
        <p:spPr>
          <a:xfrm>
            <a:off x="812953" y="5747932"/>
            <a:ext cx="8947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Τα σημεία συνένωσης των οστών του κρανίου (είτε βρίσκονται στο εγκεφαλικό είτε στο προσωπικό κρανίο), ονομάζονται κρανιακές </a:t>
            </a:r>
            <a:r>
              <a:rPr lang="el-GR" b="1" dirty="0"/>
              <a:t>ραφές</a:t>
            </a:r>
            <a:r>
              <a:rPr lang="el-GR" dirty="0"/>
              <a:t>. Τα σημεία διασταύρωσης των ραφών ονομάζονται κρανιακές </a:t>
            </a:r>
            <a:r>
              <a:rPr lang="el-GR" b="1" dirty="0"/>
              <a:t>πηγές</a:t>
            </a:r>
            <a:r>
              <a:rPr lang="el-GR" dirty="0"/>
              <a:t>.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552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1230602-43FD-42A4-BCBC-1DB06B631134}"/>
              </a:ext>
            </a:extLst>
          </p:cNvPr>
          <p:cNvSpPr txBox="1">
            <a:spLocks noChangeArrowheads="1"/>
          </p:cNvSpPr>
          <p:nvPr/>
        </p:nvSpPr>
        <p:spPr>
          <a:xfrm>
            <a:off x="1612191" y="348711"/>
            <a:ext cx="7046595" cy="778092"/>
          </a:xfrm>
          <a:prstGeom prst="rect">
            <a:avLst/>
          </a:prstGeom>
        </p:spPr>
        <p:txBody>
          <a:bodyPr vert="horz" lIns="78296" tIns="39148" rIns="78296" bIns="39148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425" dirty="0"/>
              <a:t>Ραφές θόλου </a:t>
            </a:r>
            <a:r>
              <a:rPr lang="el-GR" altLang="el-GR" sz="5138" dirty="0"/>
              <a:t>κ</a:t>
            </a:r>
            <a:r>
              <a:rPr lang="el-GR" altLang="el-GR" sz="3425" dirty="0"/>
              <a:t>ρανίου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B1832F-E3E8-49D2-ADE8-87DB3BA3A5C2}"/>
              </a:ext>
            </a:extLst>
          </p:cNvPr>
          <p:cNvSpPr txBox="1">
            <a:spLocks noChangeArrowheads="1"/>
          </p:cNvSpPr>
          <p:nvPr/>
        </p:nvSpPr>
        <p:spPr>
          <a:xfrm>
            <a:off x="6847361" y="2981177"/>
            <a:ext cx="2572059" cy="1909384"/>
          </a:xfrm>
          <a:prstGeom prst="rect">
            <a:avLst/>
          </a:prstGeom>
        </p:spPr>
        <p:txBody>
          <a:bodyPr vert="horz" lIns="78296" tIns="39148" rIns="78296" bIns="3914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altLang="el-GR" sz="2055" dirty="0"/>
              <a:t>Στεφανιαία Ραφή</a:t>
            </a:r>
          </a:p>
          <a:p>
            <a:pPr algn="l"/>
            <a:r>
              <a:rPr lang="el-GR" altLang="el-GR" sz="2055" dirty="0"/>
              <a:t>Οβελιαία Ραφή</a:t>
            </a:r>
          </a:p>
          <a:p>
            <a:pPr algn="l"/>
            <a:r>
              <a:rPr lang="el-GR" altLang="el-GR" sz="2055" dirty="0" err="1"/>
              <a:t>Λαμδοειδής</a:t>
            </a:r>
            <a:r>
              <a:rPr lang="el-GR" altLang="el-GR" sz="2055" dirty="0"/>
              <a:t> Ραφή</a:t>
            </a:r>
          </a:p>
          <a:p>
            <a:pPr algn="l"/>
            <a:r>
              <a:rPr lang="el-GR" altLang="el-GR" sz="2055" dirty="0" err="1"/>
              <a:t>Λεπιδοειδείς</a:t>
            </a:r>
            <a:r>
              <a:rPr lang="el-GR" altLang="el-GR" sz="2055" dirty="0"/>
              <a:t> Ραφές</a:t>
            </a:r>
          </a:p>
          <a:p>
            <a:pPr algn="l"/>
            <a:endParaRPr lang="el-GR" altLang="el-GR" sz="2055" dirty="0"/>
          </a:p>
          <a:p>
            <a:pPr algn="l"/>
            <a:endParaRPr lang="el-GR" altLang="el-GR" sz="2055" dirty="0"/>
          </a:p>
          <a:p>
            <a:pPr algn="l"/>
            <a:endParaRPr lang="el-GR" altLang="el-GR" sz="2055" dirty="0"/>
          </a:p>
          <a:p>
            <a:endParaRPr lang="el-GR" altLang="el-GR" sz="2055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9DD52E-A47F-4D9A-BB26-23B81AD6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24" y="1570835"/>
            <a:ext cx="5169723" cy="534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11732" y="5813275"/>
            <a:ext cx="2514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3"/>
              </a:rPr>
              <a:t>Sutures from top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>
                <a:latin typeface="+mn-lt"/>
                <a:cs typeface="+mn-cs"/>
                <a:hlinkClick r:id="rId4" tooltip="User:Xxjamesxx (page does not exist)"/>
              </a:rPr>
              <a:t>Xxjamesxx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διαθέσιμο με άδεια  </a:t>
            </a:r>
            <a:r>
              <a:rPr lang="en-US" sz="1200" dirty="0">
                <a:latin typeface="+mn-lt"/>
                <a:cs typeface="+mn-cs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55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EBD4D7-2A32-4A7A-AA13-00312B38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55" y="243204"/>
            <a:ext cx="8873490" cy="1774004"/>
          </a:xfrm>
        </p:spPr>
        <p:txBody>
          <a:bodyPr/>
          <a:lstStyle/>
          <a:p>
            <a:r>
              <a:rPr lang="el-GR" u="sng" dirty="0" err="1"/>
              <a:t>ΔιαΙρεση</a:t>
            </a:r>
            <a:r>
              <a:rPr lang="el-GR" u="sng" dirty="0"/>
              <a:t> </a:t>
            </a:r>
            <a:r>
              <a:rPr lang="el-GR" u="sng" dirty="0" err="1"/>
              <a:t>εγκεφαλικοΥ</a:t>
            </a:r>
            <a:r>
              <a:rPr lang="el-GR" u="sng" dirty="0"/>
              <a:t> </a:t>
            </a:r>
            <a:r>
              <a:rPr lang="el-GR" u="sng" dirty="0" err="1"/>
              <a:t>κρανΙου</a:t>
            </a:r>
            <a:r>
              <a:rPr lang="el-GR" u="sng" dirty="0"/>
              <a:t> (σε </a:t>
            </a:r>
            <a:r>
              <a:rPr lang="el-GR" u="sng" dirty="0" err="1"/>
              <a:t>τμΗματα</a:t>
            </a:r>
            <a:r>
              <a:rPr lang="el-GR" u="sng" dirty="0"/>
              <a:t>)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B1FB73-88DD-4BB3-894B-41AF2437C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826" y="2478087"/>
            <a:ext cx="5221238" cy="2784384"/>
          </a:xfrm>
        </p:spPr>
        <p:txBody>
          <a:bodyPr>
            <a:normAutofit/>
          </a:bodyPr>
          <a:lstStyle/>
          <a:p>
            <a:pPr lvl="0"/>
            <a:r>
              <a:rPr lang="el-GR" b="1" dirty="0"/>
              <a:t>θόλος</a:t>
            </a:r>
            <a:r>
              <a:rPr lang="el-GR" dirty="0"/>
              <a:t> </a:t>
            </a:r>
            <a:r>
              <a:rPr lang="el-GR" i="1" dirty="0"/>
              <a:t>(άνω τμήμα)</a:t>
            </a:r>
            <a:endParaRPr lang="el-GR" dirty="0"/>
          </a:p>
          <a:p>
            <a:pPr lvl="0"/>
            <a:r>
              <a:rPr lang="el-GR" b="1" dirty="0"/>
              <a:t>βάση </a:t>
            </a:r>
            <a:r>
              <a:rPr lang="el-GR" i="1" dirty="0"/>
              <a:t>(κάτω τμήμα)</a:t>
            </a:r>
            <a:r>
              <a:rPr lang="el-GR" dirty="0"/>
              <a:t>   </a:t>
            </a:r>
            <a:endParaRPr lang="en-US" dirty="0"/>
          </a:p>
          <a:p>
            <a:pPr marL="452438" lvl="0" indent="-200025">
              <a:buFont typeface="Wingdings" panose="05000000000000000000" pitchFamily="2" charset="2"/>
              <a:buChar char="ü"/>
            </a:pPr>
            <a:r>
              <a:rPr lang="el-GR" dirty="0"/>
              <a:t>-  Πρόσθιος κρανιακός βόθρος</a:t>
            </a:r>
          </a:p>
          <a:p>
            <a:pPr marL="452438" indent="-200025">
              <a:buFont typeface="Wingdings" panose="05000000000000000000" pitchFamily="2" charset="2"/>
              <a:buChar char="ü"/>
            </a:pPr>
            <a:r>
              <a:rPr lang="el-GR" dirty="0"/>
              <a:t>- Μέσος κρανιακός βόθρος</a:t>
            </a:r>
          </a:p>
          <a:p>
            <a:pPr marL="452438" indent="-200025">
              <a:buFont typeface="Wingdings" panose="05000000000000000000" pitchFamily="2" charset="2"/>
              <a:buChar char="ü"/>
            </a:pPr>
            <a:r>
              <a:rPr lang="el-GR" dirty="0"/>
              <a:t>- Οπίσθιος κρανιακός βόθρος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02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98E481-0473-4A98-A999-6121BFBAC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05" y="262229"/>
            <a:ext cx="5261772" cy="7035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6FFFA-6DC8-4D71-B048-0947B3FACBC5}"/>
              </a:ext>
            </a:extLst>
          </p:cNvPr>
          <p:cNvSpPr txBox="1"/>
          <p:nvPr/>
        </p:nvSpPr>
        <p:spPr>
          <a:xfrm>
            <a:off x="7039778" y="2181340"/>
            <a:ext cx="2633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Βάση εγκεφαλικού κρανίου (κρανιακοί βόθροι)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2058" y="5791201"/>
            <a:ext cx="3026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727_Cranial_Fossae</a:t>
            </a:r>
            <a:r>
              <a:rPr lang="en-US" dirty="0"/>
              <a:t> by Rice University is licensed under a </a:t>
            </a:r>
            <a:r>
              <a:rPr lang="en-US" u="sng" dirty="0">
                <a:hlinkClick r:id="rId4"/>
              </a:rPr>
              <a:t>Creative Commons Attribution 4.0 International License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23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990D12-7E10-428D-AAE6-0CC615B9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55" y="236761"/>
            <a:ext cx="8873490" cy="1426786"/>
          </a:xfrm>
        </p:spPr>
        <p:txBody>
          <a:bodyPr/>
          <a:lstStyle/>
          <a:p>
            <a:r>
              <a:rPr lang="el-GR" b="1" u="sng" dirty="0"/>
              <a:t>ΘΟΛΟΣ ΕΓΚΕΦΑΛΙΚΟΥ ΚΡΑΝΙΟΥ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15AEAE-8476-40E8-B8C3-492F1123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04" y="2041003"/>
            <a:ext cx="8873490" cy="2912995"/>
          </a:xfrm>
        </p:spPr>
        <p:txBody>
          <a:bodyPr/>
          <a:lstStyle/>
          <a:p>
            <a:pPr marL="0" indent="0">
              <a:buNone/>
            </a:pPr>
            <a:r>
              <a:rPr lang="el-GR" b="1" u="sng" cap="all" dirty="0"/>
              <a:t>Ο</a:t>
            </a:r>
            <a:r>
              <a:rPr lang="el-GR" b="1" u="sng" dirty="0"/>
              <a:t>στά</a:t>
            </a:r>
            <a:endParaRPr lang="el-GR" dirty="0"/>
          </a:p>
          <a:p>
            <a:r>
              <a:rPr lang="el-GR" dirty="0"/>
              <a:t>Μετωπιαίο (μπροστά)</a:t>
            </a:r>
          </a:p>
          <a:p>
            <a:r>
              <a:rPr lang="el-GR" dirty="0"/>
              <a:t>Βρεγματικά (κέντρο)</a:t>
            </a:r>
          </a:p>
          <a:p>
            <a:r>
              <a:rPr lang="el-GR" dirty="0"/>
              <a:t>Ινιακό (πίσω)</a:t>
            </a:r>
          </a:p>
          <a:p>
            <a:r>
              <a:rPr lang="el-GR" dirty="0"/>
              <a:t>Κροταφικό (πλάγια)</a:t>
            </a:r>
          </a:p>
          <a:p>
            <a:r>
              <a:rPr lang="el-GR" dirty="0"/>
              <a:t>Σφηνοειδές (</a:t>
            </a:r>
            <a:r>
              <a:rPr lang="el-GR" dirty="0" err="1"/>
              <a:t>προσθιοπλάγια</a:t>
            </a:r>
            <a:r>
              <a:rPr lang="el-GR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641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8DB3A1-D896-4179-A734-1A0845F5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55" y="534217"/>
            <a:ext cx="8873490" cy="1074246"/>
          </a:xfrm>
        </p:spPr>
        <p:txBody>
          <a:bodyPr>
            <a:normAutofit fontScale="90000"/>
          </a:bodyPr>
          <a:lstStyle/>
          <a:p>
            <a:r>
              <a:rPr lang="el-GR" b="1" u="sng" dirty="0" err="1"/>
              <a:t>ΒΑση</a:t>
            </a:r>
            <a:r>
              <a:rPr lang="el-GR" b="1" u="sng" dirty="0"/>
              <a:t> </a:t>
            </a:r>
            <a:r>
              <a:rPr lang="el-GR" b="1" u="sng" dirty="0" err="1"/>
              <a:t>εγκεφαλικοΥ</a:t>
            </a:r>
            <a:r>
              <a:rPr lang="el-GR" b="1" u="sng" dirty="0"/>
              <a:t> </a:t>
            </a:r>
            <a:r>
              <a:rPr lang="el-GR" b="1" u="sng" dirty="0" err="1"/>
              <a:t>κρανΙου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4DDB4A-E135-4490-913C-998B3EA8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7" y="1324907"/>
            <a:ext cx="5350985" cy="55386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1800" b="1" u="sng" dirty="0"/>
              <a:t>Πρόσθιος κρανιακός βόθρος </a:t>
            </a:r>
            <a:endParaRPr lang="el-GR" sz="1800" dirty="0"/>
          </a:p>
          <a:p>
            <a:r>
              <a:rPr lang="el-GR" sz="1800" dirty="0"/>
              <a:t>Χαρακτηριστικό σημείο: </a:t>
            </a:r>
            <a:r>
              <a:rPr lang="el-GR" sz="1800" dirty="0" err="1"/>
              <a:t>Κάλαιο</a:t>
            </a:r>
            <a:r>
              <a:rPr lang="el-GR" sz="1800" dirty="0"/>
              <a:t> </a:t>
            </a:r>
            <a:r>
              <a:rPr lang="el-GR" sz="1800" i="1" dirty="0"/>
              <a:t>(πρόσφυση σκληρής μήνιγγας)</a:t>
            </a:r>
            <a:r>
              <a:rPr lang="el-GR" sz="1800" i="1" baseline="30000" dirty="0">
                <a:sym typeface="Symbol" panose="05050102010706020507" pitchFamily="18" charset="2"/>
                <a:hlinkClick r:id="" action="ppaction://noaction"/>
              </a:rPr>
              <a:t></a:t>
            </a:r>
            <a:endParaRPr lang="el-GR" sz="1800" dirty="0"/>
          </a:p>
          <a:p>
            <a:r>
              <a:rPr lang="el-GR" sz="1800" dirty="0"/>
              <a:t>Οστά : 	- μετωπιαίο </a:t>
            </a:r>
            <a:r>
              <a:rPr lang="el-GR" sz="1800" i="1" dirty="0"/>
              <a:t>(μπροστά)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	- ηθμοειδές </a:t>
            </a:r>
            <a:r>
              <a:rPr lang="el-GR" sz="1800" i="1" dirty="0"/>
              <a:t>(κέντρο)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	- σφηνοειδές </a:t>
            </a:r>
            <a:r>
              <a:rPr lang="el-GR" sz="1800" i="1" dirty="0"/>
              <a:t>(πίσω)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 </a:t>
            </a:r>
          </a:p>
          <a:p>
            <a:pPr marL="0" indent="0">
              <a:buNone/>
            </a:pPr>
            <a:r>
              <a:rPr lang="el-GR" sz="1800" b="1" u="sng" dirty="0"/>
              <a:t>Μέσος κρανιακός βόθρος</a:t>
            </a:r>
            <a:endParaRPr lang="el-GR" sz="1800" dirty="0"/>
          </a:p>
          <a:p>
            <a:r>
              <a:rPr lang="el-GR" sz="1800" dirty="0"/>
              <a:t>Χαρακτηριστικό σημείο : Τουρκικό εφίππιο </a:t>
            </a:r>
            <a:r>
              <a:rPr lang="el-GR" sz="1800" i="1" dirty="0"/>
              <a:t>(περιέχει την υπόφυση δηλ. τον κεντρικό</a:t>
            </a:r>
            <a:r>
              <a:rPr lang="en-US" sz="1800" i="1" dirty="0"/>
              <a:t> </a:t>
            </a:r>
            <a:r>
              <a:rPr lang="el-GR" sz="1800" i="1" dirty="0"/>
              <a:t>ενδοκρινή  αδένα)</a:t>
            </a:r>
            <a:endParaRPr lang="el-GR" sz="1800" dirty="0"/>
          </a:p>
          <a:p>
            <a:pPr marL="176213" indent="-176213"/>
            <a:r>
              <a:rPr lang="el-GR" sz="1800" dirty="0"/>
              <a:t>Οστά : 	- σφηνοειδές </a:t>
            </a:r>
            <a:r>
              <a:rPr lang="el-GR" sz="1800" i="1" dirty="0"/>
              <a:t>(μπροστά, στο κέντρο και στο </a:t>
            </a:r>
          </a:p>
          <a:p>
            <a:pPr marL="0" indent="0">
              <a:buNone/>
            </a:pPr>
            <a:r>
              <a:rPr lang="el-GR" sz="1800" i="1" dirty="0"/>
              <a:t>	έδαφος του μέσου βόθρου)</a:t>
            </a:r>
            <a:endParaRPr lang="el-GR" sz="1800" dirty="0"/>
          </a:p>
          <a:p>
            <a:pPr marL="176213" lvl="0" indent="-176213">
              <a:buNone/>
            </a:pPr>
            <a:r>
              <a:rPr lang="el-GR" sz="1800" dirty="0"/>
              <a:t>		- κροταφικά </a:t>
            </a:r>
            <a:r>
              <a:rPr lang="el-GR" sz="1800" i="1" dirty="0"/>
              <a:t>(στα δύο πλάγια και οπίσθια </a:t>
            </a:r>
          </a:p>
          <a:p>
            <a:pPr marL="176213" lvl="0" indent="-176213">
              <a:buNone/>
            </a:pPr>
            <a:r>
              <a:rPr lang="el-GR" sz="1800" i="1" dirty="0"/>
              <a:t>		τμήματα)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 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78F1D-E5B2-4DF6-A9FD-74F25733C9DB}"/>
              </a:ext>
            </a:extLst>
          </p:cNvPr>
          <p:cNvSpPr txBox="1"/>
          <p:nvPr/>
        </p:nvSpPr>
        <p:spPr>
          <a:xfrm>
            <a:off x="6133940" y="1324907"/>
            <a:ext cx="3999123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/>
              <a:t>Οπίσθιος κρανιακός βόθρος</a:t>
            </a:r>
            <a:endParaRPr lang="el-GR" dirty="0"/>
          </a:p>
          <a:p>
            <a:pPr marL="201589" indent="-201589" algn="just" defTabSz="1007943">
              <a:lnSpc>
                <a:spcPct val="70000"/>
              </a:lnSpc>
              <a:spcBef>
                <a:spcPts val="1323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l-GR" sz="1700" dirty="0"/>
              <a:t>Χαρακτηριστικό σημείο: Ινιακό τρήμα [δίοδος του τελικού τμήματος του εγκεφάλου (προμήκης)  προς  την σπονδυλική στήλη όπου συνεχίζεται ως νωτιαίος μυελός]</a:t>
            </a:r>
          </a:p>
          <a:p>
            <a:pPr marL="201589" indent="-201589" algn="just" defTabSz="1007943">
              <a:lnSpc>
                <a:spcPct val="70000"/>
              </a:lnSpc>
              <a:spcBef>
                <a:spcPts val="1323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l-GR" sz="1700" dirty="0"/>
              <a:t>Οστά: 	- Ινιακό </a:t>
            </a:r>
            <a:r>
              <a:rPr lang="el-GR" i="1" dirty="0"/>
              <a:t>(στο μεγαλύτερο </a:t>
            </a:r>
          </a:p>
          <a:p>
            <a:pPr algn="just" defTabSz="1007943">
              <a:lnSpc>
                <a:spcPct val="70000"/>
              </a:lnSpc>
              <a:spcBef>
                <a:spcPts val="1323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l-GR" i="1" dirty="0"/>
              <a:t>	τμήμα)</a:t>
            </a:r>
            <a:endParaRPr lang="el-GR" dirty="0"/>
          </a:p>
          <a:p>
            <a:pPr lvl="0" algn="just"/>
            <a:r>
              <a:rPr lang="el-GR" dirty="0"/>
              <a:t>		- Κροταφικά </a:t>
            </a:r>
            <a:r>
              <a:rPr lang="el-GR" i="1" dirty="0"/>
              <a:t>(στα δύο 		</a:t>
            </a:r>
          </a:p>
          <a:p>
            <a:pPr lvl="0" algn="just"/>
            <a:r>
              <a:rPr lang="el-GR" i="1" dirty="0"/>
              <a:t>		</a:t>
            </a:r>
            <a:r>
              <a:rPr lang="el-GR" i="1" dirty="0" err="1"/>
              <a:t>προσθιοπλάγια</a:t>
            </a:r>
            <a:r>
              <a:rPr lang="el-GR" i="1" dirty="0"/>
              <a:t> τμήματα του </a:t>
            </a:r>
          </a:p>
          <a:p>
            <a:pPr lvl="0" algn="just"/>
            <a:r>
              <a:rPr lang="el-GR" i="1" dirty="0"/>
              <a:t>		οπίσθιου βόθρου)</a:t>
            </a:r>
            <a:endParaRPr lang="el-GR" dirty="0"/>
          </a:p>
          <a:p>
            <a:pPr algn="just"/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220B2-5C83-46C6-9E96-D98A11FEC8FF}"/>
              </a:ext>
            </a:extLst>
          </p:cNvPr>
          <p:cNvSpPr txBox="1"/>
          <p:nvPr/>
        </p:nvSpPr>
        <p:spPr>
          <a:xfrm>
            <a:off x="495759" y="6548404"/>
            <a:ext cx="8873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aseline="30000" dirty="0">
                <a:sym typeface="Symbol" panose="05050102010706020507" pitchFamily="18" charset="2"/>
                <a:hlinkClick r:id="" action="ppaction://noaction"/>
              </a:rPr>
              <a:t></a:t>
            </a:r>
            <a:r>
              <a:rPr lang="el-GR" sz="1400" dirty="0"/>
              <a:t> Η σκληρή μήνιγγα αποτελεί το εξωτερικό και ισχυρότερο από τα τρία περιβλήματα (μεμβράνες) που καλύπτουν τον εγκέφαλο και ονομάζονται μήνιγγες. Οι άλλες δύο (από μέσα προς τα έξω) είναι η χοριοειδής και η αραχνοειδής.</a:t>
            </a:r>
          </a:p>
          <a:p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81897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F0125E-782A-4701-A5A9-C02A60921662}"/>
              </a:ext>
            </a:extLst>
          </p:cNvPr>
          <p:cNvSpPr txBox="1">
            <a:spLocks/>
          </p:cNvSpPr>
          <p:nvPr/>
        </p:nvSpPr>
        <p:spPr>
          <a:xfrm>
            <a:off x="1439778" y="833454"/>
            <a:ext cx="7046595" cy="778092"/>
          </a:xfrm>
          <a:prstGeom prst="rect">
            <a:avLst/>
          </a:prstGeom>
        </p:spPr>
        <p:txBody>
          <a:bodyPr vert="horz" lIns="78296" tIns="39148" rIns="78296" bIns="39148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138" dirty="0"/>
              <a:t>ΒΑΣΗ ΕΓΚΕΦΑΛΙΚΟΥ ΚΡΑΝΙΟΥ:</a:t>
            </a:r>
            <a:br>
              <a:rPr lang="el-GR" sz="5138" dirty="0"/>
            </a:br>
            <a:r>
              <a:rPr lang="el-GR" sz="1884" i="1" dirty="0"/>
              <a:t>ΕΣΩΤΕΡΙΚΗ ΕΠΙΦΑΝΕΙΑ (ΚΑΤΩ)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6C32E2-2B1B-440A-ADB4-2EAD08C3A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7"/>
          <a:stretch/>
        </p:blipFill>
        <p:spPr>
          <a:xfrm>
            <a:off x="1302244" y="1874294"/>
            <a:ext cx="7362785" cy="4851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6657" y="6922861"/>
            <a:ext cx="7108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OpenStax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College - Anatomy &amp; Physiology,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Connexions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 site. http://cnx.org/content/col11496/1.6/, Jun 19, 2013., CC BY 3.0, https://commons.wikimedia.org/w/index.php?curid=30131438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81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Ξυλογραφί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Ξυλογραφία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8FF91F4DC5C4D9C6CDAE2AD52CD94" ma:contentTypeVersion="2" ma:contentTypeDescription="Create a new document." ma:contentTypeScope="" ma:versionID="fd011ee54b4d1d98893708a311f7a54a">
  <xsd:schema xmlns:xsd="http://www.w3.org/2001/XMLSchema" xmlns:xs="http://www.w3.org/2001/XMLSchema" xmlns:p="http://schemas.microsoft.com/office/2006/metadata/properties" xmlns:ns2="b521ff0f-6c8b-49da-bb30-1cdc71c144f0" targetNamespace="http://schemas.microsoft.com/office/2006/metadata/properties" ma:root="true" ma:fieldsID="2f64c39e4638cb31bf3001866bb1dcbe" ns2:_="">
    <xsd:import namespace="b521ff0f-6c8b-49da-bb30-1cdc71c144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ff0f-6c8b-49da-bb30-1cdc71c14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E804DF-DAA1-42BA-9D0E-3FD32595AE44}"/>
</file>

<file path=customXml/itemProps2.xml><?xml version="1.0" encoding="utf-8"?>
<ds:datastoreItem xmlns:ds="http://schemas.openxmlformats.org/officeDocument/2006/customXml" ds:itemID="{8AA0F91C-C101-4A29-A370-D892E9470988}"/>
</file>

<file path=customXml/itemProps3.xml><?xml version="1.0" encoding="utf-8"?>
<ds:datastoreItem xmlns:ds="http://schemas.openxmlformats.org/officeDocument/2006/customXml" ds:itemID="{7FEEFB50-EBC1-450E-9B08-FC6947F0F3DE}"/>
</file>

<file path=docProps/app.xml><?xml version="1.0" encoding="utf-8"?>
<Properties xmlns="http://schemas.openxmlformats.org/officeDocument/2006/extended-properties" xmlns:vt="http://schemas.openxmlformats.org/officeDocument/2006/docPropsVTypes">
  <Template>Ξυλογραφία</Template>
  <TotalTime>72</TotalTime>
  <Words>1092</Words>
  <Application>Microsoft Office PowerPoint</Application>
  <PresentationFormat>Custom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Rockwell</vt:lpstr>
      <vt:lpstr>Rockwell Condensed</vt:lpstr>
      <vt:lpstr>Symbol</vt:lpstr>
      <vt:lpstr>Wingdings</vt:lpstr>
      <vt:lpstr>Ξυλογραφία</vt:lpstr>
      <vt:lpstr>ΚΡΑΝΙΟ</vt:lpstr>
      <vt:lpstr>Διαίρεση κρανίου (σε τμήματα) </vt:lpstr>
      <vt:lpstr>Εγκεφαλικο κρανΙο </vt:lpstr>
      <vt:lpstr>PowerPoint Presentation</vt:lpstr>
      <vt:lpstr>ΔιαΙρεση εγκεφαλικοΥ κρανΙου (σε τμΗματα) </vt:lpstr>
      <vt:lpstr>PowerPoint Presentation</vt:lpstr>
      <vt:lpstr>ΘΟΛΟΣ ΕΓΚΕΦΑΛΙΚΟΥ ΚΡΑΝΙΟΥ</vt:lpstr>
      <vt:lpstr>ΒΑση εγκεφαλικοΥ κρανΙου </vt:lpstr>
      <vt:lpstr>PowerPoint Presentation</vt:lpstr>
      <vt:lpstr>ΒΑΣΗ ΕΓΚΕΦΑΛΙΚΟΥ ΚΡΑΝΙΟΥ  (Τρήματα και άλλα ανατομικά στοιχεία)</vt:lpstr>
      <vt:lpstr>PowerPoint Presentation</vt:lpstr>
      <vt:lpstr>ΕΞΩΤΕΡΙΚΗ ΕΠΙΦΑΝΕΙΑ ΒΑΣΗΣ ΕΓΚΕΦΑΛΙΚΟΥ ΚΡΑΝΙΟΥ </vt:lpstr>
      <vt:lpstr>PowerPoint Presentation</vt:lpstr>
      <vt:lpstr>ΣΥΝΟΨΗ ΒΑΣΗΣ ΚΡΑΝΙΟΥ (σε σχέση με τον εγκέφαλο και τα διάφορα ανατομικά στοιχεία του)</vt:lpstr>
      <vt:lpstr>PowerPoint Presentation</vt:lpstr>
      <vt:lpstr>ΠΡΟΣΩΠΙΚΟ ΚΡΑΝΙΟ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ΚΡΑΝΙΟ</dc:title>
  <dc:creator>dell</dc:creator>
  <cp:lastModifiedBy>ΝΕΚΤΑΡΙΑ ΒΑΘΗ</cp:lastModifiedBy>
  <cp:revision>17</cp:revision>
  <cp:lastPrinted>2019-02-20T12:29:42Z</cp:lastPrinted>
  <dcterms:created xsi:type="dcterms:W3CDTF">2019-02-19T07:51:07Z</dcterms:created>
  <dcterms:modified xsi:type="dcterms:W3CDTF">2019-02-28T09:24:20Z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0x010100D4E8FF91F4DC5C4D9C6CDAE2AD52CD94</vt:lpwstr>
  </property>
</Properties>
</file>