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8" r:id="rId3"/>
    <p:sldId id="266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96" r:id="rId12"/>
    <p:sldId id="299" r:id="rId13"/>
    <p:sldId id="259" r:id="rId14"/>
    <p:sldId id="267" r:id="rId15"/>
    <p:sldId id="297" r:id="rId16"/>
    <p:sldId id="298" r:id="rId17"/>
    <p:sldId id="283" r:id="rId18"/>
    <p:sldId id="286" r:id="rId19"/>
    <p:sldId id="260" r:id="rId20"/>
    <p:sldId id="261" r:id="rId21"/>
    <p:sldId id="275" r:id="rId22"/>
    <p:sldId id="292" r:id="rId23"/>
    <p:sldId id="287" r:id="rId24"/>
    <p:sldId id="293" r:id="rId25"/>
    <p:sldId id="284" r:id="rId26"/>
    <p:sldId id="294" r:id="rId27"/>
    <p:sldId id="301" r:id="rId28"/>
    <p:sldId id="300" r:id="rId29"/>
    <p:sldId id="295" r:id="rId30"/>
    <p:sldId id="262" r:id="rId31"/>
    <p:sldId id="282" r:id="rId32"/>
    <p:sldId id="263" r:id="rId33"/>
    <p:sldId id="276" r:id="rId34"/>
    <p:sldId id="277" r:id="rId35"/>
    <p:sldId id="278" r:id="rId36"/>
    <p:sldId id="257" r:id="rId37"/>
    <p:sldId id="279" r:id="rId38"/>
    <p:sldId id="280" r:id="rId39"/>
    <p:sldId id="281" r:id="rId4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31530-77F9-4323-B151-B201E4C9B8E6}" type="datetimeFigureOut">
              <a:rPr lang="el-GR" smtClean="0"/>
              <a:t>13/6/2024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1AE31-C69C-46AF-B09F-ADEED129B9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9266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1AE31-C69C-46AF-B09F-ADEED129B945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2675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B49684-9267-4A9B-A3BF-4784F3F0B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2447FA5-8736-415B-BCB4-8C218E680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B1B8C5E-7BDD-4471-AB49-A682064A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A2D-3F15-4C1D-9389-0403D751DDCB}" type="datetime1">
              <a:rPr lang="el-GR" smtClean="0"/>
              <a:t>13/6/2024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0BDF9E3-39E8-4DBF-BB1E-CC23E463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7CF8EE8-6CB0-4880-B9E2-B465672D1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618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733FA9-AB84-411F-8DA3-56A46962F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63898D3-1F15-45D9-880D-0915A14ED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619B876-3200-47D9-9809-4832EC0A7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54CB1-E965-48B2-AE2D-B7B438B3172E}" type="datetime1">
              <a:rPr lang="el-GR" smtClean="0"/>
              <a:t>13/6/2024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DD43262-966C-41A8-A066-8FC4304CF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F209DF1-0157-4F4C-A3B8-FC16E350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542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6D7F010A-6508-484D-9114-9CEAB5D527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D67CB27-353F-4375-ADE1-1240DD9C0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1BC6108-7C0B-467C-8028-23D92B7BE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D810-D5C6-4F12-8754-CF6F31954D73}" type="datetime1">
              <a:rPr lang="el-GR" smtClean="0"/>
              <a:t>13/6/2024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20EE83-3A21-44FF-BDEC-96C3E47C0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C088549-6294-45E5-A62B-5787A3D9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451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6418A3-4AE2-4CCB-8361-C44081A8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D338017-E7F4-4C3B-AB1B-13E64683F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215A9EF-8DC1-4053-81A8-858ED9571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255D-EDE1-4B31-B056-62F80DEA2BB7}" type="datetime1">
              <a:rPr lang="el-GR" smtClean="0"/>
              <a:t>13/6/2024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9D255CD-C87A-4CAA-8DD9-F26A2BD2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395BA62-76CD-457A-8C8F-CCD530EF4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8394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FE8C4C-4F98-4053-BF1B-557F133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53F907F-7BBB-402D-81E7-695045517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5CBB8DA-5488-4DA4-847B-46DD78FEB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573E-CA86-4F9B-BEE3-B0C39023542E}" type="datetime1">
              <a:rPr lang="el-GR" smtClean="0"/>
              <a:t>13/6/2024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D50A3B0-FAD5-4D9A-9929-84440190A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D901E92-5F6F-4AC0-9746-51733CF63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715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1AAD6D-0A7A-4381-BE44-A8D94407F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7E52F51-D566-4BC7-B689-3495AEFB8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0FB1BE0-D2EF-41BE-B3FC-D88A241E9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33CE15A-DDBB-4B04-BFD0-D651656D6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A282-5C4C-4B6D-A7CD-B56B78315FB2}" type="datetime1">
              <a:rPr lang="el-GR" smtClean="0"/>
              <a:t>13/6/2024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A0BFD5A-D1DB-4AD8-802D-EC7B3DBC1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978E091-E9E5-4727-AC21-FD2D403A1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2734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9C0086-76C2-4442-9BB3-893321FAB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ADCA8D3-2284-49C8-A902-AA68D20F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48F8433-14F8-43AB-BBD0-CC162B140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7D21A77-E9F3-459E-AB08-927E01F61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59F7EB7-28C7-4943-B178-A6C00E0C7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BC6804F-39A0-43A8-94BE-EC73A64B7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4E68F-CC1A-4837-9F62-07EAEE18E0D9}" type="datetime1">
              <a:rPr lang="el-GR" smtClean="0"/>
              <a:t>13/6/2024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3A02BF73-B8E8-4C89-A4C1-DC45D701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8A24098-5F76-45DC-A407-7F3173547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666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5F99B8-FF2B-4F1F-AFB1-C2B6704F9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364A267E-2ED8-4589-B9BD-A3323E59C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46F5-50F4-4442-BD1C-0108867D9C11}" type="datetime1">
              <a:rPr lang="el-GR" smtClean="0"/>
              <a:t>13/6/2024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2B7B76B-3DED-4C91-BB6A-7DF7C2246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9CDA13E-F76C-4E53-9539-B9EBC4E8E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4481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05E55F89-6B1C-49C1-999F-63FAE6337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7959A-051E-4A3A-B8B7-B71FAE73EA6D}" type="datetime1">
              <a:rPr lang="el-GR" smtClean="0"/>
              <a:t>13/6/2024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8CD9C8AC-6159-4250-981A-720154654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D0664A8-AD42-4F5F-A458-00A17C0A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9338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BB5D10-32E7-40E0-9B92-185139C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FAB235A-0DD9-4291-A965-7E8E1B9A3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29876FF-2CE4-4DE4-839D-E416EE707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A1AE054-1BD6-4F11-8651-74B54114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83FC-69EC-4081-8F01-B04DA8AE604B}" type="datetime1">
              <a:rPr lang="el-GR" smtClean="0"/>
              <a:t>13/6/2024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856357B-ADD4-4865-B6E3-39EF5B8D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93AAD00-13B5-42DA-850C-045ECF459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190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BC3391-7251-4568-96A5-129537805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A82A451-FDD1-4147-AFB8-6DCB0828B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475B80C-C105-42F4-9266-954B31AB4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4518D1B-255B-47E1-B0EA-80AFAA84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1DFF-8F54-4DF7-9E97-7FF973DB42BA}" type="datetime1">
              <a:rPr lang="el-GR" smtClean="0"/>
              <a:t>13/6/2024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339078E-7E93-45E9-90FB-7F2070C7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E37AB72-56F6-4C55-AEE8-58EDD7B63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754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A421DF7-4B18-4735-A176-1D2F1748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1E19567-7A22-45B5-94BC-C1D682BD5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70EE793-E520-4604-982F-AD06385B4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56C4A-923C-4FD4-83C7-046B7FA64C4F}" type="datetime1">
              <a:rPr lang="el-GR" smtClean="0"/>
              <a:t>13/6/2024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8C61145-30ED-4812-A0FF-CF35AD23E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9320B6B-2638-4E72-80C8-8D1208BC4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63A5F-0E8C-45B3-8EC5-677BC025FC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595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hatzik@uniwa.g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6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0.png"/><Relationship Id="rId7" Type="http://schemas.openxmlformats.org/officeDocument/2006/relationships/image" Target="../media/image28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0.png"/><Relationship Id="rId7" Type="http://schemas.openxmlformats.org/officeDocument/2006/relationships/image" Target="../media/image31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1.png"/><Relationship Id="rId4" Type="http://schemas.openxmlformats.org/officeDocument/2006/relationships/image" Target="../media/image2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05501BA-EABF-4EAF-908A-92424FAA5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6850"/>
            <a:ext cx="1674813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8CFA87-30E1-4C18-BAB8-989546AE654C}"/>
              </a:ext>
            </a:extLst>
          </p:cNvPr>
          <p:cNvSpPr txBox="1"/>
          <p:nvPr/>
        </p:nvSpPr>
        <p:spPr>
          <a:xfrm>
            <a:off x="2358357" y="1819923"/>
            <a:ext cx="765357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ΔΙΚΤΥΑ ΚΑΙ ΣΩΛΗΝΩΣΕΙΣ ΣΚΑΦΟΥΣ</a:t>
            </a:r>
          </a:p>
          <a:p>
            <a:pPr algn="ctr"/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Γενικά </a:t>
            </a:r>
          </a:p>
          <a:p>
            <a:pPr algn="ctr"/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Δίκτυο πυρόσβεσης / Περιγραφή – Υπολογισμοί </a:t>
            </a:r>
          </a:p>
          <a:p>
            <a:pPr algn="ctr"/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 και 14 / 6 / 2024)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AAD877-3A24-4431-B770-AED6B9F8E9BA}"/>
              </a:ext>
            </a:extLst>
          </p:cNvPr>
          <p:cNvSpPr txBox="1"/>
          <p:nvPr/>
        </p:nvSpPr>
        <p:spPr>
          <a:xfrm>
            <a:off x="2578507" y="5135732"/>
            <a:ext cx="7403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Γεώργιος Κ. Χατζηκωνσταντής Επίκουρος Καθηγητής / </a:t>
            </a:r>
            <a:r>
              <a:rPr lang="en-US" dirty="0">
                <a:hlinkClick r:id="rId3"/>
              </a:rPr>
              <a:t>ghatzik@uniwa.gr</a:t>
            </a:r>
            <a:endParaRPr lang="el-GR" dirty="0"/>
          </a:p>
          <a:p>
            <a:r>
              <a:rPr lang="el-GR" dirty="0"/>
              <a:t>Διπλ. Ναυπηγός Μηχανολόγος Μηχανικός / </a:t>
            </a:r>
            <a:r>
              <a:rPr lang="en-US" dirty="0"/>
              <a:t>M.Sc. ‘’</a:t>
            </a:r>
            <a:r>
              <a:rPr lang="el-GR" dirty="0"/>
              <a:t>Διασφάλιση </a:t>
            </a:r>
            <a:r>
              <a:rPr lang="el-GR" dirty="0" err="1"/>
              <a:t>Ποιόοτητας</a:t>
            </a:r>
            <a:r>
              <a:rPr lang="el-GR" dirty="0"/>
              <a:t>’’</a:t>
            </a:r>
          </a:p>
          <a:p>
            <a:r>
              <a:rPr lang="el-GR" dirty="0"/>
              <a:t>Τμήμα Ναυπηγών Μηχανικών / Πανεπιστήμιο Δυτικής Αττικής (ΠΑ.Δ.Α.)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82BA7482-BD6A-450E-9F88-10280A5F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1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903BA2-AD08-4656-ACF2-A89510273C3A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544878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DA76C52-3274-498F-93B5-857DC0F27E89}"/>
              </a:ext>
            </a:extLst>
          </p:cNvPr>
          <p:cNvSpPr/>
          <p:nvPr/>
        </p:nvSpPr>
        <p:spPr>
          <a:xfrm>
            <a:off x="685800" y="193655"/>
            <a:ext cx="1104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TimesNewRoman"/>
              </a:rPr>
              <a:t>Στον </a:t>
            </a:r>
            <a:r>
              <a:rPr lang="el-GR" b="1" dirty="0">
                <a:latin typeface="TimesNewRoman,Bold"/>
              </a:rPr>
              <a:t>ΠΙΝΑΚΑ </a:t>
            </a:r>
            <a:r>
              <a:rPr lang="el-GR" b="1" dirty="0">
                <a:latin typeface="Times New Roman" panose="02020603050405020304" pitchFamily="18" charset="0"/>
              </a:rPr>
              <a:t>6  </a:t>
            </a:r>
            <a:r>
              <a:rPr lang="el-GR" dirty="0">
                <a:latin typeface="TimesNewRoman"/>
              </a:rPr>
              <a:t>δίδεται η διάρκεια ζωής διαφόρων σωληνώσεων πλοίων </a:t>
            </a:r>
            <a:r>
              <a:rPr lang="el-GR" dirty="0">
                <a:latin typeface="Times New Roman" panose="02020603050405020304" pitchFamily="18" charset="0"/>
              </a:rPr>
              <a:t>(</a:t>
            </a:r>
            <a:r>
              <a:rPr lang="el-GR" dirty="0">
                <a:latin typeface="TimesNewRoman"/>
              </a:rPr>
              <a:t>στατιστικός προσδιορισμός</a:t>
            </a:r>
            <a:r>
              <a:rPr lang="el-GR" dirty="0">
                <a:latin typeface="Times New Roman" panose="02020603050405020304" pitchFamily="18" charset="0"/>
              </a:rPr>
              <a:t>).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561C8A4-118D-40C0-B51C-E9717BBE7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32" y="562987"/>
            <a:ext cx="9848099" cy="5557838"/>
          </a:xfrm>
          <a:prstGeom prst="rect">
            <a:avLst/>
          </a:prstGeom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9466797F-324B-4781-BE57-FC86BD69B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10</a:t>
            </a:fld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75A8A6-0C72-4888-90B6-E0D131967B4B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36163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F2810AB-3393-408E-B5C9-17921209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11</a:t>
            </a:fld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5185CD8-DB57-49B4-8FB7-3CFDA46A8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55" y="429575"/>
            <a:ext cx="5929145" cy="394992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70A3B265-F231-45F1-8F11-A3E0D6B9CD26}"/>
              </a:ext>
            </a:extLst>
          </p:cNvPr>
          <p:cNvSpPr/>
          <p:nvPr/>
        </p:nvSpPr>
        <p:spPr>
          <a:xfrm>
            <a:off x="2071456" y="4423291"/>
            <a:ext cx="1892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l-GR" sz="14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ΠΙΝΑΚΑΣ 7</a:t>
            </a:r>
            <a:endParaRPr lang="el-G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AC567FD-0181-417A-BF53-0347ABB6C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747" y="988252"/>
            <a:ext cx="5781219" cy="28325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3ADB7E-CB0E-4438-BA2B-F1233E00663F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2657296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F0FD3FC-219A-4B30-A5E5-01227473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12</a:t>
            </a:fld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2E5913-09AB-4006-A0E1-5FA92B664964}"/>
              </a:ext>
            </a:extLst>
          </p:cNvPr>
          <p:cNvSpPr txBox="1"/>
          <p:nvPr/>
        </p:nvSpPr>
        <p:spPr>
          <a:xfrm>
            <a:off x="1668535" y="1490008"/>
            <a:ext cx="48447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TimesNewRoman"/>
              </a:rPr>
              <a:t>Εγκατάσταση δικτύων</a:t>
            </a:r>
          </a:p>
          <a:p>
            <a:endParaRPr lang="el-GR" sz="2800" b="1" dirty="0">
              <a:latin typeface="TimesNewRoman"/>
            </a:endParaRPr>
          </a:p>
          <a:p>
            <a:r>
              <a:rPr lang="el-GR" sz="2800" b="1" dirty="0">
                <a:latin typeface="TimesNewRoman"/>
              </a:rPr>
              <a:t>Γραφική παρουσίαση</a:t>
            </a:r>
          </a:p>
          <a:p>
            <a:endParaRPr lang="el-GR" sz="2800" b="1" dirty="0">
              <a:latin typeface="TimesNewRoman"/>
            </a:endParaRPr>
          </a:p>
          <a:p>
            <a:r>
              <a:rPr lang="el-GR" sz="2800" b="1" dirty="0">
                <a:latin typeface="TimesNewRoman"/>
              </a:rPr>
              <a:t>Σχεδιασμός - Υπολογισμοί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A9FA6-AE69-43E6-BF50-EF5FDBE80537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183939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8672DE-05C6-47E5-BECD-6A2E2DF723A3}"/>
              </a:ext>
            </a:extLst>
          </p:cNvPr>
          <p:cNvSpPr txBox="1"/>
          <p:nvPr/>
        </p:nvSpPr>
        <p:spPr>
          <a:xfrm>
            <a:off x="670560" y="137160"/>
            <a:ext cx="6459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Αρχές για την εγκατάσταση των δικτύων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0068C5-EE16-49AD-8718-31499E6B9039}"/>
              </a:ext>
            </a:extLst>
          </p:cNvPr>
          <p:cNvSpPr txBox="1"/>
          <p:nvPr/>
        </p:nvSpPr>
        <p:spPr>
          <a:xfrm>
            <a:off x="274320" y="843677"/>
            <a:ext cx="11186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Απλή και με τάξη τοποθέτηση (εύκολη : κατασκευή / συντήρηση / λειτουργία / πιθανή αντικατάσταση τμημάτων)</a:t>
            </a:r>
          </a:p>
          <a:p>
            <a:pPr marL="342900" indent="-342900">
              <a:buAutoNum type="arabicPeriod"/>
            </a:pPr>
            <a:r>
              <a:rPr lang="el-GR" dirty="0"/>
              <a:t>Προσιτές σωληνώσεις / καλή στήριξη </a:t>
            </a:r>
          </a:p>
          <a:p>
            <a:pPr marL="342900" indent="-342900">
              <a:buAutoNum type="arabicPeriod"/>
            </a:pPr>
            <a:r>
              <a:rPr lang="el-GR" dirty="0"/>
              <a:t>Προστασία σωληνώσεων </a:t>
            </a:r>
          </a:p>
          <a:p>
            <a:pPr marL="342900" indent="-342900">
              <a:buAutoNum type="arabicPeriod"/>
            </a:pPr>
            <a:r>
              <a:rPr lang="el-GR" dirty="0"/>
              <a:t>Όχι μέσα από χώρους ενδιαίτησης (εκτός από δίκτυο ζεστού – κρύου νερού / δίκτυο κλιματισμού)</a:t>
            </a:r>
          </a:p>
          <a:p>
            <a:pPr marL="342900" indent="-342900">
              <a:buAutoNum type="arabicPeriod"/>
            </a:pPr>
            <a:r>
              <a:rPr lang="el-GR" dirty="0"/>
              <a:t>Σωληνώσεις καυσίμου δεν διέρχονται μέσα από δεξαμενές : </a:t>
            </a:r>
          </a:p>
          <a:p>
            <a:r>
              <a:rPr lang="el-GR" dirty="0"/>
              <a:t>       τροφοδοτικού νερού / πόσιμου νερού / έρματος / λιπαντικών. </a:t>
            </a:r>
          </a:p>
          <a:p>
            <a:r>
              <a:rPr lang="el-GR" dirty="0"/>
              <a:t>       Μπορεί να επιτραπεί εάν διέρχονται μέσα από άλλη σωλήνωση μεγαλύτερης διαμέτρου   </a:t>
            </a:r>
          </a:p>
          <a:p>
            <a:r>
              <a:rPr lang="el-GR" dirty="0"/>
              <a:t>6.    Διατήρηση στεγανότητας στα σημεία διέλευσης από στεγανές φρακτές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670B9-CF33-4CDF-B53E-93A813B9D263}"/>
              </a:ext>
            </a:extLst>
          </p:cNvPr>
          <p:cNvSpPr txBox="1"/>
          <p:nvPr/>
        </p:nvSpPr>
        <p:spPr>
          <a:xfrm>
            <a:off x="3670916" y="3343795"/>
            <a:ext cx="573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Σχεδιασμός  - μελέτη δικτύων</a:t>
            </a: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2483B258-5027-4526-98B5-C39104FA93CE}"/>
              </a:ext>
            </a:extLst>
          </p:cNvPr>
          <p:cNvSpPr/>
          <p:nvPr/>
        </p:nvSpPr>
        <p:spPr>
          <a:xfrm>
            <a:off x="381000" y="4280415"/>
            <a:ext cx="4632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 hangingPunct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η απαίτηση λειτουργίας από το δίκτυο</a:t>
            </a:r>
          </a:p>
          <a:p>
            <a:pPr marL="342900" lvl="0" indent="-342900" algn="just" fontAlgn="base" hangingPunct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οι</a:t>
            </a:r>
            <a:r>
              <a:rPr lang="en-GB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πα</a:t>
            </a:r>
            <a:r>
              <a:rPr lang="en-GB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ροχές</a:t>
            </a:r>
            <a:endParaRPr lang="el-G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fontAlgn="base" hangingPunct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οι</a:t>
            </a:r>
            <a:r>
              <a:rPr lang="en-GB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π</a:t>
            </a:r>
            <a:r>
              <a:rPr lang="en-GB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ιέσεις</a:t>
            </a:r>
            <a:endParaRPr lang="el-G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fontAlgn="base" hangingPunct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οι</a:t>
            </a:r>
            <a:r>
              <a:rPr lang="en-GB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θερμοκρ</a:t>
            </a:r>
            <a:r>
              <a:rPr lang="en-GB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ασίες. </a:t>
            </a:r>
            <a:endParaRPr lang="el-G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81F095-336E-48E2-B7C3-34DBD5A2C681}"/>
              </a:ext>
            </a:extLst>
          </p:cNvPr>
          <p:cNvSpPr txBox="1"/>
          <p:nvPr/>
        </p:nvSpPr>
        <p:spPr>
          <a:xfrm>
            <a:off x="5440680" y="4280415"/>
            <a:ext cx="24231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Επιλογή 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κατάλληλου 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υλικού 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για το 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συγκεκριμένο δίκτυο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155CD-9DC7-454C-B3B9-0BD3F09A8869}"/>
              </a:ext>
            </a:extLst>
          </p:cNvPr>
          <p:cNvSpPr txBox="1"/>
          <p:nvPr/>
        </p:nvSpPr>
        <p:spPr>
          <a:xfrm>
            <a:off x="8397240" y="4134267"/>
            <a:ext cx="3413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Υπολογισμός διαμέτρου σωλήνων</a:t>
            </a:r>
          </a:p>
          <a:p>
            <a:endParaRPr lang="el-GR" dirty="0"/>
          </a:p>
          <a:p>
            <a:r>
              <a:rPr lang="el-GR" dirty="0"/>
              <a:t>Υπολογισμός πάχους τοιχώματος / μονώσεως (όπου απαιτείται)</a:t>
            </a:r>
          </a:p>
          <a:p>
            <a:endParaRPr lang="el-GR" dirty="0"/>
          </a:p>
          <a:p>
            <a:r>
              <a:rPr lang="el-GR" dirty="0"/>
              <a:t>Έλεγχος πάχους τοιχώματος (όπου απαιτείται) </a:t>
            </a:r>
          </a:p>
        </p:txBody>
      </p: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7A73B319-95D6-442D-9C9A-58D79DE4E5D1}"/>
              </a:ext>
            </a:extLst>
          </p:cNvPr>
          <p:cNvCxnSpPr/>
          <p:nvPr/>
        </p:nvCxnSpPr>
        <p:spPr>
          <a:xfrm flipH="1">
            <a:off x="2494625" y="3915052"/>
            <a:ext cx="2352583" cy="3653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443228F1-65C7-4A52-9158-F423E19A8C0E}"/>
              </a:ext>
            </a:extLst>
          </p:cNvPr>
          <p:cNvCxnSpPr/>
          <p:nvPr/>
        </p:nvCxnSpPr>
        <p:spPr>
          <a:xfrm>
            <a:off x="5690586" y="3898086"/>
            <a:ext cx="405414" cy="3992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>
            <a:extLst>
              <a:ext uri="{FF2B5EF4-FFF2-40B4-BE49-F238E27FC236}">
                <a16:creationId xmlns:a16="http://schemas.microsoft.com/office/drawing/2014/main" id="{94D4AA78-CAFA-43BF-A349-D53EF3204E69}"/>
              </a:ext>
            </a:extLst>
          </p:cNvPr>
          <p:cNvCxnSpPr>
            <a:cxnSpLocks/>
          </p:cNvCxnSpPr>
          <p:nvPr/>
        </p:nvCxnSpPr>
        <p:spPr>
          <a:xfrm>
            <a:off x="7208668" y="3898086"/>
            <a:ext cx="1081892" cy="11832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Ευθεία γραμμή σύνδεσης 18">
            <a:extLst>
              <a:ext uri="{FF2B5EF4-FFF2-40B4-BE49-F238E27FC236}">
                <a16:creationId xmlns:a16="http://schemas.microsoft.com/office/drawing/2014/main" id="{20B7B27A-E85B-4457-B0B0-1242E178390A}"/>
              </a:ext>
            </a:extLst>
          </p:cNvPr>
          <p:cNvCxnSpPr/>
          <p:nvPr/>
        </p:nvCxnSpPr>
        <p:spPr>
          <a:xfrm>
            <a:off x="8397240" y="4176430"/>
            <a:ext cx="0" cy="18097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4C153D51-A821-4ECB-96DA-915BFC05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13</a:t>
            </a:fld>
            <a:endParaRPr lang="el-GR"/>
          </a:p>
        </p:txBody>
      </p:sp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8744E577-800F-42F7-BB5B-03D49D060212}"/>
              </a:ext>
            </a:extLst>
          </p:cNvPr>
          <p:cNvCxnSpPr/>
          <p:nvPr/>
        </p:nvCxnSpPr>
        <p:spPr>
          <a:xfrm>
            <a:off x="3554027" y="3835942"/>
            <a:ext cx="48868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FEB0A7B-7A3D-4930-A6F6-0E255BBFA7F8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2532205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E169E3DC-2256-4558-BB53-1D8AC5E88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14</a:t>
            </a:fld>
            <a:endParaRPr lang="el-GR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E7FFCF7-8B4E-4E81-AC59-49EAB583FA03}"/>
              </a:ext>
            </a:extLst>
          </p:cNvPr>
          <p:cNvSpPr/>
          <p:nvPr/>
        </p:nvSpPr>
        <p:spPr>
          <a:xfrm>
            <a:off x="874353" y="400364"/>
            <a:ext cx="4400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l-GR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Γραφική παρουσίαση (σελ. 6 Σημειώσεων)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32007E5-4CD1-473B-8F2D-DFCB03FF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44974" y="-431149"/>
            <a:ext cx="2614150" cy="566987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935A72D-94D6-4A37-85DF-E668D738C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17425" y="-44691"/>
            <a:ext cx="4552950" cy="6181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BC4DD3-021E-4160-9FE3-9C416423F6E6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27712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033F725-B0BD-4093-A29E-B060BE2E5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15</a:t>
            </a:fld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7DBC06F-8DBF-4E28-A793-D7ACDB4524B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71" y="136524"/>
            <a:ext cx="7473160" cy="61316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70144-E1FF-4491-A13B-A1ACC4BF5286}"/>
              </a:ext>
            </a:extLst>
          </p:cNvPr>
          <p:cNvSpPr txBox="1"/>
          <p:nvPr/>
        </p:nvSpPr>
        <p:spPr>
          <a:xfrm>
            <a:off x="464443" y="228327"/>
            <a:ext cx="1561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TimesNewRoman"/>
              </a:rPr>
              <a:t>ΔΙΚΤΥΟ </a:t>
            </a:r>
          </a:p>
          <a:p>
            <a:r>
              <a:rPr lang="el-GR" sz="2000" b="1" dirty="0">
                <a:latin typeface="TimesNewRoman"/>
              </a:rPr>
              <a:t>ΚΥΤΟΥΣ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21E219-E34D-419A-89F1-B56554972FB6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2817059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B96FE94-3E99-4242-806B-66D5E823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16</a:t>
            </a:fld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37C58FB-44FA-4EF1-9B72-B80CFCA9C0F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168" y="374870"/>
            <a:ext cx="7820226" cy="49339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52B28-B1BE-4676-A812-8FC1E5C08EC6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989820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E7B1586-E5BC-4907-BAE0-046E692F7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3200" b="1" i="1" dirty="0">
                <a:latin typeface="TimesNewRoman"/>
              </a:rPr>
              <a:t>ΥΠΟΛΟΓΙΣΜΟΣ</a:t>
            </a:r>
          </a:p>
          <a:p>
            <a:endParaRPr lang="el-GR" sz="3200" b="1" i="1" dirty="0">
              <a:latin typeface="TimesNewRoman"/>
            </a:endParaRPr>
          </a:p>
          <a:p>
            <a:pPr marL="0" indent="0">
              <a:buNone/>
            </a:pPr>
            <a:r>
              <a:rPr lang="el-GR" sz="3200" b="1" i="1" dirty="0">
                <a:latin typeface="TimesNewRoman"/>
              </a:rPr>
              <a:t> ΔΙΑΜΕΤΡΟΥ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9776B90-5515-4AE4-AFD8-39D92068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17</a:t>
            </a:fld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7C731-935F-44BE-816B-2F677272CF98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980272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20B3AA-B953-49F1-BBB3-124CC39E9A28}"/>
              </a:ext>
            </a:extLst>
          </p:cNvPr>
          <p:cNvSpPr txBox="1"/>
          <p:nvPr/>
        </p:nvSpPr>
        <p:spPr>
          <a:xfrm>
            <a:off x="365760" y="1432560"/>
            <a:ext cx="40995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Παροχή</a:t>
            </a:r>
          </a:p>
          <a:p>
            <a:pPr marL="285750" indent="-285750">
              <a:buFontTx/>
              <a:buChar char="-"/>
            </a:pP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Ταχύτητα ρευστού</a:t>
            </a:r>
          </a:p>
          <a:p>
            <a:pPr marL="285750" indent="-285750">
              <a:buFontTx/>
              <a:buChar char="-"/>
            </a:pP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Επιλογή σωλήνα</a:t>
            </a:r>
          </a:p>
          <a:p>
            <a:pPr marL="285750" indent="-285750">
              <a:buFontTx/>
              <a:buChar char="-"/>
            </a:pP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Έλεγχος ταχύτητας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512CA9C-9868-4B58-AF57-099CAB61F5DA}"/>
              </a:ext>
            </a:extLst>
          </p:cNvPr>
          <p:cNvSpPr/>
          <p:nvPr/>
        </p:nvSpPr>
        <p:spPr>
          <a:xfrm>
            <a:off x="578434" y="535001"/>
            <a:ext cx="367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u="sng" dirty="0"/>
              <a:t>Υπολογισμός εσωτερικής διαμέτρου</a:t>
            </a:r>
            <a:endParaRPr lang="el-GR" dirty="0"/>
          </a:p>
        </p:txBody>
      </p: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59679D41-4511-40A0-842B-5CA0FDCDD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891" y="1032392"/>
            <a:ext cx="4527613" cy="749886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F05796A0-9AA7-45D7-873A-44D3EB7FB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890" y="1972300"/>
            <a:ext cx="4527614" cy="669300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F258B7AA-04AD-4A81-A746-CE0FAB52E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218" y="380929"/>
            <a:ext cx="2205402" cy="677476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68C1E872-FFBD-407A-B755-8BC09A157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3169" y="1165175"/>
            <a:ext cx="1206238" cy="677476"/>
          </a:xfrm>
          <a:prstGeom prst="rect">
            <a:avLst/>
          </a:prstGeom>
        </p:spPr>
      </p:pic>
      <p:sp>
        <p:nvSpPr>
          <p:cNvPr id="24" name="Rectangle 17">
            <a:extLst>
              <a:ext uri="{FF2B5EF4-FFF2-40B4-BE49-F238E27FC236}">
                <a16:creationId xmlns:a16="http://schemas.microsoft.com/office/drawing/2014/main" id="{438C734B-03D0-4BD0-8FE7-F1CE7E2C0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000" y="3101974"/>
            <a:ext cx="1617821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25" name="Αντικείμενο 24">
            <a:extLst>
              <a:ext uri="{FF2B5EF4-FFF2-40B4-BE49-F238E27FC236}">
                <a16:creationId xmlns:a16="http://schemas.microsoft.com/office/drawing/2014/main" id="{655570B0-FCA0-4863-98C4-C4A7C89924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552132"/>
              </p:ext>
            </p:extLst>
          </p:nvPr>
        </p:nvGraphicFramePr>
        <p:xfrm>
          <a:off x="9680195" y="1957434"/>
          <a:ext cx="1418425" cy="699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r:id="rId7" imgW="660113" imgH="330057" progId="Equation.DSMT4">
                  <p:embed/>
                </p:oleObj>
              </mc:Choice>
              <mc:Fallback>
                <p:oleObj r:id="rId7" imgW="660113" imgH="330057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0195" y="1957434"/>
                        <a:ext cx="1418425" cy="6990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Βέλος: Δεξιό 25">
            <a:extLst>
              <a:ext uri="{FF2B5EF4-FFF2-40B4-BE49-F238E27FC236}">
                <a16:creationId xmlns:a16="http://schemas.microsoft.com/office/drawing/2014/main" id="{5CA1BFAF-6CDC-4557-8130-60387228DE60}"/>
              </a:ext>
            </a:extLst>
          </p:cNvPr>
          <p:cNvSpPr/>
          <p:nvPr/>
        </p:nvSpPr>
        <p:spPr>
          <a:xfrm flipV="1">
            <a:off x="2907792" y="3291840"/>
            <a:ext cx="594360" cy="393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4CD24F-1C52-41E2-BF6C-E15DC253211D}"/>
              </a:ext>
            </a:extLst>
          </p:cNvPr>
          <p:cNvSpPr txBox="1"/>
          <p:nvPr/>
        </p:nvSpPr>
        <p:spPr>
          <a:xfrm>
            <a:off x="3679890" y="3291840"/>
            <a:ext cx="392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Από πίνακα διαφάνειας 16</a:t>
            </a:r>
          </a:p>
        </p:txBody>
      </p:sp>
      <p:sp>
        <p:nvSpPr>
          <p:cNvPr id="28" name="Θέση αριθμού διαφάνειας 27">
            <a:extLst>
              <a:ext uri="{FF2B5EF4-FFF2-40B4-BE49-F238E27FC236}">
                <a16:creationId xmlns:a16="http://schemas.microsoft.com/office/drawing/2014/main" id="{303CC198-C9C8-47F1-9B7E-F1D7A144B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18</a:t>
            </a:fld>
            <a:endParaRPr lang="el-GR"/>
          </a:p>
        </p:txBody>
      </p:sp>
      <p:sp>
        <p:nvSpPr>
          <p:cNvPr id="29" name="Βέλος: Δεξιό 28">
            <a:extLst>
              <a:ext uri="{FF2B5EF4-FFF2-40B4-BE49-F238E27FC236}">
                <a16:creationId xmlns:a16="http://schemas.microsoft.com/office/drawing/2014/main" id="{6E4CB0B8-1818-40F6-AE39-51DBDD91CFB5}"/>
              </a:ext>
            </a:extLst>
          </p:cNvPr>
          <p:cNvSpPr/>
          <p:nvPr/>
        </p:nvSpPr>
        <p:spPr>
          <a:xfrm>
            <a:off x="2734056" y="4809744"/>
            <a:ext cx="59436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FBE7B3B7-35BB-4BE5-A844-238027D962C6}"/>
              </a:ext>
            </a:extLst>
          </p:cNvPr>
          <p:cNvSpPr/>
          <p:nvPr/>
        </p:nvSpPr>
        <p:spPr>
          <a:xfrm>
            <a:off x="3384937" y="4809744"/>
            <a:ext cx="2711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Από πίνακα διαφάνειας 17</a:t>
            </a:r>
          </a:p>
        </p:txBody>
      </p:sp>
      <p:sp>
        <p:nvSpPr>
          <p:cNvPr id="31" name="Βέλος: Δεξιό 30">
            <a:extLst>
              <a:ext uri="{FF2B5EF4-FFF2-40B4-BE49-F238E27FC236}">
                <a16:creationId xmlns:a16="http://schemas.microsoft.com/office/drawing/2014/main" id="{50D17394-2040-4FBA-BC34-4E4658823DCA}"/>
              </a:ext>
            </a:extLst>
          </p:cNvPr>
          <p:cNvSpPr/>
          <p:nvPr/>
        </p:nvSpPr>
        <p:spPr>
          <a:xfrm>
            <a:off x="3010947" y="6063742"/>
            <a:ext cx="634938" cy="292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33" name="Ευθύγραμμο βέλος σύνδεσης 32">
            <a:extLst>
              <a:ext uri="{FF2B5EF4-FFF2-40B4-BE49-F238E27FC236}">
                <a16:creationId xmlns:a16="http://schemas.microsoft.com/office/drawing/2014/main" id="{E7D12552-9B10-476D-9181-1A5FC479CF50}"/>
              </a:ext>
            </a:extLst>
          </p:cNvPr>
          <p:cNvCxnSpPr/>
          <p:nvPr/>
        </p:nvCxnSpPr>
        <p:spPr>
          <a:xfrm flipV="1">
            <a:off x="3679890" y="5696712"/>
            <a:ext cx="855534" cy="513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Ευθύγραμμο βέλος σύνδεσης 34">
            <a:extLst>
              <a:ext uri="{FF2B5EF4-FFF2-40B4-BE49-F238E27FC236}">
                <a16:creationId xmlns:a16="http://schemas.microsoft.com/office/drawing/2014/main" id="{62E7364D-1767-4656-9D2D-8A759E7F5E9E}"/>
              </a:ext>
            </a:extLst>
          </p:cNvPr>
          <p:cNvCxnSpPr/>
          <p:nvPr/>
        </p:nvCxnSpPr>
        <p:spPr>
          <a:xfrm>
            <a:off x="3679890" y="6210046"/>
            <a:ext cx="855534" cy="239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B7DCB54-B8C0-46B5-9155-97AF9E8BEDBB}"/>
              </a:ext>
            </a:extLst>
          </p:cNvPr>
          <p:cNvSpPr txBox="1"/>
          <p:nvPr/>
        </p:nvSpPr>
        <p:spPr>
          <a:xfrm>
            <a:off x="4569429" y="5512046"/>
            <a:ext cx="28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Από τον τύπο της παροχής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15E340-D9B1-4F38-9079-A8F02C0ADB0B}"/>
              </a:ext>
            </a:extLst>
          </p:cNvPr>
          <p:cNvSpPr txBox="1"/>
          <p:nvPr/>
        </p:nvSpPr>
        <p:spPr>
          <a:xfrm>
            <a:off x="4965192" y="5840714"/>
            <a:ext cx="171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u="sng" dirty="0"/>
              <a:t>σε συνδυασμό</a:t>
            </a:r>
          </a:p>
        </p:txBody>
      </p:sp>
      <p:sp>
        <p:nvSpPr>
          <p:cNvPr id="38" name="Ορθογώνιο 37">
            <a:extLst>
              <a:ext uri="{FF2B5EF4-FFF2-40B4-BE49-F238E27FC236}">
                <a16:creationId xmlns:a16="http://schemas.microsoft.com/office/drawing/2014/main" id="{169C4321-22E4-41A4-A109-32011B95C405}"/>
              </a:ext>
            </a:extLst>
          </p:cNvPr>
          <p:cNvSpPr/>
          <p:nvPr/>
        </p:nvSpPr>
        <p:spPr>
          <a:xfrm>
            <a:off x="4562856" y="6264652"/>
            <a:ext cx="3559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με τον πίνακα διαφάνειας 16 και 17</a:t>
            </a:r>
          </a:p>
        </p:txBody>
      </p:sp>
      <p:sp>
        <p:nvSpPr>
          <p:cNvPr id="39" name="Βέλος: Δεξιό 38">
            <a:extLst>
              <a:ext uri="{FF2B5EF4-FFF2-40B4-BE49-F238E27FC236}">
                <a16:creationId xmlns:a16="http://schemas.microsoft.com/office/drawing/2014/main" id="{0BAFDC76-9914-4161-84E4-F889955F9E6E}"/>
              </a:ext>
            </a:extLst>
          </p:cNvPr>
          <p:cNvSpPr/>
          <p:nvPr/>
        </p:nvSpPr>
        <p:spPr>
          <a:xfrm>
            <a:off x="6096000" y="4895731"/>
            <a:ext cx="1115568" cy="134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E4F0D4C-FE46-4B50-8750-6D42BDB2A7F1}"/>
              </a:ext>
            </a:extLst>
          </p:cNvPr>
          <p:cNvSpPr txBox="1"/>
          <p:nvPr/>
        </p:nvSpPr>
        <p:spPr>
          <a:xfrm>
            <a:off x="7211568" y="4667769"/>
            <a:ext cx="15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Ονομαστική </a:t>
            </a:r>
          </a:p>
          <a:p>
            <a:r>
              <a:rPr lang="el-GR" dirty="0"/>
              <a:t>διάμετρος</a:t>
            </a:r>
          </a:p>
        </p:txBody>
      </p:sp>
      <p:cxnSp>
        <p:nvCxnSpPr>
          <p:cNvPr id="49" name="Ευθεία γραμμή σύνδεσης 48">
            <a:extLst>
              <a:ext uri="{FF2B5EF4-FFF2-40B4-BE49-F238E27FC236}">
                <a16:creationId xmlns:a16="http://schemas.microsoft.com/office/drawing/2014/main" id="{BEF0D51D-B5CF-450B-A632-26C674AA2A95}"/>
              </a:ext>
            </a:extLst>
          </p:cNvPr>
          <p:cNvCxnSpPr>
            <a:cxnSpLocks/>
          </p:cNvCxnSpPr>
          <p:nvPr/>
        </p:nvCxnSpPr>
        <p:spPr>
          <a:xfrm>
            <a:off x="7763256" y="456735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Ευθύγραμμο βέλος σύνδεσης 56">
            <a:extLst>
              <a:ext uri="{FF2B5EF4-FFF2-40B4-BE49-F238E27FC236}">
                <a16:creationId xmlns:a16="http://schemas.microsoft.com/office/drawing/2014/main" id="{97669829-BCFA-4693-8872-611D7E1A1D6B}"/>
              </a:ext>
            </a:extLst>
          </p:cNvPr>
          <p:cNvCxnSpPr/>
          <p:nvPr/>
        </p:nvCxnSpPr>
        <p:spPr>
          <a:xfrm flipV="1">
            <a:off x="8494776" y="4480560"/>
            <a:ext cx="621792" cy="415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Ευθύγραμμο βέλος σύνδεσης 58">
            <a:extLst>
              <a:ext uri="{FF2B5EF4-FFF2-40B4-BE49-F238E27FC236}">
                <a16:creationId xmlns:a16="http://schemas.microsoft.com/office/drawing/2014/main" id="{81A7B2B7-65AA-4AE6-9F01-A66D6BBAE8FC}"/>
              </a:ext>
            </a:extLst>
          </p:cNvPr>
          <p:cNvCxnSpPr/>
          <p:nvPr/>
        </p:nvCxnSpPr>
        <p:spPr>
          <a:xfrm>
            <a:off x="8494776" y="5030093"/>
            <a:ext cx="621792" cy="218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61EAF02-E1CE-4C83-A27C-C9C589EA0D79}"/>
              </a:ext>
            </a:extLst>
          </p:cNvPr>
          <p:cNvSpPr txBox="1"/>
          <p:nvPr/>
        </p:nvSpPr>
        <p:spPr>
          <a:xfrm>
            <a:off x="9089136" y="4291580"/>
            <a:ext cx="239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Εξωτερική διάμετρος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45C7C58-4CD5-426D-AAC7-C4E085C6845F}"/>
              </a:ext>
            </a:extLst>
          </p:cNvPr>
          <p:cNvSpPr txBox="1"/>
          <p:nvPr/>
        </p:nvSpPr>
        <p:spPr>
          <a:xfrm>
            <a:off x="9089136" y="5084711"/>
            <a:ext cx="28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Πάχος τοιχώματος σωλήνα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D956F9-3487-4E1A-A823-91691C0EA70E}"/>
              </a:ext>
            </a:extLst>
          </p:cNvPr>
          <p:cNvSpPr txBox="1"/>
          <p:nvPr/>
        </p:nvSpPr>
        <p:spPr>
          <a:xfrm>
            <a:off x="2041729" y="6601124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1131678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4C09533-D3F5-4B39-8115-084ACB784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415" y="369332"/>
            <a:ext cx="9200100" cy="5987018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2E9648A-BDDA-463A-9FE1-64DD4A6A6879}"/>
              </a:ext>
            </a:extLst>
          </p:cNvPr>
          <p:cNvSpPr/>
          <p:nvPr/>
        </p:nvSpPr>
        <p:spPr>
          <a:xfrm>
            <a:off x="1676400" y="0"/>
            <a:ext cx="989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latin typeface="TimesNewRoman,Bold"/>
              </a:rPr>
              <a:t>ΤΑΧΥΤΗΤΕΣ ΡΕΥΣΤΩΝ ΣΤΑ ΔΙΚΤΥΑ ΣΩΛΗΝΩΣΕΩΝ ΠΛΟΙΟΥ</a:t>
            </a:r>
            <a:endParaRPr lang="el-GR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2E084B9E-713F-47AD-891B-77B3B971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19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02BE10-1AD4-498E-B7CA-27885B202184}"/>
              </a:ext>
            </a:extLst>
          </p:cNvPr>
          <p:cNvSpPr txBox="1"/>
          <p:nvPr/>
        </p:nvSpPr>
        <p:spPr>
          <a:xfrm flipH="1">
            <a:off x="5321080" y="6311900"/>
            <a:ext cx="1414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ΠΙΝΑΚΑΣ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805976-DDFA-43DD-8007-901F4DBABA75}"/>
              </a:ext>
            </a:extLst>
          </p:cNvPr>
          <p:cNvSpPr txBox="1"/>
          <p:nvPr/>
        </p:nvSpPr>
        <p:spPr>
          <a:xfrm>
            <a:off x="2057900" y="6488668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2871509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14CC114-7B7F-492A-B87D-ACEAF368B4B7}"/>
              </a:ext>
            </a:extLst>
          </p:cNvPr>
          <p:cNvSpPr/>
          <p:nvPr/>
        </p:nvSpPr>
        <p:spPr>
          <a:xfrm>
            <a:off x="435746" y="1118235"/>
            <a:ext cx="10637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l-G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Το </a:t>
            </a:r>
            <a:r>
              <a:rPr lang="el-GR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δίκτυο</a:t>
            </a:r>
            <a:r>
              <a:rPr lang="el-G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l-GR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σωληνώσεων)</a:t>
            </a:r>
            <a:r>
              <a:rPr lang="el-G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είναι ένα σύνολο που αποτελείται από τα διάφορα εξαρτήματα (φίλτρα, συνδέσμους, γωνίες, επιστόμια), μηχανήματα (αντλίες) καθώς και τις απαραίτητες  σωληνώσεις.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04B0CA56-FC26-47A2-A182-EE5187ECB433}"/>
              </a:ext>
            </a:extLst>
          </p:cNvPr>
          <p:cNvSpPr/>
          <p:nvPr/>
        </p:nvSpPr>
        <p:spPr>
          <a:xfrm>
            <a:off x="716280" y="152400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3330575" algn="l"/>
              </a:tabLst>
            </a:pPr>
            <a:r>
              <a:rPr lang="el-GR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ΔΙΚΤΥΑ ΚΑΙ ΣΩΛΗΝΩΣΕΙΣ ΣΚΑΦΟΥΣ</a:t>
            </a:r>
            <a:endParaRPr lang="el-G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5B317B5-0411-4EE0-AF30-751D2BEA3AC8}"/>
              </a:ext>
            </a:extLst>
          </p:cNvPr>
          <p:cNvSpPr/>
          <p:nvPr/>
        </p:nvSpPr>
        <p:spPr>
          <a:xfrm>
            <a:off x="297179" y="2318990"/>
            <a:ext cx="1151012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l-GR" sz="2000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Τα δίκτυα των σωληνώσεων   εξυπηρετούν τους παρακάτω σκοπούς :</a:t>
            </a:r>
            <a:endParaRPr lang="el-G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l-G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lvl="0" algn="just" fontAlgn="base" hangingPunct="0">
              <a:spcAft>
                <a:spcPts val="0"/>
              </a:spcAft>
              <a:buSzPts val="1000"/>
            </a:pPr>
            <a:r>
              <a:rPr lang="el-G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δίκτυα που σχετίζονται με τον </a:t>
            </a:r>
            <a:r>
              <a:rPr lang="el-GR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προορισμό του πλοίου </a:t>
            </a:r>
            <a:r>
              <a:rPr lang="el-G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(όπως για παράδειγμα τα δίκτυα φορτίου στα   </a:t>
            </a:r>
          </a:p>
          <a:p>
            <a:pPr lvl="0" algn="just" fontAlgn="base" hangingPunct="0">
              <a:spcAft>
                <a:spcPts val="0"/>
              </a:spcAft>
              <a:buSzPts val="1000"/>
            </a:pPr>
            <a:r>
              <a:rPr lang="el-G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δεξαμενόπλοια)</a:t>
            </a:r>
          </a:p>
          <a:p>
            <a:pPr marL="457200" lvl="0" indent="-457200" algn="just" fontAlgn="base" hangingPunct="0">
              <a:spcAft>
                <a:spcPts val="0"/>
              </a:spcAft>
              <a:buSzPts val="1000"/>
              <a:buAutoNum type="arabicPeriod"/>
            </a:pPr>
            <a:endParaRPr lang="el-G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fontAlgn="base" hangingPunct="0">
              <a:spcAft>
                <a:spcPts val="0"/>
              </a:spcAft>
              <a:buSzPts val="1000"/>
            </a:pPr>
            <a:r>
              <a:rPr lang="el-G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δίκτυα που σχετίζονται με την </a:t>
            </a:r>
            <a:r>
              <a:rPr lang="el-GR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πρόωση</a:t>
            </a:r>
            <a:r>
              <a:rPr lang="el-G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(δίκτυο καυσίμου, δίκτυο ψύξεως κυρίων μηχανών κ.λ.π.)</a:t>
            </a:r>
          </a:p>
          <a:p>
            <a:pPr lvl="0" algn="just" fontAlgn="base" hangingPunct="0">
              <a:spcAft>
                <a:spcPts val="0"/>
              </a:spcAft>
              <a:buSzPts val="1000"/>
            </a:pPr>
            <a:endParaRPr lang="el-G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fontAlgn="base" hangingPunct="0">
              <a:spcAft>
                <a:spcPts val="0"/>
              </a:spcAft>
              <a:buSzPts val="1000"/>
            </a:pPr>
            <a:r>
              <a:rPr lang="el-G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δίκτυα που εξυπηρετούν τους </a:t>
            </a:r>
            <a:r>
              <a:rPr lang="el-GR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επιβαίνοντες </a:t>
            </a:r>
            <a:r>
              <a:rPr lang="el-G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(πλήρωμα και επιβάτες) στο πλοίο (δίκτυο ποσίμου ύδατος,  </a:t>
            </a:r>
          </a:p>
          <a:p>
            <a:pPr lvl="0" algn="just" fontAlgn="base" hangingPunct="0">
              <a:spcAft>
                <a:spcPts val="0"/>
              </a:spcAft>
              <a:buSzPts val="1000"/>
            </a:pPr>
            <a:r>
              <a:rPr lang="el-G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λάτρας, υγιεινής)</a:t>
            </a:r>
          </a:p>
          <a:p>
            <a:pPr lvl="0" algn="just" fontAlgn="base" hangingPunct="0">
              <a:spcAft>
                <a:spcPts val="0"/>
              </a:spcAft>
              <a:buSzPts val="1000"/>
            </a:pPr>
            <a:endParaRPr lang="el-G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fontAlgn="base" hangingPunct="0">
              <a:spcAft>
                <a:spcPts val="0"/>
              </a:spcAft>
              <a:buSzPts val="1000"/>
            </a:pPr>
            <a:r>
              <a:rPr lang="el-G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δίκτυα που εξυπηρετούν την </a:t>
            </a:r>
            <a:r>
              <a:rPr lang="el-GR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ασφάλεια του πλοίου </a:t>
            </a:r>
            <a:r>
              <a:rPr lang="el-G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(δίκτυο πυρόσβεσης,  δίκτυο ερματισμού κ.λ.π.)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3B331C72-A33E-420C-BA40-5E49A816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2</a:t>
            </a:fld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3BB35F-47D9-4465-BC8B-1887719E2579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305294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28D239E-173B-48B2-BE4A-4CFDC2FFE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486" y="250601"/>
            <a:ext cx="6697188" cy="6105749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86B4EED-1D82-4EB0-B297-F91839A8F9DD}"/>
              </a:ext>
            </a:extLst>
          </p:cNvPr>
          <p:cNvSpPr/>
          <p:nvPr/>
        </p:nvSpPr>
        <p:spPr>
          <a:xfrm>
            <a:off x="3308034" y="0"/>
            <a:ext cx="5088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latin typeface="TimesNewRoman,Bold"/>
              </a:rPr>
              <a:t>ΤΥΠΟΠΟΙΗΣΗ ΣΩΛΗΝΩΝ ΜΕ ΤΗΝ ΟΝΟΜΑΣΤΙΚΗ ΔΙΑΜΕΤΡΟ </a:t>
            </a:r>
            <a:r>
              <a:rPr lang="el-GR" sz="1200" b="1" dirty="0">
                <a:latin typeface="Times New Roman" panose="02020603050405020304" pitchFamily="18" charset="0"/>
              </a:rPr>
              <a:t>NW</a:t>
            </a:r>
            <a:endParaRPr lang="el-GR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342B4F09-7ED2-49DE-9D14-60C7B8BB2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20</a:t>
            </a:fld>
            <a:endParaRPr lang="el-GR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C7DFB7A-C312-4367-8F62-04E6FB995C2C}"/>
              </a:ext>
            </a:extLst>
          </p:cNvPr>
          <p:cNvSpPr/>
          <p:nvPr/>
        </p:nvSpPr>
        <p:spPr>
          <a:xfrm>
            <a:off x="8784436" y="5442103"/>
            <a:ext cx="8627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/>
              <a:t>ΠΙΝΑΚΑΣ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54286-B014-4F9E-884F-B3FAF97F9C6D}"/>
              </a:ext>
            </a:extLst>
          </p:cNvPr>
          <p:cNvSpPr txBox="1"/>
          <p:nvPr/>
        </p:nvSpPr>
        <p:spPr>
          <a:xfrm>
            <a:off x="1964924" y="6444476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2693462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7D4258-D00B-464D-B937-1E21634C7E6A}"/>
              </a:ext>
            </a:extLst>
          </p:cNvPr>
          <p:cNvSpPr txBox="1"/>
          <p:nvPr/>
        </p:nvSpPr>
        <p:spPr>
          <a:xfrm>
            <a:off x="1634866" y="162709"/>
            <a:ext cx="8500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Υπολογισμός πάχους τοιχώματος σωλήνα (όπου απαιτείται)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3D513C4-2087-43A7-B0F7-EE0721C8A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776" y="699684"/>
            <a:ext cx="9644448" cy="3671658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635C8145-BB94-413A-963F-9801B70D7CAA}"/>
              </a:ext>
            </a:extLst>
          </p:cNvPr>
          <p:cNvSpPr/>
          <p:nvPr/>
        </p:nvSpPr>
        <p:spPr>
          <a:xfrm>
            <a:off x="1474573" y="4773253"/>
            <a:ext cx="9288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TimesNewRoman"/>
              </a:rPr>
              <a:t>Το πάχος σε </a:t>
            </a:r>
            <a:r>
              <a:rPr lang="el-GR" dirty="0">
                <a:latin typeface="Times New Roman" panose="02020603050405020304" pitchFamily="18" charset="0"/>
              </a:rPr>
              <a:t>(mm) </a:t>
            </a:r>
            <a:r>
              <a:rPr lang="el-GR" dirty="0">
                <a:latin typeface="TimesNewRoman"/>
              </a:rPr>
              <a:t>των σωλήνων υπό πίεση υπολογίζεται από την παρακάτω σχέση </a:t>
            </a:r>
            <a:r>
              <a:rPr lang="el-GR" dirty="0">
                <a:latin typeface="Times New Roman" panose="02020603050405020304" pitchFamily="18" charset="0"/>
              </a:rPr>
              <a:t>:</a:t>
            </a:r>
            <a:endParaRPr lang="el-GR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9DE3F00-63CC-417F-8761-267C37694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776" y="5142585"/>
            <a:ext cx="2246334" cy="1172864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73D84A3-7152-4E86-8822-2615048F9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875" y="5186764"/>
            <a:ext cx="4368433" cy="767675"/>
          </a:xfrm>
          <a:prstGeom prst="rect">
            <a:avLst/>
          </a:prstGeom>
        </p:spPr>
      </p:pic>
      <p:sp>
        <p:nvSpPr>
          <p:cNvPr id="11" name="Θέση αριθμού διαφάνειας 10">
            <a:extLst>
              <a:ext uri="{FF2B5EF4-FFF2-40B4-BE49-F238E27FC236}">
                <a16:creationId xmlns:a16="http://schemas.microsoft.com/office/drawing/2014/main" id="{777070FB-9B65-495F-8E70-E966A675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21</a:t>
            </a:fld>
            <a:endParaRPr lang="el-GR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DFA8EC9-D30C-4F7F-B183-695AFDDA13D3}"/>
              </a:ext>
            </a:extLst>
          </p:cNvPr>
          <p:cNvSpPr/>
          <p:nvPr/>
        </p:nvSpPr>
        <p:spPr>
          <a:xfrm>
            <a:off x="4698169" y="4178969"/>
            <a:ext cx="1752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l-GR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ΠΙΝΑΚΑΣ 10 β</a:t>
            </a:r>
            <a:endParaRPr lang="el-G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34C3FF-5822-4E5F-9F97-998D20CD4F8D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486872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C3FAB6-C57B-40D5-8330-D8133EC0A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1843405"/>
            <a:ext cx="4373880" cy="1325563"/>
          </a:xfrm>
        </p:spPr>
        <p:txBody>
          <a:bodyPr>
            <a:normAutofit/>
          </a:bodyPr>
          <a:lstStyle/>
          <a:p>
            <a:r>
              <a:rPr lang="el-GR" sz="3600" b="1" dirty="0">
                <a:latin typeface="TimesNewRoman"/>
              </a:rPr>
              <a:t>Παράδειγμα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7156D10-55A5-4BCF-A916-89B1AEDE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22</a:t>
            </a:fld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AA01B-F8D8-484C-B734-355FDB31C542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3631525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061B443-23CC-4D2B-93B6-B9ED7344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23</a:t>
            </a:fld>
            <a:endParaRPr lang="el-GR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FE527540-BAA2-4B72-B30F-F6F098417AD5}"/>
              </a:ext>
            </a:extLst>
          </p:cNvPr>
          <p:cNvSpPr/>
          <p:nvPr/>
        </p:nvSpPr>
        <p:spPr>
          <a:xfrm>
            <a:off x="182880" y="612339"/>
            <a:ext cx="116947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Για τη ψύξη των κυλίνδρων κύριας μηχανής Diesel απαιτείται παροχή γλυκού νερού  .</a:t>
            </a:r>
          </a:p>
          <a:p>
            <a:r>
              <a:rPr lang="el-GR" dirty="0"/>
              <a:t>Ζητούνται οι διάμετροι των σωλήνων αναρρόφησης και κατάθλιψης του δικτύου αυτού από τις τυποποιημένες κατά LRS.</a:t>
            </a:r>
          </a:p>
          <a:p>
            <a:r>
              <a:rPr lang="el-GR" dirty="0"/>
              <a:t>Επίσης να υπολογιστούν οι οριστικές  ταχύτητες του γλυκού νερού στις σωληνώσεις.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1955B490-F274-4DD4-85E2-FBF60631E2E4}"/>
              </a:ext>
            </a:extLst>
          </p:cNvPr>
          <p:cNvSpPr/>
          <p:nvPr/>
        </p:nvSpPr>
        <p:spPr>
          <a:xfrm>
            <a:off x="314418" y="243007"/>
            <a:ext cx="1537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u="sng" dirty="0">
                <a:latin typeface="TimesNewRoman"/>
              </a:rPr>
              <a:t>Παράδειγμα</a:t>
            </a:r>
            <a:endParaRPr lang="el-GR" sz="20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6AC375C-3775-4491-BA83-2232EFF4C0EB}"/>
                  </a:ext>
                </a:extLst>
              </p:cNvPr>
              <p:cNvSpPr txBox="1"/>
              <p:nvPr/>
            </p:nvSpPr>
            <p:spPr>
              <a:xfrm>
                <a:off x="261191" y="1653474"/>
                <a:ext cx="2601546" cy="430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(1)</a:t>
                </a:r>
                <a:endParaRPr lang="el-GR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6AC375C-3775-4491-BA83-2232EFF4C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91" y="1653474"/>
                <a:ext cx="2601546" cy="430374"/>
              </a:xfrm>
              <a:prstGeom prst="rect">
                <a:avLst/>
              </a:prstGeom>
              <a:blipFill>
                <a:blip r:embed="rId2"/>
                <a:stretch>
                  <a:fillRect r="-4684" b="-1971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91D2A05-EE78-48FB-9B88-D4733956C5BD}"/>
              </a:ext>
            </a:extLst>
          </p:cNvPr>
          <p:cNvSpPr txBox="1"/>
          <p:nvPr/>
        </p:nvSpPr>
        <p:spPr>
          <a:xfrm>
            <a:off x="198120" y="233274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/>
              <a:t>Γραμμή αναρρόφησης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Ορθογώνιο 13">
                <a:extLst>
                  <a:ext uri="{FF2B5EF4-FFF2-40B4-BE49-F238E27FC236}">
                    <a16:creationId xmlns:a16="http://schemas.microsoft.com/office/drawing/2014/main" id="{3C7DAF05-388C-4758-8DAD-68C033B392EE}"/>
                  </a:ext>
                </a:extLst>
              </p:cNvPr>
              <p:cNvSpPr/>
              <p:nvPr/>
            </p:nvSpPr>
            <p:spPr>
              <a:xfrm>
                <a:off x="206492" y="2880921"/>
                <a:ext cx="1714444" cy="3981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6×</m:t>
                    </m:r>
                    <m:rad>
                      <m:radPr>
                        <m:degHide m:val="on"/>
                        <m:ctrl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rad>
                  </m:oMath>
                </a14:m>
                <a:r>
                  <a:rPr lang="en-US" dirty="0"/>
                  <a:t>  (2)</a:t>
                </a:r>
                <a:endParaRPr lang="el-GR" dirty="0"/>
              </a:p>
            </p:txBody>
          </p:sp>
        </mc:Choice>
        <mc:Fallback xmlns="">
          <p:sp>
            <p:nvSpPr>
              <p:cNvPr id="14" name="Ορθογώνιο 13">
                <a:extLst>
                  <a:ext uri="{FF2B5EF4-FFF2-40B4-BE49-F238E27FC236}">
                    <a16:creationId xmlns:a16="http://schemas.microsoft.com/office/drawing/2014/main" id="{3C7DAF05-388C-4758-8DAD-68C033B392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92" y="2880921"/>
                <a:ext cx="1714444" cy="398186"/>
              </a:xfrm>
              <a:prstGeom prst="rect">
                <a:avLst/>
              </a:prstGeom>
              <a:blipFill>
                <a:blip r:embed="rId3"/>
                <a:stretch>
                  <a:fillRect t="-1538" r="-2135" b="-2461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D59150A-6633-4F6D-9DF6-0A8D5558B252}"/>
              </a:ext>
            </a:extLst>
          </p:cNvPr>
          <p:cNvSpPr txBox="1"/>
          <p:nvPr/>
        </p:nvSpPr>
        <p:spPr>
          <a:xfrm>
            <a:off x="182880" y="3450344"/>
            <a:ext cx="163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Από (1) και (2)</a:t>
            </a:r>
          </a:p>
        </p:txBody>
      </p:sp>
      <p:sp>
        <p:nvSpPr>
          <p:cNvPr id="16" name="Βέλος: Δεξιό 15">
            <a:extLst>
              <a:ext uri="{FF2B5EF4-FFF2-40B4-BE49-F238E27FC236}">
                <a16:creationId xmlns:a16="http://schemas.microsoft.com/office/drawing/2014/main" id="{EBE7A67F-E38C-4667-8805-EC52CE06BDDE}"/>
              </a:ext>
            </a:extLst>
          </p:cNvPr>
          <p:cNvSpPr/>
          <p:nvPr/>
        </p:nvSpPr>
        <p:spPr>
          <a:xfrm>
            <a:off x="1649944" y="3588155"/>
            <a:ext cx="479394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7FF4631-E611-4E40-902E-9E6B73D2B26E}"/>
                  </a:ext>
                </a:extLst>
              </p:cNvPr>
              <p:cNvSpPr txBox="1"/>
              <p:nvPr/>
            </p:nvSpPr>
            <p:spPr>
              <a:xfrm>
                <a:off x="2139161" y="3389052"/>
                <a:ext cx="3908762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𝛼𝜈𝛼𝜌𝜌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ό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𝜑𝜂𝜎𝜂𝜍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sup>
                      </m:sSup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=0,168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7FF4631-E611-4E40-902E-9E6B73D2B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161" y="3389052"/>
                <a:ext cx="3908762" cy="5204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1267960-5EEA-4854-9764-11C13184BAF7}"/>
              </a:ext>
            </a:extLst>
          </p:cNvPr>
          <p:cNvSpPr/>
          <p:nvPr/>
        </p:nvSpPr>
        <p:spPr>
          <a:xfrm>
            <a:off x="117891" y="3984865"/>
            <a:ext cx="4320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Επιλέγεται από τον </a:t>
            </a:r>
            <a:r>
              <a:rPr lang="el-G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ΠΙΝΑΚΑ 9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l-G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διαφ. 17 </a:t>
            </a: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AAA622-12D2-4C7C-A427-154E319B8ACD}"/>
              </a:ext>
            </a:extLst>
          </p:cNvPr>
          <p:cNvSpPr txBox="1"/>
          <p:nvPr/>
        </p:nvSpPr>
        <p:spPr>
          <a:xfrm>
            <a:off x="198120" y="4743450"/>
            <a:ext cx="1602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NW = 175 </a:t>
            </a:r>
            <a:endParaRPr lang="el-GR" dirty="0"/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31334A75-5D93-449C-8014-D782C0648F2C}"/>
              </a:ext>
            </a:extLst>
          </p:cNvPr>
          <p:cNvSpPr/>
          <p:nvPr/>
        </p:nvSpPr>
        <p:spPr>
          <a:xfrm>
            <a:off x="1287262" y="4847208"/>
            <a:ext cx="362682" cy="168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C89B0B-1846-4E1C-9087-EB0F264EDA65}"/>
                  </a:ext>
                </a:extLst>
              </p:cNvPr>
              <p:cNvSpPr txBox="1"/>
              <p:nvPr/>
            </p:nvSpPr>
            <p:spPr>
              <a:xfrm>
                <a:off x="1815432" y="4649968"/>
                <a:ext cx="2094611" cy="3014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𝜀𝜉𝜔𝜏</m:t>
                          </m:r>
                        </m:sub>
                      </m:sSub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=193,7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C89B0B-1846-4E1C-9087-EB0F264ED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432" y="4649968"/>
                <a:ext cx="2094611" cy="301493"/>
              </a:xfrm>
              <a:prstGeom prst="rect">
                <a:avLst/>
              </a:prstGeom>
              <a:blipFill>
                <a:blip r:embed="rId5"/>
                <a:stretch>
                  <a:fillRect l="-2332" r="-3790" b="-3061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Ορθογώνιο 17">
                <a:extLst>
                  <a:ext uri="{FF2B5EF4-FFF2-40B4-BE49-F238E27FC236}">
                    <a16:creationId xmlns:a16="http://schemas.microsoft.com/office/drawing/2014/main" id="{5CE23CC8-F579-48B3-BEF0-AFDE2E01B316}"/>
                  </a:ext>
                </a:extLst>
              </p:cNvPr>
              <p:cNvSpPr/>
              <p:nvPr/>
            </p:nvSpPr>
            <p:spPr>
              <a:xfrm>
                <a:off x="1723098" y="5035380"/>
                <a:ext cx="20742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5,9 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𝐿𝑅𝑆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8" name="Ορθογώνιο 17">
                <a:extLst>
                  <a:ext uri="{FF2B5EF4-FFF2-40B4-BE49-F238E27FC236}">
                    <a16:creationId xmlns:a16="http://schemas.microsoft.com/office/drawing/2014/main" id="{5CE23CC8-F579-48B3-BEF0-AFDE2E01B3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098" y="5035380"/>
                <a:ext cx="207422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Βέλος: Δεξιό 18">
            <a:extLst>
              <a:ext uri="{FF2B5EF4-FFF2-40B4-BE49-F238E27FC236}">
                <a16:creationId xmlns:a16="http://schemas.microsoft.com/office/drawing/2014/main" id="{D59A537F-9FC8-44CE-97F9-BE06AA27FF10}"/>
              </a:ext>
            </a:extLst>
          </p:cNvPr>
          <p:cNvSpPr/>
          <p:nvPr/>
        </p:nvSpPr>
        <p:spPr>
          <a:xfrm>
            <a:off x="3910043" y="4951461"/>
            <a:ext cx="839510" cy="2242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Ορθογώνιο 20">
                <a:extLst>
                  <a:ext uri="{FF2B5EF4-FFF2-40B4-BE49-F238E27FC236}">
                    <a16:creationId xmlns:a16="http://schemas.microsoft.com/office/drawing/2014/main" id="{EA7D8D5A-7111-4A9E-9D20-1BA4C538C728}"/>
                  </a:ext>
                </a:extLst>
              </p:cNvPr>
              <p:cNvSpPr/>
              <p:nvPr/>
            </p:nvSpPr>
            <p:spPr>
              <a:xfrm>
                <a:off x="4749553" y="4870389"/>
                <a:ext cx="43658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𝜔𝜏</m:t>
                          </m:r>
                        </m:sub>
                      </m:sSub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𝜀𝜎𝜔𝜏</m:t>
                          </m:r>
                        </m:sub>
                      </m:sSub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−2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=181,9 </m:t>
                      </m:r>
                      <m:d>
                        <m:d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(3)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21" name="Ορθογώνιο 20">
                <a:extLst>
                  <a:ext uri="{FF2B5EF4-FFF2-40B4-BE49-F238E27FC236}">
                    <a16:creationId xmlns:a16="http://schemas.microsoft.com/office/drawing/2014/main" id="{EA7D8D5A-7111-4A9E-9D20-1BA4C538C7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553" y="4870389"/>
                <a:ext cx="4365874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FB7A3447-6334-4499-99C6-729189AF3D4E}"/>
              </a:ext>
            </a:extLst>
          </p:cNvPr>
          <p:cNvSpPr txBox="1"/>
          <p:nvPr/>
        </p:nvSpPr>
        <p:spPr>
          <a:xfrm>
            <a:off x="198120" y="5743575"/>
            <a:ext cx="161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Από (1) και (3)</a:t>
            </a:r>
          </a:p>
        </p:txBody>
      </p:sp>
      <p:sp>
        <p:nvSpPr>
          <p:cNvPr id="25" name="Βέλος: Δεξιό 24">
            <a:extLst>
              <a:ext uri="{FF2B5EF4-FFF2-40B4-BE49-F238E27FC236}">
                <a16:creationId xmlns:a16="http://schemas.microsoft.com/office/drawing/2014/main" id="{3DEDA699-17CE-4FEB-AFA2-8C52C1091F63}"/>
              </a:ext>
            </a:extLst>
          </p:cNvPr>
          <p:cNvSpPr/>
          <p:nvPr/>
        </p:nvSpPr>
        <p:spPr>
          <a:xfrm>
            <a:off x="1649944" y="5894773"/>
            <a:ext cx="369794" cy="140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Ορθογώνιο 25">
                <a:extLst>
                  <a:ext uri="{FF2B5EF4-FFF2-40B4-BE49-F238E27FC236}">
                    <a16:creationId xmlns:a16="http://schemas.microsoft.com/office/drawing/2014/main" id="{F3144513-8704-49C6-9811-768A3855B4F4}"/>
                  </a:ext>
                </a:extLst>
              </p:cNvPr>
              <p:cNvSpPr/>
              <p:nvPr/>
            </p:nvSpPr>
            <p:spPr>
              <a:xfrm>
                <a:off x="2019738" y="5757128"/>
                <a:ext cx="20649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11 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el-GR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𝑠𝑒𝑐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26" name="Ορθογώνιο 25">
                <a:extLst>
                  <a:ext uri="{FF2B5EF4-FFF2-40B4-BE49-F238E27FC236}">
                    <a16:creationId xmlns:a16="http://schemas.microsoft.com/office/drawing/2014/main" id="{F3144513-8704-49C6-9811-768A3855B4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738" y="5757128"/>
                <a:ext cx="2064989" cy="369332"/>
              </a:xfrm>
              <a:prstGeom prst="rect">
                <a:avLst/>
              </a:prstGeom>
              <a:blipFill>
                <a:blip r:embed="rId8"/>
                <a:stretch>
                  <a:fillRect t="-116393" r="-9735" b="-17541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Βέλος: Δεξιό 26">
            <a:extLst>
              <a:ext uri="{FF2B5EF4-FFF2-40B4-BE49-F238E27FC236}">
                <a16:creationId xmlns:a16="http://schemas.microsoft.com/office/drawing/2014/main" id="{9407C0A2-350C-4A81-986D-1366BC59D7DF}"/>
              </a:ext>
            </a:extLst>
          </p:cNvPr>
          <p:cNvSpPr/>
          <p:nvPr/>
        </p:nvSpPr>
        <p:spPr>
          <a:xfrm>
            <a:off x="4036519" y="5872806"/>
            <a:ext cx="505028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B8DABA-61D4-485B-88CB-E1D767932A0F}"/>
              </a:ext>
            </a:extLst>
          </p:cNvPr>
          <p:cNvSpPr txBox="1"/>
          <p:nvPr/>
        </p:nvSpPr>
        <p:spPr>
          <a:xfrm>
            <a:off x="4660776" y="5757128"/>
            <a:ext cx="25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Από ΠΙΝΑΚΑ 8 / διαφ. 16 </a:t>
            </a:r>
          </a:p>
        </p:txBody>
      </p:sp>
      <p:sp>
        <p:nvSpPr>
          <p:cNvPr id="29" name="Βέλος: Δεξιό 28">
            <a:extLst>
              <a:ext uri="{FF2B5EF4-FFF2-40B4-BE49-F238E27FC236}">
                <a16:creationId xmlns:a16="http://schemas.microsoft.com/office/drawing/2014/main" id="{DA6B68C9-2DAB-4D80-9B5A-DAAB488BF766}"/>
              </a:ext>
            </a:extLst>
          </p:cNvPr>
          <p:cNvSpPr/>
          <p:nvPr/>
        </p:nvSpPr>
        <p:spPr>
          <a:xfrm>
            <a:off x="7173157" y="5894773"/>
            <a:ext cx="488272" cy="140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3ACD0E-A5E0-4E0B-BC94-2A1C1E9824FD}"/>
              </a:ext>
            </a:extLst>
          </p:cNvPr>
          <p:cNvSpPr txBox="1"/>
          <p:nvPr/>
        </p:nvSpPr>
        <p:spPr>
          <a:xfrm>
            <a:off x="8475693" y="6270771"/>
            <a:ext cx="217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Αποδεκτή ταχύτητα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Ορθογώνιο 32">
                <a:extLst>
                  <a:ext uri="{FF2B5EF4-FFF2-40B4-BE49-F238E27FC236}">
                    <a16:creationId xmlns:a16="http://schemas.microsoft.com/office/drawing/2014/main" id="{9E272607-5D9E-4C40-BD64-C702B182CCDC}"/>
                  </a:ext>
                </a:extLst>
              </p:cNvPr>
              <p:cNvSpPr/>
              <p:nvPr/>
            </p:nvSpPr>
            <p:spPr>
              <a:xfrm>
                <a:off x="7563231" y="5759115"/>
                <a:ext cx="44044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𝑠𝑒𝑐</m:t>
                              </m:r>
                            </m:den>
                          </m:f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2,11  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𝑠𝑒𝑐</m:t>
                              </m:r>
                            </m:den>
                          </m:f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&lt;4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𝑠𝑒𝑐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33" name="Ορθογώνιο 32">
                <a:extLst>
                  <a:ext uri="{FF2B5EF4-FFF2-40B4-BE49-F238E27FC236}">
                    <a16:creationId xmlns:a16="http://schemas.microsoft.com/office/drawing/2014/main" id="{9E272607-5D9E-4C40-BD64-C702B182CC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231" y="5759115"/>
                <a:ext cx="4404411" cy="369332"/>
              </a:xfrm>
              <a:prstGeom prst="rect">
                <a:avLst/>
              </a:prstGeom>
              <a:blipFill>
                <a:blip r:embed="rId9"/>
                <a:stretch>
                  <a:fillRect t="-118333" r="-4155" b="-18000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Ευθεία γραμμή σύνδεσης 34">
            <a:extLst>
              <a:ext uri="{FF2B5EF4-FFF2-40B4-BE49-F238E27FC236}">
                <a16:creationId xmlns:a16="http://schemas.microsoft.com/office/drawing/2014/main" id="{B6152DAC-9560-4F5E-8A8C-E05979A8753B}"/>
              </a:ext>
            </a:extLst>
          </p:cNvPr>
          <p:cNvCxnSpPr/>
          <p:nvPr/>
        </p:nvCxnSpPr>
        <p:spPr>
          <a:xfrm>
            <a:off x="8852995" y="6126460"/>
            <a:ext cx="14184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Βέλος: Κάτω 35">
            <a:extLst>
              <a:ext uri="{FF2B5EF4-FFF2-40B4-BE49-F238E27FC236}">
                <a16:creationId xmlns:a16="http://schemas.microsoft.com/office/drawing/2014/main" id="{759CEAF6-1B5D-4007-ADB7-E5F869A7922C}"/>
              </a:ext>
            </a:extLst>
          </p:cNvPr>
          <p:cNvSpPr/>
          <p:nvPr/>
        </p:nvSpPr>
        <p:spPr>
          <a:xfrm>
            <a:off x="9365942" y="6126460"/>
            <a:ext cx="372862" cy="2278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D01CF0-F6C4-444F-A2F9-6F71F0D5F4D3}"/>
              </a:ext>
            </a:extLst>
          </p:cNvPr>
          <p:cNvSpPr txBox="1"/>
          <p:nvPr/>
        </p:nvSpPr>
        <p:spPr>
          <a:xfrm>
            <a:off x="779317" y="6533032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4242006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9E8F5C5-F600-4135-87DD-C8609B2DC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24</a:t>
            </a:fld>
            <a:endParaRPr lang="el-G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399624-F6A8-4B3E-AAC6-29F5F83FD183}"/>
              </a:ext>
            </a:extLst>
          </p:cNvPr>
          <p:cNvSpPr txBox="1"/>
          <p:nvPr/>
        </p:nvSpPr>
        <p:spPr>
          <a:xfrm>
            <a:off x="2095130" y="1633491"/>
            <a:ext cx="4092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ΔΙΚΤΥΟ</a:t>
            </a:r>
          </a:p>
          <a:p>
            <a:endParaRPr lang="el-G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ΠΥΡΟΣΒΕΣΗΣ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5E73C6-0272-4767-95CE-6B31B3662DB5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3501863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7ED822F-5C3E-46A6-9970-0F0780E6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25</a:t>
            </a:fld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F4CAA-7C54-4878-B141-ED0259A34852}"/>
              </a:ext>
            </a:extLst>
          </p:cNvPr>
          <p:cNvSpPr txBox="1"/>
          <p:nvPr/>
        </p:nvSpPr>
        <p:spPr>
          <a:xfrm>
            <a:off x="772356" y="346229"/>
            <a:ext cx="4403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TimesNewRoman"/>
              </a:rPr>
              <a:t>ΔΙΚΤΥΟ ΠΥΡΟΣΒΕΣΗΣ</a:t>
            </a:r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46222467-5293-4B68-AD24-22A1FD4244D9}"/>
              </a:ext>
            </a:extLst>
          </p:cNvPr>
          <p:cNvCxnSpPr/>
          <p:nvPr/>
        </p:nvCxnSpPr>
        <p:spPr>
          <a:xfrm>
            <a:off x="772356" y="807894"/>
            <a:ext cx="355994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E67EFD34-F277-4CA0-9463-BBA8DCA16B15}"/>
              </a:ext>
            </a:extLst>
          </p:cNvPr>
          <p:cNvSpPr/>
          <p:nvPr/>
        </p:nvSpPr>
        <p:spPr>
          <a:xfrm>
            <a:off x="869420" y="888806"/>
            <a:ext cx="443883" cy="7102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149CB-0F3A-452A-8A6F-7FB8A2548F1C}"/>
              </a:ext>
            </a:extLst>
          </p:cNvPr>
          <p:cNvSpPr txBox="1"/>
          <p:nvPr/>
        </p:nvSpPr>
        <p:spPr>
          <a:xfrm>
            <a:off x="465340" y="4356626"/>
            <a:ext cx="97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Παροχή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40CD6B-5A75-4DA9-9042-227B57276F9D}"/>
              </a:ext>
            </a:extLst>
          </p:cNvPr>
          <p:cNvSpPr txBox="1"/>
          <p:nvPr/>
        </p:nvSpPr>
        <p:spPr>
          <a:xfrm>
            <a:off x="207887" y="1677557"/>
            <a:ext cx="2467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TimesNewRoman"/>
              </a:rPr>
              <a:t>Από απαιτήσεις </a:t>
            </a:r>
          </a:p>
          <a:p>
            <a:r>
              <a:rPr lang="el-GR" sz="2000" b="1" dirty="0">
                <a:latin typeface="TimesNewRoman"/>
              </a:rPr>
              <a:t>για το δίκτυο κυτών </a:t>
            </a:r>
          </a:p>
        </p:txBody>
      </p:sp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DDA01B67-B151-4F28-9D07-1E2A9E536ABF}"/>
              </a:ext>
            </a:extLst>
          </p:cNvPr>
          <p:cNvCxnSpPr>
            <a:endCxn id="11" idx="3"/>
          </p:cNvCxnSpPr>
          <p:nvPr/>
        </p:nvCxnSpPr>
        <p:spPr>
          <a:xfrm>
            <a:off x="349930" y="2031500"/>
            <a:ext cx="232594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2AB73BA-7012-4BB2-BC5D-83DE08B252F4}"/>
              </a:ext>
            </a:extLst>
          </p:cNvPr>
          <p:cNvSpPr txBox="1"/>
          <p:nvPr/>
        </p:nvSpPr>
        <p:spPr>
          <a:xfrm>
            <a:off x="2675879" y="1782692"/>
            <a:ext cx="311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Διάμετρος δικτύου κυτών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45E38B-4591-4328-B29B-6C79C7A7544D}"/>
              </a:ext>
            </a:extLst>
          </p:cNvPr>
          <p:cNvSpPr txBox="1"/>
          <p:nvPr/>
        </p:nvSpPr>
        <p:spPr>
          <a:xfrm>
            <a:off x="5617346" y="1107093"/>
            <a:ext cx="2993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ΠΔ 379/1996/άρθρο 57</a:t>
            </a:r>
          </a:p>
          <a:p>
            <a:r>
              <a:rPr lang="el-GR" dirty="0"/>
              <a:t>ΟΔΗΓΙΑ 98/18 Κεφάλαιο 2</a:t>
            </a:r>
          </a:p>
        </p:txBody>
      </p:sp>
      <p:cxnSp>
        <p:nvCxnSpPr>
          <p:cNvPr id="26" name="Ευθύγραμμο βέλος σύνδεσης 25">
            <a:extLst>
              <a:ext uri="{FF2B5EF4-FFF2-40B4-BE49-F238E27FC236}">
                <a16:creationId xmlns:a16="http://schemas.microsoft.com/office/drawing/2014/main" id="{9B113834-088F-4DCC-B79C-75C49F683D75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441883" y="4147657"/>
            <a:ext cx="376451" cy="393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ύγραμμο βέλος σύνδεσης 27">
            <a:extLst>
              <a:ext uri="{FF2B5EF4-FFF2-40B4-BE49-F238E27FC236}">
                <a16:creationId xmlns:a16="http://schemas.microsoft.com/office/drawing/2014/main" id="{864C2A39-A7B4-4703-AD43-704C5439EFC0}"/>
              </a:ext>
            </a:extLst>
          </p:cNvPr>
          <p:cNvCxnSpPr>
            <a:cxnSpLocks/>
            <a:stCxn id="9" idx="3"/>
            <a:endCxn id="30" idx="1"/>
          </p:cNvCxnSpPr>
          <p:nvPr/>
        </p:nvCxnSpPr>
        <p:spPr>
          <a:xfrm>
            <a:off x="1441883" y="4541292"/>
            <a:ext cx="752903" cy="393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ED921C3-EC5C-4DC1-B33A-0EFB2CFB7DB6}"/>
              </a:ext>
            </a:extLst>
          </p:cNvPr>
          <p:cNvSpPr txBox="1"/>
          <p:nvPr/>
        </p:nvSpPr>
        <p:spPr>
          <a:xfrm>
            <a:off x="1651305" y="3757163"/>
            <a:ext cx="188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Επιβατηγά πλοία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74C6F0-4974-4B46-A209-F377030C4D84}"/>
              </a:ext>
            </a:extLst>
          </p:cNvPr>
          <p:cNvSpPr txBox="1"/>
          <p:nvPr/>
        </p:nvSpPr>
        <p:spPr>
          <a:xfrm>
            <a:off x="2194786" y="4750261"/>
            <a:ext cx="3453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Άλλα πλοία εκτός επιβατηγών </a:t>
            </a:r>
          </a:p>
        </p:txBody>
      </p:sp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C8765129-746F-4D50-822F-F2A5C73E8BA0}"/>
              </a:ext>
            </a:extLst>
          </p:cNvPr>
          <p:cNvCxnSpPr>
            <a:cxnSpLocks/>
          </p:cNvCxnSpPr>
          <p:nvPr/>
        </p:nvCxnSpPr>
        <p:spPr>
          <a:xfrm flipV="1">
            <a:off x="3469689" y="3895799"/>
            <a:ext cx="45180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8AE919-50C5-4271-A55C-568BACB7303F}"/>
                  </a:ext>
                </a:extLst>
              </p:cNvPr>
              <p:cNvSpPr txBox="1"/>
              <p:nvPr/>
            </p:nvSpPr>
            <p:spPr>
              <a:xfrm>
                <a:off x="3966516" y="3576206"/>
                <a:ext cx="258994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𝜋𝜐𝜌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ό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𝜎𝛽𝜀𝜎𝜂𝜍</m:t>
                          </m:r>
                        </m:sub>
                      </m:sSub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𝜅𝜐𝜏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ώ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8AE919-50C5-4271-A55C-568BACB73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516" y="3576206"/>
                <a:ext cx="2589940" cy="5203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84BA95-E39A-4A3C-9136-8671B34E7DBB}"/>
                  </a:ext>
                </a:extLst>
              </p:cNvPr>
              <p:cNvSpPr txBox="1"/>
              <p:nvPr/>
            </p:nvSpPr>
            <p:spPr>
              <a:xfrm>
                <a:off x="5201440" y="4622154"/>
                <a:ext cx="1279260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645</m:t>
                          </m:r>
                        </m:den>
                      </m:f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84BA95-E39A-4A3C-9136-8671B34E7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440" y="4622154"/>
                <a:ext cx="1279260" cy="5558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25C68D-0EDD-4E66-B530-C924EE548BAD}"/>
                  </a:ext>
                </a:extLst>
              </p:cNvPr>
              <p:cNvSpPr txBox="1"/>
              <p:nvPr/>
            </p:nvSpPr>
            <p:spPr>
              <a:xfrm>
                <a:off x="6785132" y="4433570"/>
                <a:ext cx="3650936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=25+1,68×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dirty="0"/>
                  <a:t>  (mm)</a:t>
                </a:r>
                <a:endParaRPr lang="el-GR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25C68D-0EDD-4E66-B530-C924EE548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132" y="4433570"/>
                <a:ext cx="3650936" cy="335413"/>
              </a:xfrm>
              <a:prstGeom prst="rect">
                <a:avLst/>
              </a:prstGeom>
              <a:blipFill>
                <a:blip r:embed="rId4"/>
                <a:stretch>
                  <a:fillRect l="-2337" t="-9091" r="-3172" b="-4000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97FECDF-0B1B-42EB-9DC9-20CB32306B53}"/>
              </a:ext>
            </a:extLst>
          </p:cNvPr>
          <p:cNvSpPr txBox="1"/>
          <p:nvPr/>
        </p:nvSpPr>
        <p:spPr>
          <a:xfrm>
            <a:off x="10436068" y="4437488"/>
            <a:ext cx="163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[ΠΔ 379/1996]</a:t>
            </a:r>
          </a:p>
        </p:txBody>
      </p:sp>
      <p:cxnSp>
        <p:nvCxnSpPr>
          <p:cNvPr id="20" name="Ευθύγραμμο βέλος σύνδεσης 19">
            <a:extLst>
              <a:ext uri="{FF2B5EF4-FFF2-40B4-BE49-F238E27FC236}">
                <a16:creationId xmlns:a16="http://schemas.microsoft.com/office/drawing/2014/main" id="{D41EF188-D8F4-493F-869C-98E74448E306}"/>
              </a:ext>
            </a:extLst>
          </p:cNvPr>
          <p:cNvCxnSpPr>
            <a:stCxn id="14" idx="3"/>
          </p:cNvCxnSpPr>
          <p:nvPr/>
        </p:nvCxnSpPr>
        <p:spPr>
          <a:xfrm flipV="1">
            <a:off x="6480700" y="4622154"/>
            <a:ext cx="239696" cy="277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Ευθύγραμμο βέλος σύνδεσης 24">
            <a:extLst>
              <a:ext uri="{FF2B5EF4-FFF2-40B4-BE49-F238E27FC236}">
                <a16:creationId xmlns:a16="http://schemas.microsoft.com/office/drawing/2014/main" id="{E309C3F7-D2A7-49C3-B5DF-0B5BB07F906A}"/>
              </a:ext>
            </a:extLst>
          </p:cNvPr>
          <p:cNvCxnSpPr>
            <a:cxnSpLocks/>
          </p:cNvCxnSpPr>
          <p:nvPr/>
        </p:nvCxnSpPr>
        <p:spPr>
          <a:xfrm flipH="1">
            <a:off x="4846323" y="4768983"/>
            <a:ext cx="801876" cy="795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B81C19B-2DCA-418B-B5F4-055851B21837}"/>
                  </a:ext>
                </a:extLst>
              </p:cNvPr>
              <p:cNvSpPr txBox="1"/>
              <p:nvPr/>
            </p:nvSpPr>
            <p:spPr>
              <a:xfrm>
                <a:off x="4680085" y="5638103"/>
                <a:ext cx="70771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 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𝜋𝜆𝜊𝜄𝛼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𝜇𝜀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𝛼𝜈𝜏𝜆𝜄𝜀𝜍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𝜋𝜐𝜌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ό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𝜎𝛽𝜀𝜎𝜂𝜍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&gt;2 (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𝜀𝜅𝜏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ό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𝜍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𝜏𝜂𝜍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𝛼𝜈𝜏𝜆𝜄𝛼𝜍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𝛼𝜈𝛼𝛾𝜅𝜂𝜍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B81C19B-2DCA-418B-B5F4-055851B21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85" y="5638103"/>
                <a:ext cx="7077194" cy="276999"/>
              </a:xfrm>
              <a:prstGeom prst="rect">
                <a:avLst/>
              </a:prstGeom>
              <a:blipFill>
                <a:blip r:embed="rId5"/>
                <a:stretch>
                  <a:fillRect l="-775" t="-6667" r="-431" b="-3555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Ορθογώνιο 31">
                <a:extLst>
                  <a:ext uri="{FF2B5EF4-FFF2-40B4-BE49-F238E27FC236}">
                    <a16:creationId xmlns:a16="http://schemas.microsoft.com/office/drawing/2014/main" id="{C2163EAA-4C16-407A-A1F8-2581AE41B9EC}"/>
                  </a:ext>
                </a:extLst>
              </p:cNvPr>
              <p:cNvSpPr/>
              <p:nvPr/>
            </p:nvSpPr>
            <p:spPr>
              <a:xfrm>
                <a:off x="3737132" y="5988713"/>
                <a:ext cx="927782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=2,5 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𝛾𝜄𝛼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𝜋𝜆𝜊𝜄𝛼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𝜇𝜀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1 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𝛼𝜈𝜏𝜆𝜄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𝜋𝜐𝜌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</a:rPr>
                        <m:t>ό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𝜎𝛽𝜀𝜎𝜂𝜍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𝜀𝜅𝜏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</a:rPr>
                        <m:t>ό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𝜍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𝜏𝜂𝜍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𝛼𝜈𝜏𝜆𝜄𝛼𝜍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𝛼𝜈𝛼𝛾𝜅𝜂𝜍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32" name="Ορθογώνιο 31">
                <a:extLst>
                  <a:ext uri="{FF2B5EF4-FFF2-40B4-BE49-F238E27FC236}">
                    <a16:creationId xmlns:a16="http://schemas.microsoft.com/office/drawing/2014/main" id="{C2163EAA-4C16-407A-A1F8-2581AE41B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132" y="5988713"/>
                <a:ext cx="9277828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Ορθογώνιο 38">
                <a:extLst>
                  <a:ext uri="{FF2B5EF4-FFF2-40B4-BE49-F238E27FC236}">
                    <a16:creationId xmlns:a16="http://schemas.microsoft.com/office/drawing/2014/main" id="{311EA784-8546-40E9-BDC7-F160ADBB5EF6}"/>
                  </a:ext>
                </a:extLst>
              </p:cNvPr>
              <p:cNvSpPr/>
              <p:nvPr/>
            </p:nvSpPr>
            <p:spPr>
              <a:xfrm>
                <a:off x="7131609" y="3667688"/>
                <a:ext cx="4459939" cy="427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𝜅𝜐𝜏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ώ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2,78×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dirty="0"/>
                  <a:t>  (mm)</a:t>
                </a:r>
                <a:endParaRPr lang="el-GR" dirty="0"/>
              </a:p>
            </p:txBody>
          </p:sp>
        </mc:Choice>
        <mc:Fallback xmlns="">
          <p:sp>
            <p:nvSpPr>
              <p:cNvPr id="39" name="Ορθογώνιο 38">
                <a:extLst>
                  <a:ext uri="{FF2B5EF4-FFF2-40B4-BE49-F238E27FC236}">
                    <a16:creationId xmlns:a16="http://schemas.microsoft.com/office/drawing/2014/main" id="{311EA784-8546-40E9-BDC7-F160ADBB5E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609" y="3667688"/>
                <a:ext cx="4459939" cy="427746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Ευθύγραμμο βέλος σύνδεσης 40">
            <a:extLst>
              <a:ext uri="{FF2B5EF4-FFF2-40B4-BE49-F238E27FC236}">
                <a16:creationId xmlns:a16="http://schemas.microsoft.com/office/drawing/2014/main" id="{495D231D-62F9-4F1D-9A4F-36FED399E9D0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5247261" y="1430259"/>
            <a:ext cx="370085" cy="494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Ευθύγραμμο βέλος σύνδεσης 45">
            <a:extLst>
              <a:ext uri="{FF2B5EF4-FFF2-40B4-BE49-F238E27FC236}">
                <a16:creationId xmlns:a16="http://schemas.microsoft.com/office/drawing/2014/main" id="{58AEB97B-F56B-4D49-8107-73864E4719D1}"/>
              </a:ext>
            </a:extLst>
          </p:cNvPr>
          <p:cNvCxnSpPr>
            <a:stCxn id="6" idx="3"/>
          </p:cNvCxnSpPr>
          <p:nvPr/>
        </p:nvCxnSpPr>
        <p:spPr>
          <a:xfrm flipV="1">
            <a:off x="6556456" y="3284738"/>
            <a:ext cx="634457" cy="551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Ευθύγραμμο βέλος σύνδεσης 47">
            <a:extLst>
              <a:ext uri="{FF2B5EF4-FFF2-40B4-BE49-F238E27FC236}">
                <a16:creationId xmlns:a16="http://schemas.microsoft.com/office/drawing/2014/main" id="{631CAB04-478A-44CB-B797-3A14B2D2B6E4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6556456" y="3836406"/>
            <a:ext cx="634457" cy="98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Ορθογώνιο 48">
                <a:extLst>
                  <a:ext uri="{FF2B5EF4-FFF2-40B4-BE49-F238E27FC236}">
                    <a16:creationId xmlns:a16="http://schemas.microsoft.com/office/drawing/2014/main" id="{0E3EE6EF-6CF5-48DF-BB73-D14728F4132C}"/>
                  </a:ext>
                </a:extLst>
              </p:cNvPr>
              <p:cNvSpPr/>
              <p:nvPr/>
            </p:nvSpPr>
            <p:spPr>
              <a:xfrm>
                <a:off x="7113973" y="2817000"/>
                <a:ext cx="3371692" cy="496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𝜐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ώ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0,00575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49" name="Ορθογώνιο 48">
                <a:extLst>
                  <a:ext uri="{FF2B5EF4-FFF2-40B4-BE49-F238E27FC236}">
                    <a16:creationId xmlns:a16="http://schemas.microsoft.com/office/drawing/2014/main" id="{0E3EE6EF-6CF5-48DF-BB73-D14728F413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973" y="2817000"/>
                <a:ext cx="3371692" cy="496996"/>
              </a:xfrm>
              <a:prstGeom prst="rect">
                <a:avLst/>
              </a:prstGeom>
              <a:blipFill>
                <a:blip r:embed="rId8"/>
                <a:stretch>
                  <a:fillRect t="-103659" r="-16456" b="-16463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FA48E017-72A5-460E-A258-3AFE9CFF196D}"/>
              </a:ext>
            </a:extLst>
          </p:cNvPr>
          <p:cNvSpPr txBox="1"/>
          <p:nvPr/>
        </p:nvSpPr>
        <p:spPr>
          <a:xfrm>
            <a:off x="1821705" y="6507223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3019081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821FD75-E4D0-41B4-A675-9AC800CF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26</a:t>
            </a:fld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1FE30F9-F060-4B70-B491-5128DF094E95}"/>
                  </a:ext>
                </a:extLst>
              </p:cNvPr>
              <p:cNvSpPr txBox="1"/>
              <p:nvPr/>
            </p:nvSpPr>
            <p:spPr>
              <a:xfrm>
                <a:off x="656948" y="1100831"/>
                <a:ext cx="4095417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𝛼𝜈𝜏𝜆𝜄𝛼𝜍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𝜋𝜐𝜌𝜊𝜎𝛽𝜀𝜎𝜂𝜍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l-G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𝜇𝛼𝜈𝜊𝜇</m:t>
                            </m:r>
                          </m:sub>
                        </m:sSub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endParaRPr lang="el-GR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1FE30F9-F060-4B70-B491-5128DF094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48" y="1100831"/>
                <a:ext cx="4095417" cy="443198"/>
              </a:xfrm>
              <a:prstGeom prst="rect">
                <a:avLst/>
              </a:prstGeom>
              <a:blipFill>
                <a:blip r:embed="rId3"/>
                <a:stretch>
                  <a:fillRect l="-2083" t="-4167" b="-138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2F90AE4-8347-4668-B82B-37AF5BBBBE86}"/>
              </a:ext>
            </a:extLst>
          </p:cNvPr>
          <p:cNvSpPr txBox="1"/>
          <p:nvPr/>
        </p:nvSpPr>
        <p:spPr>
          <a:xfrm>
            <a:off x="656948" y="417251"/>
            <a:ext cx="3426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Ισχύς αντλίας πυρόσβεσης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Ορθογώνιο 6">
                <a:extLst>
                  <a:ext uri="{FF2B5EF4-FFF2-40B4-BE49-F238E27FC236}">
                    <a16:creationId xmlns:a16="http://schemas.microsoft.com/office/drawing/2014/main" id="{432C8CC1-94DE-4769-A223-DD1750B00094}"/>
                  </a:ext>
                </a:extLst>
              </p:cNvPr>
              <p:cNvSpPr/>
              <p:nvPr/>
            </p:nvSpPr>
            <p:spPr>
              <a:xfrm>
                <a:off x="485382" y="2079080"/>
                <a:ext cx="4502579" cy="394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𝜇𝛼𝜈𝜊𝜇</m:t>
                          </m:r>
                        </m:sub>
                      </m:sSub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𝜎𝜏𝛼𝜏</m:t>
                          </m:r>
                        </m:sub>
                      </m:sSub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𝛼𝜅𝜌𝜊𝜑</m:t>
                          </m:r>
                        </m:sub>
                      </m:sSub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7" name="Ορθογώνιο 6">
                <a:extLst>
                  <a:ext uri="{FF2B5EF4-FFF2-40B4-BE49-F238E27FC236}">
                    <a16:creationId xmlns:a16="http://schemas.microsoft.com/office/drawing/2014/main" id="{432C8CC1-94DE-4769-A223-DD1750B000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82" y="2079080"/>
                <a:ext cx="4502579" cy="394019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Ορθογώνιο 7">
                <a:extLst>
                  <a:ext uri="{FF2B5EF4-FFF2-40B4-BE49-F238E27FC236}">
                    <a16:creationId xmlns:a16="http://schemas.microsoft.com/office/drawing/2014/main" id="{86B2F9E1-A57C-47CB-97E9-77E3A9DFB774}"/>
                  </a:ext>
                </a:extLst>
              </p:cNvPr>
              <p:cNvSpPr/>
              <p:nvPr/>
            </p:nvSpPr>
            <p:spPr>
              <a:xfrm>
                <a:off x="485382" y="2937772"/>
                <a:ext cx="2884892" cy="6967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8" name="Ορθογώνιο 7">
                <a:extLst>
                  <a:ext uri="{FF2B5EF4-FFF2-40B4-BE49-F238E27FC236}">
                    <a16:creationId xmlns:a16="http://schemas.microsoft.com/office/drawing/2014/main" id="{86B2F9E1-A57C-47CB-97E9-77E3A9DFB7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82" y="2937772"/>
                <a:ext cx="2884892" cy="6967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Ορθογώνιο 8">
                <a:extLst>
                  <a:ext uri="{FF2B5EF4-FFF2-40B4-BE49-F238E27FC236}">
                    <a16:creationId xmlns:a16="http://schemas.microsoft.com/office/drawing/2014/main" id="{477EC10A-3B39-4607-8CDE-0CC7E549057D}"/>
                  </a:ext>
                </a:extLst>
              </p:cNvPr>
              <p:cNvSpPr/>
              <p:nvPr/>
            </p:nvSpPr>
            <p:spPr>
              <a:xfrm>
                <a:off x="3610161" y="2863035"/>
                <a:ext cx="3077253" cy="7862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nary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9" name="Ορθογώνιο 8">
                <a:extLst>
                  <a:ext uri="{FF2B5EF4-FFF2-40B4-BE49-F238E27FC236}">
                    <a16:creationId xmlns:a16="http://schemas.microsoft.com/office/drawing/2014/main" id="{477EC10A-3B39-4607-8CDE-0CC7E54905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0161" y="2863035"/>
                <a:ext cx="3077253" cy="7862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Ορθογώνιο 9">
                <a:extLst>
                  <a:ext uri="{FF2B5EF4-FFF2-40B4-BE49-F238E27FC236}">
                    <a16:creationId xmlns:a16="http://schemas.microsoft.com/office/drawing/2014/main" id="{32D6C4A7-E57B-4329-8FF3-B95A728282F0}"/>
                  </a:ext>
                </a:extLst>
              </p:cNvPr>
              <p:cNvSpPr/>
              <p:nvPr/>
            </p:nvSpPr>
            <p:spPr>
              <a:xfrm>
                <a:off x="7293827" y="2993419"/>
                <a:ext cx="1395318" cy="394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𝛼𝜅𝜌𝜊𝜑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endParaRPr lang="el-GR" dirty="0"/>
              </a:p>
            </p:txBody>
          </p:sp>
        </mc:Choice>
        <mc:Fallback xmlns="">
          <p:sp>
            <p:nvSpPr>
              <p:cNvPr id="10" name="Ορθογώνιο 9">
                <a:extLst>
                  <a:ext uri="{FF2B5EF4-FFF2-40B4-BE49-F238E27FC236}">
                    <a16:creationId xmlns:a16="http://schemas.microsoft.com/office/drawing/2014/main" id="{32D6C4A7-E57B-4329-8FF3-B95A728282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827" y="2993419"/>
                <a:ext cx="1395318" cy="394019"/>
              </a:xfrm>
              <a:prstGeom prst="rect">
                <a:avLst/>
              </a:prstGeom>
              <a:blipFill>
                <a:blip r:embed="rId7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Ορθογώνιο 10">
                <a:extLst>
                  <a:ext uri="{FF2B5EF4-FFF2-40B4-BE49-F238E27FC236}">
                    <a16:creationId xmlns:a16="http://schemas.microsoft.com/office/drawing/2014/main" id="{0E30C3E7-419E-4F64-8E89-37724D8F1AE1}"/>
                  </a:ext>
                </a:extLst>
              </p:cNvPr>
              <p:cNvSpPr/>
              <p:nvPr/>
            </p:nvSpPr>
            <p:spPr>
              <a:xfrm>
                <a:off x="6096000" y="1100831"/>
                <a:ext cx="1733488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=1025 (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1" name="Ορθογώνιο 10">
                <a:extLst>
                  <a:ext uri="{FF2B5EF4-FFF2-40B4-BE49-F238E27FC236}">
                    <a16:creationId xmlns:a16="http://schemas.microsoft.com/office/drawing/2014/main" id="{0E30C3E7-419E-4F64-8E89-37724D8F1A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100831"/>
                <a:ext cx="1733488" cy="6182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Ορθογώνιο 11">
                <a:extLst>
                  <a:ext uri="{FF2B5EF4-FFF2-40B4-BE49-F238E27FC236}">
                    <a16:creationId xmlns:a16="http://schemas.microsoft.com/office/drawing/2014/main" id="{095A3797-0415-4DD7-855D-EBFE615CEA3E}"/>
                  </a:ext>
                </a:extLst>
              </p:cNvPr>
              <p:cNvSpPr/>
              <p:nvPr/>
            </p:nvSpPr>
            <p:spPr>
              <a:xfrm>
                <a:off x="8261752" y="1100831"/>
                <a:ext cx="1806072" cy="56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9,81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2" name="Ορθογώνιο 11">
                <a:extLst>
                  <a:ext uri="{FF2B5EF4-FFF2-40B4-BE49-F238E27FC236}">
                    <a16:creationId xmlns:a16="http://schemas.microsoft.com/office/drawing/2014/main" id="{095A3797-0415-4DD7-855D-EBFE615CE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1752" y="1100831"/>
                <a:ext cx="1806072" cy="56675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Ορθογώνιο 12">
                <a:extLst>
                  <a:ext uri="{FF2B5EF4-FFF2-40B4-BE49-F238E27FC236}">
                    <a16:creationId xmlns:a16="http://schemas.microsoft.com/office/drawing/2014/main" id="{4DCF5176-1489-4146-A20E-A2A7C82D6CB9}"/>
                  </a:ext>
                </a:extLst>
              </p:cNvPr>
              <p:cNvSpPr/>
              <p:nvPr/>
            </p:nvSpPr>
            <p:spPr>
              <a:xfrm>
                <a:off x="8302339" y="4844733"/>
                <a:ext cx="39094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13" name="Ορθογώνιο 12">
                <a:extLst>
                  <a:ext uri="{FF2B5EF4-FFF2-40B4-BE49-F238E27FC236}">
                    <a16:creationId xmlns:a16="http://schemas.microsoft.com/office/drawing/2014/main" id="{4DCF5176-1489-4146-A20E-A2A7C82D6C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339" y="4844733"/>
                <a:ext cx="390941" cy="400110"/>
              </a:xfrm>
              <a:prstGeom prst="rect">
                <a:avLst/>
              </a:prstGeom>
              <a:blipFill>
                <a:blip r:embed="rId10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36128C22-24B8-4809-935D-B5E30D10EDB9}"/>
              </a:ext>
            </a:extLst>
          </p:cNvPr>
          <p:cNvCxnSpPr>
            <a:cxnSpLocks/>
          </p:cNvCxnSpPr>
          <p:nvPr/>
        </p:nvCxnSpPr>
        <p:spPr>
          <a:xfrm flipH="1">
            <a:off x="949911" y="3429000"/>
            <a:ext cx="470517" cy="15003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EE670DE-E556-46EF-855F-93C3743D6E07}"/>
              </a:ext>
            </a:extLst>
          </p:cNvPr>
          <p:cNvSpPr txBox="1"/>
          <p:nvPr/>
        </p:nvSpPr>
        <p:spPr>
          <a:xfrm>
            <a:off x="464142" y="4833468"/>
            <a:ext cx="138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Συντελεστής τριβής</a:t>
            </a:r>
          </a:p>
        </p:txBody>
      </p: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F9BFE1AD-8DC0-4733-92CB-411AA49EC683}"/>
              </a:ext>
            </a:extLst>
          </p:cNvPr>
          <p:cNvCxnSpPr>
            <a:cxnSpLocks/>
          </p:cNvCxnSpPr>
          <p:nvPr/>
        </p:nvCxnSpPr>
        <p:spPr>
          <a:xfrm>
            <a:off x="2242503" y="4701855"/>
            <a:ext cx="0" cy="827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3C6387E-9726-412B-865A-F406733052BC}"/>
                  </a:ext>
                </a:extLst>
              </p:cNvPr>
              <p:cNvSpPr txBox="1"/>
              <p:nvPr/>
            </p:nvSpPr>
            <p:spPr>
              <a:xfrm>
                <a:off x="2631276" y="4479210"/>
                <a:ext cx="2451184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𝜎𝜒𝜀𝜏𝜄𝜅𝜂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𝜏𝜌𝛼𝜒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ύ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𝜏𝜂𝜏𝛼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3C6387E-9726-412B-865A-F40673305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76" y="4479210"/>
                <a:ext cx="2451184" cy="4743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66B67F-4A27-46CF-883E-7A8341510054}"/>
                  </a:ext>
                </a:extLst>
              </p:cNvPr>
              <p:cNvSpPr txBox="1"/>
              <p:nvPr/>
            </p:nvSpPr>
            <p:spPr>
              <a:xfrm>
                <a:off x="2631276" y="5267157"/>
                <a:ext cx="1626343" cy="525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𝜀𝜎𝜔𝜏</m:t>
                              </m:r>
                            </m:sub>
                          </m:sSub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den>
                      </m:f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66B67F-4A27-46CF-883E-7A8341510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76" y="5267157"/>
                <a:ext cx="1626343" cy="52508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Βέλος: Δεξιό 23">
            <a:extLst>
              <a:ext uri="{FF2B5EF4-FFF2-40B4-BE49-F238E27FC236}">
                <a16:creationId xmlns:a16="http://schemas.microsoft.com/office/drawing/2014/main" id="{7045798E-AC68-499E-8B4B-D3A852F5FA68}"/>
              </a:ext>
            </a:extLst>
          </p:cNvPr>
          <p:cNvSpPr/>
          <p:nvPr/>
        </p:nvSpPr>
        <p:spPr>
          <a:xfrm>
            <a:off x="2474303" y="5005710"/>
            <a:ext cx="3218852" cy="1765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A1B998-3864-485F-9262-4EAB93571C6B}"/>
              </a:ext>
            </a:extLst>
          </p:cNvPr>
          <p:cNvSpPr txBox="1"/>
          <p:nvPr/>
        </p:nvSpPr>
        <p:spPr>
          <a:xfrm>
            <a:off x="5733166" y="4881150"/>
            <a:ext cx="224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Διάγραμμα </a:t>
            </a:r>
            <a:r>
              <a:rPr lang="en-US" dirty="0"/>
              <a:t>Moody</a:t>
            </a:r>
            <a:endParaRPr lang="el-GR" dirty="0"/>
          </a:p>
        </p:txBody>
      </p:sp>
      <p:sp>
        <p:nvSpPr>
          <p:cNvPr id="26" name="Βέλος: Δεξιό 25">
            <a:extLst>
              <a:ext uri="{FF2B5EF4-FFF2-40B4-BE49-F238E27FC236}">
                <a16:creationId xmlns:a16="http://schemas.microsoft.com/office/drawing/2014/main" id="{BE941E82-912C-47DD-9D7A-80424868F434}"/>
              </a:ext>
            </a:extLst>
          </p:cNvPr>
          <p:cNvSpPr/>
          <p:nvPr/>
        </p:nvSpPr>
        <p:spPr>
          <a:xfrm>
            <a:off x="7829488" y="4929358"/>
            <a:ext cx="476862" cy="272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BC7B84D-87B1-4B06-94E4-4841939E23AF}"/>
                  </a:ext>
                </a:extLst>
              </p:cNvPr>
              <p:cNvSpPr txBox="1"/>
              <p:nvPr/>
            </p:nvSpPr>
            <p:spPr>
              <a:xfrm>
                <a:off x="6096000" y="1868944"/>
                <a:ext cx="2119939" cy="43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=1,31×</m:t>
                    </m:r>
                    <m:sSup>
                      <m:sSupPr>
                        <m:ctrl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l-G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BC7B84D-87B1-4B06-94E4-4841939E2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868944"/>
                <a:ext cx="2119939" cy="43184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Ευθύγραμμο βέλος σύνδεσης 30">
            <a:extLst>
              <a:ext uri="{FF2B5EF4-FFF2-40B4-BE49-F238E27FC236}">
                <a16:creationId xmlns:a16="http://schemas.microsoft.com/office/drawing/2014/main" id="{C8F147A4-906C-47A4-A0D0-9D82777CB6E8}"/>
              </a:ext>
            </a:extLst>
          </p:cNvPr>
          <p:cNvCxnSpPr/>
          <p:nvPr/>
        </p:nvCxnSpPr>
        <p:spPr>
          <a:xfrm flipV="1">
            <a:off x="2751015" y="4179179"/>
            <a:ext cx="551478" cy="3000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A69348D-9A55-4B83-9509-DE2113E536B1}"/>
              </a:ext>
            </a:extLst>
          </p:cNvPr>
          <p:cNvSpPr txBox="1"/>
          <p:nvPr/>
        </p:nvSpPr>
        <p:spPr>
          <a:xfrm>
            <a:off x="3263291" y="3978310"/>
            <a:ext cx="480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Συντελεστής τραχύτητας (διαφάνεια 24)</a:t>
            </a:r>
          </a:p>
        </p:txBody>
      </p:sp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21E5BBE1-E5EF-4BBA-BFC7-F8FD05ACEC12}"/>
              </a:ext>
            </a:extLst>
          </p:cNvPr>
          <p:cNvSpPr/>
          <p:nvPr/>
        </p:nvSpPr>
        <p:spPr>
          <a:xfrm>
            <a:off x="5964971" y="5736934"/>
            <a:ext cx="1474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διαφάνεια 24</a:t>
            </a:r>
          </a:p>
        </p:txBody>
      </p:sp>
      <p:cxnSp>
        <p:nvCxnSpPr>
          <p:cNvPr id="35" name="Ευθύγραμμο βέλος σύνδεσης 34">
            <a:extLst>
              <a:ext uri="{FF2B5EF4-FFF2-40B4-BE49-F238E27FC236}">
                <a16:creationId xmlns:a16="http://schemas.microsoft.com/office/drawing/2014/main" id="{2F61E68B-D295-4708-9EAD-3D649B95FF49}"/>
              </a:ext>
            </a:extLst>
          </p:cNvPr>
          <p:cNvCxnSpPr/>
          <p:nvPr/>
        </p:nvCxnSpPr>
        <p:spPr>
          <a:xfrm>
            <a:off x="6485882" y="5202274"/>
            <a:ext cx="0" cy="5346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D793E00-3A6D-4079-A21D-C9E8DD766FF7}"/>
                  </a:ext>
                </a:extLst>
              </p:cNvPr>
              <p:cNvSpPr txBox="1"/>
              <p:nvPr/>
            </p:nvSpPr>
            <p:spPr>
              <a:xfrm>
                <a:off x="8497809" y="1912830"/>
                <a:ext cx="28421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𝑊𝑎𝑡𝑡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=1,341×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D793E00-3A6D-4079-A21D-C9E8DD766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7809" y="1912830"/>
                <a:ext cx="2842125" cy="276999"/>
              </a:xfrm>
              <a:prstGeom prst="rect">
                <a:avLst/>
              </a:prstGeom>
              <a:blipFill>
                <a:blip r:embed="rId14"/>
                <a:stretch>
                  <a:fillRect l="-1502" t="-4444" r="-2575" b="-3555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D917271-BB85-43D7-995F-56A483720E32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3686414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F851B3A-5507-4B4E-88DA-05F5B17B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27</a:t>
            </a:fld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5A3C67C-15F0-48C3-A273-500F5358FB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5571" y="-893818"/>
            <a:ext cx="5982171" cy="90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B3A9A5-A246-4D14-9FC7-DF63F36A3603}"/>
              </a:ext>
            </a:extLst>
          </p:cNvPr>
          <p:cNvSpPr txBox="1"/>
          <p:nvPr/>
        </p:nvSpPr>
        <p:spPr>
          <a:xfrm>
            <a:off x="1233996" y="150920"/>
            <a:ext cx="4634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Τοπικές αντιστάσεις  (Πίνακας 21)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0DA435-C98D-4272-9996-D1CA37675695}"/>
              </a:ext>
            </a:extLst>
          </p:cNvPr>
          <p:cNvSpPr txBox="1"/>
          <p:nvPr/>
        </p:nvSpPr>
        <p:spPr>
          <a:xfrm>
            <a:off x="1707471" y="6484181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4195725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FCBD93B-B827-4B05-A934-D3C8FD550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28</a:t>
            </a:fld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123EE31A-7942-429F-A9BD-D66DFD307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541" y="634521"/>
            <a:ext cx="9363075" cy="5819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7BE93F-84D9-4E3B-B417-ECB41BDEBEEC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876098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F0154A3-2E1C-416B-9033-C655250E9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29</a:t>
            </a:fld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8C298E8-7E30-42E4-BCFF-D5329C09AF9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0725"/>
            <a:ext cx="6148388" cy="401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4547CFF-C036-4F0B-97AD-C8F30885FE8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782" y="3770097"/>
            <a:ext cx="5354002" cy="24669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1691E2-411C-4DA8-84B3-37ADE4FAA5B0}"/>
              </a:ext>
            </a:extLst>
          </p:cNvPr>
          <p:cNvSpPr txBox="1"/>
          <p:nvPr/>
        </p:nvSpPr>
        <p:spPr>
          <a:xfrm>
            <a:off x="1828360" y="256059"/>
            <a:ext cx="2388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Διάγραμμα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Moody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F71A7C-3F87-4CE2-B6F9-0AC3F3ECE20B}"/>
              </a:ext>
            </a:extLst>
          </p:cNvPr>
          <p:cNvSpPr txBox="1"/>
          <p:nvPr/>
        </p:nvSpPr>
        <p:spPr>
          <a:xfrm>
            <a:off x="7182035" y="3525792"/>
            <a:ext cx="344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Συντελεστής τραχύτητας υλικών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CA3AE7-2C82-4F5F-BB93-D396C97512C0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2517584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DD4747E-3C7B-499F-9487-2C40B57F95D9}"/>
              </a:ext>
            </a:extLst>
          </p:cNvPr>
          <p:cNvSpPr/>
          <p:nvPr/>
        </p:nvSpPr>
        <p:spPr>
          <a:xfrm>
            <a:off x="337351" y="889843"/>
            <a:ext cx="1156760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Δίκτυο </a:t>
            </a:r>
            <a:r>
              <a:rPr lang="el-G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κύτους</a:t>
            </a: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bilge</a:t>
            </a: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el-G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έρματος</a:t>
            </a: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ballast</a:t>
            </a: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  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l-G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φορτίου</a:t>
            </a: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cargo</a:t>
            </a: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  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l-G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πόσιμου νερού</a:t>
            </a: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freshwater</a:t>
            </a: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 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l-G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υγιεινής</a:t>
            </a: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sanitary</a:t>
            </a: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 </a:t>
            </a:r>
            <a:r>
              <a:rPr lang="en-US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l-GR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πυρόσβεσης</a:t>
            </a:r>
            <a:r>
              <a:rPr lang="el-GR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fire fighting</a:t>
            </a:r>
            <a:r>
              <a:rPr lang="el-GR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</a:t>
            </a:r>
          </a:p>
          <a:p>
            <a:pPr algn="just">
              <a:spcAft>
                <a:spcPts val="0"/>
              </a:spcAft>
            </a:pPr>
            <a:r>
              <a:rPr lang="el-GR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el-GR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μεταγγίσεως καυσίμου</a:t>
            </a:r>
            <a:r>
              <a:rPr lang="el-GR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fuel oil transfer</a:t>
            </a:r>
            <a:r>
              <a:rPr lang="el-GR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καυσίμου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fuel service line)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l-G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λ</a:t>
            </a:r>
            <a:r>
              <a:rPr lang="en-GB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ιπ</a:t>
            </a:r>
            <a:r>
              <a:rPr lang="en-GB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άνσεως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lubricating oil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l-GR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el-GR" i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l-GR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γλυκού νερού ψύξεως</a:t>
            </a:r>
            <a:r>
              <a:rPr lang="el-GR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freshwater cooling</a:t>
            </a:r>
            <a:r>
              <a:rPr lang="el-GR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GB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πεπ</a:t>
            </a:r>
            <a:r>
              <a:rPr lang="en-GB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ιεσμένου</a:t>
            </a:r>
            <a:r>
              <a:rPr lang="en-GB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α</a:t>
            </a:r>
            <a:r>
              <a:rPr lang="en-GB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έρ</a:t>
            </a:r>
            <a:r>
              <a:rPr lang="en-GB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α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compressed air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endParaRPr lang="el-G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δίκτυο </a:t>
            </a:r>
            <a:r>
              <a:rPr lang="el-G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θέρμανσης δεξαμενών φορτίου ή/και καυσίμου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(tank heating)</a:t>
            </a: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κλιματισμού χώρων επιβατών – πληρώματος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conditioning passenger – crew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accommodation)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αδρανούς αερίου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inert gas)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υδραυλικό σύστημα πηδαλίου (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steering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gear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- ψύξης γλυκού νερού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fresh water cooling)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δίκτυο κυκλοφορίας θάλασσας (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 water circulating)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βοηθητικού ατμού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auxiliary steam)</a:t>
            </a:r>
            <a:endParaRPr lang="el-GR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4767F43-99E9-40BB-B63D-B1451DABF0D4}"/>
              </a:ext>
            </a:extLst>
          </p:cNvPr>
          <p:cNvSpPr/>
          <p:nvPr/>
        </p:nvSpPr>
        <p:spPr>
          <a:xfrm>
            <a:off x="729744" y="332814"/>
            <a:ext cx="8574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l-GR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Μερικά από τα δίκτυα σωληνώσεων που υπάρχουν στα πλοία  είναι : 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6F6CF3C-5014-4CD3-90B7-3792083DA3FD}"/>
              </a:ext>
            </a:extLst>
          </p:cNvPr>
          <p:cNvSpPr/>
          <p:nvPr/>
        </p:nvSpPr>
        <p:spPr>
          <a:xfrm>
            <a:off x="337351" y="4673651"/>
            <a:ext cx="108721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TimesNewRoman"/>
              </a:rPr>
              <a:t>Υπάρχουν και </a:t>
            </a:r>
            <a:r>
              <a:rPr lang="el-GR" b="1" i="1" dirty="0">
                <a:latin typeface="TimesNewRoman,Italic"/>
              </a:rPr>
              <a:t>ειδικά δίκτυα </a:t>
            </a:r>
            <a:r>
              <a:rPr lang="el-GR" b="1" dirty="0">
                <a:latin typeface="TimesNewRoman"/>
              </a:rPr>
              <a:t>σε συγκεκριμένου τύπου πλοία</a:t>
            </a:r>
            <a:r>
              <a:rPr lang="el-GR" dirty="0">
                <a:latin typeface="Times New Roman" panose="02020603050405020304" pitchFamily="18" charset="0"/>
              </a:rPr>
              <a:t>, </a:t>
            </a:r>
            <a:r>
              <a:rPr lang="el-GR" dirty="0">
                <a:latin typeface="TimesNewRoman"/>
              </a:rPr>
              <a:t>όπως για παράδειγμα τα δίκτυα </a:t>
            </a:r>
            <a:r>
              <a:rPr lang="el-GR" i="1" dirty="0">
                <a:latin typeface="TimesNewRoman,Italic"/>
              </a:rPr>
              <a:t>ατμού στα</a:t>
            </a:r>
          </a:p>
          <a:p>
            <a:r>
              <a:rPr lang="el-GR" i="1" dirty="0">
                <a:latin typeface="TimesNewRoman,Italic"/>
              </a:rPr>
              <a:t>ατμο</a:t>
            </a:r>
            <a:r>
              <a:rPr lang="el-GR" i="1" dirty="0">
                <a:latin typeface="Times New Roman" panose="02020603050405020304" pitchFamily="18" charset="0"/>
              </a:rPr>
              <a:t>-</a:t>
            </a:r>
            <a:r>
              <a:rPr lang="el-GR" i="1" dirty="0">
                <a:latin typeface="TimesNewRoman,Italic"/>
              </a:rPr>
              <a:t>στροβιλοκίνητα πλοία </a:t>
            </a:r>
            <a:r>
              <a:rPr lang="el-GR" i="1" dirty="0">
                <a:latin typeface="Times New Roman" panose="02020603050405020304" pitchFamily="18" charset="0"/>
              </a:rPr>
              <a:t>:</a:t>
            </a:r>
          </a:p>
          <a:p>
            <a:r>
              <a:rPr lang="el-GR" dirty="0">
                <a:latin typeface="Times New Roman" panose="02020603050405020304" pitchFamily="18" charset="0"/>
              </a:rPr>
              <a:t>- </a:t>
            </a:r>
            <a:r>
              <a:rPr lang="el-GR" dirty="0">
                <a:latin typeface="TimesNewRoman"/>
              </a:rPr>
              <a:t>δίκτυο ατμού </a:t>
            </a:r>
            <a:r>
              <a:rPr lang="el-GR" dirty="0">
                <a:latin typeface="Times New Roman" panose="02020603050405020304" pitchFamily="18" charset="0"/>
              </a:rPr>
              <a:t>: </a:t>
            </a:r>
            <a:r>
              <a:rPr lang="el-GR" dirty="0">
                <a:latin typeface="TimesNewRoman"/>
              </a:rPr>
              <a:t>κύριο </a:t>
            </a:r>
            <a:r>
              <a:rPr lang="el-GR" dirty="0">
                <a:latin typeface="Times New Roman" panose="02020603050405020304" pitchFamily="18" charset="0"/>
              </a:rPr>
              <a:t>/ </a:t>
            </a:r>
            <a:r>
              <a:rPr lang="el-GR" dirty="0">
                <a:latin typeface="TimesNewRoman"/>
              </a:rPr>
              <a:t>βοηθητικό </a:t>
            </a:r>
            <a:r>
              <a:rPr lang="el-GR" dirty="0">
                <a:latin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</a:rPr>
              <a:t>main steam / auxiliary steam system (line)</a:t>
            </a:r>
          </a:p>
          <a:p>
            <a:r>
              <a:rPr lang="el-GR" dirty="0">
                <a:latin typeface="Times New Roman" panose="02020603050405020304" pitchFamily="18" charset="0"/>
              </a:rPr>
              <a:t>- </a:t>
            </a:r>
            <a:r>
              <a:rPr lang="el-GR" dirty="0">
                <a:latin typeface="TimesNewRoman"/>
              </a:rPr>
              <a:t>δίκτυο ατμού </a:t>
            </a:r>
            <a:r>
              <a:rPr lang="el-GR" dirty="0" err="1">
                <a:latin typeface="TimesNewRoman"/>
              </a:rPr>
              <a:t>απομάστευσης</a:t>
            </a:r>
            <a:r>
              <a:rPr lang="el-GR" dirty="0">
                <a:latin typeface="TimesNewRoman"/>
              </a:rPr>
              <a:t> </a:t>
            </a:r>
            <a:r>
              <a:rPr lang="el-GR" dirty="0">
                <a:latin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</a:rPr>
              <a:t>turbine bleed system)</a:t>
            </a:r>
          </a:p>
          <a:p>
            <a:r>
              <a:rPr lang="el-GR" dirty="0">
                <a:latin typeface="Times New Roman" panose="02020603050405020304" pitchFamily="18" charset="0"/>
              </a:rPr>
              <a:t>- </a:t>
            </a:r>
            <a:r>
              <a:rPr lang="el-GR" dirty="0">
                <a:latin typeface="TimesNewRoman"/>
              </a:rPr>
              <a:t>τροφοδοτικού νερού </a:t>
            </a:r>
            <a:r>
              <a:rPr lang="el-GR" dirty="0">
                <a:latin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</a:rPr>
              <a:t>feed water)</a:t>
            </a:r>
          </a:p>
          <a:p>
            <a:r>
              <a:rPr lang="el-GR" dirty="0">
                <a:latin typeface="Times New Roman" panose="02020603050405020304" pitchFamily="18" charset="0"/>
              </a:rPr>
              <a:t>- </a:t>
            </a:r>
            <a:r>
              <a:rPr lang="el-GR" dirty="0">
                <a:latin typeface="TimesNewRoman"/>
              </a:rPr>
              <a:t>αποστράγγισης </a:t>
            </a:r>
            <a:r>
              <a:rPr lang="el-GR" dirty="0">
                <a:latin typeface="Times New Roman" panose="02020603050405020304" pitchFamily="18" charset="0"/>
              </a:rPr>
              <a:t>/ </a:t>
            </a:r>
            <a:r>
              <a:rPr lang="el-GR" dirty="0">
                <a:latin typeface="TimesNewRoman"/>
              </a:rPr>
              <a:t>συμπυκνωμάτων </a:t>
            </a:r>
            <a:r>
              <a:rPr lang="el-GR" dirty="0">
                <a:latin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</a:rPr>
              <a:t>drain / condensate line)</a:t>
            </a:r>
            <a:endParaRPr lang="el-GR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D7B1BAA9-99FD-4837-9754-5BB7D26A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3</a:t>
            </a:fld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3DED48-F085-4619-B2D8-8FDFC468C180}"/>
              </a:ext>
            </a:extLst>
          </p:cNvPr>
          <p:cNvSpPr txBox="1"/>
          <p:nvPr/>
        </p:nvSpPr>
        <p:spPr>
          <a:xfrm>
            <a:off x="2041729" y="6436226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163379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59931B-EF00-41FF-93E6-21D5F3FE778D}"/>
              </a:ext>
            </a:extLst>
          </p:cNvPr>
          <p:cNvSpPr txBox="1"/>
          <p:nvPr/>
        </p:nvSpPr>
        <p:spPr>
          <a:xfrm>
            <a:off x="1951015" y="1320701"/>
            <a:ext cx="60921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Ενδεικτικές </a:t>
            </a:r>
          </a:p>
          <a:p>
            <a:endParaRPr lang="el-GR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διατάξεις </a:t>
            </a:r>
          </a:p>
          <a:p>
            <a:endParaRPr lang="el-GR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Πυρασφάλειας  /  σωστικών μέσων 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82EB39A2-2864-4BF7-AF3A-668040CC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30</a:t>
            </a:fld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DD8704-52B9-4875-80B9-9C787FA908F9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2417025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723DDB99-35CD-4141-8475-BE4CF022C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1" y="72957"/>
            <a:ext cx="9091549" cy="298566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FC4DFFB-D682-4721-8F52-72A6A2CFA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1" y="3390900"/>
            <a:ext cx="6574321" cy="238125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10D1928-529C-4C85-B80D-464BB2792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007" y="2795057"/>
            <a:ext cx="4427604" cy="150889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9E86CEB-A95C-4CB2-882E-BE8790638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573" y="4303948"/>
            <a:ext cx="3124471" cy="2293819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C0F68E21-B6F6-44AA-9E83-656F250EAE44}"/>
              </a:ext>
            </a:extLst>
          </p:cNvPr>
          <p:cNvSpPr/>
          <p:nvPr/>
        </p:nvSpPr>
        <p:spPr>
          <a:xfrm>
            <a:off x="5342599" y="963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b="1" dirty="0">
                <a:latin typeface="Calibri,Bold"/>
              </a:rPr>
              <a:t>ΔΙΑΜΗΚΕΣ ΕΠΙΠΕΔΟ (ΟΨΗ ΑΠΟ ΔΕΞΙΑ)</a:t>
            </a:r>
          </a:p>
          <a:p>
            <a:r>
              <a:rPr lang="el-GR" b="1" dirty="0">
                <a:latin typeface="Calibri,Bold"/>
              </a:rPr>
              <a:t>ΣΧΕΔΙΟ ΠΥΡΑΣΦΑΛΕΙΑΣ / ΣΩΣΤΙΚΩΝ ΜΕΣΩΝ</a:t>
            </a:r>
            <a:endParaRPr lang="el-GR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8287C72B-7EA2-4407-8489-90FC1C8F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31</a:t>
            </a:fld>
            <a:endParaRPr lang="el-G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B5C78-41D3-4FD6-83B0-0F9DACF62187}"/>
              </a:ext>
            </a:extLst>
          </p:cNvPr>
          <p:cNvSpPr txBox="1"/>
          <p:nvPr/>
        </p:nvSpPr>
        <p:spPr>
          <a:xfrm>
            <a:off x="344346" y="6566291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2534685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852BF0D2-21E3-45D4-A0FE-FF96A97EB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94" y="944728"/>
            <a:ext cx="10211696" cy="5208421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A54840D-7A57-47FF-9512-17133D45775F}"/>
              </a:ext>
            </a:extLst>
          </p:cNvPr>
          <p:cNvSpPr/>
          <p:nvPr/>
        </p:nvSpPr>
        <p:spPr>
          <a:xfrm>
            <a:off x="742950" y="381685"/>
            <a:ext cx="10211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latin typeface="Calibri,Bold"/>
              </a:rPr>
              <a:t>ΚΥΡΙΟ ΚΑΤΑΣΤΡΩΜΑ (ΚΑΤΑΣΤΡΩΜΑ ΟΧΗΜΑΤΩΝ)   ΣΧΕΔΙΟ ΠΥΡΑΣΦΑΛΕΙΑΣ ΣΩΣΤΙΚΩΝ ΜΕΣΩΝ</a:t>
            </a:r>
            <a:endParaRPr lang="el-GR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384CA346-4640-4FCE-B930-CB36AB12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32</a:t>
            </a:fld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5DC7D2-98E6-48D2-A39C-B3D0C70F8DBE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2468697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4FD42AE-F2E4-4EA4-AB60-E2A4AABB2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433" y="854412"/>
            <a:ext cx="6880907" cy="5660687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073CF9E-0CBD-4F88-BF18-6A9E9E4D3343}"/>
              </a:ext>
            </a:extLst>
          </p:cNvPr>
          <p:cNvSpPr/>
          <p:nvPr/>
        </p:nvSpPr>
        <p:spPr>
          <a:xfrm>
            <a:off x="1123950" y="342901"/>
            <a:ext cx="10153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latin typeface="Calibri,Bold"/>
              </a:rPr>
              <a:t>ΑΝΩΤΕΡΟ ΚΑΤΑΣΤΡΩΜΑ ΕΠΙΒΑΤΩΝ : ΣΧΕΔΙΟ ΠΥΡΑΣΦΑΛΕΙΑΣ / ΣΩΣΤΙΚΩΝ ΜΕΣΩΝ</a:t>
            </a:r>
            <a:endParaRPr lang="el-GR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409208E9-25C0-4C6D-927B-DA15B844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33</a:t>
            </a:fld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515296-5EF5-489C-A554-DD14C13420CC}"/>
              </a:ext>
            </a:extLst>
          </p:cNvPr>
          <p:cNvSpPr txBox="1"/>
          <p:nvPr/>
        </p:nvSpPr>
        <p:spPr>
          <a:xfrm>
            <a:off x="1906869" y="6515099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747183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2BDC77A9-248B-4D9C-A556-FF3F6E3D1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098" y="1010055"/>
            <a:ext cx="7820852" cy="5543145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EF14704-290D-4B50-9035-6A6AB84B2CC6}"/>
              </a:ext>
            </a:extLst>
          </p:cNvPr>
          <p:cNvSpPr/>
          <p:nvPr/>
        </p:nvSpPr>
        <p:spPr>
          <a:xfrm>
            <a:off x="1640524" y="304800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latin typeface="Calibri,Bold"/>
              </a:rPr>
              <a:t>ΚΑΤΑΣΤΡΩΜΑ ΓΕΦΥΡΑΣ : ΣΧΕΔΙΟ ΠΥΡΑΣΦΑΛΕΙΑΣ ΚΑΙ ΣΩΣΤΙΚΩΝ ΜΕΣΩΝ</a:t>
            </a:r>
            <a:endParaRPr lang="el-GR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6A61FBDA-87A1-4634-8611-E1608519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34</a:t>
            </a:fld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57FDC9-6558-4E52-B7A7-E911902A2F7E}"/>
              </a:ext>
            </a:extLst>
          </p:cNvPr>
          <p:cNvSpPr txBox="1"/>
          <p:nvPr/>
        </p:nvSpPr>
        <p:spPr>
          <a:xfrm>
            <a:off x="1849515" y="6581001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1422419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03CAA84A-E2C1-438C-B5BF-83B5D6E0A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655082"/>
            <a:ext cx="8241549" cy="5498068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D43F5A6-7135-4559-B96F-AE4B49FD1661}"/>
              </a:ext>
            </a:extLst>
          </p:cNvPr>
          <p:cNvSpPr/>
          <p:nvPr/>
        </p:nvSpPr>
        <p:spPr>
          <a:xfrm>
            <a:off x="781050" y="285750"/>
            <a:ext cx="9791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latin typeface="Calibri,Bold"/>
              </a:rPr>
              <a:t>ΜΗΧΑΝΟΣΤΑΣΙΟ : ΣΧΕΔΙΟ ΠΥΡΑΣΦΑΛΕΙΑΣ / ΣΩΣΤΙΚΩΝ ΜΕΣΩΝ</a:t>
            </a:r>
            <a:endParaRPr lang="el-GR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62AE1804-F470-4F4B-A187-A33DFB2CE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35</a:t>
            </a:fld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33FDA-6E30-455B-9093-E44682750952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4275066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070F301-3DCD-45B3-8703-6ED38580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77" y="893323"/>
            <a:ext cx="3812146" cy="507135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5B33648-6192-4CAB-9A20-2F5B22EFD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238" y="1188394"/>
            <a:ext cx="5898524" cy="4481209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3EDD6639-3013-49C6-BAD1-7E27F3414DAF}"/>
              </a:ext>
            </a:extLst>
          </p:cNvPr>
          <p:cNvSpPr/>
          <p:nvPr/>
        </p:nvSpPr>
        <p:spPr>
          <a:xfrm>
            <a:off x="6096000" y="523991"/>
            <a:ext cx="2510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latin typeface="Calibri,Bold"/>
              </a:rPr>
              <a:t>ΠΥΡΟΣΒΕΣΤΙΚΗ ΜΑΝΙΚΑ</a:t>
            </a:r>
            <a:endParaRPr lang="el-GR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102CF65-46F6-455D-B271-2B8BA2F1F12F}"/>
              </a:ext>
            </a:extLst>
          </p:cNvPr>
          <p:cNvSpPr/>
          <p:nvPr/>
        </p:nvSpPr>
        <p:spPr>
          <a:xfrm>
            <a:off x="928596" y="339325"/>
            <a:ext cx="3206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latin typeface="Calibri,Bold"/>
              </a:rPr>
              <a:t>ΠΥΡΟΣΒΕΣΤΙΚΗ ΦΩΛΙΑ – ΛΗΨΗ</a:t>
            </a:r>
            <a:endParaRPr lang="el-GR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D265A424-C4A3-4F97-9FDC-5EE664262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36</a:t>
            </a:fld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42E62-F2A1-4876-94BF-9466D00DFF33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750489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586F4EFD-3B5F-4D37-9481-7687EBFB8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85" y="1193259"/>
            <a:ext cx="4919730" cy="3709481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AEE35A3-C7A5-4C77-B875-4DFF4B259D6B}"/>
              </a:ext>
            </a:extLst>
          </p:cNvPr>
          <p:cNvSpPr/>
          <p:nvPr/>
        </p:nvSpPr>
        <p:spPr>
          <a:xfrm>
            <a:off x="340485" y="653534"/>
            <a:ext cx="3496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latin typeface="Calibri,Bold"/>
              </a:rPr>
              <a:t>ΛΗΨΗ ΣΕ ΚΑΤΑΣΤΡΩΜΑ ΕΠΙΒΑΤΩΝ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CF9FB7B-407A-4BAF-8EC0-B3795D097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109" y="1022866"/>
            <a:ext cx="6336406" cy="4779523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94B808A-FB40-4803-BFE0-A6CB0AA0B6FC}"/>
              </a:ext>
            </a:extLst>
          </p:cNvPr>
          <p:cNvSpPr/>
          <p:nvPr/>
        </p:nvSpPr>
        <p:spPr>
          <a:xfrm>
            <a:off x="6096000" y="284202"/>
            <a:ext cx="5584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latin typeface="Calibri,Bold"/>
              </a:rPr>
              <a:t>Πυροσβεστική φωλιά / Λήψη σε κατάστρωμα επιβατών</a:t>
            </a:r>
            <a:endParaRPr lang="el-GR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7F564521-6CCA-45D8-8339-D51AC8D0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37</a:t>
            </a:fld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1FA969-E824-4201-AD3B-790507E6F63F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37327872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DCB8830-1A4C-43A0-B0B5-547E3C95E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42" y="1342011"/>
            <a:ext cx="3709115" cy="4974077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25381C8-76EC-4C50-A7B3-149862CCDA86}"/>
              </a:ext>
            </a:extLst>
          </p:cNvPr>
          <p:cNvSpPr/>
          <p:nvPr/>
        </p:nvSpPr>
        <p:spPr>
          <a:xfrm>
            <a:off x="213244" y="357246"/>
            <a:ext cx="5059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latin typeface="Calibri,Bold"/>
              </a:rPr>
              <a:t>Πυροσβεστική φωλιά / Λήψη / Σωλήνωση ανόδου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A530E0CB-4BD5-404E-9009-3B293BE6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222" y="1160428"/>
            <a:ext cx="4739425" cy="5155660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C3BEF07-51BE-47B6-A698-13110533AABB}"/>
              </a:ext>
            </a:extLst>
          </p:cNvPr>
          <p:cNvSpPr/>
          <p:nvPr/>
        </p:nvSpPr>
        <p:spPr>
          <a:xfrm>
            <a:off x="5587044" y="357246"/>
            <a:ext cx="4866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latin typeface="Calibri,Bold"/>
              </a:rPr>
              <a:t>ΠΥΡΟΣΒΕΣΤΗΡΑΣ ΣΕ ΑΝΟΙΚΤΟ ΧΩΡΟ ΟΧΗΜΑΤΩΝ</a:t>
            </a:r>
            <a:endParaRPr lang="el-GR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94867BBA-EBCB-4F8E-A0AF-80F66CF6E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38</a:t>
            </a:fld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142EF-D518-41C8-8812-173BE2BAAC6F}"/>
              </a:ext>
            </a:extLst>
          </p:cNvPr>
          <p:cNvSpPr txBox="1"/>
          <p:nvPr/>
        </p:nvSpPr>
        <p:spPr>
          <a:xfrm>
            <a:off x="1964924" y="6426659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2215395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3E74AB2B-3CFD-49D7-BD06-14291A754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23" y="1329041"/>
            <a:ext cx="3503054" cy="4695217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2D2F392-3140-4C14-9628-268F389D7B9C}"/>
              </a:ext>
            </a:extLst>
          </p:cNvPr>
          <p:cNvSpPr/>
          <p:nvPr/>
        </p:nvSpPr>
        <p:spPr>
          <a:xfrm>
            <a:off x="286823" y="324535"/>
            <a:ext cx="4456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latin typeface="Calibri,Bold"/>
              </a:rPr>
              <a:t>Αντλία πυρόσβεσης ανάγκης</a:t>
            </a:r>
          </a:p>
          <a:p>
            <a:r>
              <a:rPr lang="el-GR" b="1" dirty="0">
                <a:latin typeface="Calibri,Bold"/>
              </a:rPr>
              <a:t> / Λήψη θάλασσας (εκτός μηχανοστασίου)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BBC7796-8FD8-4B19-9173-C22F6BF29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600" y="1329041"/>
            <a:ext cx="4481848" cy="5000017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B78AED4B-CA65-4312-BA22-728E2778EAA8}"/>
              </a:ext>
            </a:extLst>
          </p:cNvPr>
          <p:cNvSpPr/>
          <p:nvPr/>
        </p:nvSpPr>
        <p:spPr>
          <a:xfrm>
            <a:off x="6327399" y="463034"/>
            <a:ext cx="4019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latin typeface="Calibri,Bold"/>
              </a:rPr>
              <a:t>ΒΑΣΗ ΓΙΑ ΤΟΠΟΘΕΤΗΣΗ ΠΥΡΟΣΒΕΣΤΗΡΑ</a:t>
            </a:r>
            <a:endParaRPr lang="el-GR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F837E083-F8F2-4212-AE97-914C817FF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39</a:t>
            </a:fld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6FA1D2-A4C0-41AD-B816-611E05ADD3FE}"/>
              </a:ext>
            </a:extLst>
          </p:cNvPr>
          <p:cNvSpPr txBox="1"/>
          <p:nvPr/>
        </p:nvSpPr>
        <p:spPr>
          <a:xfrm>
            <a:off x="1894364" y="6403782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2988484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BF0B625-469F-4A94-A14A-13238348F164}"/>
              </a:ext>
            </a:extLst>
          </p:cNvPr>
          <p:cNvSpPr/>
          <p:nvPr/>
        </p:nvSpPr>
        <p:spPr>
          <a:xfrm>
            <a:off x="820649" y="242054"/>
            <a:ext cx="366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u="sng" dirty="0">
                <a:latin typeface="TimesNewRoman,Bold"/>
              </a:rPr>
              <a:t>ΥΛΙΚΑ ΣΩΛΗΝΩΣΕΩΝ ΠΛΟΙΩΝ</a:t>
            </a:r>
            <a:endParaRPr lang="el-GR" u="sng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312D863-F3B3-4EC4-BC7C-03DFF08883BC}"/>
              </a:ext>
            </a:extLst>
          </p:cNvPr>
          <p:cNvSpPr/>
          <p:nvPr/>
        </p:nvSpPr>
        <p:spPr>
          <a:xfrm>
            <a:off x="820649" y="611386"/>
            <a:ext cx="110055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TimesNewRoman"/>
              </a:rPr>
              <a:t>Η επιτυχημένη εκλογή υλικών έχει σημαντικές οικονομικές επιπτώσεις στο κόστος κατασκευής και</a:t>
            </a:r>
          </a:p>
          <a:p>
            <a:r>
              <a:rPr lang="el-GR" dirty="0">
                <a:latin typeface="TimesNewRoman"/>
              </a:rPr>
              <a:t>λειτουργίας του πλοίου</a:t>
            </a:r>
            <a:r>
              <a:rPr lang="el-GR" dirty="0">
                <a:latin typeface="Times New Roman" panose="02020603050405020304" pitchFamily="18" charset="0"/>
              </a:rPr>
              <a:t>.</a:t>
            </a:r>
          </a:p>
          <a:p>
            <a:endParaRPr lang="el-GR" dirty="0">
              <a:latin typeface="Times New Roman" panose="02020603050405020304" pitchFamily="18" charset="0"/>
            </a:endParaRPr>
          </a:p>
          <a:p>
            <a:r>
              <a:rPr lang="el-GR" dirty="0">
                <a:latin typeface="TimesNewRoman"/>
              </a:rPr>
              <a:t>Η εκλογή του κατάλληλου υλικού δυσκολεύεται από το περιβάλλον</a:t>
            </a:r>
            <a:r>
              <a:rPr lang="el-GR" dirty="0">
                <a:latin typeface="Times New Roman" panose="02020603050405020304" pitchFamily="18" charset="0"/>
              </a:rPr>
              <a:t>, </a:t>
            </a:r>
            <a:r>
              <a:rPr lang="el-GR" dirty="0">
                <a:latin typeface="TimesNewRoman"/>
              </a:rPr>
              <a:t>τις συνθήκες λειτουργίας και τις</a:t>
            </a:r>
          </a:p>
          <a:p>
            <a:r>
              <a:rPr lang="el-GR" dirty="0">
                <a:latin typeface="TimesNewRoman"/>
              </a:rPr>
              <a:t>απαιτήσεις ασφαλείας</a:t>
            </a:r>
            <a:r>
              <a:rPr lang="el-GR" dirty="0">
                <a:latin typeface="Times New Roman" panose="02020603050405020304" pitchFamily="18" charset="0"/>
              </a:rPr>
              <a:t>. </a:t>
            </a:r>
          </a:p>
          <a:p>
            <a:endParaRPr lang="el-GR" dirty="0">
              <a:latin typeface="Times New Roman" panose="02020603050405020304" pitchFamily="18" charset="0"/>
            </a:endParaRPr>
          </a:p>
          <a:p>
            <a:r>
              <a:rPr lang="el-GR" b="1" dirty="0">
                <a:latin typeface="TimesNewRoman"/>
              </a:rPr>
              <a:t>Για τα υλικά των σωληνώσεων των πλοίων οι απαιτήσεις συνοψίζονται στα παρακάτω</a:t>
            </a:r>
          </a:p>
          <a:p>
            <a:r>
              <a:rPr lang="el-GR" b="1" dirty="0">
                <a:latin typeface="TimesNewRoman"/>
              </a:rPr>
              <a:t>σημεία </a:t>
            </a:r>
            <a:r>
              <a:rPr lang="el-GR" b="1" dirty="0">
                <a:latin typeface="Times New Roman" panose="02020603050405020304" pitchFamily="18" charset="0"/>
              </a:rPr>
              <a:t>:</a:t>
            </a:r>
          </a:p>
          <a:p>
            <a:endParaRPr lang="el-GR" dirty="0">
              <a:latin typeface="Times New Roman" panose="02020603050405020304" pitchFamily="18" charset="0"/>
            </a:endParaRPr>
          </a:p>
          <a:p>
            <a:r>
              <a:rPr lang="el-GR" b="1" dirty="0">
                <a:latin typeface="Times New Roman" panose="02020603050405020304" pitchFamily="18" charset="0"/>
              </a:rPr>
              <a:t>1. </a:t>
            </a:r>
            <a:r>
              <a:rPr lang="el-GR" dirty="0">
                <a:latin typeface="TimesNewRoman"/>
              </a:rPr>
              <a:t>αντοχή σε χημική και μηχανική διάβρωση από το περιβάλλον του σωλήνα αλλά και από το ρευστό που</a:t>
            </a:r>
          </a:p>
          <a:p>
            <a:r>
              <a:rPr lang="el-GR" dirty="0">
                <a:latin typeface="TimesNewRoman"/>
              </a:rPr>
              <a:t>ρέει μέσα σ</a:t>
            </a:r>
            <a:r>
              <a:rPr lang="el-GR" dirty="0">
                <a:latin typeface="Times New Roman" panose="02020603050405020304" pitchFamily="18" charset="0"/>
              </a:rPr>
              <a:t>’ </a:t>
            </a:r>
            <a:r>
              <a:rPr lang="el-GR" dirty="0">
                <a:latin typeface="TimesNewRoman"/>
              </a:rPr>
              <a:t>αυτόν</a:t>
            </a:r>
            <a:r>
              <a:rPr lang="el-GR" dirty="0">
                <a:latin typeface="Times New Roman" panose="02020603050405020304" pitchFamily="18" charset="0"/>
              </a:rPr>
              <a:t>.</a:t>
            </a:r>
          </a:p>
          <a:p>
            <a:r>
              <a:rPr lang="el-GR" b="1" dirty="0">
                <a:latin typeface="Times New Roman" panose="02020603050405020304" pitchFamily="18" charset="0"/>
              </a:rPr>
              <a:t>2. </a:t>
            </a:r>
            <a:r>
              <a:rPr lang="el-GR" dirty="0">
                <a:latin typeface="TimesNewRoman"/>
              </a:rPr>
              <a:t>μηχανική αντοχή στην εσωτερική πίεση και θερμοκρασία λειτουργίας του ρευστού</a:t>
            </a:r>
            <a:r>
              <a:rPr lang="el-GR" dirty="0">
                <a:latin typeface="Times New Roman" panose="02020603050405020304" pitchFamily="18" charset="0"/>
              </a:rPr>
              <a:t>, </a:t>
            </a:r>
            <a:r>
              <a:rPr lang="el-GR" dirty="0">
                <a:latin typeface="TimesNewRoman"/>
              </a:rPr>
              <a:t>αντοχή στις συστολές</a:t>
            </a:r>
          </a:p>
          <a:p>
            <a:r>
              <a:rPr lang="el-GR" dirty="0">
                <a:latin typeface="Times New Roman" panose="02020603050405020304" pitchFamily="18" charset="0"/>
              </a:rPr>
              <a:t>- </a:t>
            </a:r>
            <a:r>
              <a:rPr lang="el-GR" dirty="0">
                <a:latin typeface="TimesNewRoman"/>
              </a:rPr>
              <a:t>διαστολές</a:t>
            </a:r>
            <a:r>
              <a:rPr lang="el-GR" dirty="0">
                <a:latin typeface="Times New Roman" panose="02020603050405020304" pitchFamily="18" charset="0"/>
              </a:rPr>
              <a:t>, </a:t>
            </a:r>
            <a:r>
              <a:rPr lang="el-GR" dirty="0">
                <a:latin typeface="TimesNewRoman"/>
              </a:rPr>
              <a:t>υδραυλικές κρούσεις</a:t>
            </a:r>
            <a:r>
              <a:rPr lang="el-GR" dirty="0">
                <a:latin typeface="Times New Roman" panose="02020603050405020304" pitchFamily="18" charset="0"/>
              </a:rPr>
              <a:t>.</a:t>
            </a:r>
          </a:p>
          <a:p>
            <a:r>
              <a:rPr lang="el-GR" b="1" dirty="0">
                <a:latin typeface="Times New Roman" panose="02020603050405020304" pitchFamily="18" charset="0"/>
              </a:rPr>
              <a:t>3. </a:t>
            </a:r>
            <a:r>
              <a:rPr lang="el-GR" dirty="0">
                <a:latin typeface="TimesNewRoman"/>
              </a:rPr>
              <a:t>ολκιμότητα</a:t>
            </a:r>
            <a:r>
              <a:rPr lang="el-GR" dirty="0">
                <a:latin typeface="Times New Roman" panose="02020603050405020304" pitchFamily="18" charset="0"/>
              </a:rPr>
              <a:t>, </a:t>
            </a:r>
            <a:r>
              <a:rPr lang="el-GR" dirty="0">
                <a:latin typeface="TimesNewRoman"/>
              </a:rPr>
              <a:t>για να είναι εύκολη η κατεργασία και διαμόρφωσή τους</a:t>
            </a:r>
            <a:r>
              <a:rPr lang="el-GR" dirty="0">
                <a:latin typeface="Times New Roman" panose="02020603050405020304" pitchFamily="18" charset="0"/>
              </a:rPr>
              <a:t>.</a:t>
            </a:r>
          </a:p>
          <a:p>
            <a:r>
              <a:rPr lang="el-GR" b="1" dirty="0">
                <a:latin typeface="Times New Roman" panose="02020603050405020304" pitchFamily="18" charset="0"/>
              </a:rPr>
              <a:t>4. </a:t>
            </a:r>
            <a:r>
              <a:rPr lang="el-GR" dirty="0">
                <a:latin typeface="TimesNewRoman"/>
              </a:rPr>
              <a:t>δυνατότητα στεγανής σύνδεσης με άλλα τμήματα σωλήνα και εξαρτήματα</a:t>
            </a:r>
            <a:r>
              <a:rPr lang="el-GR" dirty="0">
                <a:latin typeface="Times New Roman" panose="02020603050405020304" pitchFamily="18" charset="0"/>
              </a:rPr>
              <a:t>.</a:t>
            </a:r>
          </a:p>
          <a:p>
            <a:r>
              <a:rPr lang="el-GR" b="1" dirty="0">
                <a:latin typeface="Times New Roman" panose="02020603050405020304" pitchFamily="18" charset="0"/>
              </a:rPr>
              <a:t>5. </a:t>
            </a:r>
            <a:r>
              <a:rPr lang="el-GR" dirty="0">
                <a:latin typeface="TimesNewRoman"/>
              </a:rPr>
              <a:t>ευκολία εγκατάστασης και συντήρησης</a:t>
            </a:r>
          </a:p>
          <a:p>
            <a:r>
              <a:rPr lang="el-GR" b="1" dirty="0">
                <a:latin typeface="Times New Roman" panose="02020603050405020304" pitchFamily="18" charset="0"/>
              </a:rPr>
              <a:t>6. </a:t>
            </a:r>
            <a:r>
              <a:rPr lang="el-GR" dirty="0">
                <a:latin typeface="TimesNewRoman"/>
              </a:rPr>
              <a:t>διάρκεια ζωής</a:t>
            </a:r>
            <a:endParaRPr lang="el-GR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378D349C-3A9D-42CF-966E-A9AA4CDC4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4</a:t>
            </a:fld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FE4CF-4993-4CD2-B18A-6613583708F2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44402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A7FC97BB-810C-46FE-9854-869D110B6805}"/>
              </a:ext>
            </a:extLst>
          </p:cNvPr>
          <p:cNvSpPr/>
          <p:nvPr/>
        </p:nvSpPr>
        <p:spPr>
          <a:xfrm>
            <a:off x="248279" y="224050"/>
            <a:ext cx="116991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latin typeface="TimesNewRoman,Bold"/>
              </a:rPr>
              <a:t>Χημική διάβρωση </a:t>
            </a:r>
            <a:r>
              <a:rPr lang="el-GR" sz="1600" dirty="0">
                <a:latin typeface="TimesNewRoman"/>
              </a:rPr>
              <a:t>γίνεται όταν κάποιο αέριο ή υγρό προσβάλλει ένα μέταλλο ή άλλο υλικό</a:t>
            </a:r>
            <a:r>
              <a:rPr lang="el-GR" sz="1600" dirty="0">
                <a:latin typeface="Times New Roman" panose="02020603050405020304" pitchFamily="18" charset="0"/>
              </a:rPr>
              <a:t>. </a:t>
            </a:r>
            <a:r>
              <a:rPr lang="el-GR" sz="1600" dirty="0">
                <a:latin typeface="TimesNewRoman"/>
              </a:rPr>
              <a:t>Η διάβρωση αυτή εύκολα αποφεύγεται με εκλογή κατάλληλου υλικού ή με βαφή με προστατευτικό στρώμα</a:t>
            </a:r>
            <a:r>
              <a:rPr lang="el-GR" sz="1600" dirty="0">
                <a:latin typeface="Times New Roman" panose="02020603050405020304" pitchFamily="18" charset="0"/>
              </a:rPr>
              <a:t>.</a:t>
            </a:r>
          </a:p>
          <a:p>
            <a:endParaRPr lang="el-GR" sz="1600" dirty="0">
              <a:latin typeface="Times New Roman" panose="02020603050405020304" pitchFamily="18" charset="0"/>
            </a:endParaRPr>
          </a:p>
          <a:p>
            <a:r>
              <a:rPr lang="el-GR" sz="1600" dirty="0">
                <a:latin typeface="TimesNewRoman"/>
              </a:rPr>
              <a:t>Το πρόβλημα όμως που ιδιαίτερα παρουσιάζεται στην εκλογή υλικών των σωληνώσεων</a:t>
            </a:r>
            <a:r>
              <a:rPr lang="el-GR" sz="1600" dirty="0">
                <a:latin typeface="Times New Roman" panose="02020603050405020304" pitchFamily="18" charset="0"/>
              </a:rPr>
              <a:t>, </a:t>
            </a:r>
            <a:r>
              <a:rPr lang="el-GR" sz="1600" dirty="0">
                <a:latin typeface="TimesNewRoman"/>
              </a:rPr>
              <a:t>είναι η φθορά των μετάλλων με τη βοήθεια ηλεκτρολύτη και με κάποια ηλεκτροχημική αντίδραση</a:t>
            </a:r>
            <a:r>
              <a:rPr lang="el-GR" sz="1600" dirty="0">
                <a:latin typeface="Times New Roman" panose="02020603050405020304" pitchFamily="18" charset="0"/>
              </a:rPr>
              <a:t>, </a:t>
            </a:r>
            <a:r>
              <a:rPr lang="el-GR" sz="1600" dirty="0">
                <a:latin typeface="TimesNewRoman"/>
              </a:rPr>
              <a:t>δηλαδή η </a:t>
            </a:r>
            <a:r>
              <a:rPr lang="el-GR" sz="1600" b="1" i="1" dirty="0">
                <a:latin typeface="TimesNewRoman,BoldItalic"/>
              </a:rPr>
              <a:t>ηλεκτρομηχανική  διάβρωση </a:t>
            </a:r>
            <a:r>
              <a:rPr lang="el-GR" sz="1600" b="1" i="1" dirty="0">
                <a:latin typeface="Times New Roman" panose="02020603050405020304" pitchFamily="18" charset="0"/>
              </a:rPr>
              <a:t>(</a:t>
            </a:r>
            <a:r>
              <a:rPr lang="en-US" sz="1600" b="1" i="1" dirty="0">
                <a:latin typeface="Times New Roman" panose="02020603050405020304" pitchFamily="18" charset="0"/>
              </a:rPr>
              <a:t>GALVANIC CORROSION).</a:t>
            </a:r>
            <a:endParaRPr lang="el-GR" sz="16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BE3DF0C-CE8C-4520-957B-D3A431A0802D}"/>
              </a:ext>
            </a:extLst>
          </p:cNvPr>
          <p:cNvSpPr/>
          <p:nvPr/>
        </p:nvSpPr>
        <p:spPr>
          <a:xfrm>
            <a:off x="259080" y="3212128"/>
            <a:ext cx="4754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i="1" dirty="0">
                <a:latin typeface="TimesNewRoman,BoldItalic"/>
              </a:rPr>
              <a:t>Η γαλβανική </a:t>
            </a:r>
            <a:r>
              <a:rPr lang="el-GR" b="1" i="1" dirty="0">
                <a:latin typeface="Times New Roman" panose="02020603050405020304" pitchFamily="18" charset="0"/>
              </a:rPr>
              <a:t>(</a:t>
            </a:r>
            <a:r>
              <a:rPr lang="el-GR" b="1" i="1" dirty="0">
                <a:latin typeface="TimesNewRoman,BoldItalic"/>
              </a:rPr>
              <a:t>ή ηλεκτροχημική</a:t>
            </a:r>
            <a:r>
              <a:rPr lang="el-GR" b="1" i="1" dirty="0">
                <a:latin typeface="Times New Roman" panose="02020603050405020304" pitchFamily="18" charset="0"/>
              </a:rPr>
              <a:t>) </a:t>
            </a:r>
            <a:r>
              <a:rPr lang="el-GR" b="1" i="1" dirty="0">
                <a:latin typeface="TimesNewRoman,BoldItalic"/>
              </a:rPr>
              <a:t>σειρά των μετάλλων </a:t>
            </a:r>
            <a:r>
              <a:rPr lang="el-GR" dirty="0">
                <a:latin typeface="TimesNewRoman"/>
              </a:rPr>
              <a:t>δίνει την τάση κάθε μετάλλου </a:t>
            </a:r>
            <a:r>
              <a:rPr lang="el-GR" dirty="0">
                <a:latin typeface="Times New Roman" panose="02020603050405020304" pitchFamily="18" charset="0"/>
              </a:rPr>
              <a:t>(</a:t>
            </a:r>
            <a:r>
              <a:rPr lang="el-GR" dirty="0">
                <a:latin typeface="TimesNewRoman"/>
              </a:rPr>
              <a:t>πίνακας </a:t>
            </a:r>
            <a:r>
              <a:rPr lang="el-GR" dirty="0">
                <a:latin typeface="Times New Roman" panose="02020603050405020304" pitchFamily="18" charset="0"/>
              </a:rPr>
              <a:t>1) </a:t>
            </a:r>
            <a:r>
              <a:rPr lang="el-GR" dirty="0">
                <a:latin typeface="TimesNewRoman"/>
              </a:rPr>
              <a:t>ως προς το</a:t>
            </a:r>
          </a:p>
          <a:p>
            <a:r>
              <a:rPr lang="el-GR" dirty="0">
                <a:latin typeface="TimesNewRoman"/>
              </a:rPr>
              <a:t>ίδιο ηλεκτρόδιο αναφοράς</a:t>
            </a:r>
            <a:r>
              <a:rPr lang="el-GR" dirty="0">
                <a:latin typeface="Times New Roman" panose="02020603050405020304" pitchFamily="18" charset="0"/>
              </a:rPr>
              <a:t>, </a:t>
            </a:r>
            <a:r>
              <a:rPr lang="el-GR" dirty="0">
                <a:latin typeface="TimesNewRoman"/>
              </a:rPr>
              <a:t>συνεπώς και την τάση μεταξύ των διαφόρων μετάλλων</a:t>
            </a:r>
            <a:r>
              <a:rPr lang="el-GR" dirty="0">
                <a:latin typeface="Times New Roman" panose="02020603050405020304" pitchFamily="18" charset="0"/>
              </a:rPr>
              <a:t>.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A943D4C7-480A-4138-8B18-188009C9D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960" y="1646577"/>
            <a:ext cx="5656999" cy="4709312"/>
          </a:xfrm>
          <a:prstGeom prst="rect">
            <a:avLst/>
          </a:prstGeom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1E8E48E8-6F24-4EC2-BC00-0C531C0A7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5</a:t>
            </a:fld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36190A-65F6-40B0-A13D-0034152B2D15}"/>
              </a:ext>
            </a:extLst>
          </p:cNvPr>
          <p:cNvSpPr txBox="1"/>
          <p:nvPr/>
        </p:nvSpPr>
        <p:spPr>
          <a:xfrm>
            <a:off x="1938291" y="6490774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105443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D2D35E3-704F-4412-B762-78F0C101394A}"/>
              </a:ext>
            </a:extLst>
          </p:cNvPr>
          <p:cNvSpPr/>
          <p:nvPr/>
        </p:nvSpPr>
        <p:spPr>
          <a:xfrm>
            <a:off x="205740" y="566232"/>
            <a:ext cx="117805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TimesNewRoman"/>
              </a:rPr>
              <a:t>Όταν υπάρχουν δύο διαφορετικά μέταλλα όπου η διαφορά τάσεως μεταξύ τους είναι σημαντική και από τη</a:t>
            </a:r>
          </a:p>
          <a:p>
            <a:r>
              <a:rPr lang="el-GR" dirty="0">
                <a:latin typeface="TimesNewRoman"/>
              </a:rPr>
              <a:t>μια μεριά βρίσκονται σε ηλεκτρική επαφή ενώ από την άλλη είναι βυθισμένα σε ηλεκτρολύτη </a:t>
            </a:r>
            <a:r>
              <a:rPr lang="el-GR" dirty="0">
                <a:latin typeface="Times New Roman" panose="02020603050405020304" pitchFamily="18" charset="0"/>
              </a:rPr>
              <a:t>(</a:t>
            </a:r>
            <a:r>
              <a:rPr lang="el-GR" dirty="0">
                <a:latin typeface="TimesNewRoman"/>
              </a:rPr>
              <a:t>θάλασσα ή</a:t>
            </a:r>
          </a:p>
          <a:p>
            <a:r>
              <a:rPr lang="el-GR" dirty="0">
                <a:latin typeface="TimesNewRoman"/>
              </a:rPr>
              <a:t>γλυκό νερό</a:t>
            </a:r>
            <a:r>
              <a:rPr lang="el-GR" dirty="0">
                <a:latin typeface="Times New Roman" panose="02020603050405020304" pitchFamily="18" charset="0"/>
              </a:rPr>
              <a:t>), </a:t>
            </a:r>
            <a:r>
              <a:rPr lang="el-GR" dirty="0">
                <a:latin typeface="TimesNewRoman"/>
              </a:rPr>
              <a:t>δημιουργείται </a:t>
            </a:r>
            <a:r>
              <a:rPr lang="el-GR" i="1" dirty="0">
                <a:latin typeface="TimesNewRoman,Italic"/>
              </a:rPr>
              <a:t>γαλβανική δράση </a:t>
            </a:r>
            <a:r>
              <a:rPr lang="el-GR" dirty="0">
                <a:latin typeface="TimesNewRoman"/>
              </a:rPr>
              <a:t>και τότε φθείρεται το περισσότερο ανοδικό από τα δύο μέταλλα</a:t>
            </a:r>
            <a:r>
              <a:rPr lang="el-GR" dirty="0">
                <a:latin typeface="Times New Roman" panose="02020603050405020304" pitchFamily="18" charset="0"/>
              </a:rPr>
              <a:t>.</a:t>
            </a:r>
          </a:p>
          <a:p>
            <a:r>
              <a:rPr lang="el-GR" dirty="0">
                <a:latin typeface="TimesNewRoman"/>
              </a:rPr>
              <a:t>Η ένταση του φαινομένου εξαρτάται από πολλούς παράγοντες</a:t>
            </a:r>
            <a:r>
              <a:rPr lang="el-GR" dirty="0">
                <a:latin typeface="Times New Roman" panose="02020603050405020304" pitchFamily="18" charset="0"/>
              </a:rPr>
              <a:t>, </a:t>
            </a:r>
            <a:r>
              <a:rPr lang="el-GR" dirty="0">
                <a:latin typeface="TimesNewRoman"/>
              </a:rPr>
              <a:t>ένας σημαντικός από τους οποίους είναι η</a:t>
            </a:r>
          </a:p>
          <a:p>
            <a:r>
              <a:rPr lang="el-GR" i="1" dirty="0">
                <a:latin typeface="TimesNewRoman,Italic"/>
              </a:rPr>
              <a:t>ηλεκτρική αγωγιμότητα του ηλεκτρολύτη </a:t>
            </a:r>
            <a:r>
              <a:rPr lang="el-GR" dirty="0">
                <a:latin typeface="Times New Roman" panose="02020603050405020304" pitchFamily="18" charset="0"/>
              </a:rPr>
              <a:t>(</a:t>
            </a:r>
            <a:r>
              <a:rPr lang="el-GR" dirty="0">
                <a:latin typeface="TimesNewRoman"/>
              </a:rPr>
              <a:t>πίνακας </a:t>
            </a:r>
            <a:r>
              <a:rPr lang="el-GR" dirty="0">
                <a:latin typeface="Times New Roman" panose="02020603050405020304" pitchFamily="18" charset="0"/>
              </a:rPr>
              <a:t>2 </a:t>
            </a:r>
            <a:r>
              <a:rPr lang="el-GR" dirty="0">
                <a:latin typeface="TimesNewRoman"/>
              </a:rPr>
              <a:t>για την ηλεκτρική αγωγιμότητα του θαλασσινού νερού</a:t>
            </a:r>
            <a:r>
              <a:rPr lang="el-GR" dirty="0">
                <a:latin typeface="Times New Roman" panose="02020603050405020304" pitchFamily="18" charset="0"/>
              </a:rPr>
              <a:t>).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54DCD02-552B-4449-AAC8-9B5E4EE1E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07440"/>
            <a:ext cx="9589055" cy="3122800"/>
          </a:xfrm>
          <a:prstGeom prst="rect">
            <a:avLst/>
          </a:prstGeom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B8DBAB25-2271-4F29-A2EA-C0EBD283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6</a:t>
            </a:fld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F8782E-7FC2-4890-B36F-494972A82C19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2102369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0F91B096-5264-4760-A529-78F0412D1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60" y="671005"/>
            <a:ext cx="7520570" cy="5353969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13EFE3B-DB40-47DB-B67B-18DB7CF28255}"/>
              </a:ext>
            </a:extLst>
          </p:cNvPr>
          <p:cNvSpPr/>
          <p:nvPr/>
        </p:nvSpPr>
        <p:spPr>
          <a:xfrm>
            <a:off x="792480" y="301674"/>
            <a:ext cx="11018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TimesNewRoman"/>
              </a:rPr>
              <a:t>Στον </a:t>
            </a:r>
            <a:r>
              <a:rPr lang="el-GR" b="1" dirty="0">
                <a:latin typeface="TimesNewRoman,Bold"/>
              </a:rPr>
              <a:t>ΠΙΝΑΚΑ </a:t>
            </a:r>
            <a:r>
              <a:rPr lang="el-GR" b="1" dirty="0">
                <a:latin typeface="Times New Roman" panose="02020603050405020304" pitchFamily="18" charset="0"/>
              </a:rPr>
              <a:t>3 </a:t>
            </a:r>
            <a:r>
              <a:rPr lang="el-GR" dirty="0">
                <a:latin typeface="TimesNewRoman"/>
              </a:rPr>
              <a:t>δίδεται η πιθανότητα ηλεκτροχημικής διάβρωσης ανάμεσα σε διάφορα ζεύγη μετάλλων</a:t>
            </a:r>
            <a:r>
              <a:rPr lang="el-GR" dirty="0">
                <a:latin typeface="Times New Roman" panose="02020603050405020304" pitchFamily="18" charset="0"/>
              </a:rPr>
              <a:t>.</a:t>
            </a: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3B2D0-ADD8-4633-8258-AF3A0BF81789}"/>
              </a:ext>
            </a:extLst>
          </p:cNvPr>
          <p:cNvSpPr txBox="1"/>
          <p:nvPr/>
        </p:nvSpPr>
        <p:spPr>
          <a:xfrm>
            <a:off x="4663440" y="6002328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Πίνακας 3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FF1C646F-ECC2-4717-84AF-F36AA6FAF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7</a:t>
            </a:fld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7ECDB9-3A7A-48FB-9717-07DBCB7B2BCD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208347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A9853C47-9A11-438E-BE99-C66E84DDC5F0}"/>
              </a:ext>
            </a:extLst>
          </p:cNvPr>
          <p:cNvSpPr/>
          <p:nvPr/>
        </p:nvSpPr>
        <p:spPr>
          <a:xfrm>
            <a:off x="1508760" y="377875"/>
            <a:ext cx="9707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ΧΗΜΙΚΗ ΣΥΝΘΕΣΗ ΥΛΙΚΩΝ ΥΨΗΛΗΣ ΠΙΕΣΕΩΣ ΚΑΙ ΘΕΡΜΟΚΡΑΣΙΑΣ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771912B-9DD6-4D74-B9F3-F613414FE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29319" y="-1215085"/>
            <a:ext cx="5092521" cy="9109439"/>
          </a:xfrm>
          <a:prstGeom prst="rect">
            <a:avLst/>
          </a:prstGeom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E7CAFB44-B862-49C5-AE35-1DDF23D9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8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6084EA-A638-4B95-A51A-2DE25842ABCD}"/>
              </a:ext>
            </a:extLst>
          </p:cNvPr>
          <p:cNvSpPr txBox="1"/>
          <p:nvPr/>
        </p:nvSpPr>
        <p:spPr>
          <a:xfrm>
            <a:off x="4533733" y="5509464"/>
            <a:ext cx="970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ΠΙΝΑΚΑΣ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025751-920E-45BC-AD30-3C297C0A128D}"/>
              </a:ext>
            </a:extLst>
          </p:cNvPr>
          <p:cNvSpPr txBox="1"/>
          <p:nvPr/>
        </p:nvSpPr>
        <p:spPr>
          <a:xfrm>
            <a:off x="2071456" y="6356350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1056866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23FB0B0F-A397-49CB-A4BC-92950C74A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42" y="390987"/>
            <a:ext cx="4589111" cy="607602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0E68956-408E-4CEE-884C-8828D35C3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634" y="390986"/>
            <a:ext cx="5477006" cy="5796453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DF15F11-5A8D-4901-B77C-A9D404216B2D}"/>
              </a:ext>
            </a:extLst>
          </p:cNvPr>
          <p:cNvSpPr/>
          <p:nvPr/>
        </p:nvSpPr>
        <p:spPr>
          <a:xfrm>
            <a:off x="1127760" y="0"/>
            <a:ext cx="10485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TimesNewRoman"/>
              </a:rPr>
              <a:t>Στον </a:t>
            </a:r>
            <a:r>
              <a:rPr lang="el-GR" b="1" dirty="0">
                <a:latin typeface="TimesNewRoman,Bold"/>
              </a:rPr>
              <a:t>ΠΙΝΑΚΑ </a:t>
            </a:r>
            <a:r>
              <a:rPr lang="el-GR" dirty="0">
                <a:latin typeface="Times New Roman" panose="02020603050405020304" pitchFamily="18" charset="0"/>
              </a:rPr>
              <a:t>(</a:t>
            </a:r>
            <a:r>
              <a:rPr lang="el-GR" b="1" dirty="0">
                <a:latin typeface="Times New Roman" panose="02020603050405020304" pitchFamily="18" charset="0"/>
              </a:rPr>
              <a:t>5 </a:t>
            </a:r>
            <a:r>
              <a:rPr lang="el-GR" b="1" dirty="0">
                <a:latin typeface="TimesNewRoman,Bold"/>
              </a:rPr>
              <a:t>α </a:t>
            </a:r>
            <a:r>
              <a:rPr lang="el-GR" dirty="0">
                <a:latin typeface="TimesNewRoman"/>
              </a:rPr>
              <a:t>και </a:t>
            </a:r>
            <a:r>
              <a:rPr lang="el-GR" b="1" dirty="0">
                <a:latin typeface="Times New Roman" panose="02020603050405020304" pitchFamily="18" charset="0"/>
              </a:rPr>
              <a:t>5 </a:t>
            </a:r>
            <a:r>
              <a:rPr lang="el-GR" b="1" dirty="0">
                <a:latin typeface="TimesNewRoman,Bold"/>
              </a:rPr>
              <a:t>β</a:t>
            </a:r>
            <a:r>
              <a:rPr lang="el-GR" dirty="0">
                <a:latin typeface="Times New Roman" panose="02020603050405020304" pitchFamily="18" charset="0"/>
              </a:rPr>
              <a:t>) </a:t>
            </a:r>
            <a:r>
              <a:rPr lang="el-GR" dirty="0">
                <a:latin typeface="TimesNewRoman"/>
              </a:rPr>
              <a:t>δίδονται τα καταλληλότερα υλικά για κάθε δίκτυο</a:t>
            </a:r>
            <a:endParaRPr lang="el-GR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4EE90D83-17CF-42AC-8A27-5E3EA540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63A5F-0E8C-45B3-8EC5-677BC025FC69}" type="slidenum">
              <a:rPr lang="el-GR" smtClean="0"/>
              <a:t>9</a:t>
            </a:fld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B6D6D4-AAE6-4DE3-9411-69A2CE818280}"/>
              </a:ext>
            </a:extLst>
          </p:cNvPr>
          <p:cNvSpPr txBox="1"/>
          <p:nvPr/>
        </p:nvSpPr>
        <p:spPr>
          <a:xfrm>
            <a:off x="2400084" y="6444476"/>
            <a:ext cx="794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ΣΥΣΤΗΜΑΤΑ ΚΑΙ ΕΞΟΠΛΙΣΜΟΣ ΜΗΧΑΝΟΣΤΑΣΙΟΥ ΠΛΟΙΟΥ / ΔΙΚΤΥΑ ΠΛΟΙΩΝ / ΔΙΚΤΥΟ ΠΥΡΟΣΒΕΣΗΣ ΕΑΡΙΝΟ 2024</a:t>
            </a:r>
          </a:p>
        </p:txBody>
      </p:sp>
    </p:spTree>
    <p:extLst>
      <p:ext uri="{BB962C8B-B14F-4D97-AF65-F5344CB8AC3E}">
        <p14:creationId xmlns:p14="http://schemas.microsoft.com/office/powerpoint/2010/main" val="114731902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2021</Words>
  <Application>Microsoft Office PowerPoint</Application>
  <PresentationFormat>Ευρεία οθόνη</PresentationFormat>
  <Paragraphs>302</Paragraphs>
  <Slides>39</Slides>
  <Notes>1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39</vt:i4>
      </vt:variant>
    </vt:vector>
  </HeadingPairs>
  <TitlesOfParts>
    <vt:vector size="51" baseType="lpstr">
      <vt:lpstr>Arial</vt:lpstr>
      <vt:lpstr>Calibri</vt:lpstr>
      <vt:lpstr>Calibri Light</vt:lpstr>
      <vt:lpstr>Calibri,Bold</vt:lpstr>
      <vt:lpstr>Cambria Math</vt:lpstr>
      <vt:lpstr>Times New Roman</vt:lpstr>
      <vt:lpstr>TimesNewRoman</vt:lpstr>
      <vt:lpstr>TimesNewRoman,Bold</vt:lpstr>
      <vt:lpstr>TimesNewRoman,BoldItalic</vt:lpstr>
      <vt:lpstr>TimesNewRoman,Italic</vt:lpstr>
      <vt:lpstr>Θέμα του Office</vt:lpstr>
      <vt:lpstr>Equation.DSMT4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Παράδειγμα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UNIWA</dc:creator>
  <cp:lastModifiedBy>UNIWA</cp:lastModifiedBy>
  <cp:revision>51</cp:revision>
  <dcterms:created xsi:type="dcterms:W3CDTF">2024-06-10T04:44:12Z</dcterms:created>
  <dcterms:modified xsi:type="dcterms:W3CDTF">2024-06-13T07:53:28Z</dcterms:modified>
</cp:coreProperties>
</file>