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6" r:id="rId2"/>
    <p:sldId id="317" r:id="rId3"/>
    <p:sldId id="320" r:id="rId4"/>
    <p:sldId id="321" r:id="rId5"/>
    <p:sldId id="322" r:id="rId6"/>
    <p:sldId id="323" r:id="rId7"/>
    <p:sldId id="324" r:id="rId8"/>
    <p:sldId id="326" r:id="rId9"/>
    <p:sldId id="339" r:id="rId10"/>
    <p:sldId id="328" r:id="rId11"/>
    <p:sldId id="330" r:id="rId12"/>
    <p:sldId id="335" r:id="rId13"/>
    <p:sldId id="331" r:id="rId14"/>
    <p:sldId id="332" r:id="rId15"/>
    <p:sldId id="347" r:id="rId16"/>
    <p:sldId id="348" r:id="rId17"/>
    <p:sldId id="342" r:id="rId18"/>
    <p:sldId id="349" r:id="rId19"/>
    <p:sldId id="336" r:id="rId20"/>
    <p:sldId id="344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6"/>
            <p14:sldId id="317"/>
            <p14:sldId id="320"/>
            <p14:sldId id="321"/>
            <p14:sldId id="322"/>
            <p14:sldId id="323"/>
            <p14:sldId id="324"/>
            <p14:sldId id="326"/>
            <p14:sldId id="339"/>
            <p14:sldId id="328"/>
            <p14:sldId id="330"/>
            <p14:sldId id="335"/>
            <p14:sldId id="331"/>
            <p14:sldId id="332"/>
            <p14:sldId id="347"/>
            <p14:sldId id="348"/>
            <p14:sldId id="342"/>
            <p14:sldId id="349"/>
            <p14:sldId id="336"/>
            <p14:sldId id="34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A9C571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9225" autoAdjust="0"/>
  </p:normalViewPr>
  <p:slideViewPr>
    <p:cSldViewPr>
      <p:cViewPr varScale="1">
        <p:scale>
          <a:sx n="68" d="100"/>
          <a:sy n="68" d="100"/>
        </p:scale>
        <p:origin x="15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9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7A56-D9CE-4A30-9981-24668E44A839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04CD5-1F18-4F38-AECE-19F930C3C1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624" y="8667164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74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1/9/2022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4624" y="8760936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355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287343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1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14081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6084168" y="6353252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059832" y="6400800"/>
            <a:ext cx="2160240" cy="32178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fld id="{5C2FC572-67C5-495F-B6AE-18353C6E327A}" type="slidenum">
              <a:rPr lang="el-GR" sz="900" b="1" smtClean="0"/>
              <a:pPr algn="ctr"/>
              <a:t>‹#›</a:t>
            </a:fld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61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schools.gr/download/publications/epitheorisi/teyxos6/deloudi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611610"/>
          </a:xfrm>
        </p:spPr>
        <p:txBody>
          <a:bodyPr>
            <a:noAutofit/>
          </a:bodyPr>
          <a:lstStyle/>
          <a:p>
            <a:br>
              <a:rPr lang="el-GR" sz="3600" dirty="0"/>
            </a:br>
            <a:r>
              <a:rPr lang="el-GR" sz="3600" dirty="0"/>
              <a:t>ΣΧΕΔΙΑΣΜΟΣ ΠΕΡΙΒΑΛΛΟΝΤΙΚΩΝ ΠΡΟΓΡΑΜΜΑΤΩΝ ΣΤΟ ΠΛΑΙΣΙΟ ΤΗΣ  ΕΚΠΑΙΔΕΥΣΗΣ ΓΙΑ ΤΗΝ ΑΕΙΦΟΡΟ ΑΝΑΠΤΥΞΗ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313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</a:t>
            </a:r>
            <a:r>
              <a:rPr lang="el-GR" sz="3200" dirty="0"/>
              <a:t> ΣΥΣΤΗΜΙΚΗ ΠΡΟΣΕΓΓΙΣΗ ΠΕΡΙΒΑΛΛΟΝΤΙΚΩΝ ΠΡΟΒΛΗΜΑΤΩΝ </a:t>
            </a:r>
            <a:r>
              <a:rPr lang="en-US" sz="3200" dirty="0"/>
              <a:t>1</a:t>
            </a:r>
            <a:r>
              <a:rPr lang="el-GR" sz="3200" dirty="0"/>
              <a:t>/3.4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dirty="0"/>
              <a:t>Η </a:t>
            </a:r>
            <a:r>
              <a:rPr lang="el-GR" b="1" dirty="0"/>
              <a:t>σύνδεση</a:t>
            </a:r>
            <a:r>
              <a:rPr lang="el-GR" dirty="0"/>
              <a:t> των περιβαλλοντικών θεμάτων με </a:t>
            </a:r>
          </a:p>
          <a:p>
            <a:pPr algn="just">
              <a:lnSpc>
                <a:spcPct val="80000"/>
              </a:lnSpc>
            </a:pPr>
            <a:r>
              <a:rPr lang="el-GR" dirty="0"/>
              <a:t>τα οικονομικά,</a:t>
            </a:r>
          </a:p>
          <a:p>
            <a:pPr algn="just">
              <a:lnSpc>
                <a:spcPct val="80000"/>
              </a:lnSpc>
            </a:pPr>
            <a:r>
              <a:rPr lang="el-GR" dirty="0"/>
              <a:t>τα κοινωνικά</a:t>
            </a:r>
          </a:p>
          <a:p>
            <a:pPr algn="just">
              <a:lnSpc>
                <a:spcPct val="80000"/>
              </a:lnSpc>
            </a:pPr>
            <a:r>
              <a:rPr lang="el-GR" dirty="0"/>
              <a:t>και τα πολιτιστικά,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l-GR" dirty="0"/>
              <a:t>κρίνεται απαραίτητη, καθώς συνδέονται δυναμικά, συγκροτώντας ένα ευρύτερο πλέγμα αλληλεπιδραστικών σχέσεων και ανατροφοδοτούμενων συσχετισμών.</a:t>
            </a:r>
            <a:endParaRPr lang="el-G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ΔΙΕΠΙΣΤΗΜΟΝΙΚΟΣ ΣΧΕΔΙΑΣΜΟΣ </a:t>
            </a:r>
            <a:r>
              <a:rPr lang="en-US" sz="3200" dirty="0"/>
              <a:t>1/</a:t>
            </a:r>
            <a:r>
              <a:rPr lang="el-GR" sz="3200" dirty="0"/>
              <a:t>3.5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644348" cy="54006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l-GR" sz="2000" dirty="0"/>
              <a:t> </a:t>
            </a:r>
            <a:r>
              <a:rPr lang="el-GR" sz="4000" dirty="0"/>
              <a:t>Ο σχεδιασμός θα πρέπει να αποβλέπει στην πολύπλευρη θεώρηση των περιβαλλοντικών προβλημάτων, ώστε να αναδεικνύονται οι αξίες, οι αρχές και οι κοινωνικές επιδράσεις που συνδέονται με αυτά (Δημητρίου, 2005: 334). </a:t>
            </a:r>
          </a:p>
          <a:p>
            <a:pPr algn="just">
              <a:lnSpc>
                <a:spcPct val="160000"/>
              </a:lnSpc>
              <a:buNone/>
            </a:pPr>
            <a:r>
              <a:rPr lang="el-GR" sz="4000" dirty="0"/>
              <a:t>Για να επιτευχθούν οι πολλαπλοί παιδαγωγικοί στόχοι, αναγκαία κρίνεται η διεπιστημονική προσέγγιση των κοινωνικών, οικονομικών, περιβαλλοντικών, ηθικών και πολιτιστικών διαστάσεων της </a:t>
            </a:r>
            <a:r>
              <a:rPr lang="el-GR" sz="4000" dirty="0" err="1"/>
              <a:t>αειφορίας</a:t>
            </a:r>
            <a:r>
              <a:rPr lang="el-GR" sz="4000" dirty="0"/>
              <a:t> (</a:t>
            </a:r>
            <a:r>
              <a:rPr lang="en-US" sz="4000" dirty="0"/>
              <a:t>Hopkins</a:t>
            </a:r>
            <a:r>
              <a:rPr lang="el-GR" sz="4000" dirty="0"/>
              <a:t> &amp; </a:t>
            </a:r>
            <a:r>
              <a:rPr lang="en-US" sz="4000" dirty="0"/>
              <a:t>McKeown</a:t>
            </a:r>
            <a:r>
              <a:rPr lang="el-GR" sz="4000" dirty="0"/>
              <a:t>, 2002: 18).</a:t>
            </a:r>
          </a:p>
          <a:p>
            <a:pPr algn="just"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ΔΙΕΞΑΓΩΓΗ - ΥΛΟΠΟΙΗΣΗ </a:t>
            </a:r>
            <a:r>
              <a:rPr lang="en-US" sz="3200" dirty="0"/>
              <a:t>1/</a:t>
            </a:r>
            <a:r>
              <a:rPr lang="el-GR" sz="3200" dirty="0"/>
              <a:t>4.1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Η υλοποίηση των δραστηριοτήτων γίνεται με βάση το σχεδιασμό που έχει προηγηθεί. </a:t>
            </a:r>
          </a:p>
          <a:p>
            <a:pPr algn="just"/>
            <a:r>
              <a:rPr lang="el-GR" sz="2800" dirty="0"/>
              <a:t>Βέβαια, αν προκύψει κάποια δυσκολία ή αντιξοότητα υπάρχει η ευελιξία για κάποιες αλλαγές.</a:t>
            </a:r>
          </a:p>
          <a:p>
            <a:pPr algn="just"/>
            <a:r>
              <a:rPr lang="el-GR" sz="2800" dirty="0"/>
              <a:t>Σε γενικές γραμμές σεβόμαστε τον σχεδιασμό, ωστόσο κάποιες </a:t>
            </a:r>
            <a:r>
              <a:rPr lang="el-GR" sz="2800" dirty="0" err="1"/>
              <a:t>μικροαλλαγές</a:t>
            </a:r>
            <a:r>
              <a:rPr lang="el-GR" sz="2800" dirty="0"/>
              <a:t> είναι επιτρεπτές, καθώς η συμβολή τους μπορεί να είναι θετική στην επίτευξη των στόχων.</a:t>
            </a:r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1</a:t>
            </a:r>
            <a:r>
              <a:rPr lang="el-GR" sz="3200" dirty="0"/>
              <a:t>. ΒΙΩΜΑΤΙΚΗ ΠΡΟΣΕΓΓΙΣΗ </a:t>
            </a:r>
            <a:r>
              <a:rPr lang="en-US" sz="3200" dirty="0"/>
              <a:t>1/</a:t>
            </a:r>
            <a:r>
              <a:rPr lang="el-GR" sz="3200" dirty="0"/>
              <a:t>4.2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sz="2800" dirty="0"/>
              <a:t>Η βιωματική προσέγγιση συνιστά απαραίτητο χαρακτηριστικό, καθώς ενισχύει τη μάθηση μέσα από την προσωπική ίδρυση σχέσης με τα υπό έρευνα πράγματα (Γεωργόπουλος, 2014: 235-236).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Η βιωματική μάθηση αφορά στο σχεδιασμό, την οργάνωση και την υλοποίηση της παιδαγωγικής διαδικασίας με βάση το «</a:t>
            </a:r>
            <a:r>
              <a:rPr lang="en-US" sz="2800" dirty="0"/>
              <a:t>learning by doing</a:t>
            </a:r>
            <a:r>
              <a:rPr lang="el-GR" sz="2800" dirty="0"/>
              <a:t>» (</a:t>
            </a:r>
            <a:r>
              <a:rPr lang="el-GR" sz="2800" dirty="0" err="1"/>
              <a:t>Δελούδη</a:t>
            </a:r>
            <a:r>
              <a:rPr lang="el-GR" sz="2800" dirty="0"/>
              <a:t>, 2002).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Παραδείγματα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ΙΚΑΝΟΤΗΤΑ ΔΡΑΣΗΣ </a:t>
            </a:r>
            <a:r>
              <a:rPr lang="en-US" sz="3200" dirty="0"/>
              <a:t>1/</a:t>
            </a:r>
            <a:r>
              <a:rPr lang="el-GR" sz="3200" dirty="0"/>
              <a:t>4.3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29600" cy="5390059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l-GR" sz="2800" dirty="0"/>
              <a:t>Η ικανότητα δράσης περιλαμβάνει τέσσερις άξονες: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τη γνώση/επίγνωση,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τη δέσμευση,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το όραμα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και τις εμπειρίες δράσης (</a:t>
            </a:r>
            <a:r>
              <a:rPr lang="el-GR" sz="2800" dirty="0" err="1"/>
              <a:t>Jensen</a:t>
            </a:r>
            <a:r>
              <a:rPr lang="el-GR" sz="2800" dirty="0"/>
              <a:t>, 2002).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</a:t>
            </a:r>
            <a:r>
              <a:rPr lang="el-GR" sz="3200" dirty="0"/>
              <a:t>.</a:t>
            </a:r>
            <a:r>
              <a:rPr lang="el-GR" sz="3200" b="1" dirty="0"/>
              <a:t> </a:t>
            </a:r>
            <a:r>
              <a:rPr lang="el-GR" sz="3200" dirty="0"/>
              <a:t>ΔΙΑΧΥΣΗ ΓΝΩΣΕΩΝ ΚΑΙ ΕΜΠΕΙΡΙΩΝ - ΑΞΙΟΛΟΓΗΣΗ – ΑΝΑΣΤΟΧΑΣΜΟΣ </a:t>
            </a:r>
            <a:r>
              <a:rPr lang="en-US" sz="3200" dirty="0"/>
              <a:t>1</a:t>
            </a:r>
            <a:r>
              <a:rPr lang="el-GR" sz="3200" dirty="0"/>
              <a:t>/5.1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Η αξιολόγηση, στο πλαίσιο της Π.Ε. και της Ε.Α.Α. συνδέεται με την πορεία του περιβαλλοντικού προγράμματος από την αρχή μέχρι το τέλος. </a:t>
            </a:r>
          </a:p>
          <a:p>
            <a:pPr algn="just"/>
            <a:r>
              <a:rPr lang="el-GR" dirty="0"/>
              <a:t> Στην αρχή της παιδαγωγικής διαδικασίας πολύ σημαντική είναι η «</a:t>
            </a:r>
            <a:r>
              <a:rPr lang="el-GR" b="1" dirty="0"/>
              <a:t>Αρχική ή Διαγνωστική Αξιολόγηση</a:t>
            </a:r>
            <a:r>
              <a:rPr lang="el-GR" dirty="0"/>
              <a:t>»,</a:t>
            </a:r>
          </a:p>
          <a:p>
            <a:pPr algn="just"/>
            <a:r>
              <a:rPr lang="el-GR" dirty="0"/>
              <a:t>Ακολουθεί η «</a:t>
            </a:r>
            <a:r>
              <a:rPr lang="el-GR" b="1" dirty="0"/>
              <a:t>Διαμορφωτική, Ενδιάμεση ή Σταδιακή Αξιολόγηση</a:t>
            </a:r>
            <a:r>
              <a:rPr lang="el-GR" dirty="0"/>
              <a:t>» καθ’ όλη τη  διάρκεια της υλοποίησης των δραστηριοτήτων – δράσεων </a:t>
            </a:r>
          </a:p>
          <a:p>
            <a:pPr algn="just"/>
            <a:r>
              <a:rPr lang="el-GR" dirty="0"/>
              <a:t>και η «</a:t>
            </a:r>
            <a:r>
              <a:rPr lang="el-GR" b="1" dirty="0"/>
              <a:t>Τελική ή Συνολική ή Αθροιστική Αξιολόγηση</a:t>
            </a:r>
            <a:r>
              <a:rPr lang="el-GR" dirty="0"/>
              <a:t>» για τον έλεγχο της επίτευξης των παιδαγωγικών στόχων αλλά και ως μια διαδικασία ανακεφαλαιωτική και </a:t>
            </a:r>
            <a:r>
              <a:rPr lang="el-GR" dirty="0" err="1"/>
              <a:t>ανατροφοδοτική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59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</a:t>
            </a:r>
            <a:r>
              <a:rPr lang="el-GR" sz="3200" dirty="0"/>
              <a:t>.</a:t>
            </a:r>
            <a:r>
              <a:rPr lang="el-GR" sz="3200" b="1" dirty="0"/>
              <a:t> </a:t>
            </a:r>
            <a:r>
              <a:rPr lang="el-GR" sz="3200" dirty="0"/>
              <a:t>ΔΙΑΧΥΣΗ ΓΝΩΣΕΩΝ ΚΑΙ ΕΜΠΕΙΡΙΩΝ - ΑΞΙΟΛΟΓΗΣΗ – ΑΝΑΣΤΟΧΑΣΜΟΣ </a:t>
            </a:r>
            <a:r>
              <a:rPr lang="en-US" sz="3200" dirty="0"/>
              <a:t>1</a:t>
            </a:r>
            <a:r>
              <a:rPr lang="el-GR" sz="3200" dirty="0"/>
              <a:t>/5.2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err="1"/>
              <a:t>Αυτοαξιολόγηση</a:t>
            </a:r>
            <a:r>
              <a:rPr lang="el-GR" sz="2800" dirty="0"/>
              <a:t> </a:t>
            </a:r>
          </a:p>
          <a:p>
            <a:r>
              <a:rPr lang="el-GR" sz="2800" dirty="0" err="1"/>
              <a:t>Ετεροαξιολόγηση</a:t>
            </a:r>
            <a:endParaRPr lang="el-GR" sz="2800" dirty="0"/>
          </a:p>
          <a:p>
            <a:r>
              <a:rPr lang="el-GR" sz="2800" dirty="0"/>
              <a:t>Τελική Παρουσίαση</a:t>
            </a:r>
          </a:p>
          <a:p>
            <a:r>
              <a:rPr lang="el-GR" sz="2800" dirty="0" err="1"/>
              <a:t>Αναστοχασμός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25609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2. </a:t>
            </a:r>
            <a:r>
              <a:rPr lang="el-GR" sz="3200" dirty="0"/>
              <a:t>ΣΥΝΟΨΗ </a:t>
            </a:r>
            <a:r>
              <a:rPr lang="en-US" sz="3200" dirty="0"/>
              <a:t>2</a:t>
            </a:r>
            <a:r>
              <a:rPr lang="el-GR" sz="3200" dirty="0"/>
              <a:t>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Η μεθοδική οργάνωση ενός περιβαλλοντικού προγράμματος περιλαμβάνει τέσσερα βασικά στάδια:        (α) προβληματισμός – επιλογή θέματος, (β) σχεδιασμός – προγραμματισμός  (γ) διεξαγωγή - υλοποίηση, (δ) διάχυση γνώσεων και εμπειριών - αξιολόγηση – </a:t>
            </a:r>
            <a:r>
              <a:rPr lang="el-GR" sz="2800" dirty="0" err="1"/>
              <a:t>αναστοχασμός</a:t>
            </a:r>
            <a:r>
              <a:rPr lang="el-GR" sz="2800" dirty="0"/>
              <a:t>. </a:t>
            </a:r>
          </a:p>
          <a:p>
            <a:pPr algn="just"/>
            <a:r>
              <a:rPr lang="el-GR" sz="2800" dirty="0"/>
              <a:t>Καθένα από τα τέσσερα αυτά στάδια μπορεί να αναλυθεί σε επιμέρους φάσεις, χωρίς, βέβαια, ο διαχωρισμός αυτός να είναι απόλυτος.</a:t>
            </a:r>
          </a:p>
          <a:p>
            <a:pPr algn="just"/>
            <a:endParaRPr lang="el-GR" dirty="0"/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2. </a:t>
            </a:r>
            <a:r>
              <a:rPr lang="el-GR" sz="3200" dirty="0"/>
              <a:t>ΣΥΝΟΨΗ </a:t>
            </a:r>
            <a:r>
              <a:rPr lang="en-US" sz="3200" dirty="0"/>
              <a:t>2</a:t>
            </a:r>
            <a:r>
              <a:rPr lang="el-GR" sz="3200" dirty="0"/>
              <a:t>/2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3000" dirty="0"/>
              <a:t>Ο ρόλος των μαθητών/τριών στην επιλογή του θέματος, στο σχεδιασμό, στην υλοποίηση και την αξιολόγηση είναι ιδιαίτερα σημαντικός</a:t>
            </a:r>
          </a:p>
          <a:p>
            <a:pPr algn="just"/>
            <a:r>
              <a:rPr lang="el-GR" sz="3000" dirty="0"/>
              <a:t>Κάθε περιβαλλοντική ομάδα μπορεί να σχεδιάζει, να υλοποιεί και να αξιολογεί δραστηριότητες και δράσεις αναπτύσσοντας συνεργασίες</a:t>
            </a:r>
          </a:p>
          <a:p>
            <a:pPr algn="just"/>
            <a:r>
              <a:rPr lang="el-GR" sz="3000" dirty="0"/>
              <a:t>Ο σχεδιασμός περιβαλλοντικών προγραμμάτων πρέπει να εντάσσεται στο ευρύτερο πλαίσιο εκπαιδευτικού σχεδιασμού διαμόρφωσης ενεργών πολιτών.</a:t>
            </a:r>
          </a:p>
          <a:p>
            <a:pPr algn="just"/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465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3. </a:t>
            </a:r>
            <a:r>
              <a:rPr lang="el-GR" sz="3200" dirty="0"/>
              <a:t>ΒΙΒΛΙΟΓΡΑΦΙΑ</a:t>
            </a:r>
            <a:r>
              <a:rPr lang="en-US" sz="3200" dirty="0"/>
              <a:t> 3/1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100" dirty="0"/>
              <a:t>Ballantyne</a:t>
            </a:r>
            <a:r>
              <a:rPr lang="en-GB" sz="3100" dirty="0"/>
              <a:t>, </a:t>
            </a:r>
            <a:r>
              <a:rPr lang="en-US" sz="3100" dirty="0"/>
              <a:t>R</a:t>
            </a:r>
            <a:r>
              <a:rPr lang="en-GB" sz="3100" dirty="0"/>
              <a:t>. &amp; </a:t>
            </a:r>
            <a:r>
              <a:rPr lang="en-US" sz="3100" dirty="0"/>
              <a:t>Packer</a:t>
            </a:r>
            <a:r>
              <a:rPr lang="en-GB" sz="3100" dirty="0"/>
              <a:t>, </a:t>
            </a:r>
            <a:r>
              <a:rPr lang="en-US" sz="3100" dirty="0"/>
              <a:t>J</a:t>
            </a:r>
            <a:r>
              <a:rPr lang="en-GB" sz="3100" dirty="0"/>
              <a:t>. (2005). </a:t>
            </a:r>
            <a:r>
              <a:rPr lang="en-US" sz="3100" dirty="0"/>
              <a:t>Promoting environmentally sustainable attitudes and </a:t>
            </a:r>
            <a:r>
              <a:rPr lang="en-US" sz="3100" dirty="0" err="1"/>
              <a:t>behaviour</a:t>
            </a:r>
            <a:r>
              <a:rPr lang="en-US" sz="3100" dirty="0"/>
              <a:t> through free-choice learning experiences: what is the state of the game?</a:t>
            </a:r>
            <a:r>
              <a:rPr lang="en-US" sz="3100" i="1" dirty="0"/>
              <a:t> Environmental Education Research,</a:t>
            </a:r>
            <a:r>
              <a:rPr lang="en-US" sz="3100" dirty="0"/>
              <a:t> 11,3, July 2005, 281-295.</a:t>
            </a:r>
            <a:endParaRPr lang="el-GR" sz="3100" dirty="0"/>
          </a:p>
          <a:p>
            <a:pPr>
              <a:buNone/>
            </a:pPr>
            <a:r>
              <a:rPr lang="en-US" sz="3100" dirty="0" err="1"/>
              <a:t>Bhaskar</a:t>
            </a:r>
            <a:r>
              <a:rPr lang="en-US" sz="3100" dirty="0"/>
              <a:t>, N. (2003). Education for sustainable development: The Johannesburg Summit and beyond. </a:t>
            </a:r>
            <a:r>
              <a:rPr lang="en-US" sz="3100" i="1" dirty="0"/>
              <a:t>Environment</a:t>
            </a:r>
            <a:r>
              <a:rPr lang="en-US" sz="3100" dirty="0"/>
              <a:t> </a:t>
            </a:r>
            <a:r>
              <a:rPr lang="en-US" sz="3100" i="1" dirty="0"/>
              <a:t>Development and Sustainability,</a:t>
            </a:r>
            <a:r>
              <a:rPr lang="en-US" sz="3100" dirty="0"/>
              <a:t> 5, 231-254.</a:t>
            </a:r>
            <a:endParaRPr lang="el-GR" sz="3100" dirty="0"/>
          </a:p>
          <a:p>
            <a:pPr>
              <a:buNone/>
            </a:pPr>
            <a:r>
              <a:rPr lang="en-GB" sz="3100" dirty="0"/>
              <a:t>Hopkins, C. &amp; McKeown, R. (2002). ESD: an international perspective. In D. Tilbury, R.B. Stevenson, J. </a:t>
            </a:r>
            <a:r>
              <a:rPr lang="en-GB" sz="3100" dirty="0" err="1"/>
              <a:t>Fien</a:t>
            </a:r>
            <a:r>
              <a:rPr lang="en-GB" sz="3100" dirty="0"/>
              <a:t> &amp; D. </a:t>
            </a:r>
            <a:r>
              <a:rPr lang="en-GB" sz="3100" dirty="0" err="1"/>
              <a:t>Schreudeur</a:t>
            </a:r>
            <a:r>
              <a:rPr lang="en-GB" sz="3100" dirty="0"/>
              <a:t> (</a:t>
            </a:r>
            <a:r>
              <a:rPr lang="en-GB" sz="3100" dirty="0" err="1"/>
              <a:t>Eds</a:t>
            </a:r>
            <a:r>
              <a:rPr lang="en-GB" sz="3100" dirty="0"/>
              <a:t>), </a:t>
            </a:r>
            <a:r>
              <a:rPr lang="en-GB" sz="3100" i="1" dirty="0"/>
              <a:t>Education for Sustainability: responding to the global challenge</a:t>
            </a:r>
            <a:r>
              <a:rPr lang="en-GB" sz="3100" dirty="0"/>
              <a:t>, Gland, Switzerland and Cambridge, UK, IUCN Commission on Education and Communication.</a:t>
            </a:r>
            <a:endParaRPr lang="el-GR" sz="3100" dirty="0"/>
          </a:p>
          <a:p>
            <a:pPr>
              <a:buNone/>
            </a:pPr>
            <a:r>
              <a:rPr lang="en-GB" sz="3100" dirty="0"/>
              <a:t>Jensen, B. (2002). Knowledge, action and pro-environmental behaviour. </a:t>
            </a:r>
            <a:r>
              <a:rPr lang="en-GB" sz="3100" i="1" dirty="0"/>
              <a:t>Environmental Education Research</a:t>
            </a:r>
            <a:r>
              <a:rPr lang="el-GR" sz="3100" dirty="0"/>
              <a:t>, 8 (3), 325-334.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 algn="just">
              <a:buNone/>
            </a:pPr>
            <a:endParaRPr lang="el-GR" sz="24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ΤΟ ΓΕΝΙΚΟΤΕΡΟ ΠΛΑΙΣΙΟ </a:t>
            </a:r>
            <a:r>
              <a:rPr lang="en-US" sz="3200" dirty="0"/>
              <a:t>1</a:t>
            </a:r>
            <a:r>
              <a:rPr lang="el-GR" sz="3200" dirty="0"/>
              <a:t>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/>
              <a:t>Ο περιβαλλοντικά υπεύθυνος πολίτης διαμορφώνεται μέσα από την ευρύτερη παιδεία</a:t>
            </a:r>
          </a:p>
          <a:p>
            <a:pPr algn="just"/>
            <a:r>
              <a:rPr lang="el-GR" sz="2800" dirty="0"/>
              <a:t>που ξεκινά από το οικογενειακό περιβάλλον που θέτει τις βάσεις του </a:t>
            </a:r>
            <a:r>
              <a:rPr lang="el-GR" sz="2800" dirty="0" err="1"/>
              <a:t>αξιακού</a:t>
            </a:r>
            <a:r>
              <a:rPr lang="el-GR" sz="2800" dirty="0"/>
              <a:t> συστήματος</a:t>
            </a:r>
          </a:p>
          <a:p>
            <a:pPr algn="just"/>
            <a:r>
              <a:rPr lang="el-GR" sz="2800" dirty="0"/>
              <a:t>καλλιεργείται στο σχολείο, με αφετηρία τον βρεφονηπιακό σταθμό και το νηπιαγωγείο</a:t>
            </a:r>
          </a:p>
          <a:p>
            <a:pPr algn="just"/>
            <a:r>
              <a:rPr lang="el-GR" sz="2800" dirty="0"/>
              <a:t>και αναπτύσσεται στη γειτονιά, τη συνοικία, την πόλη, την πατρίδα, την οικουμένη.</a:t>
            </a:r>
          </a:p>
          <a:p>
            <a:pPr algn="just"/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3. </a:t>
            </a:r>
            <a:r>
              <a:rPr lang="el-GR" sz="3200" dirty="0"/>
              <a:t>ΒΙΒΛΙΟΓΡΑΦΙΑ</a:t>
            </a:r>
            <a:r>
              <a:rPr lang="en-US" sz="3200"/>
              <a:t> </a:t>
            </a:r>
            <a:r>
              <a:rPr lang="en-US" sz="3200" dirty="0"/>
              <a:t>3</a:t>
            </a:r>
            <a:r>
              <a:rPr lang="en-US" sz="3200"/>
              <a:t>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256584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el-GR" sz="7100" dirty="0"/>
              <a:t>Γεωργόπουλος, Α. (2014). </a:t>
            </a:r>
            <a:r>
              <a:rPr lang="el-GR" sz="7100" i="1" dirty="0"/>
              <a:t>Περιβαλλοντική Εκπαίδευση: Ζητήματα Ταυτότητας. </a:t>
            </a:r>
            <a:r>
              <a:rPr lang="el-GR" sz="7100" dirty="0"/>
              <a:t>Αθήνα: </a:t>
            </a:r>
            <a:r>
              <a:rPr lang="en-US" sz="7100" dirty="0"/>
              <a:t>Gutenberg</a:t>
            </a:r>
            <a:r>
              <a:rPr lang="el-GR" sz="7100" dirty="0"/>
              <a:t>.</a:t>
            </a:r>
          </a:p>
          <a:p>
            <a:pPr algn="just">
              <a:buNone/>
            </a:pPr>
            <a:r>
              <a:rPr lang="el-GR" sz="7100" dirty="0" err="1"/>
              <a:t>Δελούδη</a:t>
            </a:r>
            <a:r>
              <a:rPr lang="el-GR" sz="7100" dirty="0"/>
              <a:t> Μ. (2002). Βιωματική Μάθηση- Δυνατότητες αξιοποίησής της στο πλαίσιο της Ευέλικτης Ζώνης</a:t>
            </a:r>
            <a:r>
              <a:rPr lang="el-GR" sz="7100" i="1" dirty="0"/>
              <a:t>. Επιθεώρηση Εκπαιδευτικών Θεμάτων</a:t>
            </a:r>
            <a:r>
              <a:rPr lang="el-GR" sz="7100" dirty="0"/>
              <a:t>. </a:t>
            </a:r>
            <a:r>
              <a:rPr lang="en-US" sz="7100" dirty="0"/>
              <a:t>Online</a:t>
            </a:r>
            <a:r>
              <a:rPr lang="el-GR" sz="7100" dirty="0"/>
              <a:t> στο </a:t>
            </a:r>
            <a:r>
              <a:rPr lang="en-US" sz="7100" dirty="0">
                <a:hlinkClick r:id="rId2"/>
              </a:rPr>
              <a:t>http</a:t>
            </a:r>
            <a:r>
              <a:rPr lang="el-GR" sz="7100" dirty="0">
                <a:hlinkClick r:id="rId2"/>
              </a:rPr>
              <a:t>://</a:t>
            </a:r>
            <a:r>
              <a:rPr lang="en-US" sz="7100" dirty="0">
                <a:hlinkClick r:id="rId2"/>
              </a:rPr>
              <a:t>www</a:t>
            </a:r>
            <a:r>
              <a:rPr lang="el-GR" sz="7100" dirty="0">
                <a:hlinkClick r:id="rId2"/>
              </a:rPr>
              <a:t>.</a:t>
            </a:r>
            <a:r>
              <a:rPr lang="en-US" sz="7100" dirty="0" err="1">
                <a:hlinkClick r:id="rId2"/>
              </a:rPr>
              <a:t>pischools</a:t>
            </a:r>
            <a:r>
              <a:rPr lang="el-GR" sz="7100" dirty="0">
                <a:hlinkClick r:id="rId2"/>
              </a:rPr>
              <a:t>.</a:t>
            </a:r>
            <a:r>
              <a:rPr lang="en-US" sz="7100" dirty="0">
                <a:hlinkClick r:id="rId2"/>
              </a:rPr>
              <a:t>gr</a:t>
            </a:r>
            <a:r>
              <a:rPr lang="el-GR" sz="7100" dirty="0">
                <a:hlinkClick r:id="rId2"/>
              </a:rPr>
              <a:t>/</a:t>
            </a:r>
            <a:r>
              <a:rPr lang="en-US" sz="7100" dirty="0">
                <a:hlinkClick r:id="rId2"/>
              </a:rPr>
              <a:t>download</a:t>
            </a:r>
            <a:r>
              <a:rPr lang="el-GR" sz="7100" dirty="0">
                <a:hlinkClick r:id="rId2"/>
              </a:rPr>
              <a:t>/ </a:t>
            </a:r>
            <a:r>
              <a:rPr lang="en-US" sz="7100" dirty="0">
                <a:hlinkClick r:id="rId2"/>
              </a:rPr>
              <a:t>publications</a:t>
            </a:r>
            <a:r>
              <a:rPr lang="el-GR" sz="7100" dirty="0">
                <a:hlinkClick r:id="rId2"/>
              </a:rPr>
              <a:t>/</a:t>
            </a:r>
            <a:r>
              <a:rPr lang="en-US" sz="7100" dirty="0" err="1">
                <a:hlinkClick r:id="rId2"/>
              </a:rPr>
              <a:t>epitheorisi</a:t>
            </a:r>
            <a:r>
              <a:rPr lang="el-GR" sz="7100" dirty="0">
                <a:hlinkClick r:id="rId2"/>
              </a:rPr>
              <a:t>/ </a:t>
            </a:r>
            <a:r>
              <a:rPr lang="en-US" sz="7100" dirty="0" err="1">
                <a:hlinkClick r:id="rId2"/>
              </a:rPr>
              <a:t>teyxos</a:t>
            </a:r>
            <a:r>
              <a:rPr lang="el-GR" sz="7100" dirty="0">
                <a:hlinkClick r:id="rId2"/>
              </a:rPr>
              <a:t>6/</a:t>
            </a:r>
            <a:r>
              <a:rPr lang="en-US" sz="7100" dirty="0" err="1">
                <a:hlinkClick r:id="rId2"/>
              </a:rPr>
              <a:t>deloudi</a:t>
            </a:r>
            <a:r>
              <a:rPr lang="el-GR" sz="7100" dirty="0">
                <a:hlinkClick r:id="rId2"/>
              </a:rPr>
              <a:t>.</a:t>
            </a:r>
            <a:r>
              <a:rPr lang="en-US" sz="7100" dirty="0">
                <a:hlinkClick r:id="rId2"/>
              </a:rPr>
              <a:t>PDF</a:t>
            </a:r>
            <a:endParaRPr lang="el-GR" sz="7100" dirty="0"/>
          </a:p>
          <a:p>
            <a:pPr algn="just">
              <a:buNone/>
            </a:pPr>
            <a:r>
              <a:rPr lang="el-GR" sz="7100" dirty="0"/>
              <a:t>Δημητρίου, Α. (2005). Η Περιβαλλοντική Εκπαίδευση ως μέσο για την ανάπτυξη της συνεργασίας των λαών, την κοινωνική δικαιοσύνη, την ειρήνη και τον πολιτισμό. Στο Α. Γεωργόπουλου (</a:t>
            </a:r>
            <a:r>
              <a:rPr lang="el-GR" sz="7100" dirty="0" err="1"/>
              <a:t>επιμ</a:t>
            </a:r>
            <a:r>
              <a:rPr lang="el-GR" sz="7100" dirty="0"/>
              <a:t>.), </a:t>
            </a:r>
            <a:r>
              <a:rPr lang="el-GR" sz="7100" i="1" dirty="0"/>
              <a:t>Περιβαλλοντική Εκπαίδευση: Ο νέος πολιτισμός που αναδύεται</a:t>
            </a:r>
            <a:r>
              <a:rPr lang="el-GR" sz="7100" dirty="0"/>
              <a:t>.</a:t>
            </a:r>
            <a:r>
              <a:rPr lang="el-GR" sz="7100" i="1" dirty="0"/>
              <a:t> </a:t>
            </a:r>
            <a:r>
              <a:rPr lang="el-GR" sz="7100" dirty="0"/>
              <a:t>Αθήνα: </a:t>
            </a:r>
            <a:r>
              <a:rPr lang="en-US" sz="7100" dirty="0"/>
              <a:t>Gutenberg</a:t>
            </a:r>
            <a:r>
              <a:rPr lang="el-GR" sz="7100" dirty="0"/>
              <a:t>. 321-340.</a:t>
            </a:r>
          </a:p>
          <a:p>
            <a:pPr algn="just">
              <a:buNone/>
            </a:pPr>
            <a:r>
              <a:rPr lang="el-GR" sz="7100" dirty="0"/>
              <a:t>Ξανθάκου, Π. (1998). </a:t>
            </a:r>
            <a:r>
              <a:rPr lang="el-GR" sz="7100" i="1" dirty="0"/>
              <a:t>Η δημιουργικότητα στο σχολείο</a:t>
            </a:r>
            <a:r>
              <a:rPr lang="el-GR" sz="7100" dirty="0"/>
              <a:t>. Αθήνα: Ελληνικά Γράμματα.</a:t>
            </a:r>
          </a:p>
          <a:p>
            <a:pPr algn="just">
              <a:buNone/>
            </a:pPr>
            <a:r>
              <a:rPr lang="el-GR" sz="7100" dirty="0" err="1"/>
              <a:t>Τσαμπούκου-Σκαναβή</a:t>
            </a:r>
            <a:r>
              <a:rPr lang="el-GR" sz="7100" dirty="0"/>
              <a:t>, Κ. (2004). </a:t>
            </a:r>
            <a:r>
              <a:rPr lang="el-GR" sz="7100" i="1" dirty="0"/>
              <a:t>Περιβάλλον και Κοινωνία: Μια σχέση σε αδιάκοπη εξέλιξη</a:t>
            </a:r>
            <a:r>
              <a:rPr lang="el-GR" sz="7100" dirty="0"/>
              <a:t>.  Αθήνα: Καλειδοσκόπιο.</a:t>
            </a:r>
          </a:p>
          <a:p>
            <a:pPr algn="just">
              <a:buNone/>
            </a:pPr>
            <a:endParaRPr lang="el-GR" sz="8400" dirty="0"/>
          </a:p>
          <a:p>
            <a:pPr algn="just">
              <a:buNone/>
            </a:pPr>
            <a:endParaRPr lang="el-GR" sz="5100" dirty="0"/>
          </a:p>
          <a:p>
            <a:pPr algn="just">
              <a:buNone/>
            </a:pPr>
            <a:endParaRPr lang="el-GR" sz="20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</a:t>
            </a:r>
            <a:r>
              <a:rPr lang="el-GR" sz="3200" dirty="0"/>
              <a:t> ΤΑ ΒΑΣΙΚΑ ΣΤΑΔΙΑ</a:t>
            </a:r>
            <a:r>
              <a:rPr lang="en-US" sz="3200" dirty="0"/>
              <a:t>  1/2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/>
              <a:t>Η μεθοδική οργάνωση ενός περιβαλλοντικού προγράμματος περιλαμβάνει τέσσερα βασικά στάδια: </a:t>
            </a:r>
          </a:p>
          <a:p>
            <a:pPr algn="just">
              <a:buNone/>
            </a:pPr>
            <a:r>
              <a:rPr lang="el-GR" sz="2800" dirty="0"/>
              <a:t>(α) προβληματισμός – επιλογή θέματος, </a:t>
            </a:r>
          </a:p>
          <a:p>
            <a:pPr algn="just">
              <a:buNone/>
            </a:pPr>
            <a:r>
              <a:rPr lang="el-GR" sz="2800" dirty="0"/>
              <a:t>(β) σχεδιασμός – προγραμματισμός</a:t>
            </a:r>
            <a:r>
              <a:rPr lang="en-US" sz="2800"/>
              <a:t>,</a:t>
            </a:r>
            <a:r>
              <a:rPr lang="el-GR" sz="2800"/>
              <a:t> </a:t>
            </a:r>
            <a:endParaRPr lang="el-GR" sz="2800" dirty="0"/>
          </a:p>
          <a:p>
            <a:pPr algn="just">
              <a:buNone/>
            </a:pPr>
            <a:r>
              <a:rPr lang="el-GR" sz="2800" dirty="0"/>
              <a:t>(γ) διεξαγωγή - υλοποίηση, </a:t>
            </a:r>
          </a:p>
          <a:p>
            <a:pPr algn="just">
              <a:buNone/>
            </a:pPr>
            <a:r>
              <a:rPr lang="el-GR" sz="2800" dirty="0"/>
              <a:t>(δ) διάχυση γνώσεων και εμπειριών - αξιολόγηση – </a:t>
            </a:r>
            <a:r>
              <a:rPr lang="el-GR" sz="2800" dirty="0" err="1"/>
              <a:t>αναστοχασμός</a:t>
            </a:r>
            <a:r>
              <a:rPr lang="el-GR" sz="2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 </a:t>
            </a:r>
            <a:r>
              <a:rPr lang="en-US" sz="3600" dirty="0"/>
              <a:t>1.</a:t>
            </a:r>
            <a:r>
              <a:rPr lang="el-GR" sz="3600" dirty="0"/>
              <a:t> ΠΡΟΒΛΗΜΑΤΙΣΜΟΣ – ΕΠΙΛΟΓΗ ΘΕΜΑΤΟΣ </a:t>
            </a:r>
            <a:r>
              <a:rPr lang="en-US" sz="3600" dirty="0"/>
              <a:t>1/</a:t>
            </a:r>
            <a:r>
              <a:rPr lang="el-GR" sz="3600" dirty="0"/>
              <a:t>2.1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96752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 </a:t>
            </a:r>
            <a:r>
              <a:rPr lang="el-GR" sz="2800" dirty="0"/>
              <a:t>Πρωταρχικά κριτήρια επιλογής αποτελούν </a:t>
            </a:r>
          </a:p>
          <a:p>
            <a:pPr>
              <a:buNone/>
            </a:pPr>
            <a:r>
              <a:rPr lang="el-GR" sz="2800" dirty="0"/>
              <a:t>η σημαντικότητα του ζητήματος, </a:t>
            </a:r>
          </a:p>
          <a:p>
            <a:pPr>
              <a:buNone/>
            </a:pPr>
            <a:r>
              <a:rPr lang="el-GR" sz="2800" dirty="0"/>
              <a:t>η επικαιρότητα, </a:t>
            </a:r>
          </a:p>
          <a:p>
            <a:pPr>
              <a:buNone/>
            </a:pPr>
            <a:r>
              <a:rPr lang="el-GR" sz="2800" dirty="0"/>
              <a:t>η κρισιμότητα, </a:t>
            </a:r>
          </a:p>
          <a:p>
            <a:pPr>
              <a:buNone/>
            </a:pPr>
            <a:r>
              <a:rPr lang="el-GR" sz="2800" dirty="0"/>
              <a:t>η άμεση σχέση του με το τοπικό περιβάλλον των μαθητών/τριών </a:t>
            </a:r>
          </a:p>
          <a:p>
            <a:pPr>
              <a:buNone/>
            </a:pPr>
            <a:r>
              <a:rPr lang="el-GR" sz="2800" dirty="0"/>
              <a:t>και το ενδιαφέρον που παρουσιάζει (</a:t>
            </a:r>
            <a:r>
              <a:rPr lang="el-GR" sz="2800" dirty="0" err="1"/>
              <a:t>Τσαμπούκου-Σκαναβή</a:t>
            </a:r>
            <a:r>
              <a:rPr lang="el-GR" sz="2800" dirty="0"/>
              <a:t>, 2004: 170-171).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ΠΡΟΒΛΗΜΑΤΙΣΜΟΣ – ΕΠΙΛΟΓΗ ΘΕΜΑΤΟΣ </a:t>
            </a:r>
            <a:r>
              <a:rPr lang="en-US" sz="3200" dirty="0"/>
              <a:t>1/</a:t>
            </a:r>
            <a:r>
              <a:rPr lang="el-GR" sz="3200" dirty="0"/>
              <a:t>2.2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3300" dirty="0"/>
              <a:t>Στην επιλογή του θέματος χρήσιμη είναι η τεχνική της «</a:t>
            </a:r>
            <a:r>
              <a:rPr lang="el-GR" sz="3300" dirty="0" err="1"/>
              <a:t>ιδεοθύελλας</a:t>
            </a:r>
            <a:r>
              <a:rPr lang="el-GR" sz="3300" dirty="0"/>
              <a:t>» ή «καταιγισμού ιδεών».</a:t>
            </a:r>
          </a:p>
          <a:p>
            <a:pPr algn="just"/>
            <a:r>
              <a:rPr lang="el-GR" sz="3300" dirty="0"/>
              <a:t>Σε όλα τα μέλη της περιβαλλοντικής ομάδας δίνεται η δυνατότητα να εκφράσουν ελεύθερα κάθε θεματική ενότητα που τους ενδιαφέρει (Ξανθάκου, 1998: 95-96).</a:t>
            </a:r>
          </a:p>
          <a:p>
            <a:pPr algn="just"/>
            <a:r>
              <a:rPr lang="el-GR" sz="3300" dirty="0"/>
              <a:t>Εάν τα προτεινόμενα θέματα είναι πολλά, γίνεται λογική κατηγοριοποίηση των θεμάτων και ακολουθεί συζήτηση για κάθε κατηγορία.</a:t>
            </a:r>
          </a:p>
          <a:p>
            <a:pPr algn="just"/>
            <a:r>
              <a:rPr lang="el-GR" sz="3300" dirty="0"/>
              <a:t>Στη συνέχεια, δημοκρατικά τα μέλη της ομάδας καταλήγουν συναινετικά στο τελικό θέμα</a:t>
            </a:r>
            <a:r>
              <a:rPr lang="en-US" sz="3300" dirty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1. </a:t>
            </a:r>
            <a:r>
              <a:rPr lang="el-GR" sz="3200" dirty="0"/>
              <a:t>ΠΡΟΒΛΗΜΑΤΙΣΜΟΣ – ΕΠΙΛΟΓΗ ΘΕΜΑΤΟΣ </a:t>
            </a:r>
            <a:r>
              <a:rPr lang="en-US" sz="3200" dirty="0"/>
              <a:t>1</a:t>
            </a:r>
            <a:r>
              <a:rPr lang="el-GR" sz="3200" dirty="0"/>
              <a:t>/2.3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052736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Στο πλαίσιο της «Δεκαετίας της Εκπαίδευσης για την Αειφόρο Ανάπτυξη» (2005 -2014) προτάθηκαν ανά έτος  τα παρακάτω θέματα: </a:t>
            </a:r>
          </a:p>
          <a:p>
            <a:r>
              <a:rPr lang="el-GR" i="1" dirty="0"/>
              <a:t>“</a:t>
            </a:r>
            <a:r>
              <a:rPr lang="el-GR" dirty="0"/>
              <a:t>Νερό – Γαλάζιος Πλανήτης</a:t>
            </a:r>
            <a:r>
              <a:rPr lang="el-GR" i="1" dirty="0"/>
              <a:t>”, </a:t>
            </a:r>
            <a:endParaRPr lang="el-GR" dirty="0"/>
          </a:p>
          <a:p>
            <a:r>
              <a:rPr lang="el-GR" i="1" dirty="0"/>
              <a:t>“</a:t>
            </a:r>
            <a:r>
              <a:rPr lang="el-GR" dirty="0"/>
              <a:t>Καταναλωτισμός &amp; Περιβάλλον</a:t>
            </a:r>
            <a:r>
              <a:rPr lang="el-GR" i="1" dirty="0"/>
              <a:t>”,</a:t>
            </a:r>
            <a:r>
              <a:rPr lang="el-GR" dirty="0"/>
              <a:t> </a:t>
            </a:r>
          </a:p>
          <a:p>
            <a:r>
              <a:rPr lang="el-GR" i="1" dirty="0"/>
              <a:t>“</a:t>
            </a:r>
            <a:r>
              <a:rPr lang="el-GR" dirty="0"/>
              <a:t>Δάσος – Πράσινος Πλανήτης</a:t>
            </a:r>
            <a:r>
              <a:rPr lang="el-GR" i="1" dirty="0"/>
              <a:t>”</a:t>
            </a:r>
            <a:r>
              <a:rPr lang="el-GR" dirty="0"/>
              <a:t>, </a:t>
            </a:r>
          </a:p>
          <a:p>
            <a:r>
              <a:rPr lang="el-GR" i="1" dirty="0"/>
              <a:t>“</a:t>
            </a:r>
            <a:r>
              <a:rPr lang="el-GR" dirty="0"/>
              <a:t>Γεωργία, Διατροφή &amp; Ποιότητα Ζωής</a:t>
            </a:r>
            <a:r>
              <a:rPr lang="el-GR" i="1" dirty="0"/>
              <a:t>”</a:t>
            </a:r>
            <a:r>
              <a:rPr lang="el-GR" dirty="0"/>
              <a:t>,  </a:t>
            </a:r>
          </a:p>
          <a:p>
            <a:r>
              <a:rPr lang="el-GR" i="1" dirty="0"/>
              <a:t>“</a:t>
            </a:r>
            <a:r>
              <a:rPr lang="el-GR" dirty="0"/>
              <a:t> Ενέργεια - Ανανεώσιμες Πηγές &amp; Τοπικές Κοινωνίες</a:t>
            </a:r>
            <a:r>
              <a:rPr lang="el-GR" i="1" dirty="0"/>
              <a:t>”</a:t>
            </a:r>
            <a:r>
              <a:rPr lang="el-GR" dirty="0"/>
              <a:t>,</a:t>
            </a:r>
          </a:p>
          <a:p>
            <a:r>
              <a:rPr lang="el-GR" dirty="0"/>
              <a:t> </a:t>
            </a:r>
            <a:r>
              <a:rPr lang="el-GR" i="1" dirty="0"/>
              <a:t>“</a:t>
            </a:r>
            <a:r>
              <a:rPr lang="el-GR" dirty="0"/>
              <a:t>Εκπαίδευση για τα Ανθρώπινα Δικαιώματα</a:t>
            </a:r>
            <a:r>
              <a:rPr lang="el-GR" i="1" dirty="0"/>
              <a:t>”</a:t>
            </a:r>
            <a:r>
              <a:rPr lang="el-GR" dirty="0"/>
              <a:t>,</a:t>
            </a:r>
          </a:p>
          <a:p>
            <a:r>
              <a:rPr lang="el-GR" dirty="0"/>
              <a:t> </a:t>
            </a:r>
            <a:r>
              <a:rPr lang="el-GR" i="1" dirty="0"/>
              <a:t>“</a:t>
            </a:r>
            <a:r>
              <a:rPr lang="el-GR" dirty="0"/>
              <a:t> Υγεία &amp; Παραγωγικές Διαδικασίες</a:t>
            </a:r>
            <a:r>
              <a:rPr lang="el-GR" i="1" dirty="0"/>
              <a:t>”</a:t>
            </a:r>
            <a:r>
              <a:rPr lang="el-GR" dirty="0"/>
              <a:t>,</a:t>
            </a:r>
          </a:p>
          <a:p>
            <a:r>
              <a:rPr lang="el-GR" dirty="0"/>
              <a:t> </a:t>
            </a:r>
            <a:r>
              <a:rPr lang="el-GR" i="1" dirty="0"/>
              <a:t>“</a:t>
            </a:r>
            <a:r>
              <a:rPr lang="el-GR" dirty="0"/>
              <a:t>Ανθρωπογενές Περιβάλλον &amp;  Αειφόρος Διαχείριση</a:t>
            </a:r>
            <a:r>
              <a:rPr lang="el-GR" i="1" dirty="0"/>
              <a:t>”</a:t>
            </a:r>
            <a:r>
              <a:rPr lang="el-GR" dirty="0"/>
              <a:t>,</a:t>
            </a:r>
          </a:p>
          <a:p>
            <a:r>
              <a:rPr lang="el-GR" dirty="0"/>
              <a:t> </a:t>
            </a:r>
            <a:r>
              <a:rPr lang="el-GR" i="1" dirty="0"/>
              <a:t>“</a:t>
            </a:r>
            <a:r>
              <a:rPr lang="el-GR" dirty="0"/>
              <a:t>Ενεργοί Πολίτες</a:t>
            </a:r>
            <a:r>
              <a:rPr lang="el-GR" i="1" dirty="0"/>
              <a:t>” </a:t>
            </a:r>
            <a:r>
              <a:rPr lang="el-GR" dirty="0"/>
              <a:t>(</a:t>
            </a:r>
            <a:r>
              <a:rPr lang="en-US" dirty="0" err="1"/>
              <a:t>Bhaskar</a:t>
            </a:r>
            <a:r>
              <a:rPr lang="el-GR" dirty="0"/>
              <a:t>, 2003).</a:t>
            </a:r>
          </a:p>
          <a:p>
            <a:pPr algn="just"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</a:t>
            </a:r>
            <a:r>
              <a:rPr lang="el-GR" sz="3200" dirty="0"/>
              <a:t>. ΣΧΕΔΙΑΣΜΟΣ - ΠΡΟΓΡΑΜΜΑΤΙΣΜΟΣ </a:t>
            </a:r>
            <a:r>
              <a:rPr lang="en-US" sz="3200" dirty="0"/>
              <a:t>1</a:t>
            </a:r>
            <a:r>
              <a:rPr lang="el-GR" sz="3200" dirty="0"/>
              <a:t>/3.1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052736"/>
            <a:ext cx="8229600" cy="5030019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Στο σχεδιασμό περιλαμβάνονται μεταξύ άλλων,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σκοποί και οι στόχοι,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το χρονικό πλαίσιο, 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κατανομή σε ομάδες και οι υποχρεώσεις της κάθε ομάδας,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η μεθοδολογία που θα αξιοποιήσουν,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πηγές πληροφόρησης από τις οποίες θα αντλήσουν χρήσιμα στοιχεία,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δραστηριότητες που θα υλοποιήσουν,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χώροι δράσης τους οποίους θα επισκεφτούν,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ειδικοί με τους οποίους θα επικοινωνήσουν,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οι φορείς με τους οποίους θα συνεργαστούν κ.λπ. (</a:t>
            </a:r>
            <a:r>
              <a:rPr lang="en-US" sz="2400" dirty="0"/>
              <a:t>Ballantyne</a:t>
            </a:r>
            <a:r>
              <a:rPr lang="el-GR" sz="2400" dirty="0"/>
              <a:t> &amp; </a:t>
            </a:r>
            <a:r>
              <a:rPr lang="en-US" sz="2400" dirty="0"/>
              <a:t>Packer</a:t>
            </a:r>
            <a:r>
              <a:rPr lang="el-GR" sz="2400" dirty="0"/>
              <a:t>, 2005).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200" dirty="0"/>
            </a:br>
            <a:r>
              <a:rPr lang="en-US" sz="3200" dirty="0"/>
              <a:t>1.</a:t>
            </a:r>
            <a:r>
              <a:rPr lang="el-GR" sz="3200" dirty="0"/>
              <a:t> ΚΑΤΑΝΟΜΗ ΣΕ ΟΜΑΔΕΣ </a:t>
            </a:r>
            <a:r>
              <a:rPr lang="en-US" sz="3200" dirty="0"/>
              <a:t>1</a:t>
            </a:r>
            <a:r>
              <a:rPr lang="el-GR" sz="3200" dirty="0"/>
              <a:t>/3.2</a:t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sz="2800" dirty="0"/>
              <a:t>Η κατανομή των μαθητών/τριών σε ομάδες είναι ιδιαίτερα σημαντική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Με δημοκρατικές διαδικασίες, επιλέγεται ο συντονιστής και καθορίζονται οι αρμοδιότητές του, καθώς αποτελεί το σύνδεσμο των ομάδων.</a:t>
            </a:r>
            <a:endParaRPr lang="el-GR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</a:t>
            </a:r>
            <a:r>
              <a:rPr lang="el-GR" sz="3200" dirty="0"/>
              <a:t> ΣΤΟΧΟΘΕΣΙΑ </a:t>
            </a:r>
            <a:r>
              <a:rPr lang="en-US" sz="3200" dirty="0"/>
              <a:t>1</a:t>
            </a:r>
            <a:r>
              <a:rPr lang="el-GR" sz="3200" dirty="0"/>
              <a:t>/3.3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052736"/>
            <a:ext cx="8229600" cy="503001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sz="2800" dirty="0"/>
              <a:t>Οι σκοποί και οι στόχοι πρέπει να σχεδιάζονται με κατευθυντήριους άξονες τα συμπεράσματα των Παγκόσμιων Διασκέψεων και των Διεθνών Συνεδρίων για το Περιβάλλον και την </a:t>
            </a:r>
            <a:r>
              <a:rPr lang="el-GR" sz="2800" dirty="0" err="1"/>
              <a:t>Αειφορία</a:t>
            </a:r>
            <a:r>
              <a:rPr lang="el-GR" sz="2800" dirty="0"/>
              <a:t> και θα αφορούν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την ευαισθητοποίηση – συνειδητοποίηση,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τις γνώσεις,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τις αξίες – στάσεις,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 τις δεξιότητες – ικανότητες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και δραστηριότητες – δράσεις.</a:t>
            </a:r>
          </a:p>
          <a:p>
            <a:pPr algn="just"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1390</Words>
  <Application>Microsoft Office PowerPoint</Application>
  <PresentationFormat>Προβολή στην οθόνη (4:3)</PresentationFormat>
  <Paragraphs>111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Impact</vt:lpstr>
      <vt:lpstr>Times New Roman</vt:lpstr>
      <vt:lpstr>Θέμα του Office</vt:lpstr>
      <vt:lpstr> ΣΧΕΔΙΑΣΜΟΣ ΠΕΡΙΒΑΛΛΟΝΤΙΚΩΝ ΠΡΟΓΡΑΜΜΑΤΩΝ ΣΤΟ ΠΛΑΙΣΙΟ ΤΗΣ  ΕΚΠΑΙΔΕΥΣΗΣ ΓΙΑ ΤΗΝ ΑΕΙΦΟΡΟ ΑΝΑΠΤΥΞΗ</vt:lpstr>
      <vt:lpstr>1. ΤΟ ΓΕΝΙΚΟΤΕΡΟ ΠΛΑΙΣΙΟ 1/1</vt:lpstr>
      <vt:lpstr>1. ΤΑ ΒΑΣΙΚΑ ΣΤΑΔΙΑ  1/2</vt:lpstr>
      <vt:lpstr> 1. ΠΡΟΒΛΗΜΑΤΙΣΜΟΣ – ΕΠΙΛΟΓΗ ΘΕΜΑΤΟΣ 1/2.1</vt:lpstr>
      <vt:lpstr>1. ΠΡΟΒΛΗΜΑΤΙΣΜΟΣ – ΕΠΙΛΟΓΗ ΘΕΜΑΤΟΣ 1/2.2</vt:lpstr>
      <vt:lpstr>1. ΠΡΟΒΛΗΜΑΤΙΣΜΟΣ – ΕΠΙΛΟΓΗ ΘΕΜΑΤΟΣ 1/2.3 </vt:lpstr>
      <vt:lpstr>1. ΣΧΕΔΙΑΣΜΟΣ - ΠΡΟΓΡΑΜΜΑΤΙΣΜΟΣ 1/3.1</vt:lpstr>
      <vt:lpstr> 1. ΚΑΤΑΝΟΜΗ ΣΕ ΟΜΑΔΕΣ 1/3.2 </vt:lpstr>
      <vt:lpstr>1. ΣΤΟΧΟΘΕΣΙΑ 1/3.3</vt:lpstr>
      <vt:lpstr>1. ΣΥΣΤΗΜΙΚΗ ΠΡΟΣΕΓΓΙΣΗ ΠΕΡΙΒΑΛΛΟΝΤΙΚΩΝ ΠΡΟΒΛΗΜΑΤΩΝ 1/3.4</vt:lpstr>
      <vt:lpstr>1. ΔΙΕΠΙΣΤΗΜΟΝΙΚΟΣ ΣΧΕΔΙΑΣΜΟΣ 1/3.5</vt:lpstr>
      <vt:lpstr>1. ΔΙΕΞΑΓΩΓΗ - ΥΛΟΠΟΙΗΣΗ 1/4.1</vt:lpstr>
      <vt:lpstr>1. ΒΙΩΜΑΤΙΚΗ ΠΡΟΣΕΓΓΙΣΗ 1/4.2</vt:lpstr>
      <vt:lpstr>1. ΙΚΑΝΟΤΗΤΑ ΔΡΑΣΗΣ 1/4.3</vt:lpstr>
      <vt:lpstr>1. ΔΙΑΧΥΣΗ ΓΝΩΣΕΩΝ ΚΑΙ ΕΜΠΕΙΡΙΩΝ - ΑΞΙΟΛΟΓΗΣΗ – ΑΝΑΣΤΟΧΑΣΜΟΣ 1/5.1</vt:lpstr>
      <vt:lpstr>1. ΔΙΑΧΥΣΗ ΓΝΩΣΕΩΝ ΚΑΙ ΕΜΠΕΙΡΙΩΝ - ΑΞΙΟΛΟΓΗΣΗ – ΑΝΑΣΤΟΧΑΣΜΟΣ 1/5.2</vt:lpstr>
      <vt:lpstr>2. ΣΥΝΟΨΗ 2/1</vt:lpstr>
      <vt:lpstr>2. ΣΥΝΟΨΗ 2/2</vt:lpstr>
      <vt:lpstr>3. ΒΙΒΛΙΟΓΡΑΦΙΑ 3/1</vt:lpstr>
      <vt:lpstr>3. ΒΙΒΛΙΟΓΡΑΦΙΑ 3/2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Persa</dc:creator>
  <cp:lastModifiedBy>User</cp:lastModifiedBy>
  <cp:revision>365</cp:revision>
  <dcterms:created xsi:type="dcterms:W3CDTF">2012-09-06T09:03:05Z</dcterms:created>
  <dcterms:modified xsi:type="dcterms:W3CDTF">2022-08-31T21:28:22Z</dcterms:modified>
</cp:coreProperties>
</file>