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16" r:id="rId2"/>
    <p:sldId id="317" r:id="rId3"/>
    <p:sldId id="320" r:id="rId4"/>
    <p:sldId id="321" r:id="rId5"/>
    <p:sldId id="322" r:id="rId6"/>
    <p:sldId id="330" r:id="rId7"/>
    <p:sldId id="340" r:id="rId8"/>
    <p:sldId id="324" r:id="rId9"/>
    <p:sldId id="326" r:id="rId10"/>
    <p:sldId id="328" r:id="rId11"/>
    <p:sldId id="323" r:id="rId12"/>
    <p:sldId id="335" r:id="rId13"/>
    <p:sldId id="331" r:id="rId14"/>
    <p:sldId id="332" r:id="rId15"/>
    <p:sldId id="338" r:id="rId16"/>
    <p:sldId id="341" r:id="rId17"/>
    <p:sldId id="336" r:id="rId18"/>
    <p:sldId id="342"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16"/>
            <p14:sldId id="317"/>
            <p14:sldId id="320"/>
            <p14:sldId id="321"/>
            <p14:sldId id="322"/>
            <p14:sldId id="330"/>
            <p14:sldId id="340"/>
            <p14:sldId id="324"/>
            <p14:sldId id="326"/>
            <p14:sldId id="328"/>
            <p14:sldId id="323"/>
            <p14:sldId id="335"/>
            <p14:sldId id="331"/>
            <p14:sldId id="332"/>
            <p14:sldId id="338"/>
            <p14:sldId id="341"/>
            <p14:sldId id="336"/>
            <p14:sldId id="342"/>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A9C571"/>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9309" autoAdjust="0"/>
  </p:normalViewPr>
  <p:slideViewPr>
    <p:cSldViewPr>
      <p:cViewPr varScale="1">
        <p:scale>
          <a:sx n="68" d="100"/>
          <a:sy n="68" d="100"/>
        </p:scale>
        <p:origin x="1410"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6" d="100"/>
          <a:sy n="56" d="100"/>
        </p:scale>
        <p:origin x="-282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CFD7A56-D9CE-4A30-9981-24668E44A839}" type="datetimeFigureOut">
              <a:rPr lang="en-US" smtClean="0"/>
              <a:pPr/>
              <a:t>9/1/2022</a:t>
            </a:fld>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2D04CD5-1F18-4F38-AECE-19F930C3C185}" type="slidenum">
              <a:rPr lang="en-US" smtClean="0"/>
              <a:pPr/>
              <a:t>‹#›</a:t>
            </a:fld>
            <a:endParaRPr lang="en-US"/>
          </a:p>
        </p:txBody>
      </p:sp>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36912" y="51"/>
            <a:ext cx="476250" cy="454025"/>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1"/>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624" y="26789"/>
            <a:ext cx="457200" cy="44767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48680" y="65960"/>
            <a:ext cx="2016224" cy="369332"/>
          </a:xfrm>
          <a:prstGeom prst="rect">
            <a:avLst/>
          </a:prstGeom>
        </p:spPr>
        <p:txBody>
          <a:bodyPr wrap="square">
            <a:spAutoFit/>
          </a:bodyPr>
          <a:lstStyle/>
          <a:p>
            <a:pPr algn="ctr"/>
            <a:r>
              <a:rPr lang="el-GR" sz="900" b="1" kern="1200" dirty="0">
                <a:solidFill>
                  <a:schemeClr val="tx1"/>
                </a:solidFill>
                <a:effectLst/>
                <a:latin typeface="+mn-lt"/>
                <a:ea typeface="+mn-ea"/>
                <a:cs typeface="+mn-cs"/>
              </a:rPr>
              <a:t>Πανεπιστήμιο Αιγαίου</a:t>
            </a:r>
          </a:p>
          <a:p>
            <a:pPr algn="ctr"/>
            <a:r>
              <a:rPr lang="el-GR" sz="900" b="1" kern="1200" dirty="0">
                <a:solidFill>
                  <a:schemeClr val="tx1"/>
                </a:solidFill>
                <a:effectLst/>
                <a:latin typeface="+mn-lt"/>
                <a:ea typeface="+mn-ea"/>
                <a:cs typeface="+mn-cs"/>
              </a:rPr>
              <a:t>ΠΜΣ «Περιβαλλοντική Εκπαίδευση»</a:t>
            </a:r>
            <a:endParaRPr lang="en-US" sz="900" dirty="0"/>
          </a:p>
        </p:txBody>
      </p:sp>
      <p:sp>
        <p:nvSpPr>
          <p:cNvPr id="9" name="Rectangle 6"/>
          <p:cNvSpPr>
            <a:spLocks noChangeArrowheads="1"/>
          </p:cNvSpPr>
          <p:nvPr/>
        </p:nvSpPr>
        <p:spPr bwMode="auto">
          <a:xfrm>
            <a:off x="44624" y="8667164"/>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739741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1/9/2022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
        <p:nvSpPr>
          <p:cNvPr id="8" name="Rectangle 6"/>
          <p:cNvSpPr>
            <a:spLocks noChangeArrowheads="1"/>
          </p:cNvSpPr>
          <p:nvPr/>
        </p:nvSpPr>
        <p:spPr bwMode="auto">
          <a:xfrm>
            <a:off x="44624" y="8760936"/>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pic>
        <p:nvPicPr>
          <p:cNvPr id="9"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36912" y="51"/>
            <a:ext cx="476250" cy="454025"/>
          </a:xfrm>
          <a:prstGeom prst="rect">
            <a:avLst/>
          </a:prstGeom>
          <a:noFill/>
          <a:extLst>
            <a:ext uri="{909E8E84-426E-40DD-AFC4-6F175D3DCCD1}">
              <a14:hiddenFill xmlns:a14="http://schemas.microsoft.com/office/drawing/2010/main">
                <a:solidFill>
                  <a:srgbClr val="FFFFFF"/>
                </a:solidFill>
              </a14:hiddenFill>
            </a:ext>
          </a:extLst>
        </p:spPr>
      </p:pic>
      <p:pic>
        <p:nvPicPr>
          <p:cNvPr id="10" name="Εικόνα 1"/>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624" y="26789"/>
            <a:ext cx="457200" cy="44767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548680" y="65960"/>
            <a:ext cx="2016224" cy="369332"/>
          </a:xfrm>
          <a:prstGeom prst="rect">
            <a:avLst/>
          </a:prstGeom>
        </p:spPr>
        <p:txBody>
          <a:bodyPr wrap="square">
            <a:spAutoFit/>
          </a:bodyPr>
          <a:lstStyle/>
          <a:p>
            <a:pPr algn="ctr"/>
            <a:r>
              <a:rPr lang="el-GR" sz="900" b="1" kern="1200" dirty="0">
                <a:solidFill>
                  <a:schemeClr val="tx1"/>
                </a:solidFill>
                <a:effectLst/>
                <a:latin typeface="+mn-lt"/>
                <a:ea typeface="+mn-ea"/>
                <a:cs typeface="+mn-cs"/>
              </a:rPr>
              <a:t>Πανεπιστήμιο Αιγαίου</a:t>
            </a:r>
          </a:p>
          <a:p>
            <a:pPr algn="ctr"/>
            <a:r>
              <a:rPr lang="el-GR" sz="900" b="1" kern="1200" dirty="0">
                <a:solidFill>
                  <a:schemeClr val="tx1"/>
                </a:solidFill>
                <a:effectLst/>
                <a:latin typeface="+mn-lt"/>
                <a:ea typeface="+mn-ea"/>
                <a:cs typeface="+mn-cs"/>
              </a:rPr>
              <a:t>ΠΜΣ «Περιβαλλοντική Εκπαίδευση»</a:t>
            </a:r>
            <a:endParaRPr lang="en-US" sz="900" dirty="0"/>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ext Box 2"/>
          <p:cNvSpPr txBox="1">
            <a:spLocks noChangeArrowheads="1"/>
          </p:cNvSpPr>
          <p:nvPr userDrawn="1"/>
        </p:nvSpPr>
        <p:spPr bwMode="auto">
          <a:xfrm>
            <a:off x="38100" y="1512143"/>
            <a:ext cx="85725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270" wrap="square" lIns="91440" tIns="45720" rIns="91440" bIns="45720" anchor="t" anchorCtr="0" upright="1">
            <a:noAutofit/>
          </a:bodyPr>
          <a:lstStyle/>
          <a:p>
            <a:pPr>
              <a:spcAft>
                <a:spcPts val="0"/>
              </a:spcAft>
            </a:pPr>
            <a:r>
              <a:rPr lang="el-GR" sz="3400" dirty="0">
                <a:solidFill>
                  <a:schemeClr val="bg1">
                    <a:lumMod val="85000"/>
                  </a:schemeClr>
                </a:solidFill>
                <a:effectLst/>
                <a:latin typeface="Impact"/>
                <a:ea typeface="Times New Roman"/>
              </a:rPr>
              <a:t>ΠΕΡΙΒΑΛΛΟΝΤΙΚΗ ΕΚΠΑΙΔΕΥΣΗ</a:t>
            </a:r>
            <a:endParaRPr lang="en-US" sz="1200" dirty="0">
              <a:solidFill>
                <a:schemeClr val="bg1">
                  <a:lumMod val="85000"/>
                </a:schemeClr>
              </a:solidFill>
              <a:effectLst/>
              <a:latin typeface="Times New Roman"/>
              <a:ea typeface="Times New Roman"/>
            </a:endParaRPr>
          </a:p>
        </p:txBody>
      </p:sp>
    </p:spTree>
    <p:extLst>
      <p:ext uri="{BB962C8B-B14F-4D97-AF65-F5344CB8AC3E}">
        <p14:creationId xmlns:p14="http://schemas.microsoft.com/office/powerpoint/2010/main" val="1593553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8"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0507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458615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238612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
        <p:nvSpPr>
          <p:cNvPr id="4" name="Text Box 2"/>
          <p:cNvSpPr txBox="1">
            <a:spLocks noChangeArrowheads="1"/>
          </p:cNvSpPr>
          <p:nvPr userDrawn="1"/>
        </p:nvSpPr>
        <p:spPr bwMode="auto">
          <a:xfrm>
            <a:off x="38100" y="1512143"/>
            <a:ext cx="85725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270" wrap="square" lIns="91440" tIns="45720" rIns="91440" bIns="45720" anchor="t" anchorCtr="0" upright="1">
            <a:noAutofit/>
          </a:bodyPr>
          <a:lstStyle/>
          <a:p>
            <a:pPr>
              <a:spcAft>
                <a:spcPts val="0"/>
              </a:spcAft>
            </a:pPr>
            <a:r>
              <a:rPr lang="el-GR" sz="3400" dirty="0">
                <a:solidFill>
                  <a:schemeClr val="bg1">
                    <a:lumMod val="85000"/>
                  </a:schemeClr>
                </a:solidFill>
                <a:effectLst/>
                <a:latin typeface="Impact"/>
                <a:ea typeface="Times New Roman"/>
              </a:rPr>
              <a:t>ΠΕΡΙΒΑΛΛΟΝΤΙΚΗ ΕΚΠΑΙΔΕΥΣΗ</a:t>
            </a:r>
            <a:endParaRPr lang="en-US" sz="1200" dirty="0">
              <a:solidFill>
                <a:schemeClr val="bg1">
                  <a:lumMod val="85000"/>
                </a:schemeClr>
              </a:solidFill>
              <a:effectLst/>
              <a:latin typeface="Times New Roman"/>
              <a:ea typeface="Times New Roman"/>
            </a:endParaRPr>
          </a:p>
        </p:txBody>
      </p:sp>
    </p:spTree>
    <p:extLst>
      <p:ext uri="{BB962C8B-B14F-4D97-AF65-F5344CB8AC3E}">
        <p14:creationId xmlns:p14="http://schemas.microsoft.com/office/powerpoint/2010/main" val="424524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3751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
        <p:nvSpPr>
          <p:cNvPr id="4" name="Text Box 2"/>
          <p:cNvSpPr txBox="1">
            <a:spLocks noChangeArrowheads="1"/>
          </p:cNvSpPr>
          <p:nvPr userDrawn="1"/>
        </p:nvSpPr>
        <p:spPr bwMode="auto">
          <a:xfrm>
            <a:off x="38100" y="1512143"/>
            <a:ext cx="85725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270" wrap="square" lIns="91440" tIns="45720" rIns="91440" bIns="45720" anchor="t" anchorCtr="0" upright="1">
            <a:noAutofit/>
          </a:bodyPr>
          <a:lstStyle/>
          <a:p>
            <a:pPr>
              <a:spcAft>
                <a:spcPts val="0"/>
              </a:spcAft>
            </a:pPr>
            <a:r>
              <a:rPr lang="el-GR" sz="3400" dirty="0">
                <a:solidFill>
                  <a:schemeClr val="bg1">
                    <a:lumMod val="85000"/>
                  </a:schemeClr>
                </a:solidFill>
                <a:effectLst/>
                <a:latin typeface="Impact"/>
                <a:ea typeface="Times New Roman"/>
              </a:rPr>
              <a:t>ΠΕΡΙΒΑΛΛΟΝΤΙΚΗ ΕΚΠΑΙΔΕΥΣΗ</a:t>
            </a:r>
            <a:endParaRPr lang="en-US" sz="1200" dirty="0">
              <a:solidFill>
                <a:schemeClr val="bg1">
                  <a:lumMod val="85000"/>
                </a:schemeClr>
              </a:solidFill>
              <a:effectLst/>
              <a:latin typeface="Times New Roman"/>
              <a:ea typeface="Times New Roman"/>
            </a:endParaRPr>
          </a:p>
        </p:txBody>
      </p:sp>
    </p:spTree>
    <p:extLst>
      <p:ext uri="{BB962C8B-B14F-4D97-AF65-F5344CB8AC3E}">
        <p14:creationId xmlns:p14="http://schemas.microsoft.com/office/powerpoint/2010/main" val="1212086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8"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83250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10"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76112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6"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15794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Text Box 2"/>
          <p:cNvSpPr txBox="1">
            <a:spLocks noChangeArrowheads="1"/>
          </p:cNvSpPr>
          <p:nvPr userDrawn="1"/>
        </p:nvSpPr>
        <p:spPr bwMode="auto">
          <a:xfrm>
            <a:off x="38100" y="1512143"/>
            <a:ext cx="85725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vert270" wrap="square" lIns="91440" tIns="45720" rIns="91440" bIns="45720" anchor="t" anchorCtr="0" upright="1">
            <a:noAutofit/>
          </a:bodyPr>
          <a:lstStyle/>
          <a:p>
            <a:pPr>
              <a:spcAft>
                <a:spcPts val="0"/>
              </a:spcAft>
            </a:pPr>
            <a:r>
              <a:rPr lang="el-GR" sz="3400" dirty="0">
                <a:solidFill>
                  <a:schemeClr val="bg1">
                    <a:lumMod val="85000"/>
                  </a:schemeClr>
                </a:solidFill>
                <a:effectLst/>
                <a:latin typeface="Impact"/>
                <a:ea typeface="Times New Roman"/>
              </a:rPr>
              <a:t>ΠΕΡΙΒΑΛΛΟΝΤΙΚΗ ΕΚΠΑΙΔΕΥΣΗ</a:t>
            </a:r>
            <a:endParaRPr lang="en-US" sz="1200" dirty="0">
              <a:solidFill>
                <a:schemeClr val="bg1">
                  <a:lumMod val="85000"/>
                </a:schemeClr>
              </a:solidFill>
              <a:effectLst/>
              <a:latin typeface="Times New Roman"/>
              <a:ea typeface="Times New Roman"/>
            </a:endParaRPr>
          </a:p>
        </p:txBody>
      </p:sp>
    </p:spTree>
    <p:extLst>
      <p:ext uri="{BB962C8B-B14F-4D97-AF65-F5344CB8AC3E}">
        <p14:creationId xmlns:p14="http://schemas.microsoft.com/office/powerpoint/2010/main" val="2009620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9" name="Rectangle 6"/>
          <p:cNvSpPr>
            <a:spLocks noChangeArrowheads="1"/>
          </p:cNvSpPr>
          <p:nvPr userDrawn="1"/>
        </p:nvSpPr>
        <p:spPr bwMode="auto">
          <a:xfrm>
            <a:off x="467544" y="6353253"/>
            <a:ext cx="25922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Παραγωγή εκπαιδευτικού υλικού στο γνωστικό</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b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br>
            <a:r>
              <a:rPr kumimoji="0" lang="el-GR" sz="900" b="1" i="0" u="none" strike="noStrike" cap="none" normalizeH="0" baseline="0" dirty="0">
                <a:ln>
                  <a:noFill/>
                </a:ln>
                <a:solidFill>
                  <a:schemeClr val="tx1"/>
                </a:solidFill>
                <a:effectLst/>
                <a:latin typeface="Calibri" pitchFamily="34" charset="0"/>
                <a:ea typeface="Calibri" pitchFamily="34" charset="0"/>
                <a:cs typeface="Calibri" pitchFamily="34" charset="0"/>
              </a:rPr>
              <a:t>πεδίο «Περιβαλλοντική Εκπαίδευση»</a:t>
            </a:r>
            <a:r>
              <a:rPr kumimoji="0" lang="en-US" sz="900" b="1" i="0" u="none" strike="noStrike" cap="none" normalizeH="0" baseline="0" dirty="0">
                <a:ln>
                  <a:noFill/>
                </a:ln>
                <a:solidFill>
                  <a:schemeClr val="tx1"/>
                </a:solidFill>
                <a:effectLst/>
                <a:latin typeface="Calibri" pitchFamily="34" charset="0"/>
                <a:ea typeface="Calibri" pitchFamily="34" charset="0"/>
                <a:cs typeface="Calibri" pitchFamily="34" charset="0"/>
              </a:rPr>
              <a:t>	</a:t>
            </a: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23171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4" name="Picture 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172400" y="6287343"/>
            <a:ext cx="476250" cy="454025"/>
          </a:xfrm>
          <a:prstGeom prst="rect">
            <a:avLst/>
          </a:prstGeom>
          <a:noFill/>
          <a:extLst>
            <a:ext uri="{909E8E84-426E-40DD-AFC4-6F175D3DCCD1}">
              <a14:hiddenFill xmlns:a14="http://schemas.microsoft.com/office/drawing/2010/main">
                <a:solidFill>
                  <a:srgbClr val="FFFFFF"/>
                </a:solidFill>
              </a14:hiddenFill>
            </a:ext>
          </a:extLst>
        </p:spPr>
      </p:pic>
      <p:pic>
        <p:nvPicPr>
          <p:cNvPr id="5" name="Εικόνα 1"/>
          <p:cNvPicPr>
            <a:picLocks noChangeAspect="1" noChangeArrowheads="1"/>
          </p:cNvPicPr>
          <p:nvPr userDrawn="1"/>
        </p:nvPicPr>
        <p:blipFill>
          <a:blip r:embed="rId1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80112" y="6314081"/>
            <a:ext cx="457200" cy="4476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userDrawn="1"/>
        </p:nvSpPr>
        <p:spPr>
          <a:xfrm>
            <a:off x="6084168" y="6353252"/>
            <a:ext cx="2016224" cy="369332"/>
          </a:xfrm>
          <a:prstGeom prst="rect">
            <a:avLst/>
          </a:prstGeom>
        </p:spPr>
        <p:txBody>
          <a:bodyPr wrap="square">
            <a:spAutoFit/>
          </a:bodyPr>
          <a:lstStyle/>
          <a:p>
            <a:pPr algn="ctr"/>
            <a:r>
              <a:rPr lang="el-GR" sz="900" b="1" kern="1200" dirty="0">
                <a:solidFill>
                  <a:schemeClr val="tx1"/>
                </a:solidFill>
                <a:effectLst/>
                <a:latin typeface="+mn-lt"/>
                <a:ea typeface="+mn-ea"/>
                <a:cs typeface="+mn-cs"/>
              </a:rPr>
              <a:t>Πανεπιστήμιο Αιγαίου</a:t>
            </a:r>
          </a:p>
          <a:p>
            <a:pPr algn="ctr"/>
            <a:r>
              <a:rPr lang="el-GR" sz="900" b="1" kern="1200" dirty="0">
                <a:solidFill>
                  <a:schemeClr val="tx1"/>
                </a:solidFill>
                <a:effectLst/>
                <a:latin typeface="+mn-lt"/>
                <a:ea typeface="+mn-ea"/>
                <a:cs typeface="+mn-cs"/>
              </a:rPr>
              <a:t>ΠΜΣ «Περιβαλλοντική Εκπαίδευση»</a:t>
            </a:r>
            <a:endParaRPr lang="en-US" sz="900" dirty="0"/>
          </a:p>
        </p:txBody>
      </p:sp>
      <p:sp>
        <p:nvSpPr>
          <p:cNvPr id="8" name="TextBox 7"/>
          <p:cNvSpPr txBox="1"/>
          <p:nvPr userDrawn="1"/>
        </p:nvSpPr>
        <p:spPr>
          <a:xfrm>
            <a:off x="3059832" y="6400800"/>
            <a:ext cx="2160240" cy="321784"/>
          </a:xfrm>
          <a:prstGeom prst="rect">
            <a:avLst/>
          </a:prstGeom>
        </p:spPr>
        <p:txBody>
          <a:bodyPr vert="horz" wrap="none" lIns="91440" tIns="45720" rIns="91440" bIns="45720" rtlCol="0" anchor="ctr">
            <a:normAutofit/>
          </a:bodyPr>
          <a:lstStyle/>
          <a:p>
            <a:pPr algn="ctr"/>
            <a:fld id="{5C2FC572-67C5-495F-B6AE-18353C6E327A}" type="slidenum">
              <a:rPr lang="el-GR" sz="900" b="1" smtClean="0"/>
              <a:pPr algn="ctr"/>
              <a:t>‹#›</a:t>
            </a:fld>
            <a:endParaRPr lang="en-US" sz="900" b="1" dirty="0"/>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62" r:id="rId1"/>
    <p:sldLayoutId id="2147483649" r:id="rId2"/>
    <p:sldLayoutId id="2147483650" r:id="rId3"/>
    <p:sldLayoutId id="2147483651" r:id="rId4"/>
    <p:sldLayoutId id="2147483652" r:id="rId5"/>
    <p:sldLayoutId id="2147483653" r:id="rId6"/>
    <p:sldLayoutId id="2147483654" r:id="rId7"/>
    <p:sldLayoutId id="2147483655" r:id="rId8"/>
    <p:sldLayoutId id="2147483660" r:id="rId9"/>
    <p:sldLayoutId id="2147483661" r:id="rId10"/>
    <p:sldLayoutId id="2147483658" r:id="rId11"/>
    <p:sldLayoutId id="2147483659" r:id="rId12"/>
  </p:sldLayoutIdLst>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743200" algn="ctr"/>
                <a:tab pos="3870325" algn="ctr"/>
                <a:tab pos="5486400" algn="r"/>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Rectangle 9"/>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 name="Title 1"/>
          <p:cNvSpPr>
            <a:spLocks noGrp="1"/>
          </p:cNvSpPr>
          <p:nvPr>
            <p:ph type="ctrTitle"/>
          </p:nvPr>
        </p:nvSpPr>
        <p:spPr>
          <a:xfrm>
            <a:off x="685800" y="1988841"/>
            <a:ext cx="7772400" cy="1611610"/>
          </a:xfrm>
        </p:spPr>
        <p:txBody>
          <a:bodyPr>
            <a:noAutofit/>
          </a:bodyPr>
          <a:lstStyle/>
          <a:p>
            <a:br>
              <a:rPr lang="el-GR" sz="3600" dirty="0"/>
            </a:br>
            <a:r>
              <a:rPr lang="el-GR" sz="4000" dirty="0"/>
              <a:t>ΤΟ ΑΕΙΦΟΡΟ ΣΧΟΛΕΙΟ</a:t>
            </a:r>
            <a:endParaRPr lang="en-US" sz="4000" dirty="0"/>
          </a:p>
        </p:txBody>
      </p:sp>
      <p:sp>
        <p:nvSpPr>
          <p:cNvPr id="3" name="Subtitle 2"/>
          <p:cNvSpPr>
            <a:spLocks noGrp="1"/>
          </p:cNvSpPr>
          <p:nvPr>
            <p:ph type="subTitle" idx="1"/>
          </p:nvPr>
        </p:nvSpPr>
        <p:spPr>
          <a:xfrm>
            <a:off x="683568" y="3886200"/>
            <a:ext cx="7776864" cy="2063080"/>
          </a:xfrm>
        </p:spPr>
        <p:txBody>
          <a:bodyPr>
            <a:normAutofit/>
          </a:bodyPr>
          <a:lstStyle/>
          <a:p>
            <a:endParaRPr lang="en-US" sz="3800" dirty="0"/>
          </a:p>
          <a:p>
            <a:endParaRPr lang="el-GR" sz="2600" dirty="0"/>
          </a:p>
          <a:p>
            <a:endParaRPr lang="en-US" dirty="0"/>
          </a:p>
        </p:txBody>
      </p:sp>
    </p:spTree>
    <p:extLst>
      <p:ext uri="{BB962C8B-B14F-4D97-AF65-F5344CB8AC3E}">
        <p14:creationId xmlns:p14="http://schemas.microsoft.com/office/powerpoint/2010/main" val="1423139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l-GR" sz="4000" dirty="0"/>
              <a:t>1</a:t>
            </a:r>
            <a:r>
              <a:rPr lang="en-US" sz="4000" dirty="0"/>
              <a:t>/</a:t>
            </a:r>
            <a:r>
              <a:rPr lang="el-GR" sz="4000" dirty="0"/>
              <a:t>9</a:t>
            </a:r>
            <a:r>
              <a:rPr lang="en-US" sz="4000" dirty="0"/>
              <a:t> </a:t>
            </a:r>
            <a:r>
              <a:rPr lang="el-GR" sz="4000" dirty="0"/>
              <a:t>Η ΑΥΛΗ ΤΟΥ ΑΕΙΦΟΡΟΥ ΣΧΟΛΕΙΟΥ</a:t>
            </a:r>
          </a:p>
        </p:txBody>
      </p:sp>
      <p:sp>
        <p:nvSpPr>
          <p:cNvPr id="41987" name="Rectangle 3"/>
          <p:cNvSpPr>
            <a:spLocks noGrp="1" noChangeArrowheads="1"/>
          </p:cNvSpPr>
          <p:nvPr>
            <p:ph type="body" idx="1"/>
          </p:nvPr>
        </p:nvSpPr>
        <p:spPr/>
        <p:txBody>
          <a:bodyPr>
            <a:normAutofit/>
          </a:bodyPr>
          <a:lstStyle/>
          <a:p>
            <a:pPr algn="just">
              <a:lnSpc>
                <a:spcPct val="80000"/>
              </a:lnSpc>
            </a:pPr>
            <a:r>
              <a:rPr lang="el-GR" sz="2400" dirty="0"/>
              <a:t>Δίνεται ιδιαίτερη προσοχή και έμφαση στη σχολική αυλή, η οποία θα πρέπει να είναι κατάλληλα διαμορφωμένη, ώστε να παρέχει τη δυνατότητα: </a:t>
            </a:r>
          </a:p>
          <a:p>
            <a:pPr algn="just">
              <a:lnSpc>
                <a:spcPct val="80000"/>
              </a:lnSpc>
              <a:buFont typeface="Wingdings" panose="05000000000000000000" pitchFamily="2" charset="2"/>
              <a:buChar char="Ø"/>
            </a:pPr>
            <a:r>
              <a:rPr lang="el-GR" sz="2400" dirty="0"/>
              <a:t>για την υλοποίηση εκπαιδευτικών προγραμμάτων, </a:t>
            </a:r>
          </a:p>
          <a:p>
            <a:pPr algn="just">
              <a:lnSpc>
                <a:spcPct val="80000"/>
              </a:lnSpc>
              <a:buFont typeface="Wingdings" panose="05000000000000000000" pitchFamily="2" charset="2"/>
              <a:buChar char="Ø"/>
            </a:pPr>
            <a:r>
              <a:rPr lang="el-GR" sz="2400" dirty="0"/>
              <a:t>για παρατήρηση, διερεύνηση, συμμετοχή και μάθηση σε ένα πλούσιο και δυναμικό πλαίσιο, </a:t>
            </a:r>
          </a:p>
          <a:p>
            <a:pPr algn="just">
              <a:lnSpc>
                <a:spcPct val="80000"/>
              </a:lnSpc>
              <a:buFont typeface="Wingdings" panose="05000000000000000000" pitchFamily="2" charset="2"/>
              <a:buChar char="Ø"/>
            </a:pPr>
            <a:r>
              <a:rPr lang="el-GR" sz="2400" dirty="0"/>
              <a:t>για την απόκτηση εμπειριών,  με τη μετατροπή της σε χώρο δημιουργικής έκφρασης και βιωματικών δραστηριοτήτων (</a:t>
            </a:r>
            <a:r>
              <a:rPr lang="el-GR" sz="2400" dirty="0" err="1"/>
              <a:t>Ταμουτσέλη</a:t>
            </a:r>
            <a:r>
              <a:rPr lang="el-GR" sz="2400" dirty="0"/>
              <a:t>, 2004· Γερμανός, 2009).</a:t>
            </a:r>
          </a:p>
          <a:p>
            <a:pPr algn="just">
              <a:lnSpc>
                <a:spcPct val="80000"/>
              </a:lnSpc>
            </a:pPr>
            <a:endParaRPr lang="el-GR"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2000"/>
                                        <p:tgtEl>
                                          <p:spTgt spid="41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fade">
                                      <p:cBhvr>
                                        <p:cTn id="12" dur="2000"/>
                                        <p:tgtEl>
                                          <p:spTgt spid="419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987">
                                            <p:txEl>
                                              <p:pRg st="2" end="2"/>
                                            </p:txEl>
                                          </p:spTgt>
                                        </p:tgtEl>
                                        <p:attrNameLst>
                                          <p:attrName>style.visibility</p:attrName>
                                        </p:attrNameLst>
                                      </p:cBhvr>
                                      <p:to>
                                        <p:strVal val="visible"/>
                                      </p:to>
                                    </p:set>
                                    <p:animEffect transition="in" filter="fade">
                                      <p:cBhvr>
                                        <p:cTn id="17" dur="2000"/>
                                        <p:tgtEl>
                                          <p:spTgt spid="419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987">
                                            <p:txEl>
                                              <p:pRg st="3" end="3"/>
                                            </p:txEl>
                                          </p:spTgt>
                                        </p:tgtEl>
                                        <p:attrNameLst>
                                          <p:attrName>style.visibility</p:attrName>
                                        </p:attrNameLst>
                                      </p:cBhvr>
                                      <p:to>
                                        <p:strVal val="visible"/>
                                      </p:to>
                                    </p:set>
                                    <p:animEffect transition="in" filter="fade">
                                      <p:cBhvr>
                                        <p:cTn id="22" dur="20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Autofit/>
          </a:bodyPr>
          <a:lstStyle/>
          <a:p>
            <a:pPr eaLnBrk="1" hangingPunct="1"/>
            <a:r>
              <a:rPr lang="el-GR" sz="4000" dirty="0"/>
              <a:t>1/10 ΚΟΙΝΩΝΙΚΟ/ΟΡΓΑΝΩΣΙΑΚΟ ΕΠΙΠΕΔΟ</a:t>
            </a:r>
          </a:p>
        </p:txBody>
      </p:sp>
      <p:sp>
        <p:nvSpPr>
          <p:cNvPr id="34819" name="Rectangle 3"/>
          <p:cNvSpPr>
            <a:spLocks noGrp="1" noChangeArrowheads="1"/>
          </p:cNvSpPr>
          <p:nvPr>
            <p:ph type="body" idx="1"/>
          </p:nvPr>
        </p:nvSpPr>
        <p:spPr>
          <a:xfrm>
            <a:off x="464156" y="1628800"/>
            <a:ext cx="8229600" cy="4453955"/>
          </a:xfrm>
        </p:spPr>
        <p:txBody>
          <a:bodyPr>
            <a:normAutofit/>
          </a:bodyPr>
          <a:lstStyle/>
          <a:p>
            <a:pPr algn="just">
              <a:lnSpc>
                <a:spcPct val="80000"/>
              </a:lnSpc>
            </a:pPr>
            <a:r>
              <a:rPr lang="el-GR" sz="2400" dirty="0"/>
              <a:t>Θα πρέπει να καλλιεργηθούν η συλλογικότητα, η ομαδικότητα και η επικοινωνία, </a:t>
            </a:r>
          </a:p>
          <a:p>
            <a:pPr algn="just">
              <a:lnSpc>
                <a:spcPct val="80000"/>
              </a:lnSpc>
              <a:buFont typeface="Wingdings" panose="05000000000000000000" pitchFamily="2" charset="2"/>
              <a:buChar char="Ø"/>
            </a:pPr>
            <a:r>
              <a:rPr lang="el-GR" sz="2400" dirty="0"/>
              <a:t>ώστε να διασφαλιστούν οι απαραίτητες προϋποθέσεις για ισότητα, δικαιοσύνη </a:t>
            </a:r>
            <a:r>
              <a:rPr lang="el-GR" sz="2400"/>
              <a:t>και δημοκρατικές διαδικασίες.</a:t>
            </a:r>
            <a:endParaRPr lang="el-GR" sz="2400" dirty="0"/>
          </a:p>
          <a:p>
            <a:pPr algn="just">
              <a:lnSpc>
                <a:spcPct val="80000"/>
              </a:lnSpc>
            </a:pPr>
            <a:r>
              <a:rPr lang="el-GR" sz="2400" dirty="0"/>
              <a:t>Σε συνεργασία με την τοπική κοινωνία, τους φορείς, τις υπηρεσίες και τους οργανισμούς, με συνεργατικές και συναινετικές διαδικασίες θα λαμβάνονται αποφάσεις που θα αφορούν τη λειτουργία του σχολείου.</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1000"/>
                                        <p:tgtEl>
                                          <p:spTgt spid="34819">
                                            <p:txEl>
                                              <p:pRg st="0" end="0"/>
                                            </p:txEl>
                                          </p:spTgt>
                                        </p:tgtEl>
                                      </p:cBhvr>
                                    </p:animEffect>
                                    <p:anim calcmode="lin" valueType="num">
                                      <p:cBhvr>
                                        <p:cTn id="8" dur="1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48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819">
                                            <p:txEl>
                                              <p:pRg st="1" end="1"/>
                                            </p:txEl>
                                          </p:spTgt>
                                        </p:tgtEl>
                                        <p:attrNameLst>
                                          <p:attrName>style.visibility</p:attrName>
                                        </p:attrNameLst>
                                      </p:cBhvr>
                                      <p:to>
                                        <p:strVal val="visible"/>
                                      </p:to>
                                    </p:set>
                                    <p:animEffect transition="in" filter="fade">
                                      <p:cBhvr>
                                        <p:cTn id="14" dur="1000"/>
                                        <p:tgtEl>
                                          <p:spTgt spid="34819">
                                            <p:txEl>
                                              <p:pRg st="1" end="1"/>
                                            </p:txEl>
                                          </p:spTgt>
                                        </p:tgtEl>
                                      </p:cBhvr>
                                    </p:animEffect>
                                    <p:anim calcmode="lin" valueType="num">
                                      <p:cBhvr>
                                        <p:cTn id="15" dur="10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4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819">
                                            <p:txEl>
                                              <p:pRg st="2" end="2"/>
                                            </p:txEl>
                                          </p:spTgt>
                                        </p:tgtEl>
                                        <p:attrNameLst>
                                          <p:attrName>style.visibility</p:attrName>
                                        </p:attrNameLst>
                                      </p:cBhvr>
                                      <p:to>
                                        <p:strVal val="visible"/>
                                      </p:to>
                                    </p:set>
                                    <p:animEffect transition="in" filter="fade">
                                      <p:cBhvr>
                                        <p:cTn id="21" dur="1000"/>
                                        <p:tgtEl>
                                          <p:spTgt spid="34819">
                                            <p:txEl>
                                              <p:pRg st="2" end="2"/>
                                            </p:txEl>
                                          </p:spTgt>
                                        </p:tgtEl>
                                      </p:cBhvr>
                                    </p:animEffect>
                                    <p:anim calcmode="lin" valueType="num">
                                      <p:cBhvr>
                                        <p:cTn id="22"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481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1</a:t>
            </a:r>
            <a:r>
              <a:rPr lang="en-US" dirty="0"/>
              <a:t>/1</a:t>
            </a:r>
            <a:r>
              <a:rPr lang="el-GR" dirty="0"/>
              <a:t>1</a:t>
            </a:r>
            <a:r>
              <a:rPr lang="en-US" dirty="0"/>
              <a:t> </a:t>
            </a:r>
            <a:r>
              <a:rPr lang="el-GR" dirty="0"/>
              <a:t>Η ΔΙΟΙΚΗΣΗ ΤΟΥ ΑΕΙΦΟΡΟΥ ΣΧΟΛΕΙΟΥ</a:t>
            </a:r>
          </a:p>
        </p:txBody>
      </p:sp>
      <p:sp>
        <p:nvSpPr>
          <p:cNvPr id="3" name="2 - Θέση περιεχομένου"/>
          <p:cNvSpPr>
            <a:spLocks noGrp="1"/>
          </p:cNvSpPr>
          <p:nvPr>
            <p:ph idx="1"/>
          </p:nvPr>
        </p:nvSpPr>
        <p:spPr>
          <a:xfrm>
            <a:off x="464156" y="1417638"/>
            <a:ext cx="8229600" cy="4891682"/>
          </a:xfrm>
        </p:spPr>
        <p:txBody>
          <a:bodyPr>
            <a:normAutofit/>
          </a:bodyPr>
          <a:lstStyle/>
          <a:p>
            <a:pPr algn="just"/>
            <a:r>
              <a:rPr lang="en-US" sz="2400" dirty="0"/>
              <a:t>To</a:t>
            </a:r>
            <a:r>
              <a:rPr lang="el-GR" sz="2400" dirty="0"/>
              <a:t> αειφόρο σχολείο διοικείται δημοκρατικά</a:t>
            </a:r>
          </a:p>
          <a:p>
            <a:pPr algn="just"/>
            <a:r>
              <a:rPr lang="el-GR" sz="2400" dirty="0"/>
              <a:t>Οι μαθητές/</a:t>
            </a:r>
            <a:r>
              <a:rPr lang="el-GR" sz="2400" dirty="0" err="1"/>
              <a:t>τριες</a:t>
            </a:r>
            <a:r>
              <a:rPr lang="el-GR" sz="2400" dirty="0"/>
              <a:t> και εκπαιδευτικοί επικοινωνούν,  συνεργάζονται αρμονικά, </a:t>
            </a:r>
            <a:r>
              <a:rPr lang="el-GR" sz="2400" dirty="0" err="1"/>
              <a:t>αλληλεπιδρούν</a:t>
            </a:r>
            <a:r>
              <a:rPr lang="el-GR" sz="2400" dirty="0"/>
              <a:t> στο πλαίσιο ενός δυναμικού και εξελισσόμενου περιβάλλοντος, </a:t>
            </a:r>
          </a:p>
          <a:p>
            <a:pPr algn="just">
              <a:buFont typeface="Wingdings" panose="05000000000000000000" pitchFamily="2" charset="2"/>
              <a:buChar char="Ø"/>
            </a:pPr>
            <a:r>
              <a:rPr lang="el-GR" sz="2400" dirty="0"/>
              <a:t>συμμετέχουν ενεργά σε ευέλικτες και δημιουργικές διαδικασίες μάθησης και λήψης αποφάσεων. </a:t>
            </a:r>
          </a:p>
          <a:p>
            <a:pPr algn="just"/>
            <a:r>
              <a:rPr lang="el-GR" sz="2400" dirty="0"/>
              <a:t>Στη διοίκηση η ενεργός συμμετοχή όλων των μελών της σχολικής κοινότητας μπορεί να οδηγήσει στη λήψη αποφάσεων που συνάδουν με το δημοκρατικό πρότυπο ηγεσίας.</a:t>
            </a:r>
          </a:p>
          <a:p>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r>
              <a:rPr lang="el-GR" sz="4000" dirty="0"/>
              <a:t>1</a:t>
            </a:r>
            <a:r>
              <a:rPr lang="en-US" sz="4000" dirty="0"/>
              <a:t>/</a:t>
            </a:r>
            <a:r>
              <a:rPr lang="el-GR" sz="4000" dirty="0"/>
              <a:t>1</a:t>
            </a:r>
            <a:r>
              <a:rPr lang="en-US" sz="4000" dirty="0"/>
              <a:t>2 </a:t>
            </a:r>
            <a:r>
              <a:rPr lang="el-GR" sz="4000" dirty="0"/>
              <a:t>Η ΛΗΨΗ ΑΠΟΦΑΣΕΩΝ</a:t>
            </a:r>
          </a:p>
        </p:txBody>
      </p:sp>
      <p:sp>
        <p:nvSpPr>
          <p:cNvPr id="17411" name="Rectangle 3"/>
          <p:cNvSpPr>
            <a:spLocks noGrp="1" noChangeArrowheads="1"/>
          </p:cNvSpPr>
          <p:nvPr>
            <p:ph type="body" idx="1"/>
          </p:nvPr>
        </p:nvSpPr>
        <p:spPr/>
        <p:txBody>
          <a:bodyPr>
            <a:normAutofit lnSpcReduction="10000"/>
          </a:bodyPr>
          <a:lstStyle/>
          <a:p>
            <a:pPr algn="just">
              <a:lnSpc>
                <a:spcPct val="80000"/>
              </a:lnSpc>
            </a:pPr>
            <a:r>
              <a:rPr lang="el-GR" sz="2400" dirty="0"/>
              <a:t>Η διαδικασία λήψης αποφάσεων για την επίτευξη των προσδοκώμενων στόχων περιλαμβάνει </a:t>
            </a:r>
          </a:p>
          <a:p>
            <a:pPr algn="just">
              <a:lnSpc>
                <a:spcPct val="80000"/>
              </a:lnSpc>
            </a:pPr>
            <a:r>
              <a:rPr lang="el-GR" sz="2400" dirty="0"/>
              <a:t>την αρμονική συνεργασία  του διευθυντή, με τους εκπαιδευτικούς, τους μαθητές/</a:t>
            </a:r>
            <a:r>
              <a:rPr lang="el-GR" sz="2400" dirty="0" err="1"/>
              <a:t>τριες</a:t>
            </a:r>
            <a:r>
              <a:rPr lang="el-GR" sz="2400" dirty="0"/>
              <a:t>, τους γονείς, τις τοπικές αρχές και την τοπική κοινωνία, για ζητήματα που αφορούν τόσο τη διοικητική όσο και την εκπαιδευτική λειτουργία του σχολείου. </a:t>
            </a:r>
          </a:p>
          <a:p>
            <a:pPr algn="just">
              <a:lnSpc>
                <a:spcPct val="80000"/>
              </a:lnSpc>
            </a:pPr>
            <a:r>
              <a:rPr lang="el-GR" sz="2400" dirty="0"/>
              <a:t>Οι αρμοδιότητες μετατοπίζονται από το διευθυντή στο σύλλογο των εκπαιδευτικών, από την ατομική στη συλλογική μορφή διοίκησης με δημοκρατικές διαδικασίες. </a:t>
            </a:r>
          </a:p>
          <a:p>
            <a:pPr algn="just">
              <a:lnSpc>
                <a:spcPct val="80000"/>
              </a:lnSpc>
            </a:pPr>
            <a:r>
              <a:rPr lang="el-GR" sz="2400" dirty="0"/>
              <a:t>Σημαντική θεωρείται και η ενεργός συμμετοχή των μαθητών, καθώς οι ιδέες, οι προτάσεις και οι δράσεις τους μπορούν να επιφέρουν θετικές αλλαγές σε όλα τα επίπεδα λειτουργίας του σχολείου.</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20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fade">
                                      <p:cBhvr>
                                        <p:cTn id="12" dur="20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fade">
                                      <p:cBhvr>
                                        <p:cTn id="17" dur="20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fade">
                                      <p:cBhvr>
                                        <p:cTn id="22" dur="2000"/>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r>
              <a:rPr lang="el-GR" dirty="0"/>
              <a:t>1</a:t>
            </a:r>
            <a:r>
              <a:rPr lang="en-US" dirty="0"/>
              <a:t>/</a:t>
            </a:r>
            <a:r>
              <a:rPr lang="el-GR" dirty="0"/>
              <a:t>1</a:t>
            </a:r>
            <a:r>
              <a:rPr lang="en-US" dirty="0"/>
              <a:t>3</a:t>
            </a:r>
            <a:r>
              <a:rPr lang="el-GR" dirty="0"/>
              <a:t> ΑΕΙΦΟΡΟΣ ΗΓΕΣΙΑ</a:t>
            </a:r>
          </a:p>
        </p:txBody>
      </p:sp>
      <p:sp>
        <p:nvSpPr>
          <p:cNvPr id="18435" name="Rectangle 3"/>
          <p:cNvSpPr>
            <a:spLocks noGrp="1" noChangeArrowheads="1"/>
          </p:cNvSpPr>
          <p:nvPr>
            <p:ph type="body" idx="1"/>
          </p:nvPr>
        </p:nvSpPr>
        <p:spPr>
          <a:xfrm>
            <a:off x="464156" y="1196752"/>
            <a:ext cx="8229600" cy="5112568"/>
          </a:xfrm>
        </p:spPr>
        <p:txBody>
          <a:bodyPr>
            <a:normAutofit lnSpcReduction="10000"/>
          </a:bodyPr>
          <a:lstStyle/>
          <a:p>
            <a:r>
              <a:rPr lang="el-GR" sz="2400" dirty="0"/>
              <a:t>Οι </a:t>
            </a:r>
            <a:r>
              <a:rPr lang="el-GR" sz="2400" b="1" i="1" dirty="0"/>
              <a:t>Επτά Αρχές της Αειφόρου Ηγεσίας</a:t>
            </a:r>
            <a:r>
              <a:rPr lang="el-GR" sz="2400" dirty="0"/>
              <a:t> είναι οι ακόλουθες: </a:t>
            </a:r>
          </a:p>
          <a:p>
            <a:pPr marL="457200" lvl="0" indent="-457200">
              <a:buFont typeface="+mj-lt"/>
              <a:buAutoNum type="arabicPeriod"/>
            </a:pPr>
            <a:r>
              <a:rPr lang="el-GR" sz="2400" dirty="0"/>
              <a:t>Η αειφόρος ηγεσία υποστηρίζει και διατηρεί την υποστηριζόμενη μάθηση</a:t>
            </a:r>
          </a:p>
          <a:p>
            <a:pPr marL="457200" lvl="0" indent="-457200">
              <a:buFont typeface="+mj-lt"/>
              <a:buAutoNum type="arabicPeriod"/>
            </a:pPr>
            <a:r>
              <a:rPr lang="el-GR" sz="2400" dirty="0"/>
              <a:t>Εξασφαλίζει την επιτυχία διαχρονικά</a:t>
            </a:r>
          </a:p>
          <a:p>
            <a:pPr marL="457200" lvl="0" indent="-457200">
              <a:buFont typeface="+mj-lt"/>
              <a:buAutoNum type="arabicPeriod"/>
            </a:pPr>
            <a:r>
              <a:rPr lang="el-GR" sz="2400" dirty="0"/>
              <a:t>Υποστηρίζει την ηγεσία των άλλων</a:t>
            </a:r>
          </a:p>
          <a:p>
            <a:pPr marL="457200" lvl="0" indent="-457200">
              <a:buFont typeface="+mj-lt"/>
              <a:buAutoNum type="arabicPeriod"/>
            </a:pPr>
            <a:r>
              <a:rPr lang="el-GR" sz="2400" dirty="0"/>
              <a:t>Εγείρει θέματα κοινωνικής δικαιοσύνης</a:t>
            </a:r>
          </a:p>
          <a:p>
            <a:pPr marL="457200" lvl="0" indent="-457200">
              <a:buFont typeface="+mj-lt"/>
              <a:buAutoNum type="arabicPeriod"/>
            </a:pPr>
            <a:r>
              <a:rPr lang="el-GR" sz="2400" dirty="0"/>
              <a:t>Αυξάνει και δεν εξαντλεί τους ανθρώπινους και φυσικούς πόρους</a:t>
            </a:r>
          </a:p>
          <a:p>
            <a:pPr marL="457200" lvl="0" indent="-457200">
              <a:buFont typeface="+mj-lt"/>
              <a:buAutoNum type="arabicPeriod"/>
            </a:pPr>
            <a:r>
              <a:rPr lang="el-GR" sz="2400" dirty="0"/>
              <a:t>Αναπτύσσει την περιβαλλοντική ποικιλομορφία και ικανότητα</a:t>
            </a:r>
          </a:p>
          <a:p>
            <a:pPr marL="457200" lvl="0" indent="-457200">
              <a:buFont typeface="+mj-lt"/>
              <a:buAutoNum type="arabicPeriod"/>
            </a:pPr>
            <a:r>
              <a:rPr lang="el-GR" sz="2400" dirty="0"/>
              <a:t>Αναλαμβάνει ενεργό δράση για το περιβάλλον (</a:t>
            </a:r>
            <a:r>
              <a:rPr lang="el-GR" sz="2400" dirty="0" err="1"/>
              <a:t>Hargreaves</a:t>
            </a:r>
            <a:r>
              <a:rPr lang="el-GR" sz="2400" dirty="0"/>
              <a:t> and </a:t>
            </a:r>
            <a:r>
              <a:rPr lang="el-GR" sz="2400" dirty="0" err="1"/>
              <a:t>Fink</a:t>
            </a:r>
            <a:r>
              <a:rPr lang="el-GR" sz="2400" dirty="0"/>
              <a:t>, 2003). </a:t>
            </a:r>
          </a:p>
          <a:p>
            <a:pPr algn="just">
              <a:lnSpc>
                <a:spcPct val="80000"/>
              </a:lnSpc>
            </a:pPr>
            <a:endParaRPr lang="el-GR"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20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fade">
                                      <p:cBhvr>
                                        <p:cTn id="12" dur="20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fade">
                                      <p:cBhvr>
                                        <p:cTn id="17" dur="20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fade">
                                      <p:cBhvr>
                                        <p:cTn id="22" dur="20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fade">
                                      <p:cBhvr>
                                        <p:cTn id="27" dur="2000"/>
                                        <p:tgtEl>
                                          <p:spTgt spid="18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435">
                                            <p:txEl>
                                              <p:pRg st="5" end="5"/>
                                            </p:txEl>
                                          </p:spTgt>
                                        </p:tgtEl>
                                        <p:attrNameLst>
                                          <p:attrName>style.visibility</p:attrName>
                                        </p:attrNameLst>
                                      </p:cBhvr>
                                      <p:to>
                                        <p:strVal val="visible"/>
                                      </p:to>
                                    </p:set>
                                    <p:animEffect transition="in" filter="fade">
                                      <p:cBhvr>
                                        <p:cTn id="32" dur="2000"/>
                                        <p:tgtEl>
                                          <p:spTgt spid="184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435">
                                            <p:txEl>
                                              <p:pRg st="6" end="6"/>
                                            </p:txEl>
                                          </p:spTgt>
                                        </p:tgtEl>
                                        <p:attrNameLst>
                                          <p:attrName>style.visibility</p:attrName>
                                        </p:attrNameLst>
                                      </p:cBhvr>
                                      <p:to>
                                        <p:strVal val="visible"/>
                                      </p:to>
                                    </p:set>
                                    <p:animEffect transition="in" filter="fade">
                                      <p:cBhvr>
                                        <p:cTn id="37" dur="2000"/>
                                        <p:tgtEl>
                                          <p:spTgt spid="1843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435">
                                            <p:txEl>
                                              <p:pRg st="7" end="7"/>
                                            </p:txEl>
                                          </p:spTgt>
                                        </p:tgtEl>
                                        <p:attrNameLst>
                                          <p:attrName>style.visibility</p:attrName>
                                        </p:attrNameLst>
                                      </p:cBhvr>
                                      <p:to>
                                        <p:strVal val="visible"/>
                                      </p:to>
                                    </p:set>
                                    <p:animEffect transition="in" filter="fade">
                                      <p:cBhvr>
                                        <p:cTn id="42" dur="2000"/>
                                        <p:tgtEl>
                                          <p:spTgt spid="184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2</a:t>
            </a:r>
            <a:r>
              <a:rPr lang="en-US" dirty="0"/>
              <a:t>/1 </a:t>
            </a:r>
            <a:r>
              <a:rPr lang="el-GR" dirty="0"/>
              <a:t>ΣΥΝΟΨΗ</a:t>
            </a:r>
          </a:p>
        </p:txBody>
      </p:sp>
      <p:sp>
        <p:nvSpPr>
          <p:cNvPr id="3" name="2 - Θέση περιεχομένου"/>
          <p:cNvSpPr>
            <a:spLocks noGrp="1"/>
          </p:cNvSpPr>
          <p:nvPr>
            <p:ph idx="1"/>
          </p:nvPr>
        </p:nvSpPr>
        <p:spPr>
          <a:xfrm>
            <a:off x="464156" y="1124744"/>
            <a:ext cx="8229600" cy="5184576"/>
          </a:xfrm>
        </p:spPr>
        <p:txBody>
          <a:bodyPr>
            <a:normAutofit lnSpcReduction="10000"/>
          </a:bodyPr>
          <a:lstStyle/>
          <a:p>
            <a:pPr algn="just"/>
            <a:r>
              <a:rPr lang="el-GR" sz="2400" dirty="0"/>
              <a:t>Η έννοια του "αειφόρου σχολείου" συχνά προσεγγίζεται μονοδιάστατα, καθώς περιορίζεται μέσα στα στενά πλαίσια του ιδρύματος το οποίο απλώς λειτουργεί χωρίς να επιβαρύνει το φυσικό περιβάλλον. </a:t>
            </a:r>
          </a:p>
          <a:p>
            <a:pPr algn="just"/>
            <a:r>
              <a:rPr lang="el-GR" sz="2400" dirty="0"/>
              <a:t>Ωστόσο, το αειφόρο σχολείο είναι πρωτίστως το ίδρυμα το οποίο διαμορφώνει μαθητές/</a:t>
            </a:r>
            <a:r>
              <a:rPr lang="el-GR" sz="2400" dirty="0" err="1"/>
              <a:t>τριες</a:t>
            </a:r>
            <a:r>
              <a:rPr lang="el-GR" sz="2400" dirty="0"/>
              <a:t> ικανούς σ' ένα πρώτο επίπεδο να οραματιστούν και στη συνέχεια να χτίσουν ένα νέο κόσμο με βάση τις αρχές της </a:t>
            </a:r>
            <a:r>
              <a:rPr lang="el-GR" sz="2400" dirty="0" err="1"/>
              <a:t>αειφορίας</a:t>
            </a:r>
            <a:r>
              <a:rPr lang="el-GR" sz="2400" dirty="0"/>
              <a:t>. </a:t>
            </a:r>
          </a:p>
          <a:p>
            <a:pPr algn="just"/>
            <a:r>
              <a:rPr lang="el-GR" sz="2400" dirty="0"/>
              <a:t>Η εύρυθμη λειτουργία του προϋποθέτει την ολιστική καλλιέργεια των διδασκομένων, την υλοποίηση συλλογικών δράσεων, τη διαρκή ενημέρωση για τα κοινωνικά και κατ' επέκταση τα οικολογικά προβλήματα και γενικότερα τις μαθησιακές εμπειρίες, οι οποίες διαμορφώνουν άτομα ενεργά. </a:t>
            </a:r>
          </a:p>
          <a:p>
            <a:pPr algn="just"/>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2</a:t>
            </a:r>
            <a:r>
              <a:rPr lang="en-US" dirty="0"/>
              <a:t>/</a:t>
            </a:r>
            <a:r>
              <a:rPr lang="el-GR" dirty="0"/>
              <a:t>2</a:t>
            </a:r>
            <a:r>
              <a:rPr lang="en-US" dirty="0"/>
              <a:t> </a:t>
            </a:r>
            <a:r>
              <a:rPr lang="el-GR" dirty="0"/>
              <a:t>ΣΥΝΟΨΗ</a:t>
            </a:r>
          </a:p>
        </p:txBody>
      </p:sp>
      <p:sp>
        <p:nvSpPr>
          <p:cNvPr id="3" name="2 - Θέση περιεχομένου"/>
          <p:cNvSpPr>
            <a:spLocks noGrp="1"/>
          </p:cNvSpPr>
          <p:nvPr>
            <p:ph idx="1"/>
          </p:nvPr>
        </p:nvSpPr>
        <p:spPr>
          <a:xfrm>
            <a:off x="464156" y="1268760"/>
            <a:ext cx="8229600" cy="4813995"/>
          </a:xfrm>
        </p:spPr>
        <p:txBody>
          <a:bodyPr>
            <a:normAutofit/>
          </a:bodyPr>
          <a:lstStyle/>
          <a:p>
            <a:pPr algn="just"/>
            <a:r>
              <a:rPr lang="el-GR" sz="2400" dirty="0"/>
              <a:t>Το αειφόρο σχολείο ανταποκρίνεται στις ανάγκες του παρόντος και στις προκλήσεις του μέλλοντος. </a:t>
            </a:r>
          </a:p>
          <a:p>
            <a:pPr algn="just"/>
            <a:r>
              <a:rPr lang="el-GR" sz="2400" dirty="0"/>
              <a:t>Οι δομές και οι λειτουργίες του συνιστούν μια πρακτική εφαρμογή των αρχών του: δημοκρατικές διαδικασίες, αρμονική σχέση μεταξύ διδασκόντων-μαθητών, σύνδεση του σχολείου με τις ανάγκες της κοινωνίας, συνετή και οικολογική χρήση των πόρων, ανακύκλωση των σκουπιδιών κ.λπ. </a:t>
            </a:r>
          </a:p>
          <a:p>
            <a:pPr algn="just"/>
            <a:r>
              <a:rPr lang="el-GR" sz="2400" b="1" dirty="0"/>
              <a:t>«Αειφόρο» δεν είναι απλώς το «οικολογικό» -ως προς τη λειτουργία του- σχολείο, αλλά αυτό που διαμορφώνει ενεργούς πολίτες με </a:t>
            </a:r>
            <a:r>
              <a:rPr lang="el-GR" sz="2400" b="1"/>
              <a:t>«οικολογική» συνείδηση.</a:t>
            </a:r>
            <a:endParaRPr lang="el-GR" sz="2400" dirty="0"/>
          </a:p>
        </p:txBody>
      </p:sp>
    </p:spTree>
    <p:extLst>
      <p:ext uri="{BB962C8B-B14F-4D97-AF65-F5344CB8AC3E}">
        <p14:creationId xmlns:p14="http://schemas.microsoft.com/office/powerpoint/2010/main" val="657223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3</a:t>
            </a:r>
            <a:r>
              <a:rPr lang="en-US" dirty="0"/>
              <a:t>/1 </a:t>
            </a:r>
            <a:r>
              <a:rPr lang="el-GR" dirty="0"/>
              <a:t>ΒΙΒΛΙΟΓΡΑΦΙΑ</a:t>
            </a:r>
          </a:p>
        </p:txBody>
      </p:sp>
      <p:sp>
        <p:nvSpPr>
          <p:cNvPr id="3" name="2 - Θέση περιεχομένου"/>
          <p:cNvSpPr>
            <a:spLocks noGrp="1"/>
          </p:cNvSpPr>
          <p:nvPr>
            <p:ph idx="1"/>
          </p:nvPr>
        </p:nvSpPr>
        <p:spPr>
          <a:xfrm>
            <a:off x="464156" y="1196752"/>
            <a:ext cx="8229600" cy="5040560"/>
          </a:xfrm>
        </p:spPr>
        <p:txBody>
          <a:bodyPr>
            <a:normAutofit fontScale="92500" lnSpcReduction="10000"/>
          </a:bodyPr>
          <a:lstStyle/>
          <a:p>
            <a:r>
              <a:rPr lang="en-GB" sz="2400" dirty="0" err="1"/>
              <a:t>Breiting</a:t>
            </a:r>
            <a:r>
              <a:rPr lang="en-GB" sz="2400" dirty="0"/>
              <a:t>, S. &amp; </a:t>
            </a:r>
            <a:r>
              <a:rPr lang="en-GB" sz="2400" dirty="0" err="1"/>
              <a:t>Mogensen</a:t>
            </a:r>
            <a:r>
              <a:rPr lang="en-GB" sz="2400" dirty="0"/>
              <a:t>, F. (1999). Action Competence and Environmental Education, </a:t>
            </a:r>
            <a:r>
              <a:rPr lang="en-GB" sz="2400" i="1" dirty="0"/>
              <a:t>Journal of Curriculum Studies</a:t>
            </a:r>
            <a:r>
              <a:rPr lang="en-GB" sz="2400" dirty="0"/>
              <a:t>, 29, 3, 319-513.</a:t>
            </a:r>
            <a:endParaRPr lang="el-GR" sz="2400" dirty="0"/>
          </a:p>
          <a:p>
            <a:r>
              <a:rPr lang="en-GB" sz="2400" dirty="0"/>
              <a:t>Department of Education and Skills (</a:t>
            </a:r>
            <a:r>
              <a:rPr lang="en-GB" sz="2400" dirty="0" err="1"/>
              <a:t>DfES</a:t>
            </a:r>
            <a:r>
              <a:rPr lang="en-GB" sz="2400" dirty="0"/>
              <a:t>). (2005). </a:t>
            </a:r>
            <a:r>
              <a:rPr lang="en-GB" sz="2400" i="1" dirty="0"/>
              <a:t>Sustainable Schools for Pupils, Communities and the Environment: Securing the future delivering UK sustainable development strategy</a:t>
            </a:r>
            <a:r>
              <a:rPr lang="en-GB" sz="2400" dirty="0"/>
              <a:t>. Nottingham</a:t>
            </a:r>
            <a:r>
              <a:rPr lang="el-GR" sz="2400" dirty="0"/>
              <a:t>.</a:t>
            </a:r>
          </a:p>
          <a:p>
            <a:r>
              <a:rPr lang="en-GB" sz="2400" dirty="0"/>
              <a:t>Gough, A. (2005). Sustainable Schools: Renovating educational processes, </a:t>
            </a:r>
            <a:r>
              <a:rPr lang="en-GB" sz="2400" i="1" dirty="0"/>
              <a:t>Applied Environmental Education and Communication</a:t>
            </a:r>
            <a:r>
              <a:rPr lang="en-GB" sz="2400" dirty="0"/>
              <a:t>, 4, 339-351.</a:t>
            </a:r>
            <a:endParaRPr lang="el-GR" sz="2400" dirty="0"/>
          </a:p>
          <a:p>
            <a:r>
              <a:rPr lang="en-GB" sz="2400" dirty="0"/>
              <a:t>Hargreaves A. &amp; Fink D. (2003). The Seven Principles of Sustainable Leadership, </a:t>
            </a:r>
            <a:r>
              <a:rPr lang="en-GB" sz="2400" i="1" dirty="0"/>
              <a:t>Educational Leadership</a:t>
            </a:r>
            <a:r>
              <a:rPr lang="en-GB" sz="2400" dirty="0"/>
              <a:t>, 61, 7, 1-12.</a:t>
            </a:r>
            <a:endParaRPr lang="el-GR" sz="2400" dirty="0"/>
          </a:p>
          <a:p>
            <a:r>
              <a:rPr lang="en-GB" sz="2400" dirty="0"/>
              <a:t>Harris, A. (2008). </a:t>
            </a:r>
            <a:r>
              <a:rPr lang="en-GB" sz="2400" i="1" dirty="0"/>
              <a:t>Leading sustainable schools</a:t>
            </a:r>
            <a:r>
              <a:rPr lang="en-GB" sz="2400" dirty="0"/>
              <a:t>. London: Specialist Schools and Academies Trust.</a:t>
            </a:r>
            <a:endParaRPr lang="el-GR" sz="2400" dirty="0"/>
          </a:p>
          <a:p>
            <a:endParaRPr lang="el-GR" sz="2400" dirty="0"/>
          </a:p>
          <a:p>
            <a:endParaRPr lang="el-GR" sz="2400" dirty="0"/>
          </a:p>
          <a:p>
            <a:endParaRPr lang="el-GR" sz="2400" dirty="0"/>
          </a:p>
          <a:p>
            <a:pPr lvl="0">
              <a:buNone/>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3</a:t>
            </a:r>
            <a:r>
              <a:rPr lang="en-US" dirty="0"/>
              <a:t>/</a:t>
            </a:r>
            <a:r>
              <a:rPr lang="el-GR" dirty="0"/>
              <a:t>2</a:t>
            </a:r>
            <a:r>
              <a:rPr lang="en-US" dirty="0"/>
              <a:t> </a:t>
            </a:r>
            <a:r>
              <a:rPr lang="el-GR" dirty="0"/>
              <a:t>ΒΙΒΛΙΟΓΡΑΦΙΑ</a:t>
            </a:r>
          </a:p>
        </p:txBody>
      </p:sp>
      <p:sp>
        <p:nvSpPr>
          <p:cNvPr id="3" name="2 - Θέση περιεχομένου"/>
          <p:cNvSpPr>
            <a:spLocks noGrp="1"/>
          </p:cNvSpPr>
          <p:nvPr>
            <p:ph idx="1"/>
          </p:nvPr>
        </p:nvSpPr>
        <p:spPr>
          <a:xfrm>
            <a:off x="251520" y="1052736"/>
            <a:ext cx="8784976" cy="5328592"/>
          </a:xfrm>
        </p:spPr>
        <p:txBody>
          <a:bodyPr>
            <a:normAutofit fontScale="92500" lnSpcReduction="20000"/>
          </a:bodyPr>
          <a:lstStyle/>
          <a:p>
            <a:r>
              <a:rPr lang="el-GR" sz="2400" dirty="0"/>
              <a:t>Γερμανός, Δ. (2009). Ο «παιδαγωγικός ανασχεδιασμός του σχολικού χώρου»: μια μέθοδος αναβάθμισης του εκπαιδευτικού περιβάλλοντος, μέσα από αλλαγές στο χώρο. Στο Γερμανός, Δ., </a:t>
            </a:r>
            <a:r>
              <a:rPr lang="el-GR" sz="2400" dirty="0" err="1"/>
              <a:t>Κανατσούλη</a:t>
            </a:r>
            <a:r>
              <a:rPr lang="el-GR" sz="2400" dirty="0"/>
              <a:t>, Μ. (</a:t>
            </a:r>
            <a:r>
              <a:rPr lang="el-GR" sz="2400" dirty="0" err="1"/>
              <a:t>επιμ</a:t>
            </a:r>
            <a:r>
              <a:rPr lang="el-GR" sz="2400" dirty="0"/>
              <a:t>.), </a:t>
            </a:r>
            <a:r>
              <a:rPr lang="el-GR" sz="2400" i="1" dirty="0"/>
              <a:t>ΤΕΠΑΕ 09</a:t>
            </a:r>
            <a:r>
              <a:rPr lang="el-GR" sz="2400" dirty="0"/>
              <a:t>, </a:t>
            </a:r>
            <a:r>
              <a:rPr lang="el-GR" sz="2400" i="1" dirty="0"/>
              <a:t>Πρακτικά επιστημονικών εκδηλώσεων του ΤΕΠΑΕ ΑΠΘ,</a:t>
            </a:r>
            <a:r>
              <a:rPr lang="el-GR" sz="2400" dirty="0"/>
              <a:t> 2007-09, Θεσσαλονίκη: </a:t>
            </a:r>
            <a:r>
              <a:rPr lang="en-US" sz="2400" dirty="0"/>
              <a:t>University Studio Press</a:t>
            </a:r>
            <a:r>
              <a:rPr lang="el-GR" sz="2400" dirty="0"/>
              <a:t>.</a:t>
            </a:r>
          </a:p>
          <a:p>
            <a:r>
              <a:rPr lang="el-GR" sz="2400" dirty="0"/>
              <a:t>Δημητρίου, Α. (2009). </a:t>
            </a:r>
            <a:r>
              <a:rPr lang="el-GR" sz="2400" i="1" dirty="0"/>
              <a:t>Περιβαλλοντική εκπαίδευση: περιβάλλον, </a:t>
            </a:r>
            <a:r>
              <a:rPr lang="el-GR" sz="2400" i="1" dirty="0" err="1"/>
              <a:t>αειφορία</a:t>
            </a:r>
            <a:r>
              <a:rPr lang="el-GR" sz="2400" i="1" dirty="0"/>
              <a:t>. Θεωρητικές και παιδαγωγικές προσεγγίσεις</a:t>
            </a:r>
            <a:r>
              <a:rPr lang="el-GR" sz="2400" dirty="0"/>
              <a:t>. Θεσσαλονίκη: Επίκεντρο.</a:t>
            </a:r>
          </a:p>
          <a:p>
            <a:r>
              <a:rPr lang="el-GR" sz="2400" dirty="0" err="1"/>
              <a:t>Ζαχαρίου</a:t>
            </a:r>
            <a:r>
              <a:rPr lang="el-GR" sz="2400" dirty="0"/>
              <a:t>, </a:t>
            </a:r>
            <a:r>
              <a:rPr lang="en-US" sz="2400" dirty="0"/>
              <a:t>A</a:t>
            </a:r>
            <a:r>
              <a:rPr lang="el-GR" sz="2400" dirty="0"/>
              <a:t>., Καΐλα, Μ. &amp; </a:t>
            </a:r>
            <a:r>
              <a:rPr lang="el-GR" sz="2400" dirty="0" err="1"/>
              <a:t>Κατσίκης</a:t>
            </a:r>
            <a:r>
              <a:rPr lang="el-GR" sz="2400" dirty="0"/>
              <a:t>, Α. (2008). Αειφόρο Σχολείο: Διαπιστώσεις, Επιδιώξεις και Προοπτικές. </a:t>
            </a:r>
            <a:r>
              <a:rPr lang="el-GR" sz="2400" i="1" dirty="0"/>
              <a:t>Θέματα Επιστημών και Τεχνολογίας στην Εκπαίδευση, </a:t>
            </a:r>
            <a:r>
              <a:rPr lang="el-GR" sz="2400" dirty="0"/>
              <a:t>1 (3),</a:t>
            </a:r>
            <a:r>
              <a:rPr lang="el-GR" sz="2400" i="1" dirty="0"/>
              <a:t> </a:t>
            </a:r>
            <a:r>
              <a:rPr lang="el-GR" sz="2400" dirty="0"/>
              <a:t>269-288, Αθήνα: Κλειδάριθμος.</a:t>
            </a:r>
          </a:p>
          <a:p>
            <a:r>
              <a:rPr lang="el-GR" sz="2400" dirty="0" err="1"/>
              <a:t>Ταμουτσέλη</a:t>
            </a:r>
            <a:r>
              <a:rPr lang="el-GR" sz="2400" dirty="0"/>
              <a:t>, Κ.</a:t>
            </a:r>
            <a:r>
              <a:rPr lang="el-GR" sz="2400" i="1" dirty="0"/>
              <a:t> (2004).  Εθνικό θεματικό δίκτυο: Η αυλή του σχολείου: Ενεργοποίηση της συμμετοχής των μαθητών στην αναβάθμιση του σχολικού περιβάλλοντος. Πρακτικά Διεθνούς Συνεδρίου</a:t>
            </a:r>
            <a:r>
              <a:rPr lang="el-GR" sz="2400" dirty="0"/>
              <a:t> με </a:t>
            </a:r>
            <a:r>
              <a:rPr lang="el-GR" sz="2400" i="1" dirty="0"/>
              <a:t>θέμα Ανθρώπινα δικαιώματα</a:t>
            </a:r>
            <a:r>
              <a:rPr lang="el-GR" sz="2400" dirty="0"/>
              <a:t> για το περιβάλλον και την υγεία. </a:t>
            </a:r>
            <a:r>
              <a:rPr lang="el-GR" sz="2400" i="1" dirty="0"/>
              <a:t>Αθήνα:</a:t>
            </a:r>
            <a:r>
              <a:rPr lang="en-US" sz="2400" i="1" dirty="0"/>
              <a:t> </a:t>
            </a:r>
            <a:r>
              <a:rPr lang="el-GR" sz="2400" i="1" dirty="0"/>
              <a:t>ΥΠΕΠΘ.</a:t>
            </a:r>
            <a:r>
              <a:rPr lang="en-US" sz="2400" dirty="0"/>
              <a:t> </a:t>
            </a:r>
            <a:endParaRPr lang="el-GR" sz="2400" dirty="0"/>
          </a:p>
          <a:p>
            <a:endParaRPr lang="el-GR" sz="2400" dirty="0"/>
          </a:p>
          <a:p>
            <a:endParaRPr lang="el-GR" sz="2400" dirty="0"/>
          </a:p>
          <a:p>
            <a:endParaRPr lang="el-GR" sz="2400" dirty="0"/>
          </a:p>
          <a:p>
            <a:pPr lvl="0">
              <a:buNone/>
            </a:pPr>
            <a:endParaRPr lang="el-GR" dirty="0"/>
          </a:p>
        </p:txBody>
      </p:sp>
    </p:spTree>
    <p:extLst>
      <p:ext uri="{BB962C8B-B14F-4D97-AF65-F5344CB8AC3E}">
        <p14:creationId xmlns:p14="http://schemas.microsoft.com/office/powerpoint/2010/main" val="294290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t>1/1 ΤΟ ΑΕΙΦΟΡΟ ΣΧΟΛΕΙΟ</a:t>
            </a:r>
          </a:p>
        </p:txBody>
      </p:sp>
      <p:sp>
        <p:nvSpPr>
          <p:cNvPr id="3" name="2 - Θέση περιεχομένου"/>
          <p:cNvSpPr>
            <a:spLocks noGrp="1"/>
          </p:cNvSpPr>
          <p:nvPr>
            <p:ph idx="1"/>
          </p:nvPr>
        </p:nvSpPr>
        <p:spPr/>
        <p:txBody>
          <a:bodyPr>
            <a:normAutofit/>
          </a:bodyPr>
          <a:lstStyle/>
          <a:p>
            <a:pPr algn="just"/>
            <a:r>
              <a:rPr lang="el-GR" sz="2400" dirty="0"/>
              <a:t>Το Αειφόρο Σχολείο θέτει ως κεντρική αρχή, που πρέπει να διέπει την εκπαιδευτική πραγματικότητα, την αειφόρο ανάπτυξη (</a:t>
            </a:r>
            <a:r>
              <a:rPr lang="el-GR" sz="2400" dirty="0" err="1"/>
              <a:t>Ζαχαρίου</a:t>
            </a:r>
            <a:r>
              <a:rPr lang="el-GR" sz="2400" dirty="0"/>
              <a:t>, Καΐλα &amp; </a:t>
            </a:r>
            <a:r>
              <a:rPr lang="el-GR" sz="2400" dirty="0" err="1"/>
              <a:t>Κατσίκης</a:t>
            </a:r>
            <a:r>
              <a:rPr lang="el-GR" sz="2400" dirty="0"/>
              <a:t>, 2008). </a:t>
            </a:r>
          </a:p>
          <a:p>
            <a:pPr algn="just"/>
            <a:r>
              <a:rPr lang="el-GR" sz="2400" dirty="0"/>
              <a:t>Επιδιώκει  την επίτευξη στόχων που αφορούν στην περιβαλλοντική ενημερότητα, τη σύνδεση με την τοπική κοινότητα, την προαγωγή του ενεργού πολίτη (</a:t>
            </a:r>
            <a:r>
              <a:rPr lang="en-US" sz="2400" dirty="0" err="1"/>
              <a:t>DfES</a:t>
            </a:r>
            <a:r>
              <a:rPr lang="el-GR" sz="2400" dirty="0"/>
              <a:t>, 2005). </a:t>
            </a:r>
          </a:p>
          <a:p>
            <a:pPr algn="just"/>
            <a:r>
              <a:rPr lang="el-GR" sz="2400" dirty="0"/>
              <a:t>Ενδιαφέρεται να καταστήσει ικανούς τους μαθητές/</a:t>
            </a:r>
            <a:r>
              <a:rPr lang="el-GR" sz="2400" dirty="0" err="1"/>
              <a:t>τριες</a:t>
            </a:r>
            <a:r>
              <a:rPr lang="el-GR" sz="2400" dirty="0"/>
              <a:t> να εργασθούν προς την κατεύθυνση της διασφάλισης ποιότητας ζωής (</a:t>
            </a:r>
            <a:r>
              <a:rPr lang="en-US" sz="2400" dirty="0" err="1"/>
              <a:t>Breiting</a:t>
            </a:r>
            <a:r>
              <a:rPr lang="en-US" sz="2400" dirty="0"/>
              <a:t> et al</a:t>
            </a:r>
            <a:r>
              <a:rPr lang="el-GR" sz="2400" dirty="0"/>
              <a:t>., 2005· </a:t>
            </a:r>
            <a:r>
              <a:rPr lang="en-US" sz="2400" dirty="0"/>
              <a:t>Gough</a:t>
            </a:r>
            <a:r>
              <a:rPr lang="el-GR" sz="2400" dirty="0"/>
              <a:t>, 2005: 340). </a:t>
            </a:r>
          </a:p>
          <a:p>
            <a:pPr algn="just"/>
            <a:endParaRPr lang="el-G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1/2 ΕΠΙΠΕΔΑ ΛΕΙΤΟΥΡΓΙΑΣ ΤΟΥ ΑΕΙΦΟΡΟΥ ΣΧΟΛΕΙΟΥ</a:t>
            </a:r>
          </a:p>
        </p:txBody>
      </p:sp>
      <p:sp>
        <p:nvSpPr>
          <p:cNvPr id="3" name="2 - Θέση περιεχομένου"/>
          <p:cNvSpPr>
            <a:spLocks noGrp="1"/>
          </p:cNvSpPr>
          <p:nvPr>
            <p:ph idx="1"/>
          </p:nvPr>
        </p:nvSpPr>
        <p:spPr/>
        <p:txBody>
          <a:bodyPr>
            <a:normAutofit/>
          </a:bodyPr>
          <a:lstStyle/>
          <a:p>
            <a:pPr algn="just"/>
            <a:r>
              <a:rPr lang="el-GR" sz="2400" dirty="0"/>
              <a:t>Τα τρία βασικά επίπεδα λειτουργίας του αειφόρου σχολείου είναι: </a:t>
            </a:r>
          </a:p>
          <a:p>
            <a:pPr algn="just"/>
            <a:r>
              <a:rPr lang="el-GR" sz="2400" dirty="0"/>
              <a:t>α) το παιδαγωγικό </a:t>
            </a:r>
          </a:p>
          <a:p>
            <a:pPr algn="just"/>
            <a:r>
              <a:rPr lang="el-GR" sz="2400" dirty="0"/>
              <a:t>β) το τεχνικό/ οικονομικό</a:t>
            </a:r>
          </a:p>
          <a:p>
            <a:pPr algn="just"/>
            <a:r>
              <a:rPr lang="el-GR" sz="2400" dirty="0"/>
              <a:t> γ)το κοινωνικό/</a:t>
            </a:r>
            <a:r>
              <a:rPr lang="el-GR" sz="2400" dirty="0" err="1"/>
              <a:t>οργανωσιακό</a:t>
            </a:r>
            <a:r>
              <a:rPr lang="el-GR" sz="24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1/3 ΠΡΟΓΡΑΜΜΑ ΣΠΟΥΔΩΝ</a:t>
            </a:r>
          </a:p>
        </p:txBody>
      </p:sp>
      <p:sp>
        <p:nvSpPr>
          <p:cNvPr id="3" name="2 - Θέση περιεχομένου"/>
          <p:cNvSpPr>
            <a:spLocks noGrp="1"/>
          </p:cNvSpPr>
          <p:nvPr>
            <p:ph idx="1"/>
          </p:nvPr>
        </p:nvSpPr>
        <p:spPr/>
        <p:txBody>
          <a:bodyPr>
            <a:normAutofit fontScale="92500"/>
          </a:bodyPr>
          <a:lstStyle/>
          <a:p>
            <a:pPr algn="just"/>
            <a:r>
              <a:rPr lang="el-GR" dirty="0"/>
              <a:t>Το Πρόγραμμα Σπουδών του αειφόρου σχολείου:</a:t>
            </a:r>
          </a:p>
          <a:p>
            <a:pPr algn="just">
              <a:buFont typeface="Wingdings" panose="05000000000000000000" pitchFamily="2" charset="2"/>
              <a:buChar char="Ø"/>
            </a:pPr>
            <a:r>
              <a:rPr lang="el-GR" dirty="0"/>
              <a:t>Είναι πλούσιο χωρίς να είναι βαρυφορτωμένο</a:t>
            </a:r>
          </a:p>
          <a:p>
            <a:pPr algn="just">
              <a:buFont typeface="Wingdings" panose="05000000000000000000" pitchFamily="2" charset="2"/>
              <a:buChar char="Ø"/>
            </a:pPr>
            <a:r>
              <a:rPr lang="el-GR" dirty="0"/>
              <a:t>ανταποκρίνεται στις σύγχρονες απαιτήσεις</a:t>
            </a:r>
          </a:p>
          <a:p>
            <a:pPr algn="just">
              <a:buFont typeface="Wingdings" panose="05000000000000000000" pitchFamily="2" charset="2"/>
              <a:buChar char="Ø"/>
            </a:pPr>
            <a:r>
              <a:rPr lang="el-GR" dirty="0"/>
              <a:t>παιδαγωγικά και επιστημονικά είναι άρτιο, καθώς περιέχει έγκυρες επιστημονικές προσεγγίσεις και σύγχρονες παιδαγωγικές αρχές</a:t>
            </a:r>
          </a:p>
          <a:p>
            <a:pPr algn="just">
              <a:buFont typeface="Wingdings" panose="05000000000000000000" pitchFamily="2" charset="2"/>
              <a:buChar char="Ø"/>
            </a:pPr>
            <a:r>
              <a:rPr lang="el-GR" dirty="0"/>
              <a:t>διαθέτει συνοχή και συνεκτικότητα, καθώς είναι πολύ καλά δομημένο.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a:t>1/4 ΠΑΙΔΑΓΩΓΙΚΟΣ ΣΤΟΧΟΣ ΤΟΥ ΑΕΙΦΟΡΟΥ ΣΧΟΛΕΙΟΥ</a:t>
            </a:r>
          </a:p>
        </p:txBody>
      </p:sp>
      <p:sp>
        <p:nvSpPr>
          <p:cNvPr id="3" name="2 - Θέση περιεχομένου"/>
          <p:cNvSpPr>
            <a:spLocks noGrp="1"/>
          </p:cNvSpPr>
          <p:nvPr>
            <p:ph idx="1"/>
          </p:nvPr>
        </p:nvSpPr>
        <p:spPr>
          <a:xfrm>
            <a:off x="323528" y="1556792"/>
            <a:ext cx="8496944" cy="4525963"/>
          </a:xfrm>
        </p:spPr>
        <p:txBody>
          <a:bodyPr>
            <a:normAutofit/>
          </a:bodyPr>
          <a:lstStyle/>
          <a:p>
            <a:pPr algn="just"/>
            <a:r>
              <a:rPr lang="el-GR" sz="2400" dirty="0"/>
              <a:t>Οι μαθητές/</a:t>
            </a:r>
            <a:r>
              <a:rPr lang="el-GR" sz="2400" dirty="0" err="1"/>
              <a:t>τριες</a:t>
            </a:r>
            <a:r>
              <a:rPr lang="el-GR" sz="2400" dirty="0"/>
              <a:t>, αλλά και το σύνολο της σχολικής κοινότητας με βιωματικές και συνεργατικές δραστηριότητες επιδιώκεται να αποκτήσουν χρήσιμες εμπειρίες μάθησης</a:t>
            </a:r>
          </a:p>
          <a:p>
            <a:pPr algn="just"/>
            <a:r>
              <a:rPr lang="el-GR" sz="2400" dirty="0"/>
              <a:t>Μέσα από διαθεματικές προσεγγίσεις, συλλογικές δραστηριότητες  και  βιωματικές εμπειρίες, </a:t>
            </a:r>
          </a:p>
          <a:p>
            <a:pPr algn="just">
              <a:buFont typeface="Wingdings" panose="05000000000000000000" pitchFamily="2" charset="2"/>
              <a:buChar char="ü"/>
            </a:pPr>
            <a:r>
              <a:rPr lang="el-GR" sz="2400" dirty="0"/>
              <a:t>να μπορέσουν να κατανοήσουν πολύπλοκες, σύνθετες και </a:t>
            </a:r>
            <a:r>
              <a:rPr lang="el-GR" sz="2400" dirty="0" err="1"/>
              <a:t>πολυεπίπεδες</a:t>
            </a:r>
            <a:r>
              <a:rPr lang="el-GR" sz="2400" dirty="0"/>
              <a:t> σχέσεις,</a:t>
            </a:r>
          </a:p>
          <a:p>
            <a:pPr algn="just">
              <a:buFont typeface="Wingdings" panose="05000000000000000000" pitchFamily="2" charset="2"/>
              <a:buChar char="ü"/>
            </a:pPr>
            <a:r>
              <a:rPr lang="el-GR" sz="2400" dirty="0"/>
              <a:t>να καλλιεργήσουν την κριτική, τη δημιουργική και τη συστημική σκέψη </a:t>
            </a:r>
          </a:p>
          <a:p>
            <a:pPr algn="just">
              <a:buFont typeface="Wingdings" panose="05000000000000000000" pitchFamily="2" charset="2"/>
              <a:buChar char="ü"/>
            </a:pPr>
            <a:r>
              <a:rPr lang="el-GR" sz="2400" dirty="0"/>
              <a:t>και να αναλάβουν ενεργές δράσεις.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r>
              <a:rPr lang="el-GR" sz="4000" dirty="0"/>
              <a:t>1</a:t>
            </a:r>
            <a:r>
              <a:rPr lang="en-US" sz="4000" dirty="0"/>
              <a:t>/</a:t>
            </a:r>
            <a:r>
              <a:rPr lang="el-GR" sz="4000" dirty="0"/>
              <a:t>5 ΠΑΙΔΑΓΩΓΙΚΟ ΠΛΑΙΣΙΟ</a:t>
            </a:r>
          </a:p>
        </p:txBody>
      </p:sp>
      <p:sp>
        <p:nvSpPr>
          <p:cNvPr id="16387" name="Rectangle 3"/>
          <p:cNvSpPr>
            <a:spLocks noGrp="1" noChangeArrowheads="1"/>
          </p:cNvSpPr>
          <p:nvPr>
            <p:ph type="body" idx="1"/>
          </p:nvPr>
        </p:nvSpPr>
        <p:spPr>
          <a:xfrm>
            <a:off x="464156" y="1052736"/>
            <a:ext cx="8229600" cy="5184576"/>
          </a:xfrm>
        </p:spPr>
        <p:txBody>
          <a:bodyPr>
            <a:normAutofit fontScale="92500" lnSpcReduction="20000"/>
          </a:bodyPr>
          <a:lstStyle/>
          <a:p>
            <a:r>
              <a:rPr lang="en-US" sz="2400" dirty="0"/>
              <a:t> </a:t>
            </a:r>
            <a:r>
              <a:rPr lang="el-GR" sz="2400" dirty="0"/>
              <a:t>Οι αρχές που συγκροτούν το παιδαγωγικό πλαίσιο του αειφόρου σχολείου είναι:</a:t>
            </a:r>
          </a:p>
          <a:p>
            <a:pPr>
              <a:buFont typeface="Wingdings" panose="05000000000000000000" pitchFamily="2" charset="2"/>
              <a:buChar char="Ø"/>
            </a:pPr>
            <a:r>
              <a:rPr lang="el-GR" sz="2400" dirty="0"/>
              <a:t>διαθεματικότητα - διεπιστημονικότητα,</a:t>
            </a:r>
          </a:p>
          <a:p>
            <a:pPr>
              <a:buFont typeface="Wingdings" panose="05000000000000000000" pitchFamily="2" charset="2"/>
              <a:buChar char="Ø"/>
            </a:pPr>
            <a:r>
              <a:rPr lang="el-GR" sz="2400" dirty="0"/>
              <a:t>βιωματική μάθηση,</a:t>
            </a:r>
          </a:p>
          <a:p>
            <a:pPr>
              <a:buFont typeface="Wingdings" panose="05000000000000000000" pitchFamily="2" charset="2"/>
              <a:buChar char="Ø"/>
            </a:pPr>
            <a:r>
              <a:rPr lang="el-GR" sz="2400" dirty="0"/>
              <a:t>προσανατολισμός στις αξίες,</a:t>
            </a:r>
          </a:p>
          <a:p>
            <a:pPr>
              <a:buFont typeface="Wingdings" panose="05000000000000000000" pitchFamily="2" charset="2"/>
              <a:buChar char="Ø"/>
            </a:pPr>
            <a:r>
              <a:rPr lang="el-GR" sz="2400" dirty="0"/>
              <a:t>κριτική σκέψη,</a:t>
            </a:r>
          </a:p>
          <a:p>
            <a:pPr>
              <a:buFont typeface="Wingdings" panose="05000000000000000000" pitchFamily="2" charset="2"/>
              <a:buChar char="Ø"/>
            </a:pPr>
            <a:r>
              <a:rPr lang="el-GR" sz="2400" dirty="0"/>
              <a:t>συστημική σκέψη,</a:t>
            </a:r>
          </a:p>
          <a:p>
            <a:pPr>
              <a:buFont typeface="Wingdings" panose="05000000000000000000" pitchFamily="2" charset="2"/>
              <a:buChar char="Ø"/>
            </a:pPr>
            <a:r>
              <a:rPr lang="el-GR" sz="2400" dirty="0"/>
              <a:t>δημιουργική σκέψη,</a:t>
            </a:r>
          </a:p>
          <a:p>
            <a:pPr>
              <a:buFont typeface="Wingdings" panose="05000000000000000000" pitchFamily="2" charset="2"/>
              <a:buChar char="Ø"/>
            </a:pPr>
            <a:r>
              <a:rPr lang="el-GR" sz="2400" dirty="0"/>
              <a:t>τοπική γνώση,</a:t>
            </a:r>
          </a:p>
          <a:p>
            <a:pPr>
              <a:buFont typeface="Wingdings" panose="05000000000000000000" pitchFamily="2" charset="2"/>
              <a:buChar char="Ø"/>
            </a:pPr>
            <a:r>
              <a:rPr lang="el-GR" sz="2400" dirty="0" err="1"/>
              <a:t>μαθητοκεντρισμός</a:t>
            </a:r>
            <a:r>
              <a:rPr lang="el-GR" sz="2400" dirty="0"/>
              <a:t> - </a:t>
            </a:r>
            <a:r>
              <a:rPr lang="el-GR" sz="2400" dirty="0" err="1"/>
              <a:t>συμμετοχικότητα</a:t>
            </a:r>
            <a:r>
              <a:rPr lang="el-GR" sz="2400" dirty="0"/>
              <a:t> - </a:t>
            </a:r>
            <a:r>
              <a:rPr lang="el-GR" sz="2400" dirty="0" err="1"/>
              <a:t>συνεργατικότητα</a:t>
            </a:r>
            <a:r>
              <a:rPr lang="el-GR" sz="2400" dirty="0"/>
              <a:t>,</a:t>
            </a:r>
            <a:endParaRPr lang="el-GR" sz="2400" b="1" dirty="0"/>
          </a:p>
          <a:p>
            <a:pPr>
              <a:buFont typeface="Wingdings" panose="05000000000000000000" pitchFamily="2" charset="2"/>
              <a:buChar char="Ø"/>
            </a:pPr>
            <a:r>
              <a:rPr lang="el-GR" sz="2400" dirty="0"/>
              <a:t>συμμετοχή σε δημοκρατικές διαδικασίες - ικανότητα δράσης</a:t>
            </a:r>
          </a:p>
          <a:p>
            <a:pPr>
              <a:buFont typeface="Wingdings" panose="05000000000000000000" pitchFamily="2" charset="2"/>
              <a:buChar char="Ø"/>
            </a:pPr>
            <a:r>
              <a:rPr lang="el-GR" sz="2400" dirty="0"/>
              <a:t>πολλαπλές μέθοδοι – τεχνικές (Δημητρίου, 2009: 177-178).</a:t>
            </a:r>
          </a:p>
          <a:p>
            <a:pPr algn="just">
              <a:lnSpc>
                <a:spcPct val="80000"/>
              </a:lnSpc>
              <a:buNone/>
            </a:pPr>
            <a:endParaRPr lang="el-GR"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 calcmode="lin" valueType="num">
                                      <p:cBhvr additive="base">
                                        <p:cTn id="37" dur="5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38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6387">
                                            <p:txEl>
                                              <p:pRg st="6" end="6"/>
                                            </p:txEl>
                                          </p:spTgt>
                                        </p:tgtEl>
                                        <p:attrNameLst>
                                          <p:attrName>style.visibility</p:attrName>
                                        </p:attrNameLst>
                                      </p:cBhvr>
                                      <p:to>
                                        <p:strVal val="visible"/>
                                      </p:to>
                                    </p:set>
                                    <p:anim calcmode="lin" valueType="num">
                                      <p:cBhvr additive="base">
                                        <p:cTn id="43" dur="5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38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6387">
                                            <p:txEl>
                                              <p:pRg st="7" end="7"/>
                                            </p:txEl>
                                          </p:spTgt>
                                        </p:tgtEl>
                                        <p:attrNameLst>
                                          <p:attrName>style.visibility</p:attrName>
                                        </p:attrNameLst>
                                      </p:cBhvr>
                                      <p:to>
                                        <p:strVal val="visible"/>
                                      </p:to>
                                    </p:set>
                                    <p:anim calcmode="lin" valueType="num">
                                      <p:cBhvr additive="base">
                                        <p:cTn id="49" dur="5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638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6387">
                                            <p:txEl>
                                              <p:pRg st="8" end="8"/>
                                            </p:txEl>
                                          </p:spTgt>
                                        </p:tgtEl>
                                        <p:attrNameLst>
                                          <p:attrName>style.visibility</p:attrName>
                                        </p:attrNameLst>
                                      </p:cBhvr>
                                      <p:to>
                                        <p:strVal val="visible"/>
                                      </p:to>
                                    </p:set>
                                    <p:anim calcmode="lin" valueType="num">
                                      <p:cBhvr additive="base">
                                        <p:cTn id="55" dur="5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638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6387">
                                            <p:txEl>
                                              <p:pRg st="9" end="9"/>
                                            </p:txEl>
                                          </p:spTgt>
                                        </p:tgtEl>
                                        <p:attrNameLst>
                                          <p:attrName>style.visibility</p:attrName>
                                        </p:attrNameLst>
                                      </p:cBhvr>
                                      <p:to>
                                        <p:strVal val="visible"/>
                                      </p:to>
                                    </p:set>
                                    <p:anim calcmode="lin" valueType="num">
                                      <p:cBhvr additive="base">
                                        <p:cTn id="61" dur="500" fill="hold"/>
                                        <p:tgtEl>
                                          <p:spTgt spid="1638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638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6387">
                                            <p:txEl>
                                              <p:pRg st="10" end="10"/>
                                            </p:txEl>
                                          </p:spTgt>
                                        </p:tgtEl>
                                        <p:attrNameLst>
                                          <p:attrName>style.visibility</p:attrName>
                                        </p:attrNameLst>
                                      </p:cBhvr>
                                      <p:to>
                                        <p:strVal val="visible"/>
                                      </p:to>
                                    </p:set>
                                    <p:anim calcmode="lin" valueType="num">
                                      <p:cBhvr additive="base">
                                        <p:cTn id="67" dur="500" fill="hold"/>
                                        <p:tgtEl>
                                          <p:spTgt spid="16387">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638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1</a:t>
            </a:r>
            <a:r>
              <a:rPr lang="en-US" dirty="0"/>
              <a:t>/</a:t>
            </a:r>
            <a:r>
              <a:rPr lang="el-GR" dirty="0"/>
              <a:t>6 ΘΕΜΑΤΑ</a:t>
            </a:r>
          </a:p>
        </p:txBody>
      </p:sp>
      <p:sp>
        <p:nvSpPr>
          <p:cNvPr id="3" name="2 - Θέση περιεχομένου"/>
          <p:cNvSpPr>
            <a:spLocks noGrp="1"/>
          </p:cNvSpPr>
          <p:nvPr>
            <p:ph idx="1"/>
          </p:nvPr>
        </p:nvSpPr>
        <p:spPr>
          <a:xfrm>
            <a:off x="464156" y="1124744"/>
            <a:ext cx="8229600" cy="5256584"/>
          </a:xfrm>
        </p:spPr>
        <p:txBody>
          <a:bodyPr>
            <a:normAutofit fontScale="77500" lnSpcReduction="20000"/>
          </a:bodyPr>
          <a:lstStyle/>
          <a:p>
            <a:pPr algn="just"/>
            <a:r>
              <a:rPr lang="el-GR" sz="2400" dirty="0"/>
              <a:t>Τα θέματά του έχουν περιβαλλοντικές, κοινωνικοπολιτικές, οικονομικές και πολιτισμικές διαστάσεις. Ανάμεσα στα βασικά θέματα περιλαμβάνονται:</a:t>
            </a:r>
          </a:p>
          <a:p>
            <a:pPr algn="just">
              <a:buFont typeface="Wingdings" panose="05000000000000000000" pitchFamily="2" charset="2"/>
              <a:buChar char="Ø"/>
            </a:pPr>
            <a:r>
              <a:rPr lang="el-GR" sz="2400" dirty="0"/>
              <a:t>η οικολογική ποικιλότητα, </a:t>
            </a:r>
          </a:p>
          <a:p>
            <a:pPr algn="just">
              <a:buFont typeface="Wingdings" panose="05000000000000000000" pitchFamily="2" charset="2"/>
              <a:buChar char="Ø"/>
            </a:pPr>
            <a:r>
              <a:rPr lang="el-GR" sz="2400" dirty="0"/>
              <a:t>η διαχείριση των φυσικών πόρων, </a:t>
            </a:r>
          </a:p>
          <a:p>
            <a:pPr algn="just">
              <a:buFont typeface="Wingdings" panose="05000000000000000000" pitchFamily="2" charset="2"/>
              <a:buChar char="Ø"/>
            </a:pPr>
            <a:r>
              <a:rPr lang="el-GR" sz="2400" dirty="0"/>
              <a:t>η αλλαγή του κλίματος, </a:t>
            </a:r>
          </a:p>
          <a:p>
            <a:pPr algn="just">
              <a:buFont typeface="Wingdings" panose="05000000000000000000" pitchFamily="2" charset="2"/>
              <a:buChar char="Ø"/>
            </a:pPr>
            <a:r>
              <a:rPr lang="el-GR" sz="2400" dirty="0"/>
              <a:t>η ενέργεια, </a:t>
            </a:r>
          </a:p>
          <a:p>
            <a:pPr algn="just">
              <a:buFont typeface="Wingdings" panose="05000000000000000000" pitchFamily="2" charset="2"/>
              <a:buChar char="Ø"/>
            </a:pPr>
            <a:r>
              <a:rPr lang="el-GR" sz="2400" dirty="0"/>
              <a:t>τα απόβλητα,  </a:t>
            </a:r>
          </a:p>
          <a:p>
            <a:pPr algn="just">
              <a:buFont typeface="Wingdings" panose="05000000000000000000" pitchFamily="2" charset="2"/>
              <a:buChar char="Ø"/>
            </a:pPr>
            <a:r>
              <a:rPr lang="el-GR" sz="2400" dirty="0"/>
              <a:t>η υγεία και η ποιότητα ζωής, </a:t>
            </a:r>
          </a:p>
          <a:p>
            <a:pPr algn="just">
              <a:buFont typeface="Wingdings" panose="05000000000000000000" pitchFamily="2" charset="2"/>
              <a:buChar char="Ø"/>
            </a:pPr>
            <a:r>
              <a:rPr lang="el-GR" sz="2400" dirty="0"/>
              <a:t>η ειρήνη και η ανθρώπινη ασφάλεια, </a:t>
            </a:r>
          </a:p>
          <a:p>
            <a:pPr algn="just">
              <a:buFont typeface="Wingdings" panose="05000000000000000000" pitchFamily="2" charset="2"/>
              <a:buChar char="Ø"/>
            </a:pPr>
            <a:r>
              <a:rPr lang="el-GR" sz="2400" dirty="0"/>
              <a:t>τα ανθρώπινα δικαιώματα, </a:t>
            </a:r>
          </a:p>
          <a:p>
            <a:pPr algn="just">
              <a:buFont typeface="Wingdings" panose="05000000000000000000" pitchFamily="2" charset="2"/>
              <a:buChar char="Ø"/>
            </a:pPr>
            <a:r>
              <a:rPr lang="el-GR" sz="2400" dirty="0"/>
              <a:t>η δημοκρατία, </a:t>
            </a:r>
          </a:p>
          <a:p>
            <a:pPr algn="just">
              <a:buFont typeface="Wingdings" panose="05000000000000000000" pitchFamily="2" charset="2"/>
              <a:buChar char="Ø"/>
            </a:pPr>
            <a:r>
              <a:rPr lang="el-GR" sz="2400" dirty="0"/>
              <a:t>η πολιτιστική πολυμορφία, </a:t>
            </a:r>
          </a:p>
          <a:p>
            <a:pPr algn="just">
              <a:buFont typeface="Wingdings" panose="05000000000000000000" pitchFamily="2" charset="2"/>
              <a:buChar char="Ø"/>
            </a:pPr>
            <a:r>
              <a:rPr lang="el-GR" sz="2400" dirty="0"/>
              <a:t>ο καταναλωτισμός, </a:t>
            </a:r>
          </a:p>
          <a:p>
            <a:pPr algn="just">
              <a:buFont typeface="Wingdings" panose="05000000000000000000" pitchFamily="2" charset="2"/>
              <a:buChar char="Ø"/>
            </a:pPr>
            <a:r>
              <a:rPr lang="el-GR" sz="2400" dirty="0"/>
              <a:t>η παγκοσμιοποίηση κ.ά.</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20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2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Autofit/>
          </a:bodyPr>
          <a:lstStyle/>
          <a:p>
            <a:br>
              <a:rPr lang="en-US" sz="4000" dirty="0"/>
            </a:br>
            <a:r>
              <a:rPr lang="el-GR" sz="4000" dirty="0"/>
              <a:t>1</a:t>
            </a:r>
            <a:r>
              <a:rPr lang="en-US" sz="4000" dirty="0"/>
              <a:t>/</a:t>
            </a:r>
            <a:r>
              <a:rPr lang="el-GR" sz="4000" dirty="0"/>
              <a:t>7 ΤΕΧΝΙΚΟ/ΟΙΚΟΝΟΜΙΚΟ ΕΠΙΠΕΔΟ</a:t>
            </a:r>
            <a:br>
              <a:rPr lang="el-GR" sz="4000" dirty="0"/>
            </a:br>
            <a:endParaRPr lang="el-GR" sz="4000" b="1" dirty="0"/>
          </a:p>
        </p:txBody>
      </p:sp>
      <p:sp>
        <p:nvSpPr>
          <p:cNvPr id="37891" name="Rectangle 3"/>
          <p:cNvSpPr>
            <a:spLocks noGrp="1" noChangeArrowheads="1"/>
          </p:cNvSpPr>
          <p:nvPr>
            <p:ph type="body" idx="1"/>
          </p:nvPr>
        </p:nvSpPr>
        <p:spPr/>
        <p:txBody>
          <a:bodyPr>
            <a:normAutofit/>
          </a:bodyPr>
          <a:lstStyle/>
          <a:p>
            <a:pPr algn="just">
              <a:lnSpc>
                <a:spcPct val="80000"/>
              </a:lnSpc>
            </a:pPr>
            <a:r>
              <a:rPr lang="el-GR" sz="2400" dirty="0"/>
              <a:t>Επιδιώκεται ο σχεδιασμός και η κατασκευή των σχολικών εγκαταστάσεων με γνώμονα βασικές αρχές της </a:t>
            </a:r>
            <a:r>
              <a:rPr lang="el-GR" sz="2400" dirty="0" err="1"/>
              <a:t>αειφορίας</a:t>
            </a:r>
            <a:r>
              <a:rPr lang="el-GR" sz="2400" dirty="0"/>
              <a:t>.</a:t>
            </a:r>
          </a:p>
          <a:p>
            <a:pPr algn="just">
              <a:lnSpc>
                <a:spcPct val="80000"/>
              </a:lnSpc>
            </a:pPr>
            <a:r>
              <a:rPr lang="el-GR" sz="2400" dirty="0"/>
              <a:t> Στο πλαίσιο αυτό, απαραίτητες προϋποθέσεις συνιστούν </a:t>
            </a:r>
          </a:p>
          <a:p>
            <a:pPr algn="just">
              <a:lnSpc>
                <a:spcPct val="80000"/>
              </a:lnSpc>
              <a:buFont typeface="Wingdings" panose="05000000000000000000" pitchFamily="2" charset="2"/>
              <a:buChar char="Ø"/>
            </a:pPr>
            <a:r>
              <a:rPr lang="el-GR" sz="2400" dirty="0"/>
              <a:t>η συνετή διαχείριση των φυσικών πόρων, </a:t>
            </a:r>
          </a:p>
          <a:p>
            <a:pPr algn="just">
              <a:lnSpc>
                <a:spcPct val="80000"/>
              </a:lnSpc>
              <a:buFont typeface="Wingdings" panose="05000000000000000000" pitchFamily="2" charset="2"/>
              <a:buChar char="Ø"/>
            </a:pPr>
            <a:r>
              <a:rPr lang="el-GR" sz="2400" dirty="0"/>
              <a:t>η αναμόρφωση του σχολικού χώρου, </a:t>
            </a:r>
          </a:p>
          <a:p>
            <a:pPr algn="just">
              <a:lnSpc>
                <a:spcPct val="80000"/>
              </a:lnSpc>
              <a:buFont typeface="Wingdings" panose="05000000000000000000" pitchFamily="2" charset="2"/>
              <a:buChar char="Ø"/>
            </a:pPr>
            <a:r>
              <a:rPr lang="el-GR" sz="2400" dirty="0"/>
              <a:t>η αναδιοργάνωση των εξωτερικών χώρων του σχολείου, </a:t>
            </a:r>
          </a:p>
          <a:p>
            <a:pPr algn="just">
              <a:lnSpc>
                <a:spcPct val="80000"/>
              </a:lnSpc>
              <a:buFont typeface="Wingdings" panose="05000000000000000000" pitchFamily="2" charset="2"/>
              <a:buChar char="Ø"/>
            </a:pPr>
            <a:r>
              <a:rPr lang="el-GR" sz="2400" dirty="0"/>
              <a:t>η αναβάθμιση των κτηριακών υποδομών με υλικά φιλικά προς το περιβάλλον </a:t>
            </a:r>
          </a:p>
          <a:p>
            <a:pPr algn="just">
              <a:lnSpc>
                <a:spcPct val="80000"/>
              </a:lnSpc>
              <a:buFont typeface="Wingdings" panose="05000000000000000000" pitchFamily="2" charset="2"/>
              <a:buChar char="Ø"/>
            </a:pPr>
            <a:r>
              <a:rPr lang="el-GR" sz="2400" dirty="0"/>
              <a:t>και γενικότερα ο αειφόρος σχεδιασμός και η υλοποίησή του.</a:t>
            </a:r>
          </a:p>
          <a:p>
            <a:pPr algn="just">
              <a:lnSpc>
                <a:spcPct val="80000"/>
              </a:lnSpc>
            </a:pPr>
            <a:endParaRPr lang="el-GR"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1000"/>
                                        <p:tgtEl>
                                          <p:spTgt spid="37891">
                                            <p:txEl>
                                              <p:pRg st="0" end="0"/>
                                            </p:txEl>
                                          </p:spTgt>
                                        </p:tgtEl>
                                      </p:cBhvr>
                                    </p:animEffect>
                                    <p:anim calcmode="lin" valueType="num">
                                      <p:cBhvr>
                                        <p:cTn id="8" dur="10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78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7891">
                                            <p:txEl>
                                              <p:pRg st="1" end="1"/>
                                            </p:txEl>
                                          </p:spTgt>
                                        </p:tgtEl>
                                        <p:attrNameLst>
                                          <p:attrName>style.visibility</p:attrName>
                                        </p:attrNameLst>
                                      </p:cBhvr>
                                      <p:to>
                                        <p:strVal val="visible"/>
                                      </p:to>
                                    </p:set>
                                    <p:animEffect transition="in" filter="fade">
                                      <p:cBhvr>
                                        <p:cTn id="14" dur="1000"/>
                                        <p:tgtEl>
                                          <p:spTgt spid="37891">
                                            <p:txEl>
                                              <p:pRg st="1" end="1"/>
                                            </p:txEl>
                                          </p:spTgt>
                                        </p:tgtEl>
                                      </p:cBhvr>
                                    </p:animEffect>
                                    <p:anim calcmode="lin" valueType="num">
                                      <p:cBhvr>
                                        <p:cTn id="15" dur="10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78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7891">
                                            <p:txEl>
                                              <p:pRg st="2" end="2"/>
                                            </p:txEl>
                                          </p:spTgt>
                                        </p:tgtEl>
                                        <p:attrNameLst>
                                          <p:attrName>style.visibility</p:attrName>
                                        </p:attrNameLst>
                                      </p:cBhvr>
                                      <p:to>
                                        <p:strVal val="visible"/>
                                      </p:to>
                                    </p:set>
                                    <p:animEffect transition="in" filter="fade">
                                      <p:cBhvr>
                                        <p:cTn id="21" dur="1000"/>
                                        <p:tgtEl>
                                          <p:spTgt spid="37891">
                                            <p:txEl>
                                              <p:pRg st="2" end="2"/>
                                            </p:txEl>
                                          </p:spTgt>
                                        </p:tgtEl>
                                      </p:cBhvr>
                                    </p:animEffect>
                                    <p:anim calcmode="lin" valueType="num">
                                      <p:cBhvr>
                                        <p:cTn id="22" dur="10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78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7891">
                                            <p:txEl>
                                              <p:pRg st="3" end="3"/>
                                            </p:txEl>
                                          </p:spTgt>
                                        </p:tgtEl>
                                        <p:attrNameLst>
                                          <p:attrName>style.visibility</p:attrName>
                                        </p:attrNameLst>
                                      </p:cBhvr>
                                      <p:to>
                                        <p:strVal val="visible"/>
                                      </p:to>
                                    </p:set>
                                    <p:animEffect transition="in" filter="fade">
                                      <p:cBhvr>
                                        <p:cTn id="28" dur="1000"/>
                                        <p:tgtEl>
                                          <p:spTgt spid="37891">
                                            <p:txEl>
                                              <p:pRg st="3" end="3"/>
                                            </p:txEl>
                                          </p:spTgt>
                                        </p:tgtEl>
                                      </p:cBhvr>
                                    </p:animEffect>
                                    <p:anim calcmode="lin" valueType="num">
                                      <p:cBhvr>
                                        <p:cTn id="29" dur="10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78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7891">
                                            <p:txEl>
                                              <p:pRg st="4" end="4"/>
                                            </p:txEl>
                                          </p:spTgt>
                                        </p:tgtEl>
                                        <p:attrNameLst>
                                          <p:attrName>style.visibility</p:attrName>
                                        </p:attrNameLst>
                                      </p:cBhvr>
                                      <p:to>
                                        <p:strVal val="visible"/>
                                      </p:to>
                                    </p:set>
                                    <p:animEffect transition="in" filter="fade">
                                      <p:cBhvr>
                                        <p:cTn id="35" dur="1000"/>
                                        <p:tgtEl>
                                          <p:spTgt spid="37891">
                                            <p:txEl>
                                              <p:pRg st="4" end="4"/>
                                            </p:txEl>
                                          </p:spTgt>
                                        </p:tgtEl>
                                      </p:cBhvr>
                                    </p:animEffect>
                                    <p:anim calcmode="lin" valueType="num">
                                      <p:cBhvr>
                                        <p:cTn id="36" dur="10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789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7891">
                                            <p:txEl>
                                              <p:pRg st="5" end="5"/>
                                            </p:txEl>
                                          </p:spTgt>
                                        </p:tgtEl>
                                        <p:attrNameLst>
                                          <p:attrName>style.visibility</p:attrName>
                                        </p:attrNameLst>
                                      </p:cBhvr>
                                      <p:to>
                                        <p:strVal val="visible"/>
                                      </p:to>
                                    </p:set>
                                    <p:animEffect transition="in" filter="fade">
                                      <p:cBhvr>
                                        <p:cTn id="42" dur="1000"/>
                                        <p:tgtEl>
                                          <p:spTgt spid="37891">
                                            <p:txEl>
                                              <p:pRg st="5" end="5"/>
                                            </p:txEl>
                                          </p:spTgt>
                                        </p:tgtEl>
                                      </p:cBhvr>
                                    </p:animEffect>
                                    <p:anim calcmode="lin" valueType="num">
                                      <p:cBhvr>
                                        <p:cTn id="43" dur="1000" fill="hold"/>
                                        <p:tgtEl>
                                          <p:spTgt spid="3789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78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7891">
                                            <p:txEl>
                                              <p:pRg st="6" end="6"/>
                                            </p:txEl>
                                          </p:spTgt>
                                        </p:tgtEl>
                                        <p:attrNameLst>
                                          <p:attrName>style.visibility</p:attrName>
                                        </p:attrNameLst>
                                      </p:cBhvr>
                                      <p:to>
                                        <p:strVal val="visible"/>
                                      </p:to>
                                    </p:set>
                                    <p:animEffect transition="in" filter="fade">
                                      <p:cBhvr>
                                        <p:cTn id="49" dur="1000"/>
                                        <p:tgtEl>
                                          <p:spTgt spid="37891">
                                            <p:txEl>
                                              <p:pRg st="6" end="6"/>
                                            </p:txEl>
                                          </p:spTgt>
                                        </p:tgtEl>
                                      </p:cBhvr>
                                    </p:animEffect>
                                    <p:anim calcmode="lin" valueType="num">
                                      <p:cBhvr>
                                        <p:cTn id="50" dur="1000" fill="hold"/>
                                        <p:tgtEl>
                                          <p:spTgt spid="37891">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789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Autofit/>
          </a:bodyPr>
          <a:lstStyle/>
          <a:p>
            <a:r>
              <a:rPr lang="el-GR" sz="4000" dirty="0"/>
              <a:t>1</a:t>
            </a:r>
            <a:r>
              <a:rPr lang="en-US" sz="4000" dirty="0"/>
              <a:t>/</a:t>
            </a:r>
            <a:r>
              <a:rPr lang="el-GR" sz="4000" dirty="0"/>
              <a:t>8 ΕΝΕΡΓΕΙΑΚΗ ΚΑΤΑΝΑΛΩΣΗ</a:t>
            </a:r>
            <a:endParaRPr lang="el-GR" sz="4000" b="1" dirty="0"/>
          </a:p>
        </p:txBody>
      </p:sp>
      <p:sp>
        <p:nvSpPr>
          <p:cNvPr id="39939" name="Rectangle 3"/>
          <p:cNvSpPr>
            <a:spLocks noGrp="1" noChangeArrowheads="1"/>
          </p:cNvSpPr>
          <p:nvPr>
            <p:ph type="body" idx="1"/>
          </p:nvPr>
        </p:nvSpPr>
        <p:spPr>
          <a:xfrm>
            <a:off x="457200" y="1371600"/>
            <a:ext cx="8229600" cy="4754563"/>
          </a:xfrm>
        </p:spPr>
        <p:txBody>
          <a:bodyPr>
            <a:normAutofit/>
          </a:bodyPr>
          <a:lstStyle/>
          <a:p>
            <a:pPr algn="just">
              <a:lnSpc>
                <a:spcPct val="80000"/>
              </a:lnSpc>
              <a:buFont typeface="Wingdings" panose="05000000000000000000" pitchFamily="2" charset="2"/>
              <a:buChar char="v"/>
            </a:pPr>
            <a:r>
              <a:rPr lang="el-GR" sz="2800" dirty="0"/>
              <a:t> Το αειφόρο σχολείο ενδιαφέρεται έμπρακτα για τη δημιουργική αξιοποίηση των χώρων και συνετή χρήση των πόρων.</a:t>
            </a:r>
          </a:p>
          <a:p>
            <a:pPr algn="just">
              <a:lnSpc>
                <a:spcPct val="80000"/>
              </a:lnSpc>
              <a:buFont typeface="Wingdings" panose="05000000000000000000" pitchFamily="2" charset="2"/>
              <a:buChar char="v"/>
            </a:pPr>
            <a:r>
              <a:rPr lang="el-GR" sz="2800" dirty="0"/>
              <a:t>Είναι σχεδόν Μηδενικής Ενεργειακής Κατανάλωσης ή Μηδενικού Ενεργειακού Αποτυπώματος.</a:t>
            </a:r>
          </a:p>
          <a:p>
            <a:pPr algn="just">
              <a:lnSpc>
                <a:spcPct val="80000"/>
              </a:lnSpc>
              <a:buFont typeface="Wingdings" panose="05000000000000000000" pitchFamily="2" charset="2"/>
              <a:buChar char="v"/>
            </a:pPr>
            <a:r>
              <a:rPr lang="el-GR" sz="2800" dirty="0"/>
              <a:t>Είναι ένα βιοκλιματικό σχολείο με χαμηλές ενεργειακές απαιτήσεις. Πρόκειται για ένα σχολείο, το οποίο παράγει τόση ενέργεια όση ενέργεια καταναλώνει</a:t>
            </a:r>
            <a:endParaRPr lang="el-GR"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20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fade">
                                      <p:cBhvr>
                                        <p:cTn id="12" dur="2000"/>
                                        <p:tgtEl>
                                          <p:spTgt spid="399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Effect transition="in" filter="fade">
                                      <p:cBhvr>
                                        <p:cTn id="17" dur="2000"/>
                                        <p:tgtEl>
                                          <p:spTgt spid="39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2808</TotalTime>
  <Words>1414</Words>
  <Application>Microsoft Office PowerPoint</Application>
  <PresentationFormat>Προβολή στην οθόνη (4:3)</PresentationFormat>
  <Paragraphs>112</Paragraphs>
  <Slides>18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18</vt:i4>
      </vt:variant>
    </vt:vector>
  </HeadingPairs>
  <TitlesOfParts>
    <vt:vector size="24" baseType="lpstr">
      <vt:lpstr>Arial</vt:lpstr>
      <vt:lpstr>Calibri</vt:lpstr>
      <vt:lpstr>Impact</vt:lpstr>
      <vt:lpstr>Times New Roman</vt:lpstr>
      <vt:lpstr>Wingdings</vt:lpstr>
      <vt:lpstr>Θέμα του Office</vt:lpstr>
      <vt:lpstr> ΤΟ ΑΕΙΦΟΡΟ ΣΧΟΛΕΙΟ</vt:lpstr>
      <vt:lpstr>1/1 ΤΟ ΑΕΙΦΟΡΟ ΣΧΟΛΕΙΟ</vt:lpstr>
      <vt:lpstr>1/2 ΕΠΙΠΕΔΑ ΛΕΙΤΟΥΡΓΙΑΣ ΤΟΥ ΑΕΙΦΟΡΟΥ ΣΧΟΛΕΙΟΥ</vt:lpstr>
      <vt:lpstr>1/3 ΠΡΟΓΡΑΜΜΑ ΣΠΟΥΔΩΝ</vt:lpstr>
      <vt:lpstr>1/4 ΠΑΙΔΑΓΩΓΙΚΟΣ ΣΤΟΧΟΣ ΤΟΥ ΑΕΙΦΟΡΟΥ ΣΧΟΛΕΙΟΥ</vt:lpstr>
      <vt:lpstr>1/5 ΠΑΙΔΑΓΩΓΙΚΟ ΠΛΑΙΣΙΟ</vt:lpstr>
      <vt:lpstr>1/6 ΘΕΜΑΤΑ</vt:lpstr>
      <vt:lpstr> 1/7 ΤΕΧΝΙΚΟ/ΟΙΚΟΝΟΜΙΚΟ ΕΠΙΠΕΔΟ </vt:lpstr>
      <vt:lpstr>1/8 ΕΝΕΡΓΕΙΑΚΗ ΚΑΤΑΝΑΛΩΣΗ</vt:lpstr>
      <vt:lpstr>1/9 Η ΑΥΛΗ ΤΟΥ ΑΕΙΦΟΡΟΥ ΣΧΟΛΕΙΟΥ</vt:lpstr>
      <vt:lpstr>1/10 ΚΟΙΝΩΝΙΚΟ/ΟΡΓΑΝΩΣΙΑΚΟ ΕΠΙΠΕΔΟ</vt:lpstr>
      <vt:lpstr>1/11 Η ΔΙΟΙΚΗΣΗ ΤΟΥ ΑΕΙΦΟΡΟΥ ΣΧΟΛΕΙΟΥ</vt:lpstr>
      <vt:lpstr>1/12 Η ΛΗΨΗ ΑΠΟΦΑΣΕΩΝ</vt:lpstr>
      <vt:lpstr>1/13 ΑΕΙΦΟΡΟΣ ΗΓΕΣΙΑ</vt:lpstr>
      <vt:lpstr>2/1 ΣΥΝΟΨΗ</vt:lpstr>
      <vt:lpstr>2/2 ΣΥΝΟΨΗ</vt:lpstr>
      <vt:lpstr>3/1 ΒΙΒΛΙΟΓΡΑΦΙΑ</vt:lpstr>
      <vt:lpstr>3/2 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Persa</dc:creator>
  <cp:lastModifiedBy>User</cp:lastModifiedBy>
  <cp:revision>303</cp:revision>
  <dcterms:created xsi:type="dcterms:W3CDTF">2012-09-06T09:03:05Z</dcterms:created>
  <dcterms:modified xsi:type="dcterms:W3CDTF">2022-08-31T21:31:07Z</dcterms:modified>
</cp:coreProperties>
</file>