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0" r:id="rId2"/>
    <p:sldId id="281" r:id="rId3"/>
    <p:sldId id="258" r:id="rId4"/>
    <p:sldId id="259" r:id="rId5"/>
    <p:sldId id="260" r:id="rId6"/>
    <p:sldId id="261" r:id="rId7"/>
    <p:sldId id="275" r:id="rId8"/>
    <p:sldId id="262" r:id="rId9"/>
    <p:sldId id="276" r:id="rId10"/>
    <p:sldId id="277" r:id="rId11"/>
    <p:sldId id="278" r:id="rId12"/>
    <p:sldId id="279" r:id="rId13"/>
    <p:sldId id="280" r:id="rId14"/>
    <p:sldId id="273" r:id="rId15"/>
    <p:sldId id="274" r:id="rId16"/>
    <p:sldId id="267" r:id="rId17"/>
    <p:sldId id="268" r:id="rId18"/>
    <p:sldId id="269" r:id="rId1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7AF10-F042-4B39-8DB0-FD8949D6A1B6}" type="datetimeFigureOut">
              <a:rPr lang="el-GR" smtClean="0"/>
              <a:t>14/2/2018</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94D20E-8C6E-458A-8003-A4FDB3A60D47}" type="slidenum">
              <a:rPr lang="el-GR" smtClean="0"/>
              <a:t>‹#›</a:t>
            </a:fld>
            <a:endParaRPr lang="el-GR"/>
          </a:p>
        </p:txBody>
      </p:sp>
    </p:spTree>
    <p:extLst>
      <p:ext uri="{BB962C8B-B14F-4D97-AF65-F5344CB8AC3E}">
        <p14:creationId xmlns:p14="http://schemas.microsoft.com/office/powerpoint/2010/main" val="83356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DA6E66-6BCA-4E20-B932-77B8290C2B36}" type="datetimeFigureOut">
              <a:rPr lang="el-GR" smtClean="0"/>
              <a:t>14/2/2018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3237993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DA6E66-6BCA-4E20-B932-77B8290C2B36}" type="datetimeFigureOut">
              <a:rPr lang="el-GR" smtClean="0"/>
              <a:t>14/2/2018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692354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DA6E66-6BCA-4E20-B932-77B8290C2B36}" type="datetimeFigureOut">
              <a:rPr lang="el-GR" smtClean="0"/>
              <a:t>14/2/2018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274463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DA6E66-6BCA-4E20-B932-77B8290C2B36}" type="datetimeFigureOut">
              <a:rPr lang="el-GR" smtClean="0"/>
              <a:t>14/2/2018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254689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DA6E66-6BCA-4E20-B932-77B8290C2B36}" type="datetimeFigureOut">
              <a:rPr lang="el-GR" smtClean="0"/>
              <a:t>14/2/2018</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296511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DA6E66-6BCA-4E20-B932-77B8290C2B36}" type="datetimeFigureOut">
              <a:rPr lang="el-GR" smtClean="0"/>
              <a:t>14/2/2018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253816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DA6E66-6BCA-4E20-B932-77B8290C2B36}" type="datetimeFigureOut">
              <a:rPr lang="el-GR" smtClean="0"/>
              <a:t>14/2/2018</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134510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DA6E66-6BCA-4E20-B932-77B8290C2B36}" type="datetimeFigureOut">
              <a:rPr lang="el-GR" smtClean="0"/>
              <a:t>14/2/2018</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181366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DA6E66-6BCA-4E20-B932-77B8290C2B36}" type="datetimeFigureOut">
              <a:rPr lang="el-GR" smtClean="0"/>
              <a:t>14/2/2018</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608600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DA6E66-6BCA-4E20-B932-77B8290C2B36}" type="datetimeFigureOut">
              <a:rPr lang="el-GR" smtClean="0"/>
              <a:t>14/2/2018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4109560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DA6E66-6BCA-4E20-B932-77B8290C2B36}" type="datetimeFigureOut">
              <a:rPr lang="el-GR" smtClean="0"/>
              <a:t>14/2/2018</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1F6F92EB-F88F-4D23-A63E-3286493BA072}" type="slidenum">
              <a:rPr lang="el-GR" smtClean="0"/>
              <a:t>‹#›</a:t>
            </a:fld>
            <a:endParaRPr lang="el-GR"/>
          </a:p>
        </p:txBody>
      </p:sp>
    </p:spTree>
    <p:extLst>
      <p:ext uri="{BB962C8B-B14F-4D97-AF65-F5344CB8AC3E}">
        <p14:creationId xmlns:p14="http://schemas.microsoft.com/office/powerpoint/2010/main" val="1440307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A6E66-6BCA-4E20-B932-77B8290C2B36}" type="datetimeFigureOut">
              <a:rPr lang="el-GR" smtClean="0"/>
              <a:t>14/2/2018</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F92EB-F88F-4D23-A63E-3286493BA072}" type="slidenum">
              <a:rPr lang="el-GR" smtClean="0"/>
              <a:t>‹#›</a:t>
            </a:fld>
            <a:endParaRPr lang="el-GR"/>
          </a:p>
        </p:txBody>
      </p:sp>
    </p:spTree>
    <p:extLst>
      <p:ext uri="{BB962C8B-B14F-4D97-AF65-F5344CB8AC3E}">
        <p14:creationId xmlns:p14="http://schemas.microsoft.com/office/powerpoint/2010/main" val="1403165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ncbi.nlm.nih.gov/pubmed" TargetMode="External"/><Relationship Id="rId2" Type="http://schemas.openxmlformats.org/officeDocument/2006/relationships/hyperlink" Target="http://www.nlm.nih.gov/bsd/pmresources.html"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l-GR" smtClean="0"/>
              <a:t>ΕΣΔΔ - Χρήστος Μπουρσανίδης</a:t>
            </a:r>
            <a:endParaRPr lang="el-GR"/>
          </a:p>
        </p:txBody>
      </p:sp>
      <p:sp>
        <p:nvSpPr>
          <p:cNvPr id="4" name="Slide Number Placeholder 3"/>
          <p:cNvSpPr>
            <a:spLocks noGrp="1"/>
          </p:cNvSpPr>
          <p:nvPr>
            <p:ph type="sldNum" sz="quarter" idx="12"/>
          </p:nvPr>
        </p:nvSpPr>
        <p:spPr/>
        <p:txBody>
          <a:bodyPr/>
          <a:lstStyle/>
          <a:p>
            <a:pPr>
              <a:defRPr/>
            </a:pPr>
            <a:fld id="{CDE3D922-EB86-456C-9BCA-4C2110464B3B}" type="slidenum">
              <a:rPr lang="el-GR" smtClean="0"/>
              <a:pPr>
                <a:defRPr/>
              </a:pPr>
              <a:t>1</a:t>
            </a:fld>
            <a:endParaRPr lang="el-GR"/>
          </a:p>
        </p:txBody>
      </p:sp>
      <p:pic>
        <p:nvPicPr>
          <p:cNvPr id="397314" name="Picture 2"/>
          <p:cNvPicPr>
            <a:picLocks noChangeAspect="1" noChangeArrowheads="1"/>
          </p:cNvPicPr>
          <p:nvPr/>
        </p:nvPicPr>
        <p:blipFill>
          <a:blip r:embed="rId2" cstate="print"/>
          <a:srcRect/>
          <a:stretch>
            <a:fillRect/>
          </a:stretch>
        </p:blipFill>
        <p:spPr bwMode="auto">
          <a:xfrm>
            <a:off x="1524001" y="0"/>
            <a:ext cx="9144000" cy="6822530"/>
          </a:xfrm>
          <a:prstGeom prst="rect">
            <a:avLst/>
          </a:prstGeom>
          <a:noFill/>
          <a:ln w="12700" cap="flat" cmpd="sng">
            <a:noFill/>
            <a:prstDash val="solid"/>
            <a:miter lim="800000"/>
            <a:headEnd type="none" w="sm" len="sm"/>
            <a:tailEnd type="none" w="sm" len="sm"/>
          </a:ln>
          <a:effectLst/>
        </p:spPr>
      </p:pic>
    </p:spTree>
    <p:extLst>
      <p:ext uri="{BB962C8B-B14F-4D97-AF65-F5344CB8AC3E}">
        <p14:creationId xmlns:p14="http://schemas.microsoft.com/office/powerpoint/2010/main" val="1319312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557880"/>
          </a:xfrm>
        </p:spPr>
        <p:txBody>
          <a:bodyPr>
            <a:normAutofit/>
          </a:bodyPr>
          <a:lstStyle/>
          <a:p>
            <a:r>
              <a:rPr lang="el-GR" sz="2800" dirty="0">
                <a:latin typeface="+mn-lt"/>
              </a:rPr>
              <a:t>Στην Παροχή Ιατρικών Υπηρεσιών παρουσιάζεται μια μεγάλη ποικιλία διαφοροποιήσεων που συνοδεύονται πολύ συχνά από ένα </a:t>
            </a:r>
            <a:r>
              <a:rPr lang="el-GR" sz="2800" dirty="0">
                <a:solidFill>
                  <a:schemeClr val="accent2">
                    <a:lumMod val="75000"/>
                  </a:schemeClr>
                </a:solidFill>
                <a:latin typeface="+mn-lt"/>
              </a:rPr>
              <a:t>πλέγμα κινήτρων και αντικινήτρων </a:t>
            </a:r>
            <a:r>
              <a:rPr lang="el-GR" sz="2800" dirty="0">
                <a:latin typeface="+mn-lt"/>
              </a:rPr>
              <a:t>τα οποία απευθύνονται στους γιατρούς και τους ασθενείς.</a:t>
            </a:r>
            <a:r>
              <a:rPr lang="en-US" sz="2800" dirty="0">
                <a:latin typeface="+mn-lt"/>
              </a:rPr>
              <a:t/>
            </a:r>
            <a:br>
              <a:rPr lang="en-US" sz="2800" dirty="0">
                <a:latin typeface="+mn-lt"/>
              </a:rPr>
            </a:br>
            <a:r>
              <a:rPr lang="el-GR" sz="2800" dirty="0">
                <a:latin typeface="+mn-lt"/>
              </a:rPr>
              <a:t/>
            </a:r>
            <a:br>
              <a:rPr lang="el-GR" sz="2800" dirty="0">
                <a:latin typeface="+mn-lt"/>
              </a:rPr>
            </a:br>
            <a:r>
              <a:rPr lang="el-GR" sz="2800" dirty="0">
                <a:latin typeface="+mn-lt"/>
              </a:rPr>
              <a:t>Η μελέτη της θεωρίας των κινήτρων μελετά την </a:t>
            </a:r>
            <a:r>
              <a:rPr lang="el-GR" sz="2800" dirty="0" smtClean="0">
                <a:latin typeface="+mn-lt"/>
              </a:rPr>
              <a:t>επίδραση που έχουν τα </a:t>
            </a:r>
            <a:r>
              <a:rPr lang="el-GR" sz="2800" dirty="0" smtClean="0">
                <a:solidFill>
                  <a:schemeClr val="accent2">
                    <a:lumMod val="75000"/>
                  </a:schemeClr>
                </a:solidFill>
                <a:latin typeface="+mn-lt"/>
              </a:rPr>
              <a:t>οικονομικά κίνητρα </a:t>
            </a:r>
            <a:r>
              <a:rPr lang="el-GR" sz="2800" dirty="0">
                <a:latin typeface="+mn-lt"/>
              </a:rPr>
              <a:t>στο σύστημα αμοιβής των γιατρών στο σύστημα προμηθειών και γενικότερα στον νόμο της προσφοράς και της ζήτησης στο χώρο της υγείας.</a:t>
            </a:r>
          </a:p>
        </p:txBody>
      </p:sp>
    </p:spTree>
    <p:extLst>
      <p:ext uri="{BB962C8B-B14F-4D97-AF65-F5344CB8AC3E}">
        <p14:creationId xmlns:p14="http://schemas.microsoft.com/office/powerpoint/2010/main" val="778724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593125"/>
            <a:ext cx="10515600" cy="5090984"/>
          </a:xfrm>
        </p:spPr>
        <p:txBody>
          <a:bodyPr>
            <a:normAutofit/>
          </a:bodyPr>
          <a:lstStyle/>
          <a:p>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2800" dirty="0" smtClean="0">
                <a:latin typeface="+mn-lt"/>
              </a:rPr>
              <a:t>Μερικοί υποστηρίζουν ότι το ανταγωνιστικό περιβάλλον που δημιουργούν τα οικονομικά κίνητρα </a:t>
            </a:r>
            <a:r>
              <a:rPr lang="el-GR" sz="2800" dirty="0" smtClean="0">
                <a:solidFill>
                  <a:schemeClr val="accent2">
                    <a:lumMod val="75000"/>
                  </a:schemeClr>
                </a:solidFill>
                <a:latin typeface="+mn-lt"/>
              </a:rPr>
              <a:t>θέτει ηθικά διλήμματα στους γιατρούς </a:t>
            </a:r>
            <a:r>
              <a:rPr lang="el-GR" sz="2800" dirty="0" smtClean="0">
                <a:latin typeface="+mn-lt"/>
              </a:rPr>
              <a:t>και πολλές φορές επηρεάζει αρνητικά την υγεία των ασθενών.</a:t>
            </a:r>
            <a:br>
              <a:rPr lang="el-GR" sz="2800" dirty="0" smtClean="0">
                <a:latin typeface="+mn-lt"/>
              </a:rPr>
            </a:br>
            <a:r>
              <a:rPr lang="el-GR" sz="2800" dirty="0">
                <a:latin typeface="+mn-lt"/>
              </a:rPr>
              <a:t/>
            </a:r>
            <a:br>
              <a:rPr lang="el-GR" sz="2800" dirty="0">
                <a:latin typeface="+mn-lt"/>
              </a:rPr>
            </a:br>
            <a:r>
              <a:rPr lang="el-GR" sz="2800" dirty="0">
                <a:latin typeface="+mn-lt"/>
              </a:rPr>
              <a:t>Σ</a:t>
            </a:r>
            <a:r>
              <a:rPr lang="el-GR" sz="2800" dirty="0" smtClean="0">
                <a:latin typeface="+mn-lt"/>
              </a:rPr>
              <a:t>ήμερα γίνεται έντονος διάλογος γύρω από την ηθική βάση και τις συνέπειες που μπορεί να έχουν </a:t>
            </a:r>
            <a:r>
              <a:rPr lang="el-GR" sz="2800" dirty="0" smtClean="0">
                <a:solidFill>
                  <a:schemeClr val="accent2">
                    <a:lumMod val="75000"/>
                  </a:schemeClr>
                </a:solidFill>
                <a:latin typeface="+mn-lt"/>
              </a:rPr>
              <a:t>τα κίνητρα στον όγκο, την ποιότητα </a:t>
            </a:r>
            <a:r>
              <a:rPr lang="el-GR" sz="2800" dirty="0" smtClean="0">
                <a:latin typeface="+mn-lt"/>
              </a:rPr>
              <a:t>και την </a:t>
            </a:r>
            <a:r>
              <a:rPr lang="el-GR" sz="2800" dirty="0" smtClean="0">
                <a:solidFill>
                  <a:schemeClr val="accent2">
                    <a:lumMod val="75000"/>
                  </a:schemeClr>
                </a:solidFill>
                <a:latin typeface="+mn-lt"/>
              </a:rPr>
              <a:t>υγεία</a:t>
            </a:r>
            <a:r>
              <a:rPr lang="el-GR" sz="2800" dirty="0" smtClean="0">
                <a:latin typeface="+mn-lt"/>
              </a:rPr>
              <a:t> των ασθενών.  </a:t>
            </a:r>
            <a:r>
              <a:rPr lang="el-GR" sz="2800" dirty="0" smtClean="0"/>
              <a:t/>
            </a:r>
            <a:br>
              <a:rPr lang="el-GR" sz="2800" dirty="0" smtClean="0"/>
            </a:br>
            <a:r>
              <a:rPr lang="el-GR" sz="2500" dirty="0"/>
              <a:t/>
            </a:r>
            <a:br>
              <a:rPr lang="el-GR" sz="2500" dirty="0"/>
            </a:br>
            <a:r>
              <a:rPr lang="el-GR" sz="2500" dirty="0" smtClean="0"/>
              <a:t>  </a:t>
            </a:r>
            <a:endParaRPr lang="el-GR" sz="2500" dirty="0"/>
          </a:p>
        </p:txBody>
      </p:sp>
    </p:spTree>
    <p:extLst>
      <p:ext uri="{BB962C8B-B14F-4D97-AF65-F5344CB8AC3E}">
        <p14:creationId xmlns:p14="http://schemas.microsoft.com/office/powerpoint/2010/main" val="928894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72298" y="818205"/>
            <a:ext cx="10515600" cy="5524929"/>
          </a:xfrm>
        </p:spPr>
        <p:txBody>
          <a:bodyPr>
            <a:normAutofit/>
          </a:bodyPr>
          <a:lstStyle/>
          <a:p>
            <a:r>
              <a:rPr lang="el-GR" sz="2800" dirty="0" smtClean="0">
                <a:solidFill>
                  <a:schemeClr val="accent2">
                    <a:lumMod val="75000"/>
                  </a:schemeClr>
                </a:solidFill>
                <a:latin typeface="+mn-lt"/>
              </a:rPr>
              <a:t>Η αμφισβήτηση των κινήτρων.</a:t>
            </a:r>
            <a:br>
              <a:rPr lang="el-GR" sz="2800" dirty="0" smtClean="0">
                <a:solidFill>
                  <a:schemeClr val="accent2">
                    <a:lumMod val="75000"/>
                  </a:schemeClr>
                </a:solidFill>
                <a:latin typeface="+mn-lt"/>
              </a:rPr>
            </a:br>
            <a:r>
              <a:rPr lang="el-GR" sz="2800" dirty="0" smtClean="0">
                <a:solidFill>
                  <a:schemeClr val="accent2">
                    <a:lumMod val="75000"/>
                  </a:schemeClr>
                </a:solidFill>
                <a:latin typeface="+mn-lt"/>
              </a:rPr>
              <a:t/>
            </a:r>
            <a:br>
              <a:rPr lang="el-GR" sz="2800" dirty="0" smtClean="0">
                <a:solidFill>
                  <a:schemeClr val="accent2">
                    <a:lumMod val="75000"/>
                  </a:schemeClr>
                </a:solidFill>
                <a:latin typeface="+mn-lt"/>
              </a:rPr>
            </a:br>
            <a:r>
              <a:rPr lang="el-GR" sz="2800" dirty="0" smtClean="0">
                <a:solidFill>
                  <a:schemeClr val="tx1">
                    <a:lumMod val="95000"/>
                    <a:lumOff val="5000"/>
                  </a:schemeClr>
                </a:solidFill>
                <a:latin typeface="+mn-lt"/>
              </a:rPr>
              <a:t>Οι  πολέμιοι των κινήτρων αμφισβητούν την </a:t>
            </a:r>
            <a:r>
              <a:rPr lang="el-GR" sz="2800" dirty="0">
                <a:solidFill>
                  <a:schemeClr val="tx1">
                    <a:lumMod val="95000"/>
                    <a:lumOff val="5000"/>
                  </a:schemeClr>
                </a:solidFill>
                <a:latin typeface="+mn-lt"/>
              </a:rPr>
              <a:t>ύ</a:t>
            </a:r>
            <a:r>
              <a:rPr lang="el-GR" sz="2800" dirty="0" smtClean="0">
                <a:solidFill>
                  <a:schemeClr val="tx1">
                    <a:lumMod val="95000"/>
                    <a:lumOff val="5000"/>
                  </a:schemeClr>
                </a:solidFill>
                <a:latin typeface="+mn-lt"/>
              </a:rPr>
              <a:t>παρξή τους και υποστηρίζουν πως το </a:t>
            </a:r>
            <a:r>
              <a:rPr lang="el-GR" sz="2800" dirty="0" smtClean="0">
                <a:solidFill>
                  <a:schemeClr val="accent2">
                    <a:lumMod val="75000"/>
                  </a:schemeClr>
                </a:solidFill>
                <a:latin typeface="+mn-lt"/>
              </a:rPr>
              <a:t>επίπεδο παροχής υπηρεσιών δεν θα πρέπει  να έχει ως επιδίωξη το κέρδος </a:t>
            </a:r>
            <a:r>
              <a:rPr lang="el-GR" sz="2800" dirty="0" smtClean="0">
                <a:solidFill>
                  <a:schemeClr val="tx1">
                    <a:lumMod val="95000"/>
                    <a:lumOff val="5000"/>
                  </a:schemeClr>
                </a:solidFill>
                <a:latin typeface="+mn-lt"/>
              </a:rPr>
              <a:t>και αυτό έχει αντανάκλαση</a:t>
            </a:r>
            <a:r>
              <a:rPr lang="el-GR" sz="2800" dirty="0">
                <a:solidFill>
                  <a:schemeClr val="tx1">
                    <a:lumMod val="95000"/>
                    <a:lumOff val="5000"/>
                  </a:schemeClr>
                </a:solidFill>
                <a:latin typeface="+mn-lt"/>
              </a:rPr>
              <a:t> </a:t>
            </a:r>
            <a:r>
              <a:rPr lang="el-GR" sz="2800" dirty="0" smtClean="0">
                <a:solidFill>
                  <a:schemeClr val="tx1">
                    <a:lumMod val="95000"/>
                    <a:lumOff val="5000"/>
                  </a:schemeClr>
                </a:solidFill>
                <a:latin typeface="+mn-lt"/>
              </a:rPr>
              <a:t>στον ιδιωτικό τομέα των υπηρεσιών.</a:t>
            </a:r>
            <a:br>
              <a:rPr lang="el-GR" sz="2800" dirty="0" smtClean="0">
                <a:solidFill>
                  <a:schemeClr val="tx1">
                    <a:lumMod val="95000"/>
                    <a:lumOff val="5000"/>
                  </a:schemeClr>
                </a:solidFill>
                <a:latin typeface="+mn-lt"/>
              </a:rPr>
            </a:br>
            <a:r>
              <a:rPr lang="el-GR" sz="2800" dirty="0">
                <a:solidFill>
                  <a:schemeClr val="tx1">
                    <a:lumMod val="95000"/>
                    <a:lumOff val="5000"/>
                  </a:schemeClr>
                </a:solidFill>
                <a:latin typeface="+mn-lt"/>
              </a:rPr>
              <a:t/>
            </a:r>
            <a:br>
              <a:rPr lang="el-GR" sz="2800" dirty="0">
                <a:solidFill>
                  <a:schemeClr val="tx1">
                    <a:lumMod val="95000"/>
                    <a:lumOff val="5000"/>
                  </a:schemeClr>
                </a:solidFill>
                <a:latin typeface="+mn-lt"/>
              </a:rPr>
            </a:br>
            <a:r>
              <a:rPr lang="el-GR" sz="2800" dirty="0" smtClean="0">
                <a:solidFill>
                  <a:schemeClr val="tx1">
                    <a:lumMod val="95000"/>
                    <a:lumOff val="5000"/>
                  </a:schemeClr>
                </a:solidFill>
                <a:latin typeface="+mn-lt"/>
              </a:rPr>
              <a:t>Υποστηρίζουν ότι οι γιατροί πρέπει να κάνουν αυτό που κρίνουν και πιστεύουν ότι </a:t>
            </a:r>
            <a:r>
              <a:rPr lang="el-GR" sz="2800" dirty="0" smtClean="0">
                <a:solidFill>
                  <a:schemeClr val="accent2">
                    <a:lumMod val="75000"/>
                  </a:schemeClr>
                </a:solidFill>
                <a:latin typeface="+mn-lt"/>
              </a:rPr>
              <a:t>μπορεί να ωφελήσει τον ασθενή </a:t>
            </a:r>
            <a:r>
              <a:rPr lang="el-GR" sz="2800" dirty="0" smtClean="0">
                <a:solidFill>
                  <a:schemeClr val="tx1">
                    <a:lumMod val="95000"/>
                    <a:lumOff val="5000"/>
                  </a:schemeClr>
                </a:solidFill>
                <a:latin typeface="+mn-lt"/>
              </a:rPr>
              <a:t>και πιστεύουν πως η ύπαρξη </a:t>
            </a:r>
            <a:r>
              <a:rPr lang="el-GR" sz="2800" dirty="0" smtClean="0">
                <a:solidFill>
                  <a:schemeClr val="accent2">
                    <a:lumMod val="75000"/>
                  </a:schemeClr>
                </a:solidFill>
                <a:latin typeface="+mn-lt"/>
              </a:rPr>
              <a:t>οικονομικών κινήτρων </a:t>
            </a:r>
            <a:r>
              <a:rPr lang="el-GR" sz="2800" dirty="0" smtClean="0">
                <a:solidFill>
                  <a:schemeClr val="tx1">
                    <a:lumMod val="95000"/>
                    <a:lumOff val="5000"/>
                  </a:schemeClr>
                </a:solidFill>
                <a:latin typeface="+mn-lt"/>
              </a:rPr>
              <a:t>επηρεάζει αρνητικά τον τρόπο που αποφασίζουν οι γιατροί και έχει βλαπτικές συνέπειες στην κοινωνική αλληλεγγύη του συστήματος υγείας.</a:t>
            </a:r>
            <a:br>
              <a:rPr lang="el-GR" sz="2800" dirty="0" smtClean="0">
                <a:solidFill>
                  <a:schemeClr val="tx1">
                    <a:lumMod val="95000"/>
                    <a:lumOff val="5000"/>
                  </a:schemeClr>
                </a:solidFill>
                <a:latin typeface="+mn-lt"/>
              </a:rPr>
            </a:br>
            <a:r>
              <a:rPr lang="el-GR" sz="2800" dirty="0" smtClean="0">
                <a:solidFill>
                  <a:schemeClr val="tx1">
                    <a:lumMod val="95000"/>
                    <a:lumOff val="5000"/>
                  </a:schemeClr>
                </a:solidFill>
                <a:latin typeface="+mn-lt"/>
              </a:rPr>
              <a:t>  </a:t>
            </a:r>
            <a:endParaRPr lang="el-GR" sz="2800" dirty="0">
              <a:solidFill>
                <a:schemeClr val="tx1">
                  <a:lumMod val="95000"/>
                  <a:lumOff val="5000"/>
                </a:schemeClr>
              </a:solidFill>
              <a:latin typeface="+mn-lt"/>
            </a:endParaRPr>
          </a:p>
        </p:txBody>
      </p:sp>
    </p:spTree>
    <p:extLst>
      <p:ext uri="{BB962C8B-B14F-4D97-AF65-F5344CB8AC3E}">
        <p14:creationId xmlns:p14="http://schemas.microsoft.com/office/powerpoint/2010/main" val="4256961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3"/>
            <a:ext cx="10515600" cy="5673212"/>
          </a:xfrm>
        </p:spPr>
        <p:txBody>
          <a:bodyPr>
            <a:normAutofit fontScale="90000"/>
          </a:bodyPr>
          <a:lstStyle/>
          <a:p>
            <a:r>
              <a:rPr lang="el-GR" sz="2500" dirty="0" smtClean="0"/>
              <a:t/>
            </a:r>
            <a:br>
              <a:rPr lang="el-GR" sz="2500" dirty="0" smtClean="0"/>
            </a:br>
            <a:r>
              <a:rPr lang="el-GR" sz="2500" dirty="0"/>
              <a:t/>
            </a:r>
            <a:br>
              <a:rPr lang="el-GR" sz="2500" dirty="0"/>
            </a:br>
            <a:r>
              <a:rPr lang="el-GR" sz="2500" dirty="0" smtClean="0"/>
              <a:t/>
            </a:r>
            <a:br>
              <a:rPr lang="el-GR" sz="2500" dirty="0" smtClean="0"/>
            </a:br>
            <a:r>
              <a:rPr lang="el-GR" sz="2500" dirty="0"/>
              <a:t/>
            </a:r>
            <a:br>
              <a:rPr lang="el-GR" sz="2500" dirty="0"/>
            </a:br>
            <a:r>
              <a:rPr lang="el-GR" sz="2500" dirty="0" smtClean="0"/>
              <a:t/>
            </a:r>
            <a:br>
              <a:rPr lang="el-GR" sz="2500" dirty="0" smtClean="0"/>
            </a:br>
            <a:r>
              <a:rPr lang="el-GR" sz="3100" dirty="0" smtClean="0">
                <a:latin typeface="+mn-lt"/>
              </a:rPr>
              <a:t>Από την αντίπερα όχθη υπάρχουν μια σειρά διαπρεπών επιστημόνων οι οποίοι υποστηρίζουν την αναγκαιότητα ύπαρξης κινήτρων</a:t>
            </a:r>
            <a:br>
              <a:rPr lang="el-GR" sz="3100" dirty="0" smtClean="0">
                <a:latin typeface="+mn-lt"/>
              </a:rPr>
            </a:br>
            <a:r>
              <a:rPr lang="el-GR" sz="3100" dirty="0">
                <a:latin typeface="+mn-lt"/>
              </a:rPr>
              <a:t/>
            </a:r>
            <a:br>
              <a:rPr lang="el-GR" sz="3100" dirty="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Ως ζητούμενο παραμένει </a:t>
            </a:r>
            <a:r>
              <a:rPr lang="el-GR" sz="3100" dirty="0" smtClean="0">
                <a:solidFill>
                  <a:schemeClr val="accent2">
                    <a:lumMod val="75000"/>
                  </a:schemeClr>
                </a:solidFill>
                <a:latin typeface="+mn-lt"/>
              </a:rPr>
              <a:t>η βελτίωση του επιπέδου υγείας μέσα σε συνθήκες ισότητας και αποτελεσματικής διαχείρισης </a:t>
            </a:r>
            <a:r>
              <a:rPr lang="el-GR" sz="3100" dirty="0" smtClean="0">
                <a:latin typeface="+mn-lt"/>
              </a:rPr>
              <a:t>των οικονομικών πόρων. </a:t>
            </a:r>
            <a:br>
              <a:rPr lang="el-GR" sz="3100" dirty="0" smtClean="0">
                <a:latin typeface="+mn-lt"/>
              </a:rPr>
            </a:br>
            <a:r>
              <a:rPr lang="el-GR" sz="3100" dirty="0">
                <a:latin typeface="+mn-lt"/>
              </a:rPr>
              <a:t/>
            </a:r>
            <a:br>
              <a:rPr lang="el-GR" sz="3100" dirty="0">
                <a:latin typeface="+mn-lt"/>
              </a:rPr>
            </a:br>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2500" dirty="0" smtClean="0"/>
              <a:t/>
            </a:r>
            <a:br>
              <a:rPr lang="el-GR" sz="2500" dirty="0" smtClean="0"/>
            </a:br>
            <a:r>
              <a:rPr lang="el-GR" sz="2500" dirty="0"/>
              <a:t/>
            </a:r>
            <a:br>
              <a:rPr lang="el-GR" sz="2500" dirty="0"/>
            </a:br>
            <a:r>
              <a:rPr lang="el-GR" sz="2500" dirty="0" smtClean="0"/>
              <a:t/>
            </a:r>
            <a:br>
              <a:rPr lang="el-GR" sz="2500" dirty="0" smtClean="0"/>
            </a:br>
            <a:r>
              <a:rPr lang="el-GR" sz="2500" dirty="0" smtClean="0"/>
              <a:t/>
            </a:r>
            <a:br>
              <a:rPr lang="el-GR" sz="2500" dirty="0" smtClean="0"/>
            </a:br>
            <a:endParaRPr lang="el-GR" sz="2500" dirty="0"/>
          </a:p>
        </p:txBody>
      </p:sp>
    </p:spTree>
    <p:extLst>
      <p:ext uri="{BB962C8B-B14F-4D97-AF65-F5344CB8AC3E}">
        <p14:creationId xmlns:p14="http://schemas.microsoft.com/office/powerpoint/2010/main" val="4182051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5373" y="669925"/>
            <a:ext cx="11598875" cy="5491978"/>
          </a:xfrm>
        </p:spPr>
        <p:txBody>
          <a:bodyPr>
            <a:normAutofit/>
          </a:bodyPr>
          <a:lstStyle/>
          <a:p>
            <a:r>
              <a:rPr lang="el-GR" sz="2800" dirty="0">
                <a:latin typeface="+mn-lt"/>
              </a:rPr>
              <a:t>Η αντίδραση των κυβερνήσεων </a:t>
            </a:r>
            <a:r>
              <a:rPr lang="el-GR" sz="2800" dirty="0" smtClean="0">
                <a:latin typeface="+mn-lt"/>
              </a:rPr>
              <a:t>στα προβλήματα που αντιμετώπιζαν τα συστήματα υγείας υπήρχαν ήταν </a:t>
            </a:r>
            <a:r>
              <a:rPr lang="el-GR" sz="2800" dirty="0">
                <a:latin typeface="+mn-lt"/>
              </a:rPr>
              <a:t>η εισαγωγή κινήτρων για τους </a:t>
            </a:r>
            <a:r>
              <a:rPr lang="el-GR" sz="2800" dirty="0" smtClean="0">
                <a:latin typeface="+mn-lt"/>
              </a:rPr>
              <a:t>προμηθευτές</a:t>
            </a:r>
            <a:r>
              <a:rPr lang="el-GR" sz="2800" dirty="0">
                <a:latin typeface="+mn-lt"/>
              </a:rPr>
              <a:t>. </a:t>
            </a:r>
            <a:br>
              <a:rPr lang="el-GR" sz="2800" dirty="0">
                <a:latin typeface="+mn-lt"/>
              </a:rPr>
            </a:br>
            <a:r>
              <a:rPr lang="el-GR" sz="2800" dirty="0">
                <a:latin typeface="+mn-lt"/>
              </a:rPr>
              <a:t>Για την ακρίβεια, </a:t>
            </a:r>
            <a:r>
              <a:rPr lang="el-GR" sz="2800" dirty="0">
                <a:solidFill>
                  <a:schemeClr val="accent2">
                    <a:lumMod val="75000"/>
                  </a:schemeClr>
                </a:solidFill>
                <a:latin typeface="+mn-lt"/>
              </a:rPr>
              <a:t>θεσμοθετείται ο ανταγωνισμός </a:t>
            </a:r>
            <a:r>
              <a:rPr lang="el-GR" sz="2800" dirty="0" smtClean="0">
                <a:latin typeface="+mn-lt"/>
              </a:rPr>
              <a:t>μεταξύ </a:t>
            </a:r>
            <a:r>
              <a:rPr lang="el-GR" sz="2800" dirty="0">
                <a:latin typeface="+mn-lt"/>
              </a:rPr>
              <a:t>των </a:t>
            </a:r>
            <a:br>
              <a:rPr lang="el-GR" sz="2800" dirty="0">
                <a:latin typeface="+mn-lt"/>
              </a:rPr>
            </a:br>
            <a:r>
              <a:rPr lang="el-GR" sz="2800" dirty="0" smtClean="0">
                <a:latin typeface="+mn-lt"/>
              </a:rPr>
              <a:t>προμηθευτών</a:t>
            </a:r>
            <a:r>
              <a:rPr lang="en-US" sz="2800" dirty="0" smtClean="0">
                <a:latin typeface="+mn-lt"/>
              </a:rPr>
              <a:t> </a:t>
            </a:r>
            <a:r>
              <a:rPr lang="el-GR" sz="2800" dirty="0" smtClean="0">
                <a:latin typeface="+mn-lt"/>
              </a:rPr>
              <a:t>και των αγοραστών </a:t>
            </a:r>
            <a:r>
              <a:rPr lang="el-GR" sz="2800" dirty="0">
                <a:latin typeface="+mn-lt"/>
              </a:rPr>
              <a:t>υγείας με το </a:t>
            </a:r>
            <a:r>
              <a:rPr lang="el-GR" sz="2800" dirty="0">
                <a:solidFill>
                  <a:schemeClr val="accent2">
                    <a:lumMod val="75000"/>
                  </a:schemeClr>
                </a:solidFill>
                <a:latin typeface="+mn-lt"/>
              </a:rPr>
              <a:t>διαχωρισμό της «</a:t>
            </a:r>
            <a:r>
              <a:rPr lang="el-GR" sz="2800" dirty="0" smtClean="0">
                <a:solidFill>
                  <a:schemeClr val="accent2">
                    <a:lumMod val="75000"/>
                  </a:schemeClr>
                </a:solidFill>
                <a:latin typeface="+mn-lt"/>
              </a:rPr>
              <a:t>προσφοράς- προμηθευτές» από την </a:t>
            </a:r>
            <a:r>
              <a:rPr lang="el-GR" sz="2800" dirty="0">
                <a:solidFill>
                  <a:schemeClr val="accent2">
                    <a:lumMod val="75000"/>
                  </a:schemeClr>
                </a:solidFill>
                <a:latin typeface="+mn-lt"/>
              </a:rPr>
              <a:t>«</a:t>
            </a:r>
            <a:r>
              <a:rPr lang="el-GR" sz="2800" dirty="0" smtClean="0">
                <a:solidFill>
                  <a:schemeClr val="accent2">
                    <a:lumMod val="75000"/>
                  </a:schemeClr>
                </a:solidFill>
                <a:latin typeface="+mn-lt"/>
              </a:rPr>
              <a:t>ζήτηση - σύστημα υγείας - ασθενείς»</a:t>
            </a:r>
            <a:r>
              <a:rPr lang="el-GR" sz="2800" dirty="0" smtClean="0">
                <a:latin typeface="+mn-lt"/>
              </a:rPr>
              <a:t>(Βρετανικό ΕΣΥ).</a:t>
            </a:r>
            <a:br>
              <a:rPr lang="el-GR" sz="2800" dirty="0" smtClean="0">
                <a:latin typeface="+mn-lt"/>
              </a:rPr>
            </a:br>
            <a:r>
              <a:rPr lang="el-GR" sz="2800" dirty="0">
                <a:latin typeface="+mn-lt"/>
              </a:rPr>
              <a:t/>
            </a:r>
            <a:br>
              <a:rPr lang="el-GR" sz="2800" dirty="0">
                <a:latin typeface="+mn-lt"/>
              </a:rPr>
            </a:br>
            <a:r>
              <a:rPr lang="el-GR" sz="2800" dirty="0" smtClean="0">
                <a:latin typeface="+mn-lt"/>
              </a:rPr>
              <a:t> </a:t>
            </a:r>
            <a:r>
              <a:rPr lang="el-GR" sz="2800" dirty="0">
                <a:latin typeface="+mn-lt"/>
              </a:rPr>
              <a:t/>
            </a:r>
            <a:br>
              <a:rPr lang="el-GR" sz="2800" dirty="0">
                <a:latin typeface="+mn-lt"/>
              </a:rPr>
            </a:br>
            <a:r>
              <a:rPr lang="el-GR" sz="2800" dirty="0">
                <a:latin typeface="+mn-lt"/>
              </a:rPr>
              <a:t>Σε ορισμένες χώρες (π.χ. Γερμανία) επιχειρείται η </a:t>
            </a:r>
            <a:r>
              <a:rPr lang="el-GR" sz="2800" dirty="0" smtClean="0">
                <a:latin typeface="+mn-lt"/>
              </a:rPr>
              <a:t>εισαγωγή του ανταγωνισμού </a:t>
            </a:r>
            <a:r>
              <a:rPr lang="el-GR" sz="2800" dirty="0">
                <a:latin typeface="+mn-lt"/>
              </a:rPr>
              <a:t>και στους </a:t>
            </a:r>
            <a:r>
              <a:rPr lang="el-GR" sz="2800" dirty="0" smtClean="0">
                <a:solidFill>
                  <a:schemeClr val="accent2">
                    <a:lumMod val="75000"/>
                  </a:schemeClr>
                </a:solidFill>
                <a:latin typeface="+mn-lt"/>
              </a:rPr>
              <a:t>αγοραστές των υπηρεσιών υγείας</a:t>
            </a:r>
            <a:r>
              <a:rPr lang="el-GR" sz="2800" dirty="0">
                <a:solidFill>
                  <a:schemeClr val="accent2">
                    <a:lumMod val="75000"/>
                  </a:schemeClr>
                </a:solidFill>
                <a:latin typeface="+mn-lt"/>
              </a:rPr>
              <a:t>, </a:t>
            </a:r>
            <a:br>
              <a:rPr lang="el-GR" sz="2800" dirty="0">
                <a:solidFill>
                  <a:schemeClr val="accent2">
                    <a:lumMod val="75000"/>
                  </a:schemeClr>
                </a:solidFill>
                <a:latin typeface="+mn-lt"/>
              </a:rPr>
            </a:br>
            <a:r>
              <a:rPr lang="el-GR" sz="2800" dirty="0">
                <a:latin typeface="+mn-lt"/>
              </a:rPr>
              <a:t>όπως είναι οι ασφαλιστικές </a:t>
            </a:r>
            <a:r>
              <a:rPr lang="el-GR" sz="2800" dirty="0" smtClean="0">
                <a:latin typeface="+mn-lt"/>
              </a:rPr>
              <a:t>εταιρίες</a:t>
            </a:r>
            <a:r>
              <a:rPr lang="en-US" sz="2800" dirty="0" smtClean="0">
                <a:latin typeface="+mn-lt"/>
              </a:rPr>
              <a:t>.</a:t>
            </a:r>
            <a:r>
              <a:rPr lang="el-GR" sz="2800" dirty="0"/>
              <a:t/>
            </a:r>
            <a:br>
              <a:rPr lang="el-GR" sz="2800" dirty="0"/>
            </a:br>
            <a:endParaRPr lang="el-GR" sz="2500" dirty="0"/>
          </a:p>
        </p:txBody>
      </p:sp>
    </p:spTree>
    <p:extLst>
      <p:ext uri="{BB962C8B-B14F-4D97-AF65-F5344CB8AC3E}">
        <p14:creationId xmlns:p14="http://schemas.microsoft.com/office/powerpoint/2010/main" val="11845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07540" y="966487"/>
            <a:ext cx="10515600" cy="5434313"/>
          </a:xfrm>
        </p:spPr>
        <p:txBody>
          <a:bodyPr>
            <a:normAutofit fontScale="90000"/>
          </a:bodyPr>
          <a:lstStyle/>
          <a:p>
            <a:r>
              <a:rPr lang="el-GR" sz="3100" dirty="0">
                <a:latin typeface="+mn-lt"/>
              </a:rPr>
              <a:t>Στις ΗΠΑ παρατηρείται η ανάπτυξη του συστήματος </a:t>
            </a:r>
            <a:r>
              <a:rPr lang="el-GR" sz="3100" dirty="0" smtClean="0">
                <a:latin typeface="+mn-lt"/>
              </a:rPr>
              <a:t>managed </a:t>
            </a:r>
            <a:r>
              <a:rPr lang="el-GR" sz="3100" dirty="0">
                <a:latin typeface="+mn-lt"/>
              </a:rPr>
              <a:t>care, </a:t>
            </a:r>
            <a:r>
              <a:rPr lang="el-GR" sz="3100" dirty="0" smtClean="0">
                <a:latin typeface="+mn-lt"/>
              </a:rPr>
              <a:t>που προοριζόταν για </a:t>
            </a:r>
            <a:r>
              <a:rPr lang="el-GR" sz="3100" dirty="0">
                <a:latin typeface="+mn-lt"/>
              </a:rPr>
              <a:t>τη μείωση </a:t>
            </a:r>
            <a:r>
              <a:rPr lang="el-GR" sz="3100" dirty="0" smtClean="0">
                <a:latin typeface="+mn-lt"/>
              </a:rPr>
              <a:t>των περιττών δαπανών της</a:t>
            </a:r>
            <a:r>
              <a:rPr lang="en-US" sz="3100" dirty="0" smtClean="0">
                <a:latin typeface="+mn-lt"/>
              </a:rPr>
              <a:t> </a:t>
            </a:r>
            <a:r>
              <a:rPr lang="el-GR" sz="3100" dirty="0" smtClean="0">
                <a:latin typeface="+mn-lt"/>
              </a:rPr>
              <a:t>υγειονομικής περίθαλψης μέσω διαφόρων μηχανισμών όπως</a:t>
            </a:r>
            <a:r>
              <a:rPr lang="en-US" sz="3100" dirty="0" smtClean="0">
                <a:latin typeface="+mn-lt"/>
              </a:rPr>
              <a:t>:</a:t>
            </a:r>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3100" dirty="0" smtClean="0">
                <a:latin typeface="+mn-lt"/>
              </a:rPr>
              <a:t>● </a:t>
            </a:r>
            <a:r>
              <a:rPr lang="el-GR" sz="3100" dirty="0" smtClean="0">
                <a:solidFill>
                  <a:schemeClr val="accent2">
                    <a:lumMod val="75000"/>
                  </a:schemeClr>
                </a:solidFill>
                <a:latin typeface="+mn-lt"/>
              </a:rPr>
              <a:t>Οικονομικά </a:t>
            </a:r>
            <a:r>
              <a:rPr lang="el-GR" sz="3100" dirty="0">
                <a:solidFill>
                  <a:schemeClr val="accent2">
                    <a:lumMod val="75000"/>
                  </a:schemeClr>
                </a:solidFill>
                <a:latin typeface="+mn-lt"/>
              </a:rPr>
              <a:t>κίνητρα </a:t>
            </a:r>
            <a:r>
              <a:rPr lang="el-GR" sz="3100" dirty="0" smtClean="0">
                <a:solidFill>
                  <a:schemeClr val="accent2">
                    <a:lumMod val="75000"/>
                  </a:schemeClr>
                </a:solidFill>
                <a:latin typeface="+mn-lt"/>
              </a:rPr>
              <a:t>για τους </a:t>
            </a:r>
            <a:r>
              <a:rPr lang="el-GR" sz="3100" dirty="0">
                <a:solidFill>
                  <a:schemeClr val="accent2">
                    <a:lumMod val="75000"/>
                  </a:schemeClr>
                </a:solidFill>
                <a:latin typeface="+mn-lt"/>
              </a:rPr>
              <a:t>ιατρούς </a:t>
            </a:r>
            <a:r>
              <a:rPr lang="el-GR" sz="3100" dirty="0" smtClean="0">
                <a:solidFill>
                  <a:schemeClr val="accent2">
                    <a:lumMod val="75000"/>
                  </a:schemeClr>
                </a:solidFill>
                <a:latin typeface="+mn-lt"/>
              </a:rPr>
              <a:t>και τους ασθενείς </a:t>
            </a:r>
            <a:r>
              <a:rPr lang="el-GR" sz="3100" dirty="0" smtClean="0">
                <a:latin typeface="+mn-lt"/>
              </a:rPr>
              <a:t>προκειμένου</a:t>
            </a:r>
            <a:r>
              <a:rPr lang="el-GR" sz="3100" dirty="0">
                <a:latin typeface="+mn-lt"/>
              </a:rPr>
              <a:t/>
            </a:r>
            <a:br>
              <a:rPr lang="el-GR" sz="3100" dirty="0">
                <a:latin typeface="+mn-lt"/>
              </a:rPr>
            </a:br>
            <a:r>
              <a:rPr lang="el-GR" sz="3100" dirty="0">
                <a:latin typeface="+mn-lt"/>
              </a:rPr>
              <a:t>να επιλέξουν </a:t>
            </a:r>
            <a:r>
              <a:rPr lang="el-GR" sz="3100" dirty="0" smtClean="0">
                <a:latin typeface="+mn-lt"/>
              </a:rPr>
              <a:t>τις λιγότερο δαπανηρές μορφές φροντίδας.</a:t>
            </a:r>
            <a:br>
              <a:rPr lang="el-GR" sz="3100" dirty="0" smtClean="0">
                <a:latin typeface="+mn-lt"/>
              </a:rPr>
            </a:br>
            <a:r>
              <a:rPr lang="el-GR" sz="3100" dirty="0" smtClean="0">
                <a:latin typeface="+mn-lt"/>
              </a:rPr>
              <a:t> </a:t>
            </a:r>
            <a:br>
              <a:rPr lang="el-GR" sz="3100" dirty="0" smtClean="0">
                <a:latin typeface="+mn-lt"/>
              </a:rPr>
            </a:br>
            <a:r>
              <a:rPr lang="el-GR" sz="3100" dirty="0" smtClean="0">
                <a:latin typeface="+mn-lt"/>
              </a:rPr>
              <a:t>● Προγράμματα για </a:t>
            </a:r>
            <a:r>
              <a:rPr lang="el-GR" sz="3100" dirty="0">
                <a:latin typeface="+mn-lt"/>
              </a:rPr>
              <a:t>τον </a:t>
            </a:r>
            <a:r>
              <a:rPr lang="el-GR" sz="3100" dirty="0" smtClean="0">
                <a:latin typeface="+mn-lt"/>
              </a:rPr>
              <a:t>έλεγχο της </a:t>
            </a:r>
            <a:r>
              <a:rPr lang="el-GR" sz="3100" dirty="0" smtClean="0">
                <a:solidFill>
                  <a:schemeClr val="accent2">
                    <a:lumMod val="75000"/>
                  </a:schemeClr>
                </a:solidFill>
                <a:latin typeface="+mn-lt"/>
              </a:rPr>
              <a:t>ιατρικής αναγκαιότητας </a:t>
            </a:r>
            <a:r>
              <a:rPr lang="el-GR" sz="3100" dirty="0" smtClean="0">
                <a:latin typeface="+mn-lt"/>
              </a:rPr>
              <a:t>των</a:t>
            </a:r>
            <a:r>
              <a:rPr lang="el-GR" sz="3100" dirty="0">
                <a:latin typeface="+mn-lt"/>
              </a:rPr>
              <a:t> </a:t>
            </a:r>
            <a:r>
              <a:rPr lang="el-GR" sz="3100" dirty="0" smtClean="0">
                <a:latin typeface="+mn-lt"/>
              </a:rPr>
              <a:t>συγκεκριμένων υπηρεσιών.</a:t>
            </a:r>
            <a:br>
              <a:rPr lang="el-GR" sz="3100" dirty="0" smtClean="0">
                <a:latin typeface="+mn-lt"/>
              </a:rPr>
            </a:br>
            <a:r>
              <a:rPr lang="el-GR" sz="3100" dirty="0">
                <a:latin typeface="+mn-lt"/>
              </a:rPr>
              <a:t/>
            </a:r>
            <a:br>
              <a:rPr lang="el-GR" sz="3100" dirty="0">
                <a:latin typeface="+mn-lt"/>
              </a:rPr>
            </a:br>
            <a:r>
              <a:rPr lang="el-GR" sz="3100" dirty="0" smtClean="0">
                <a:latin typeface="+mn-lt"/>
              </a:rPr>
              <a:t>●Αύξηση</a:t>
            </a:r>
            <a:r>
              <a:rPr lang="el-GR" sz="3100" dirty="0">
                <a:latin typeface="+mn-lt"/>
              </a:rPr>
              <a:t> </a:t>
            </a:r>
            <a:r>
              <a:rPr lang="el-GR" sz="3100" dirty="0" smtClean="0">
                <a:latin typeface="+mn-lt"/>
              </a:rPr>
              <a:t>του </a:t>
            </a:r>
            <a:r>
              <a:rPr lang="el-GR" sz="3100" dirty="0">
                <a:solidFill>
                  <a:schemeClr val="accent2">
                    <a:lumMod val="75000"/>
                  </a:schemeClr>
                </a:solidFill>
                <a:latin typeface="+mn-lt"/>
              </a:rPr>
              <a:t>επιμερισμού του </a:t>
            </a:r>
            <a:r>
              <a:rPr lang="el-GR" sz="3100" dirty="0" smtClean="0">
                <a:solidFill>
                  <a:schemeClr val="accent2">
                    <a:lumMod val="75000"/>
                  </a:schemeClr>
                </a:solidFill>
                <a:latin typeface="+mn-lt"/>
              </a:rPr>
              <a:t>κόστους </a:t>
            </a:r>
            <a:r>
              <a:rPr lang="el-GR" sz="3100" dirty="0" smtClean="0">
                <a:latin typeface="+mn-lt"/>
              </a:rPr>
              <a:t>του δικαιούχου της ασφάλισης.</a:t>
            </a:r>
            <a:br>
              <a:rPr lang="el-GR" sz="3100" dirty="0" smtClean="0">
                <a:latin typeface="+mn-lt"/>
              </a:rPr>
            </a:br>
            <a:r>
              <a:rPr lang="el-GR" sz="3100" dirty="0">
                <a:latin typeface="+mn-lt"/>
              </a:rPr>
              <a:t/>
            </a:r>
            <a:br>
              <a:rPr lang="el-GR" sz="3100" dirty="0">
                <a:latin typeface="+mn-lt"/>
              </a:rPr>
            </a:br>
            <a:r>
              <a:rPr lang="el-GR" sz="3100" dirty="0" smtClean="0">
                <a:latin typeface="+mn-lt"/>
              </a:rPr>
              <a:t>●</a:t>
            </a:r>
            <a:r>
              <a:rPr lang="el-GR" sz="3100" dirty="0">
                <a:latin typeface="+mn-lt"/>
              </a:rPr>
              <a:t>Έ</a:t>
            </a:r>
            <a:r>
              <a:rPr lang="el-GR" sz="3100" dirty="0" smtClean="0">
                <a:latin typeface="+mn-lt"/>
              </a:rPr>
              <a:t>λεγχος των </a:t>
            </a:r>
            <a:r>
              <a:rPr lang="el-GR" sz="3100" dirty="0" smtClean="0">
                <a:solidFill>
                  <a:schemeClr val="accent2">
                    <a:lumMod val="75000"/>
                  </a:schemeClr>
                </a:solidFill>
                <a:latin typeface="+mn-lt"/>
              </a:rPr>
              <a:t>εισαγωγών</a:t>
            </a:r>
            <a:r>
              <a:rPr lang="el-GR" sz="3100" dirty="0">
                <a:solidFill>
                  <a:schemeClr val="accent2">
                    <a:lumMod val="75000"/>
                  </a:schemeClr>
                </a:solidFill>
                <a:latin typeface="+mn-lt"/>
              </a:rPr>
              <a:t> </a:t>
            </a:r>
            <a:r>
              <a:rPr lang="el-GR" sz="3100" dirty="0" smtClean="0">
                <a:solidFill>
                  <a:schemeClr val="accent2">
                    <a:lumMod val="75000"/>
                  </a:schemeClr>
                </a:solidFill>
                <a:latin typeface="+mn-lt"/>
              </a:rPr>
              <a:t>των ασθενών και της διάρκειας</a:t>
            </a:r>
            <a:r>
              <a:rPr lang="el-GR" sz="3100" dirty="0">
                <a:solidFill>
                  <a:schemeClr val="accent2">
                    <a:lumMod val="75000"/>
                  </a:schemeClr>
                </a:solidFill>
                <a:latin typeface="+mn-lt"/>
              </a:rPr>
              <a:t> </a:t>
            </a:r>
            <a:r>
              <a:rPr lang="el-GR" sz="3100" dirty="0" smtClean="0">
                <a:latin typeface="+mn-lt"/>
              </a:rPr>
              <a:t>νοσηλείας.</a:t>
            </a:r>
            <a:r>
              <a:rPr lang="el-GR" sz="3100" dirty="0">
                <a:latin typeface="+mn-lt"/>
              </a:rPr>
              <a:t/>
            </a:r>
            <a:br>
              <a:rPr lang="el-GR" sz="3100" dirty="0">
                <a:latin typeface="+mn-lt"/>
              </a:rPr>
            </a:br>
            <a:r>
              <a:rPr lang="el-GR" sz="3100" dirty="0">
                <a:latin typeface="+mn-lt"/>
              </a:rPr>
              <a:t/>
            </a:r>
            <a:br>
              <a:rPr lang="el-GR" sz="3100" dirty="0">
                <a:latin typeface="+mn-lt"/>
              </a:rPr>
            </a:br>
            <a:r>
              <a:rPr lang="el-GR" sz="2800" dirty="0"/>
              <a:t/>
            </a:r>
            <a:br>
              <a:rPr lang="el-GR" sz="2800" dirty="0"/>
            </a:br>
            <a:endParaRPr lang="el-GR" sz="2500" dirty="0">
              <a:latin typeface="+mn-lt"/>
            </a:endParaRPr>
          </a:p>
        </p:txBody>
      </p:sp>
    </p:spTree>
    <p:extLst>
      <p:ext uri="{BB962C8B-B14F-4D97-AF65-F5344CB8AC3E}">
        <p14:creationId xmlns:p14="http://schemas.microsoft.com/office/powerpoint/2010/main" val="846387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80535" y="686400"/>
            <a:ext cx="10515600" cy="6233383"/>
          </a:xfrm>
        </p:spPr>
        <p:txBody>
          <a:bodyPr>
            <a:normAutofit/>
          </a:bodyPr>
          <a:lstStyle/>
          <a:p>
            <a:r>
              <a:rPr lang="el-GR" sz="2800" dirty="0" smtClean="0">
                <a:solidFill>
                  <a:schemeClr val="accent2">
                    <a:lumMod val="75000"/>
                  </a:schemeClr>
                </a:solidFill>
                <a:latin typeface="+mn-lt"/>
              </a:rPr>
              <a:t>Τ</a:t>
            </a:r>
            <a:r>
              <a:rPr lang="el-GR" sz="2800" dirty="0">
                <a:solidFill>
                  <a:schemeClr val="accent2">
                    <a:lumMod val="75000"/>
                  </a:schemeClr>
                </a:solidFill>
                <a:latin typeface="+mn-lt"/>
              </a:rPr>
              <a:t>α</a:t>
            </a:r>
            <a:r>
              <a:rPr lang="el-GR" sz="2800" dirty="0" smtClean="0">
                <a:solidFill>
                  <a:schemeClr val="accent2">
                    <a:lumMod val="75000"/>
                  </a:schemeClr>
                </a:solidFill>
                <a:latin typeface="+mn-lt"/>
              </a:rPr>
              <a:t> συμπεράσματα που προκύπτουν είναι</a:t>
            </a:r>
            <a:r>
              <a:rPr lang="en-US" sz="2800" dirty="0" smtClean="0">
                <a:solidFill>
                  <a:schemeClr val="accent2">
                    <a:lumMod val="75000"/>
                  </a:schemeClr>
                </a:solidFill>
                <a:latin typeface="+mn-lt"/>
              </a:rPr>
              <a:t>:</a:t>
            </a:r>
            <a:br>
              <a:rPr lang="en-US" sz="2800" dirty="0" smtClean="0">
                <a:solidFill>
                  <a:schemeClr val="accent2">
                    <a:lumMod val="75000"/>
                  </a:schemeClr>
                </a:solidFill>
                <a:latin typeface="+mn-lt"/>
              </a:rPr>
            </a:br>
            <a:r>
              <a:rPr lang="el-GR" sz="2800" dirty="0">
                <a:solidFill>
                  <a:schemeClr val="accent2">
                    <a:lumMod val="75000"/>
                  </a:schemeClr>
                </a:solidFill>
                <a:latin typeface="+mn-lt"/>
              </a:rPr>
              <a:t/>
            </a:r>
            <a:br>
              <a:rPr lang="el-GR" sz="2800" dirty="0">
                <a:solidFill>
                  <a:schemeClr val="accent2">
                    <a:lumMod val="75000"/>
                  </a:schemeClr>
                </a:solidFill>
                <a:latin typeface="+mn-lt"/>
              </a:rPr>
            </a:br>
            <a:r>
              <a:rPr lang="el-GR" sz="2800" dirty="0">
                <a:solidFill>
                  <a:schemeClr val="tx1">
                    <a:lumMod val="95000"/>
                    <a:lumOff val="5000"/>
                  </a:schemeClr>
                </a:solidFill>
                <a:latin typeface="+mn-lt"/>
              </a:rPr>
              <a:t>Έ</a:t>
            </a:r>
            <a:r>
              <a:rPr lang="el-GR" sz="2800" dirty="0" smtClean="0">
                <a:solidFill>
                  <a:schemeClr val="tx1">
                    <a:lumMod val="95000"/>
                    <a:lumOff val="5000"/>
                  </a:schemeClr>
                </a:solidFill>
                <a:latin typeface="+mn-lt"/>
              </a:rPr>
              <a:t>να συντονισμένο δίκτυο το οποίο θα προσφέρει κίνητρα με συγκεκριμένους στόχους μπορεί να </a:t>
            </a:r>
            <a:r>
              <a:rPr lang="el-GR" sz="2800" dirty="0" smtClean="0">
                <a:solidFill>
                  <a:schemeClr val="accent2">
                    <a:lumMod val="75000"/>
                  </a:schemeClr>
                </a:solidFill>
                <a:latin typeface="+mn-lt"/>
              </a:rPr>
              <a:t>δημιουργήσει συμπεριφορές </a:t>
            </a:r>
            <a:r>
              <a:rPr lang="el-GR" sz="2800" dirty="0">
                <a:solidFill>
                  <a:schemeClr val="accent2">
                    <a:lumMod val="75000"/>
                  </a:schemeClr>
                </a:solidFill>
                <a:latin typeface="+mn-lt"/>
              </a:rPr>
              <a:t>ε</a:t>
            </a:r>
            <a:r>
              <a:rPr lang="el-GR" sz="2800" dirty="0" smtClean="0">
                <a:solidFill>
                  <a:schemeClr val="accent2">
                    <a:lumMod val="75000"/>
                  </a:schemeClr>
                </a:solidFill>
                <a:latin typeface="+mn-lt"/>
              </a:rPr>
              <a:t>λέγχου</a:t>
            </a:r>
            <a:r>
              <a:rPr lang="el-GR" sz="2800" dirty="0" smtClean="0">
                <a:solidFill>
                  <a:schemeClr val="tx1">
                    <a:lumMod val="95000"/>
                    <a:lumOff val="5000"/>
                  </a:schemeClr>
                </a:solidFill>
                <a:latin typeface="+mn-lt"/>
              </a:rPr>
              <a:t> του όγκου των υπηρεσιών χωρίς να μειώνει την ποιότητα </a:t>
            </a:r>
            <a:br>
              <a:rPr lang="el-GR" sz="2800" dirty="0" smtClean="0">
                <a:solidFill>
                  <a:schemeClr val="tx1">
                    <a:lumMod val="95000"/>
                    <a:lumOff val="5000"/>
                  </a:schemeClr>
                </a:solidFill>
                <a:latin typeface="+mn-lt"/>
              </a:rPr>
            </a:br>
            <a:r>
              <a:rPr lang="el-GR" sz="2800" dirty="0" smtClean="0">
                <a:solidFill>
                  <a:schemeClr val="tx1">
                    <a:lumMod val="95000"/>
                    <a:lumOff val="5000"/>
                  </a:schemeClr>
                </a:solidFill>
                <a:latin typeface="+mn-lt"/>
              </a:rPr>
              <a:t/>
            </a:r>
            <a:br>
              <a:rPr lang="el-GR" sz="2800" dirty="0" smtClean="0">
                <a:solidFill>
                  <a:schemeClr val="tx1">
                    <a:lumMod val="95000"/>
                    <a:lumOff val="5000"/>
                  </a:schemeClr>
                </a:solidFill>
                <a:latin typeface="+mn-lt"/>
              </a:rPr>
            </a:br>
            <a:r>
              <a:rPr lang="el-GR" sz="2800" dirty="0" smtClean="0">
                <a:solidFill>
                  <a:schemeClr val="tx1">
                    <a:lumMod val="95000"/>
                    <a:lumOff val="5000"/>
                  </a:schemeClr>
                </a:solidFill>
                <a:latin typeface="+mn-lt"/>
              </a:rPr>
              <a:t>Αρκετές έρευνες μας έχουν δείξει για την ύπαρξη μη αναγκαίων και μερικές φορές </a:t>
            </a:r>
            <a:r>
              <a:rPr lang="el-GR" sz="2800" dirty="0" smtClean="0">
                <a:solidFill>
                  <a:schemeClr val="accent2">
                    <a:lumMod val="75000"/>
                  </a:schemeClr>
                </a:solidFill>
                <a:latin typeface="+mn-lt"/>
              </a:rPr>
              <a:t>επιζήμιων ημερών νοσηλείας, επισκέψεων, φαρμάκων, διαγνωστικών εξετάσεων. </a:t>
            </a:r>
            <a:br>
              <a:rPr lang="el-GR" sz="2800" dirty="0" smtClean="0">
                <a:solidFill>
                  <a:schemeClr val="accent2">
                    <a:lumMod val="75000"/>
                  </a:schemeClr>
                </a:solidFill>
                <a:latin typeface="+mn-lt"/>
              </a:rPr>
            </a:br>
            <a:r>
              <a:rPr lang="el-GR" sz="2800" dirty="0" smtClean="0">
                <a:solidFill>
                  <a:schemeClr val="tx1">
                    <a:lumMod val="95000"/>
                    <a:lumOff val="5000"/>
                  </a:schemeClr>
                </a:solidFill>
                <a:latin typeface="+mn-lt"/>
              </a:rPr>
              <a:t/>
            </a:r>
            <a:br>
              <a:rPr lang="el-GR" sz="2800" dirty="0" smtClean="0">
                <a:solidFill>
                  <a:schemeClr val="tx1">
                    <a:lumMod val="95000"/>
                    <a:lumOff val="5000"/>
                  </a:schemeClr>
                </a:solidFill>
                <a:latin typeface="+mn-lt"/>
              </a:rPr>
            </a:br>
            <a:r>
              <a:rPr lang="el-GR" sz="2800" dirty="0" smtClean="0">
                <a:solidFill>
                  <a:schemeClr val="tx1">
                    <a:lumMod val="95000"/>
                    <a:lumOff val="5000"/>
                  </a:schemeClr>
                </a:solidFill>
                <a:latin typeface="+mn-lt"/>
              </a:rPr>
              <a:t>Τα κίνητρα πρέπει να συνοδεύονται από </a:t>
            </a:r>
            <a:r>
              <a:rPr lang="el-GR" sz="2800" dirty="0" smtClean="0">
                <a:solidFill>
                  <a:schemeClr val="accent2">
                    <a:lumMod val="75000"/>
                  </a:schemeClr>
                </a:solidFill>
                <a:latin typeface="+mn-lt"/>
              </a:rPr>
              <a:t>αυστηρούς ελέγχους </a:t>
            </a:r>
            <a:r>
              <a:rPr lang="el-GR" sz="2800" dirty="0" smtClean="0">
                <a:solidFill>
                  <a:schemeClr val="tx1">
                    <a:lumMod val="95000"/>
                    <a:lumOff val="5000"/>
                  </a:schemeClr>
                </a:solidFill>
                <a:latin typeface="+mn-lt"/>
              </a:rPr>
              <a:t>όταν υπάρχει απουσία ελέγχων τίθεται υπό αμφισβήτηση τόσο η σκοπιμότητα όσο και η αποτελεσματικότητα των κινήτρων</a:t>
            </a:r>
            <a:r>
              <a:rPr lang="el-GR" sz="2500" dirty="0" smtClean="0">
                <a:solidFill>
                  <a:schemeClr val="tx1">
                    <a:lumMod val="95000"/>
                    <a:lumOff val="5000"/>
                  </a:schemeClr>
                </a:solidFill>
              </a:rPr>
              <a:t>.</a:t>
            </a:r>
            <a:r>
              <a:rPr lang="el-GR" sz="2500" dirty="0" smtClean="0">
                <a:solidFill>
                  <a:schemeClr val="accent2">
                    <a:lumMod val="75000"/>
                  </a:schemeClr>
                </a:solidFill>
              </a:rPr>
              <a:t/>
            </a:r>
            <a:br>
              <a:rPr lang="el-GR" sz="2500" dirty="0" smtClean="0">
                <a:solidFill>
                  <a:schemeClr val="accent2">
                    <a:lumMod val="75000"/>
                  </a:schemeClr>
                </a:solidFill>
              </a:rPr>
            </a:br>
            <a:endParaRPr lang="el-GR" sz="2500" dirty="0">
              <a:solidFill>
                <a:schemeClr val="accent2">
                  <a:lumMod val="75000"/>
                </a:schemeClr>
              </a:solidFill>
            </a:endParaRPr>
          </a:p>
        </p:txBody>
      </p:sp>
    </p:spTree>
    <p:extLst>
      <p:ext uri="{BB962C8B-B14F-4D97-AF65-F5344CB8AC3E}">
        <p14:creationId xmlns:p14="http://schemas.microsoft.com/office/powerpoint/2010/main" val="2159498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944130"/>
            <a:ext cx="10515600" cy="2833816"/>
          </a:xfrm>
        </p:spPr>
        <p:txBody>
          <a:bodyPr>
            <a:noAutofit/>
          </a:bodyPr>
          <a:lstStyle/>
          <a:p>
            <a:r>
              <a:rPr lang="el-GR" sz="2500" dirty="0" smtClean="0">
                <a:solidFill>
                  <a:schemeClr val="accent2">
                    <a:lumMod val="75000"/>
                  </a:schemeClr>
                </a:solidFill>
                <a:latin typeface="+mn-lt"/>
              </a:rPr>
              <a:t>Πιθανά θέματα εργασιών</a:t>
            </a:r>
            <a:r>
              <a:rPr lang="en-US" sz="2500" dirty="0" smtClean="0">
                <a:solidFill>
                  <a:schemeClr val="accent2">
                    <a:lumMod val="75000"/>
                  </a:schemeClr>
                </a:solidFill>
                <a:latin typeface="+mn-lt"/>
              </a:rPr>
              <a:t>:</a:t>
            </a:r>
            <a:br>
              <a:rPr lang="en-US" sz="2500" dirty="0" smtClean="0">
                <a:solidFill>
                  <a:schemeClr val="accent2">
                    <a:lumMod val="75000"/>
                  </a:schemeClr>
                </a:solidFill>
                <a:latin typeface="+mn-lt"/>
              </a:rPr>
            </a:br>
            <a:r>
              <a:rPr lang="en-US" sz="2500" dirty="0">
                <a:solidFill>
                  <a:schemeClr val="accent2">
                    <a:lumMod val="75000"/>
                  </a:schemeClr>
                </a:solidFill>
                <a:latin typeface="+mn-lt"/>
              </a:rPr>
              <a:t/>
            </a:r>
            <a:br>
              <a:rPr lang="en-US" sz="2500" dirty="0">
                <a:solidFill>
                  <a:schemeClr val="accent2">
                    <a:lumMod val="75000"/>
                  </a:schemeClr>
                </a:solidFill>
                <a:latin typeface="+mn-lt"/>
              </a:rPr>
            </a:br>
            <a:r>
              <a:rPr lang="en-US" sz="2500" dirty="0" smtClean="0">
                <a:solidFill>
                  <a:schemeClr val="accent2">
                    <a:lumMod val="75000"/>
                  </a:schemeClr>
                </a:solidFill>
                <a:latin typeface="+mn-lt"/>
              </a:rPr>
              <a:t>● </a:t>
            </a:r>
            <a:r>
              <a:rPr lang="el-GR" sz="2500" dirty="0" smtClean="0">
                <a:latin typeface="+mn-lt"/>
              </a:rPr>
              <a:t>Απεξάρτηση </a:t>
            </a:r>
            <a:r>
              <a:rPr lang="el-GR" sz="2500" dirty="0">
                <a:latin typeface="+mn-lt"/>
              </a:rPr>
              <a:t>από τα ναρκωτικά και κοινωνική </a:t>
            </a:r>
            <a:r>
              <a:rPr lang="el-GR" sz="2500" dirty="0" smtClean="0">
                <a:latin typeface="+mn-lt"/>
              </a:rPr>
              <a:t>πρόνοια.</a:t>
            </a:r>
            <a:r>
              <a:rPr lang="en-US" sz="2500" dirty="0" smtClean="0">
                <a:latin typeface="+mn-lt"/>
              </a:rPr>
              <a:t/>
            </a:r>
            <a:br>
              <a:rPr lang="en-US" sz="2500" dirty="0" smtClean="0">
                <a:latin typeface="+mn-lt"/>
              </a:rPr>
            </a:br>
            <a:r>
              <a:rPr lang="el-GR" sz="2500" dirty="0" smtClean="0">
                <a:solidFill>
                  <a:schemeClr val="accent2">
                    <a:lumMod val="75000"/>
                  </a:schemeClr>
                </a:solidFill>
                <a:latin typeface="+mn-lt"/>
              </a:rPr>
              <a:t>● </a:t>
            </a:r>
            <a:r>
              <a:rPr lang="el-GR" sz="2500" dirty="0">
                <a:latin typeface="+mn-lt"/>
              </a:rPr>
              <a:t>Η Διοίκηση των Νοσοκομείων σύμφωνα με το Ν. 1397/1983 του Ε.Σ.Υ. και του </a:t>
            </a:r>
            <a:r>
              <a:rPr lang="el-GR" sz="2500" dirty="0" smtClean="0">
                <a:latin typeface="+mn-lt"/>
              </a:rPr>
              <a:t>ΕΟΣΥ.</a:t>
            </a:r>
            <a:r>
              <a:rPr lang="el-GR" sz="2500" dirty="0">
                <a:latin typeface="+mn-lt"/>
              </a:rPr>
              <a:t/>
            </a:r>
            <a:br>
              <a:rPr lang="el-GR" sz="2500" dirty="0">
                <a:latin typeface="+mn-lt"/>
              </a:rPr>
            </a:br>
            <a:r>
              <a:rPr lang="el-GR" sz="2500" dirty="0" smtClean="0">
                <a:solidFill>
                  <a:schemeClr val="accent2">
                    <a:lumMod val="75000"/>
                  </a:schemeClr>
                </a:solidFill>
                <a:latin typeface="+mn-lt"/>
              </a:rPr>
              <a:t>●</a:t>
            </a:r>
            <a:r>
              <a:rPr lang="el-GR" sz="2500" dirty="0" smtClean="0">
                <a:latin typeface="+mn-lt"/>
              </a:rPr>
              <a:t> </a:t>
            </a:r>
            <a:r>
              <a:rPr lang="el-GR" sz="2500" dirty="0">
                <a:latin typeface="+mn-lt"/>
              </a:rPr>
              <a:t>Συστήματα </a:t>
            </a:r>
            <a:r>
              <a:rPr lang="el-GR" sz="2500" dirty="0" smtClean="0">
                <a:latin typeface="+mn-lt"/>
              </a:rPr>
              <a:t>υγείας.</a:t>
            </a:r>
            <a:r>
              <a:rPr lang="el-GR" sz="2500" dirty="0">
                <a:latin typeface="+mn-lt"/>
              </a:rPr>
              <a:t/>
            </a:r>
            <a:br>
              <a:rPr lang="el-GR" sz="2500" dirty="0">
                <a:latin typeface="+mn-lt"/>
              </a:rPr>
            </a:br>
            <a:r>
              <a:rPr lang="el-GR" sz="2500" dirty="0" smtClean="0">
                <a:solidFill>
                  <a:schemeClr val="accent2">
                    <a:lumMod val="75000"/>
                  </a:schemeClr>
                </a:solidFill>
                <a:latin typeface="+mn-lt"/>
              </a:rPr>
              <a:t>●</a:t>
            </a:r>
            <a:r>
              <a:rPr lang="el-GR" sz="2500" dirty="0" smtClean="0">
                <a:latin typeface="+mn-lt"/>
              </a:rPr>
              <a:t> Πληροφοριακά </a:t>
            </a:r>
            <a:r>
              <a:rPr lang="el-GR" sz="2500" dirty="0">
                <a:latin typeface="+mn-lt"/>
              </a:rPr>
              <a:t>συστήματα </a:t>
            </a:r>
            <a:r>
              <a:rPr lang="el-GR" sz="2500" dirty="0" smtClean="0">
                <a:latin typeface="+mn-lt"/>
              </a:rPr>
              <a:t>Νοσοκομείων.</a:t>
            </a:r>
            <a:r>
              <a:rPr lang="el-GR" sz="2500" dirty="0">
                <a:latin typeface="+mn-lt"/>
              </a:rPr>
              <a:t/>
            </a:r>
            <a:br>
              <a:rPr lang="el-GR" sz="2500" dirty="0">
                <a:latin typeface="+mn-lt"/>
              </a:rPr>
            </a:br>
            <a:r>
              <a:rPr lang="el-GR" sz="2500" dirty="0" smtClean="0">
                <a:solidFill>
                  <a:schemeClr val="accent2">
                    <a:lumMod val="75000"/>
                  </a:schemeClr>
                </a:solidFill>
                <a:latin typeface="+mn-lt"/>
              </a:rPr>
              <a:t>●</a:t>
            </a:r>
            <a:r>
              <a:rPr lang="el-GR" sz="2500" dirty="0" smtClean="0">
                <a:latin typeface="+mn-lt"/>
              </a:rPr>
              <a:t> Π.Φ.Υ. Τοπική </a:t>
            </a:r>
            <a:r>
              <a:rPr lang="el-GR" sz="2500" dirty="0">
                <a:latin typeface="+mn-lt"/>
              </a:rPr>
              <a:t>Αυτοδιοίκηση και κοινωνική </a:t>
            </a:r>
            <a:r>
              <a:rPr lang="el-GR" sz="2500" dirty="0" smtClean="0">
                <a:latin typeface="+mn-lt"/>
              </a:rPr>
              <a:t>πολιτική.</a:t>
            </a:r>
            <a:r>
              <a:rPr lang="el-GR" sz="2500" dirty="0">
                <a:latin typeface="+mn-lt"/>
              </a:rPr>
              <a:t/>
            </a:r>
            <a:br>
              <a:rPr lang="el-GR" sz="2500" dirty="0">
                <a:latin typeface="+mn-lt"/>
              </a:rPr>
            </a:br>
            <a:r>
              <a:rPr lang="el-GR" sz="2500" dirty="0" smtClean="0">
                <a:solidFill>
                  <a:schemeClr val="accent2">
                    <a:lumMod val="75000"/>
                  </a:schemeClr>
                </a:solidFill>
                <a:latin typeface="+mn-lt"/>
              </a:rPr>
              <a:t>●</a:t>
            </a:r>
            <a:r>
              <a:rPr lang="el-GR" sz="2500" dirty="0" smtClean="0">
                <a:latin typeface="+mn-lt"/>
              </a:rPr>
              <a:t> Η </a:t>
            </a:r>
            <a:r>
              <a:rPr lang="el-GR" sz="2500" dirty="0">
                <a:latin typeface="+mn-lt"/>
              </a:rPr>
              <a:t>Πολιτική υγείας στην Ελλάδα: Η Πορεία του ΕΣΥ και η ανάγκη μεταρρύθμισής </a:t>
            </a:r>
            <a:r>
              <a:rPr lang="el-GR" sz="2500" dirty="0" smtClean="0">
                <a:latin typeface="+mn-lt"/>
              </a:rPr>
              <a:t>του.</a:t>
            </a:r>
            <a:r>
              <a:rPr lang="el-GR" sz="2500" dirty="0">
                <a:latin typeface="+mn-lt"/>
              </a:rPr>
              <a:t/>
            </a:r>
            <a:br>
              <a:rPr lang="el-GR" sz="2500" dirty="0">
                <a:latin typeface="+mn-lt"/>
              </a:rPr>
            </a:br>
            <a:r>
              <a:rPr lang="el-GR" sz="2500" dirty="0" smtClean="0">
                <a:solidFill>
                  <a:schemeClr val="accent2">
                    <a:lumMod val="75000"/>
                  </a:schemeClr>
                </a:solidFill>
                <a:latin typeface="+mn-lt"/>
              </a:rPr>
              <a:t>●</a:t>
            </a:r>
            <a:r>
              <a:rPr lang="el-GR" sz="2500" dirty="0" smtClean="0">
                <a:latin typeface="+mn-lt"/>
              </a:rPr>
              <a:t> Προστασία </a:t>
            </a:r>
            <a:r>
              <a:rPr lang="el-GR" sz="2500" dirty="0">
                <a:latin typeface="+mn-lt"/>
              </a:rPr>
              <a:t>και εκπαίδευση ατόμων με ειδικές ανάγκες (στο νομό Αττικής</a:t>
            </a:r>
            <a:r>
              <a:rPr lang="el-GR" sz="2500" dirty="0" smtClean="0">
                <a:latin typeface="+mn-lt"/>
              </a:rPr>
              <a:t>).</a:t>
            </a:r>
            <a:br>
              <a:rPr lang="el-GR" sz="2500" dirty="0" smtClean="0">
                <a:latin typeface="+mn-lt"/>
              </a:rPr>
            </a:br>
            <a:r>
              <a:rPr lang="el-GR" sz="2500" dirty="0" smtClean="0">
                <a:solidFill>
                  <a:schemeClr val="accent2">
                    <a:lumMod val="75000"/>
                  </a:schemeClr>
                </a:solidFill>
                <a:latin typeface="+mn-lt"/>
              </a:rPr>
              <a:t>●</a:t>
            </a:r>
            <a:r>
              <a:rPr lang="el-GR" sz="2500" dirty="0" smtClean="0">
                <a:latin typeface="+mn-lt"/>
              </a:rPr>
              <a:t> Η </a:t>
            </a:r>
            <a:r>
              <a:rPr lang="el-GR" sz="2500" dirty="0">
                <a:latin typeface="+mn-lt"/>
              </a:rPr>
              <a:t>βιωσιμότητα του συστήματος κοινωνικής </a:t>
            </a:r>
            <a:r>
              <a:rPr lang="el-GR" sz="2500" dirty="0" smtClean="0">
                <a:latin typeface="+mn-lt"/>
              </a:rPr>
              <a:t>ασφάλισης</a:t>
            </a:r>
            <a:br>
              <a:rPr lang="el-GR" sz="2500" dirty="0" smtClean="0">
                <a:latin typeface="+mn-lt"/>
              </a:rPr>
            </a:br>
            <a:r>
              <a:rPr lang="en-US" sz="2500" dirty="0" smtClean="0">
                <a:solidFill>
                  <a:schemeClr val="accent2">
                    <a:lumMod val="75000"/>
                  </a:schemeClr>
                </a:solidFill>
                <a:latin typeface="+mn-lt"/>
              </a:rPr>
              <a:t>●</a:t>
            </a:r>
            <a:r>
              <a:rPr lang="el-GR" sz="2500" dirty="0" smtClean="0">
                <a:solidFill>
                  <a:schemeClr val="accent2">
                    <a:lumMod val="75000"/>
                  </a:schemeClr>
                </a:solidFill>
                <a:latin typeface="+mn-lt"/>
              </a:rPr>
              <a:t> </a:t>
            </a:r>
            <a:r>
              <a:rPr lang="el-GR" sz="2500" dirty="0" smtClean="0">
                <a:latin typeface="+mn-lt"/>
              </a:rPr>
              <a:t>Κοινωνικό </a:t>
            </a:r>
            <a:r>
              <a:rPr lang="el-GR" sz="2500" dirty="0">
                <a:latin typeface="+mn-lt"/>
              </a:rPr>
              <a:t>και οικονομικό κόστος τροχαίων ατυχημάτων</a:t>
            </a:r>
            <a:r>
              <a:rPr lang="en-US" sz="2500" dirty="0" smtClean="0">
                <a:latin typeface="+mn-lt"/>
              </a:rPr>
              <a:t/>
            </a:r>
            <a:br>
              <a:rPr lang="en-US" sz="2500" dirty="0" smtClean="0">
                <a:latin typeface="+mn-lt"/>
              </a:rPr>
            </a:br>
            <a:endParaRPr lang="el-GR" sz="2500" dirty="0">
              <a:latin typeface="+mn-lt"/>
            </a:endParaRPr>
          </a:p>
        </p:txBody>
      </p:sp>
    </p:spTree>
    <p:extLst>
      <p:ext uri="{BB962C8B-B14F-4D97-AF65-F5344CB8AC3E}">
        <p14:creationId xmlns:p14="http://schemas.microsoft.com/office/powerpoint/2010/main" val="650517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216907"/>
          </a:xfrm>
        </p:spPr>
        <p:txBody>
          <a:bodyPr>
            <a:normAutofit fontScale="90000"/>
          </a:bodyPr>
          <a:lstStyle/>
          <a:p>
            <a:r>
              <a:rPr lang="el-GR" sz="3100" dirty="0" smtClean="0">
                <a:latin typeface="+mn-lt"/>
              </a:rPr>
              <a:t>Βάσεις δεδομένων για αναζήτηση πληροφοριών</a:t>
            </a:r>
            <a:r>
              <a:rPr lang="en-US" sz="3100" dirty="0" smtClean="0">
                <a:latin typeface="+mn-lt"/>
              </a:rPr>
              <a:t>:</a:t>
            </a:r>
            <a:r>
              <a:rPr lang="el-GR" sz="3100" dirty="0" smtClean="0">
                <a:latin typeface="+mn-lt"/>
              </a:rPr>
              <a:t/>
            </a:r>
            <a:br>
              <a:rPr lang="el-GR" sz="3100" dirty="0" smtClean="0">
                <a:latin typeface="+mn-lt"/>
              </a:rPr>
            </a:br>
            <a:r>
              <a:rPr lang="el-GR" sz="3100" dirty="0">
                <a:latin typeface="+mn-lt"/>
              </a:rPr>
              <a:t/>
            </a:r>
            <a:br>
              <a:rPr lang="el-GR" sz="3100" dirty="0">
                <a:latin typeface="+mn-lt"/>
              </a:rPr>
            </a:br>
            <a:r>
              <a:rPr lang="el-GR" sz="3100" dirty="0" smtClean="0">
                <a:latin typeface="+mn-lt"/>
              </a:rPr>
              <a:t>● </a:t>
            </a:r>
            <a:r>
              <a:rPr lang="en-US" sz="3100" dirty="0">
                <a:latin typeface="+mn-lt"/>
              </a:rPr>
              <a:t>Medline </a:t>
            </a:r>
            <a:r>
              <a:rPr lang="en-US" sz="3100" dirty="0" smtClean="0">
                <a:latin typeface="+mn-lt"/>
              </a:rPr>
              <a:t/>
            </a:r>
            <a:br>
              <a:rPr lang="en-US" sz="3100" dirty="0" smtClean="0">
                <a:latin typeface="+mn-lt"/>
              </a:rPr>
            </a:br>
            <a:r>
              <a:rPr lang="en-US" sz="3100" dirty="0" smtClean="0">
                <a:latin typeface="+mn-lt"/>
                <a:hlinkClick r:id="rId2"/>
              </a:rPr>
              <a:t>http</a:t>
            </a:r>
            <a:r>
              <a:rPr lang="en-US" sz="3100" dirty="0">
                <a:latin typeface="+mn-lt"/>
                <a:hlinkClick r:id="rId2"/>
              </a:rPr>
              <a:t>://</a:t>
            </a:r>
            <a:r>
              <a:rPr lang="en-US" sz="3100" dirty="0" smtClean="0">
                <a:latin typeface="+mn-lt"/>
                <a:hlinkClick r:id="rId2"/>
              </a:rPr>
              <a:t>www.nlm.nih.gov/bsd/pmresources.html</a:t>
            </a:r>
            <a:r>
              <a:rPr lang="en-US" sz="3100" dirty="0" smtClean="0">
                <a:latin typeface="+mn-lt"/>
              </a:rPr>
              <a:t/>
            </a:r>
            <a:br>
              <a:rPr lang="en-US" sz="3100" dirty="0" smtClean="0">
                <a:latin typeface="+mn-lt"/>
              </a:rPr>
            </a:br>
            <a:r>
              <a:rPr lang="en-US" sz="3100" dirty="0" smtClean="0">
                <a:latin typeface="+mn-lt"/>
              </a:rPr>
              <a:t/>
            </a:r>
            <a:br>
              <a:rPr lang="en-US" sz="3100" dirty="0" smtClean="0">
                <a:latin typeface="+mn-lt"/>
              </a:rPr>
            </a:br>
            <a:r>
              <a:rPr lang="en-US" sz="3100" dirty="0" smtClean="0">
                <a:latin typeface="+mn-lt"/>
              </a:rPr>
              <a:t>●Science Direct </a:t>
            </a:r>
            <a:r>
              <a:rPr lang="en-US" sz="3100" dirty="0">
                <a:latin typeface="+mn-lt"/>
              </a:rPr>
              <a:t/>
            </a:r>
            <a:br>
              <a:rPr lang="en-US" sz="3100" dirty="0">
                <a:latin typeface="+mn-lt"/>
              </a:rPr>
            </a:br>
            <a:r>
              <a:rPr lang="en-US" sz="3100" dirty="0">
                <a:solidFill>
                  <a:schemeClr val="accent5"/>
                </a:solidFill>
                <a:latin typeface="+mn-lt"/>
              </a:rPr>
              <a:t>http://www.sciencedirect.com</a:t>
            </a:r>
            <a:r>
              <a:rPr lang="en-US" sz="3100" dirty="0" smtClean="0">
                <a:solidFill>
                  <a:schemeClr val="accent5"/>
                </a:solidFill>
                <a:latin typeface="+mn-lt"/>
              </a:rPr>
              <a:t>/</a:t>
            </a:r>
            <a:br>
              <a:rPr lang="en-US" sz="3100" dirty="0" smtClean="0">
                <a:solidFill>
                  <a:schemeClr val="accent5"/>
                </a:solidFill>
                <a:latin typeface="+mn-lt"/>
              </a:rPr>
            </a:br>
            <a:r>
              <a:rPr lang="en-US" sz="3100" dirty="0" smtClean="0">
                <a:solidFill>
                  <a:schemeClr val="accent5"/>
                </a:solidFill>
                <a:latin typeface="+mn-lt"/>
              </a:rPr>
              <a:t/>
            </a:r>
            <a:br>
              <a:rPr lang="en-US" sz="3100" dirty="0" smtClean="0">
                <a:solidFill>
                  <a:schemeClr val="accent5"/>
                </a:solidFill>
                <a:latin typeface="+mn-lt"/>
              </a:rPr>
            </a:br>
            <a:r>
              <a:rPr lang="en-US" sz="3100" dirty="0" smtClean="0">
                <a:solidFill>
                  <a:schemeClr val="tx1">
                    <a:lumMod val="95000"/>
                    <a:lumOff val="5000"/>
                  </a:schemeClr>
                </a:solidFill>
                <a:latin typeface="+mn-lt"/>
              </a:rPr>
              <a:t>●PubMed</a:t>
            </a:r>
            <a:r>
              <a:rPr lang="en-US" sz="3100" dirty="0">
                <a:solidFill>
                  <a:schemeClr val="accent5"/>
                </a:solidFill>
                <a:latin typeface="+mn-lt"/>
              </a:rPr>
              <a:t/>
            </a:r>
            <a:br>
              <a:rPr lang="en-US" sz="3100" dirty="0">
                <a:solidFill>
                  <a:schemeClr val="accent5"/>
                </a:solidFill>
                <a:latin typeface="+mn-lt"/>
              </a:rPr>
            </a:br>
            <a:r>
              <a:rPr lang="en-US" sz="3100" dirty="0">
                <a:solidFill>
                  <a:schemeClr val="accent5"/>
                </a:solidFill>
                <a:latin typeface="+mn-lt"/>
                <a:hlinkClick r:id="rId3"/>
              </a:rPr>
              <a:t>http://</a:t>
            </a:r>
            <a:r>
              <a:rPr lang="en-US" sz="3100" dirty="0" smtClean="0">
                <a:solidFill>
                  <a:schemeClr val="accent5"/>
                </a:solidFill>
                <a:latin typeface="+mn-lt"/>
                <a:hlinkClick r:id="rId3"/>
              </a:rPr>
              <a:t>www.ncbi.nlm.nih.gov/pubmed</a:t>
            </a:r>
            <a:r>
              <a:rPr lang="en-US" sz="3100" dirty="0" smtClean="0">
                <a:solidFill>
                  <a:schemeClr val="accent5"/>
                </a:solidFill>
                <a:latin typeface="+mn-lt"/>
              </a:rPr>
              <a:t/>
            </a:r>
            <a:br>
              <a:rPr lang="en-US" sz="3100" dirty="0" smtClean="0">
                <a:solidFill>
                  <a:schemeClr val="accent5"/>
                </a:solidFill>
                <a:latin typeface="+mn-lt"/>
              </a:rPr>
            </a:br>
            <a:r>
              <a:rPr lang="en-US" sz="3100" dirty="0" smtClean="0">
                <a:latin typeface="+mn-lt"/>
              </a:rPr>
              <a:t/>
            </a:r>
            <a:br>
              <a:rPr lang="en-US" sz="3100" dirty="0" smtClean="0">
                <a:latin typeface="+mn-lt"/>
              </a:rPr>
            </a:br>
            <a:r>
              <a:rPr lang="en-US" sz="3100" dirty="0" smtClean="0">
                <a:latin typeface="+mn-lt"/>
              </a:rPr>
              <a:t>Googlescholar </a:t>
            </a:r>
            <a:r>
              <a:rPr lang="en-US" sz="3100" dirty="0">
                <a:latin typeface="+mn-lt"/>
              </a:rPr>
              <a:t/>
            </a:r>
            <a:br>
              <a:rPr lang="en-US" sz="3100" dirty="0">
                <a:latin typeface="+mn-lt"/>
              </a:rPr>
            </a:br>
            <a:r>
              <a:rPr lang="en-US" sz="3100" dirty="0">
                <a:solidFill>
                  <a:schemeClr val="accent5">
                    <a:lumMod val="75000"/>
                  </a:schemeClr>
                </a:solidFill>
                <a:latin typeface="+mn-lt"/>
              </a:rPr>
              <a:t>http://scholar.google.gr</a:t>
            </a:r>
            <a:r>
              <a:rPr lang="en-US" sz="3100" dirty="0" smtClean="0">
                <a:solidFill>
                  <a:schemeClr val="accent5">
                    <a:lumMod val="75000"/>
                  </a:schemeClr>
                </a:solidFill>
                <a:latin typeface="+mn-lt"/>
              </a:rPr>
              <a:t>/</a:t>
            </a:r>
            <a:br>
              <a:rPr lang="en-US" sz="3100" dirty="0" smtClean="0">
                <a:solidFill>
                  <a:schemeClr val="accent5">
                    <a:lumMod val="75000"/>
                  </a:schemeClr>
                </a:solidFill>
                <a:latin typeface="+mn-lt"/>
              </a:rPr>
            </a:br>
            <a:r>
              <a:rPr lang="en-US" sz="2500" dirty="0" smtClean="0"/>
              <a:t/>
            </a:r>
            <a:br>
              <a:rPr lang="en-US" sz="2500" dirty="0" smtClean="0"/>
            </a:br>
            <a:r>
              <a:rPr lang="en-US" sz="2500" dirty="0"/>
              <a:t/>
            </a:r>
            <a:br>
              <a:rPr lang="en-US" sz="2500" dirty="0"/>
            </a:br>
            <a:r>
              <a:rPr lang="en-US" sz="2500" dirty="0" smtClean="0"/>
              <a:t/>
            </a:r>
            <a:br>
              <a:rPr lang="en-US" sz="2500" dirty="0" smtClean="0"/>
            </a:br>
            <a:endParaRPr lang="el-GR" sz="2500" dirty="0"/>
          </a:p>
        </p:txBody>
      </p:sp>
    </p:spTree>
    <p:extLst>
      <p:ext uri="{BB962C8B-B14F-4D97-AF65-F5344CB8AC3E}">
        <p14:creationId xmlns:p14="http://schemas.microsoft.com/office/powerpoint/2010/main" val="2481799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362465" y="516573"/>
            <a:ext cx="11343502" cy="5693866"/>
          </a:xfrm>
          <a:prstGeom prst="rect">
            <a:avLst/>
          </a:prstGeom>
        </p:spPr>
        <p:txBody>
          <a:bodyPr wrap="square">
            <a:spAutoFit/>
          </a:bodyPr>
          <a:lstStyle/>
          <a:p>
            <a:r>
              <a:rPr lang="el-GR" sz="2800" b="1" dirty="0">
                <a:solidFill>
                  <a:schemeClr val="accent2"/>
                </a:solidFill>
                <a:latin typeface="Arial-BoldMT"/>
              </a:rPr>
              <a:t>Το σύστημα Διοίκησης 3 </a:t>
            </a:r>
            <a:r>
              <a:rPr lang="el-GR" sz="2800" b="1" dirty="0" smtClean="0">
                <a:solidFill>
                  <a:schemeClr val="accent2"/>
                </a:solidFill>
                <a:latin typeface="Arial-BoldMT"/>
              </a:rPr>
              <a:t>βαθμίδων</a:t>
            </a:r>
          </a:p>
          <a:p>
            <a:endParaRPr lang="el-GR" sz="2800" b="1" dirty="0">
              <a:solidFill>
                <a:srgbClr val="006565"/>
              </a:solidFill>
              <a:latin typeface="Arial-BoldMT"/>
            </a:endParaRPr>
          </a:p>
          <a:p>
            <a:r>
              <a:rPr lang="el-GR" sz="2800" b="1" dirty="0" smtClean="0">
                <a:solidFill>
                  <a:schemeClr val="accent2"/>
                </a:solidFill>
                <a:latin typeface="Arial-BoldMT"/>
              </a:rPr>
              <a:t>Α</a:t>
            </a:r>
            <a:r>
              <a:rPr lang="el-GR" sz="2800" b="1" dirty="0">
                <a:solidFill>
                  <a:schemeClr val="accent2"/>
                </a:solidFill>
                <a:latin typeface="Arial-BoldMT"/>
              </a:rPr>
              <a:t>. Ανώτατο επίπεδο διοίκησης:</a:t>
            </a:r>
            <a:r>
              <a:rPr lang="el-GR" sz="2800" b="1" dirty="0">
                <a:solidFill>
                  <a:srgbClr val="003365"/>
                </a:solidFill>
                <a:latin typeface="Arial-BoldMT"/>
              </a:rPr>
              <a:t> </a:t>
            </a:r>
            <a:r>
              <a:rPr lang="el-GR" sz="2800" dirty="0" smtClean="0">
                <a:solidFill>
                  <a:srgbClr val="003365"/>
                </a:solidFill>
                <a:latin typeface="ArialMT"/>
              </a:rPr>
              <a:t>Λαμβάνονται αποφάσεις </a:t>
            </a:r>
            <a:r>
              <a:rPr lang="el-GR" sz="2800" dirty="0">
                <a:solidFill>
                  <a:srgbClr val="003365"/>
                </a:solidFill>
                <a:latin typeface="ArialMT"/>
              </a:rPr>
              <a:t>μακροχρόνιας ισχύος, χωρίς </a:t>
            </a:r>
            <a:r>
              <a:rPr lang="el-GR" sz="2800" dirty="0" smtClean="0">
                <a:solidFill>
                  <a:srgbClr val="003365"/>
                </a:solidFill>
                <a:latin typeface="ArialMT"/>
              </a:rPr>
              <a:t>συγκεκριμένο χρονικό </a:t>
            </a:r>
            <a:r>
              <a:rPr lang="el-GR" sz="2800" dirty="0">
                <a:solidFill>
                  <a:srgbClr val="003365"/>
                </a:solidFill>
                <a:latin typeface="ArialMT"/>
              </a:rPr>
              <a:t>ορίζοντα </a:t>
            </a:r>
            <a:r>
              <a:rPr lang="el-GR" sz="2800" dirty="0" smtClean="0">
                <a:solidFill>
                  <a:srgbClr val="003365"/>
                </a:solidFill>
                <a:latin typeface="ArialMT"/>
              </a:rPr>
              <a:t>ή οργανωτικό </a:t>
            </a:r>
            <a:r>
              <a:rPr lang="el-GR" sz="2800" dirty="0">
                <a:solidFill>
                  <a:srgbClr val="003365"/>
                </a:solidFill>
                <a:latin typeface="ArialMT"/>
              </a:rPr>
              <a:t>πρότυπο</a:t>
            </a:r>
            <a:r>
              <a:rPr lang="el-GR" sz="2800" dirty="0" smtClean="0">
                <a:solidFill>
                  <a:srgbClr val="003365"/>
                </a:solidFill>
                <a:latin typeface="ArialMT"/>
              </a:rPr>
              <a:t>.</a:t>
            </a:r>
          </a:p>
          <a:p>
            <a:endParaRPr lang="el-GR" sz="2800" dirty="0" smtClean="0">
              <a:solidFill>
                <a:srgbClr val="003365"/>
              </a:solidFill>
              <a:latin typeface="ArialMT"/>
            </a:endParaRPr>
          </a:p>
          <a:p>
            <a:r>
              <a:rPr lang="el-GR" sz="2800" b="1" dirty="0" smtClean="0">
                <a:solidFill>
                  <a:schemeClr val="accent2"/>
                </a:solidFill>
                <a:latin typeface="Arial-BoldMT"/>
              </a:rPr>
              <a:t>Β</a:t>
            </a:r>
            <a:r>
              <a:rPr lang="el-GR" sz="2800" b="1" dirty="0">
                <a:solidFill>
                  <a:schemeClr val="accent2"/>
                </a:solidFill>
                <a:latin typeface="Arial-BoldMT"/>
              </a:rPr>
              <a:t>. Σχεδιασμός: </a:t>
            </a:r>
            <a:r>
              <a:rPr lang="el-GR" sz="2800" dirty="0">
                <a:solidFill>
                  <a:srgbClr val="003365"/>
                </a:solidFill>
                <a:latin typeface="ArialMT"/>
              </a:rPr>
              <a:t>Τα χρονοδιαγράμματα έχουν </a:t>
            </a:r>
            <a:r>
              <a:rPr lang="el-GR" sz="2800" dirty="0" smtClean="0">
                <a:solidFill>
                  <a:srgbClr val="003365"/>
                </a:solidFill>
                <a:latin typeface="ArialMT"/>
              </a:rPr>
              <a:t>συνήθως ετήσια </a:t>
            </a:r>
            <a:r>
              <a:rPr lang="el-GR" sz="2800" dirty="0">
                <a:solidFill>
                  <a:srgbClr val="003365"/>
                </a:solidFill>
                <a:latin typeface="ArialMT"/>
              </a:rPr>
              <a:t>διάρκεια και βασίζονται στον </a:t>
            </a:r>
            <a:r>
              <a:rPr lang="el-GR" sz="2800" dirty="0" smtClean="0">
                <a:solidFill>
                  <a:srgbClr val="003365"/>
                </a:solidFill>
                <a:latin typeface="ArialMT"/>
              </a:rPr>
              <a:t>προϋπολογισμό. Για </a:t>
            </a:r>
            <a:r>
              <a:rPr lang="el-GR" sz="2800" dirty="0">
                <a:solidFill>
                  <a:srgbClr val="003365"/>
                </a:solidFill>
                <a:latin typeface="ArialMT"/>
              </a:rPr>
              <a:t>κάθε πρόβλημα διαμορφώνονται αντίστοιχα </a:t>
            </a:r>
            <a:r>
              <a:rPr lang="el-GR" sz="2800" dirty="0" smtClean="0">
                <a:solidFill>
                  <a:srgbClr val="003365"/>
                </a:solidFill>
                <a:latin typeface="ArialMT"/>
              </a:rPr>
              <a:t>ΠΛΑΝΑ &amp; </a:t>
            </a:r>
            <a:r>
              <a:rPr lang="el-GR" sz="2800" dirty="0">
                <a:solidFill>
                  <a:srgbClr val="003365"/>
                </a:solidFill>
                <a:latin typeface="ArialMT"/>
              </a:rPr>
              <a:t>ΟΡΓΑΝΩΤΙΚΑ ΠΡΟΤΥΠΑ</a:t>
            </a:r>
            <a:r>
              <a:rPr lang="el-GR" sz="2800" dirty="0" smtClean="0">
                <a:solidFill>
                  <a:srgbClr val="003365"/>
                </a:solidFill>
                <a:latin typeface="ArialMT"/>
              </a:rPr>
              <a:t>.</a:t>
            </a:r>
            <a:endParaRPr lang="el-GR" sz="2800" dirty="0">
              <a:solidFill>
                <a:srgbClr val="003365"/>
              </a:solidFill>
              <a:latin typeface="Wingdings-Regular"/>
            </a:endParaRPr>
          </a:p>
          <a:p>
            <a:endParaRPr lang="el-GR" sz="2800" dirty="0" smtClean="0">
              <a:solidFill>
                <a:srgbClr val="003365"/>
              </a:solidFill>
              <a:latin typeface="Wingdings-Regular"/>
            </a:endParaRPr>
          </a:p>
          <a:p>
            <a:r>
              <a:rPr lang="el-GR" sz="2800" b="1" dirty="0" smtClean="0">
                <a:solidFill>
                  <a:schemeClr val="accent2"/>
                </a:solidFill>
                <a:latin typeface="Arial-BoldMT"/>
              </a:rPr>
              <a:t>Γ</a:t>
            </a:r>
            <a:r>
              <a:rPr lang="el-GR" sz="2800" b="1" dirty="0">
                <a:solidFill>
                  <a:schemeClr val="accent2"/>
                </a:solidFill>
                <a:latin typeface="Arial-BoldMT"/>
              </a:rPr>
              <a:t>. Επιχειρησιακή διαχείριση: </a:t>
            </a:r>
            <a:r>
              <a:rPr lang="el-GR" sz="2800" dirty="0">
                <a:solidFill>
                  <a:srgbClr val="003365"/>
                </a:solidFill>
                <a:latin typeface="ArialMT"/>
              </a:rPr>
              <a:t>Αφορά την </a:t>
            </a:r>
            <a:r>
              <a:rPr lang="el-GR" sz="2800" dirty="0" smtClean="0">
                <a:solidFill>
                  <a:srgbClr val="003365"/>
                </a:solidFill>
                <a:latin typeface="ArialMT"/>
              </a:rPr>
              <a:t>καθημερινή πρακτική </a:t>
            </a:r>
            <a:r>
              <a:rPr lang="el-GR" sz="2800" dirty="0">
                <a:solidFill>
                  <a:srgbClr val="003365"/>
                </a:solidFill>
                <a:latin typeface="ArialMT"/>
              </a:rPr>
              <a:t>στη χρήση των ανθρώπινων </a:t>
            </a:r>
            <a:r>
              <a:rPr lang="el-GR" sz="2800">
                <a:solidFill>
                  <a:srgbClr val="003365"/>
                </a:solidFill>
                <a:latin typeface="ArialMT"/>
              </a:rPr>
              <a:t>και </a:t>
            </a:r>
            <a:r>
              <a:rPr lang="el-GR" sz="2800" smtClean="0">
                <a:solidFill>
                  <a:srgbClr val="003365"/>
                </a:solidFill>
                <a:latin typeface="ArialMT"/>
              </a:rPr>
              <a:t>υλικών πόρων</a:t>
            </a:r>
            <a:r>
              <a:rPr lang="el-GR" sz="2800" dirty="0">
                <a:solidFill>
                  <a:srgbClr val="003365"/>
                </a:solidFill>
                <a:latin typeface="ArialMT"/>
              </a:rPr>
              <a:t>. Τα χρονοδιαγράμματα έχουν βραχεία διάρκεια.</a:t>
            </a:r>
            <a:endParaRPr lang="el-GR" sz="2800" dirty="0"/>
          </a:p>
        </p:txBody>
      </p:sp>
    </p:spTree>
    <p:extLst>
      <p:ext uri="{BB962C8B-B14F-4D97-AF65-F5344CB8AC3E}">
        <p14:creationId xmlns:p14="http://schemas.microsoft.com/office/powerpoint/2010/main" val="4285554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78941" y="1524000"/>
            <a:ext cx="11648302" cy="4242486"/>
          </a:xfrm>
        </p:spPr>
        <p:txBody>
          <a:bodyPr>
            <a:normAutofit fontScale="90000"/>
          </a:bodyPr>
          <a:lstStyle/>
          <a:p>
            <a:r>
              <a:rPr lang="el-GR" sz="3100" b="1" dirty="0" smtClean="0">
                <a:latin typeface="+mn-lt"/>
              </a:rPr>
              <a:t>Τρόπος αμοιβής των ιατρών</a:t>
            </a:r>
            <a:r>
              <a:rPr lang="en-US" sz="3100" b="1" dirty="0" smtClean="0">
                <a:latin typeface="+mn-lt"/>
              </a:rPr>
              <a:t>:</a:t>
            </a:r>
            <a:r>
              <a:rPr lang="en-US" sz="3100" dirty="0" smtClean="0">
                <a:latin typeface="+mn-lt"/>
              </a:rPr>
              <a:t/>
            </a:r>
            <a:br>
              <a:rPr lang="en-US" sz="3100" dirty="0" smtClean="0">
                <a:latin typeface="+mn-lt"/>
              </a:rPr>
            </a:br>
            <a:r>
              <a:rPr lang="el-GR" sz="3100" dirty="0" smtClean="0">
                <a:latin typeface="+mn-lt"/>
              </a:rPr>
              <a:t/>
            </a:r>
            <a:br>
              <a:rPr lang="el-GR" sz="3100" dirty="0" smtClean="0">
                <a:latin typeface="+mn-lt"/>
              </a:rPr>
            </a:br>
            <a:r>
              <a:rPr lang="el-GR" sz="3100" dirty="0" smtClean="0">
                <a:solidFill>
                  <a:schemeClr val="accent2">
                    <a:lumMod val="75000"/>
                  </a:schemeClr>
                </a:solidFill>
                <a:latin typeface="+mn-lt"/>
              </a:rPr>
              <a:t>● Αποζημίωση με τιμές της αγοράς</a:t>
            </a:r>
            <a:r>
              <a:rPr lang="en-US" sz="3100" dirty="0" smtClean="0">
                <a:solidFill>
                  <a:schemeClr val="accent2">
                    <a:lumMod val="75000"/>
                  </a:schemeClr>
                </a:solidFill>
                <a:latin typeface="+mn-lt"/>
              </a:rPr>
              <a:t>:</a:t>
            </a:r>
            <a:r>
              <a:rPr lang="el-GR" sz="3100" dirty="0" smtClean="0">
                <a:solidFill>
                  <a:schemeClr val="accent2">
                    <a:lumMod val="75000"/>
                  </a:schemeClr>
                </a:solidFill>
                <a:latin typeface="+mn-lt"/>
              </a:rPr>
              <a:t> </a:t>
            </a:r>
            <a:r>
              <a:rPr lang="el-GR" sz="3100" dirty="0" smtClean="0">
                <a:latin typeface="+mn-lt"/>
              </a:rPr>
              <a:t>με βάση τους νόμους της προσφοράς και της ζήτησης παραλλαγή αυτού του συστήματος και στ</a:t>
            </a:r>
            <a:r>
              <a:rPr lang="el-GR" sz="3100" dirty="0">
                <a:latin typeface="+mn-lt"/>
              </a:rPr>
              <a:t>η</a:t>
            </a:r>
            <a:r>
              <a:rPr lang="el-GR" sz="3100" dirty="0" smtClean="0">
                <a:latin typeface="+mn-lt"/>
              </a:rPr>
              <a:t>ν ιδιωτική ασφάλιση.</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solidFill>
                  <a:schemeClr val="accent2">
                    <a:lumMod val="75000"/>
                  </a:schemeClr>
                </a:solidFill>
                <a:latin typeface="+mn-lt"/>
              </a:rPr>
              <a:t>● Αποζημίωση</a:t>
            </a:r>
            <a:r>
              <a:rPr lang="en-US" sz="3100" dirty="0">
                <a:solidFill>
                  <a:schemeClr val="accent2">
                    <a:lumMod val="75000"/>
                  </a:schemeClr>
                </a:solidFill>
                <a:latin typeface="+mn-lt"/>
              </a:rPr>
              <a:t> </a:t>
            </a:r>
            <a:r>
              <a:rPr lang="el-GR" sz="3100" dirty="0" smtClean="0">
                <a:solidFill>
                  <a:schemeClr val="accent2">
                    <a:lumMod val="75000"/>
                  </a:schemeClr>
                </a:solidFill>
                <a:latin typeface="+mn-lt"/>
              </a:rPr>
              <a:t>βάση προκαθορισμένων τιμών</a:t>
            </a:r>
            <a:r>
              <a:rPr lang="en-US" sz="3100" dirty="0" smtClean="0">
                <a:solidFill>
                  <a:schemeClr val="accent2">
                    <a:lumMod val="75000"/>
                  </a:schemeClr>
                </a:solidFill>
                <a:latin typeface="+mn-lt"/>
              </a:rPr>
              <a:t>:</a:t>
            </a:r>
            <a:r>
              <a:rPr lang="el-GR" sz="3100" dirty="0" smtClean="0">
                <a:solidFill>
                  <a:schemeClr val="accent2">
                    <a:lumMod val="75000"/>
                  </a:schemeClr>
                </a:solidFill>
                <a:latin typeface="+mn-lt"/>
              </a:rPr>
              <a:t> </a:t>
            </a:r>
            <a:r>
              <a:rPr lang="el-GR" sz="3100" dirty="0" smtClean="0">
                <a:latin typeface="+mn-lt"/>
              </a:rPr>
              <a:t>τα ασφαλιστικά ταμεία έρχονται σε διαπραγμάτευση με τους ιατρούς για τον καθορισμό του τιμολογίου των προσφερόμενων υπηρεσιών. </a:t>
            </a:r>
            <a:br>
              <a:rPr lang="el-GR" sz="3100" dirty="0" smtClean="0">
                <a:latin typeface="+mn-lt"/>
              </a:rPr>
            </a:br>
            <a:r>
              <a:rPr lang="el-GR" sz="3100" dirty="0" smtClean="0">
                <a:latin typeface="+mn-lt"/>
              </a:rPr>
              <a:t/>
            </a:r>
            <a:br>
              <a:rPr lang="el-GR" sz="3100" dirty="0" smtClean="0">
                <a:latin typeface="+mn-lt"/>
              </a:rPr>
            </a:br>
            <a:r>
              <a:rPr lang="el-GR" sz="3100" dirty="0" smtClean="0">
                <a:latin typeface="+mn-lt"/>
              </a:rPr>
              <a:t/>
            </a:r>
            <a:br>
              <a:rPr lang="el-GR" sz="3100" dirty="0" smtClean="0">
                <a:latin typeface="+mn-lt"/>
              </a:rPr>
            </a:br>
            <a:r>
              <a:rPr lang="el-GR" sz="3100" dirty="0" smtClean="0">
                <a:solidFill>
                  <a:schemeClr val="accent2">
                    <a:lumMod val="75000"/>
                  </a:schemeClr>
                </a:solidFill>
                <a:latin typeface="+mn-lt"/>
              </a:rPr>
              <a:t>● Πληρωμή με μισθό</a:t>
            </a:r>
            <a:r>
              <a:rPr lang="en-US" sz="3100" dirty="0" smtClean="0">
                <a:solidFill>
                  <a:schemeClr val="accent2">
                    <a:lumMod val="75000"/>
                  </a:schemeClr>
                </a:solidFill>
                <a:latin typeface="+mn-lt"/>
              </a:rPr>
              <a:t>: </a:t>
            </a:r>
            <a:r>
              <a:rPr lang="en-US" sz="3100" dirty="0" smtClean="0">
                <a:solidFill>
                  <a:schemeClr val="tx1">
                    <a:lumMod val="95000"/>
                    <a:lumOff val="5000"/>
                  </a:schemeClr>
                </a:solidFill>
                <a:latin typeface="+mn-lt"/>
              </a:rPr>
              <a:t>o </a:t>
            </a:r>
            <a:r>
              <a:rPr lang="el-GR" sz="3100" dirty="0" smtClean="0">
                <a:solidFill>
                  <a:schemeClr val="tx1">
                    <a:lumMod val="95000"/>
                    <a:lumOff val="5000"/>
                  </a:schemeClr>
                </a:solidFill>
                <a:latin typeface="+mn-lt"/>
              </a:rPr>
              <a:t>γιατρός </a:t>
            </a:r>
            <a:r>
              <a:rPr lang="el-GR" sz="3100" dirty="0" smtClean="0">
                <a:latin typeface="+mn-lt"/>
              </a:rPr>
              <a:t>συμβάλει με το κράτος, τον φορέα ασφάλισης, ή την ασφαλιστική εταιρεία για συγκεκριμένες ημέρες και ώρες εργασίας συχνά παρατηρείται το φαινόμενο της έλλειψης κινήτρων από τους ιατρούς αυτό έχει σαν αποτέλεσμα να μειώνεται ο δείκτης αποδοτικότητας τους. </a:t>
            </a:r>
            <a:br>
              <a:rPr lang="el-GR" sz="3100" dirty="0" smtClean="0">
                <a:latin typeface="+mn-lt"/>
              </a:rPr>
            </a:br>
            <a:r>
              <a:rPr lang="el-GR" sz="2500" dirty="0"/>
              <a:t/>
            </a:r>
            <a:br>
              <a:rPr lang="el-GR" sz="2500" dirty="0"/>
            </a:br>
            <a:endParaRPr lang="el-GR" sz="2500" dirty="0"/>
          </a:p>
        </p:txBody>
      </p:sp>
    </p:spTree>
    <p:extLst>
      <p:ext uri="{BB962C8B-B14F-4D97-AF65-F5344CB8AC3E}">
        <p14:creationId xmlns:p14="http://schemas.microsoft.com/office/powerpoint/2010/main" val="7419746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076864"/>
          </a:xfrm>
        </p:spPr>
        <p:txBody>
          <a:bodyPr>
            <a:noAutofit/>
          </a:bodyPr>
          <a:lstStyle/>
          <a:p>
            <a:r>
              <a:rPr lang="el-GR" sz="2800" dirty="0" smtClean="0">
                <a:solidFill>
                  <a:schemeClr val="accent2">
                    <a:lumMod val="75000"/>
                  </a:schemeClr>
                </a:solidFill>
                <a:latin typeface="+mn-lt"/>
              </a:rPr>
              <a:t>●</a:t>
            </a:r>
            <a:r>
              <a:rPr lang="el-GR" sz="2800" dirty="0" smtClean="0">
                <a:latin typeface="+mn-lt"/>
              </a:rPr>
              <a:t> </a:t>
            </a:r>
            <a:r>
              <a:rPr lang="el-GR" sz="2800" dirty="0" smtClean="0">
                <a:solidFill>
                  <a:schemeClr val="accent2">
                    <a:lumMod val="75000"/>
                  </a:schemeClr>
                </a:solidFill>
                <a:latin typeface="+mn-lt"/>
              </a:rPr>
              <a:t>Πληρωμή κατά πράξη</a:t>
            </a:r>
            <a:r>
              <a:rPr lang="en-US" sz="2800" dirty="0" smtClean="0">
                <a:solidFill>
                  <a:schemeClr val="accent2">
                    <a:lumMod val="75000"/>
                  </a:schemeClr>
                </a:solidFill>
                <a:latin typeface="+mn-lt"/>
              </a:rPr>
              <a:t>:</a:t>
            </a:r>
            <a:r>
              <a:rPr lang="el-GR" sz="2800" dirty="0" smtClean="0">
                <a:solidFill>
                  <a:schemeClr val="accent2">
                    <a:lumMod val="75000"/>
                  </a:schemeClr>
                </a:solidFill>
                <a:latin typeface="+mn-lt"/>
              </a:rPr>
              <a:t> </a:t>
            </a:r>
            <a:r>
              <a:rPr lang="el-GR" sz="2800" dirty="0" smtClean="0">
                <a:latin typeface="+mn-lt"/>
              </a:rPr>
              <a:t>ο γιατρός αμείβεται για κάθε επιμέρους υπηρεσία που προσφέρει στο σύστημα υγείας αυτό το συναντάμε ιδιαίτερα στις χώρες της Γερμανίας, Νορβηγίας, Βέλγιο, Καναδά, Αυστραλία και Ιαπωνία. Το πλεονέκτημα του ασθενή είναι ότι έχει ελευθερία επιλογής ιατρού, το μειονέκτημα για το σύστημα υγείας είναι ότι έχει υψηλό διοικητικό κόστος (καταγραφή και έλεγχο των ιατρικών πράξεων).</a:t>
            </a:r>
            <a:br>
              <a:rPr lang="el-GR" sz="2800" dirty="0" smtClean="0">
                <a:latin typeface="+mn-lt"/>
              </a:rPr>
            </a:br>
            <a:r>
              <a:rPr lang="el-GR" sz="2800" dirty="0">
                <a:latin typeface="+mn-lt"/>
              </a:rPr>
              <a:t/>
            </a:r>
            <a:br>
              <a:rPr lang="el-GR" sz="2800" dirty="0">
                <a:latin typeface="+mn-lt"/>
              </a:rPr>
            </a:br>
            <a:r>
              <a:rPr lang="el-GR" sz="2800" dirty="0" smtClean="0">
                <a:solidFill>
                  <a:schemeClr val="accent2">
                    <a:lumMod val="75000"/>
                  </a:schemeClr>
                </a:solidFill>
                <a:latin typeface="+mn-lt"/>
              </a:rPr>
              <a:t>●</a:t>
            </a:r>
            <a:r>
              <a:rPr lang="el-GR" sz="2800" dirty="0" smtClean="0">
                <a:latin typeface="+mn-lt"/>
              </a:rPr>
              <a:t> </a:t>
            </a:r>
            <a:r>
              <a:rPr lang="el-GR" sz="2800" dirty="0" smtClean="0">
                <a:solidFill>
                  <a:schemeClr val="accent2">
                    <a:lumMod val="75000"/>
                  </a:schemeClr>
                </a:solidFill>
                <a:latin typeface="+mn-lt"/>
              </a:rPr>
              <a:t>Πληρωμή κατά κεφαλή</a:t>
            </a:r>
            <a:r>
              <a:rPr lang="en-US" sz="2800" dirty="0" smtClean="0">
                <a:solidFill>
                  <a:schemeClr val="accent2">
                    <a:lumMod val="75000"/>
                  </a:schemeClr>
                </a:solidFill>
                <a:latin typeface="+mn-lt"/>
              </a:rPr>
              <a:t>: </a:t>
            </a:r>
            <a:r>
              <a:rPr lang="el-GR" sz="2800" dirty="0" smtClean="0">
                <a:latin typeface="+mn-lt"/>
              </a:rPr>
              <a:t>ο γιατρός αμείβεται βάση ενός προκαθορισμένου ποσού για συγκεκριμένη λίστα ασθενών. Ο ασθενής επιλέγει τον γιατρό που επιθυμεί, εγγράφεται στην λίστα του και για κάθε πρόβλημα υγείας προσφεύγει σε αυτόν. Η μέθοδος αυτή έχει εφαρμογή στους οικογενειακούς ιατρούς. Για τον ασφαλιστικό φορέα το κόστος είναι προβλέψιμο σε μεγάλο βαθμό ενώ το σύστημα δεν δημιουργεί κίνητρα για υπερκατανάλωση αλλά αντίθετα προάγει την πρόληψη (το πακέτο των προσφερόμενων υπηρεσιών είναι συγκεκριμένο).</a:t>
            </a:r>
            <a:endParaRPr lang="el-GR" sz="2800" dirty="0">
              <a:latin typeface="+mn-lt"/>
            </a:endParaRPr>
          </a:p>
        </p:txBody>
      </p:sp>
    </p:spTree>
    <p:extLst>
      <p:ext uri="{BB962C8B-B14F-4D97-AF65-F5344CB8AC3E}">
        <p14:creationId xmlns:p14="http://schemas.microsoft.com/office/powerpoint/2010/main" val="456952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648498"/>
          </a:xfrm>
        </p:spPr>
        <p:txBody>
          <a:bodyPr>
            <a:normAutofit/>
          </a:bodyPr>
          <a:lstStyle/>
          <a:p>
            <a:r>
              <a:rPr lang="el-GR" sz="2800" b="1" dirty="0" smtClean="0">
                <a:latin typeface="+mn-lt"/>
              </a:rPr>
              <a:t>Μέθοδοι πληρωμής νοσοκομείων</a:t>
            </a:r>
            <a:r>
              <a:rPr lang="en-US" sz="2800" b="1" dirty="0" smtClean="0">
                <a:latin typeface="+mn-lt"/>
              </a:rPr>
              <a:t>:</a:t>
            </a:r>
            <a:r>
              <a:rPr lang="en-US" sz="2800" dirty="0" smtClean="0">
                <a:latin typeface="+mn-lt"/>
              </a:rPr>
              <a:t/>
            </a:r>
            <a:br>
              <a:rPr lang="en-US" sz="2800" dirty="0" smtClean="0">
                <a:latin typeface="+mn-lt"/>
              </a:rPr>
            </a:br>
            <a:r>
              <a:rPr lang="en-US" sz="2800" dirty="0" smtClean="0">
                <a:latin typeface="+mn-lt"/>
              </a:rPr>
              <a:t/>
            </a:r>
            <a:br>
              <a:rPr lang="en-US" sz="2800" dirty="0" smtClean="0">
                <a:latin typeface="+mn-lt"/>
              </a:rPr>
            </a:br>
            <a:r>
              <a:rPr lang="en-US" sz="2800" dirty="0" smtClean="0">
                <a:solidFill>
                  <a:schemeClr val="accent2">
                    <a:lumMod val="75000"/>
                  </a:schemeClr>
                </a:solidFill>
                <a:latin typeface="+mn-lt"/>
              </a:rPr>
              <a:t>●</a:t>
            </a:r>
            <a:r>
              <a:rPr lang="en-US" sz="2800" dirty="0" smtClean="0">
                <a:latin typeface="+mn-lt"/>
              </a:rPr>
              <a:t> </a:t>
            </a:r>
            <a:r>
              <a:rPr lang="el-GR" sz="2800" dirty="0" smtClean="0">
                <a:solidFill>
                  <a:schemeClr val="accent2">
                    <a:lumMod val="75000"/>
                  </a:schemeClr>
                </a:solidFill>
                <a:latin typeface="+mn-lt"/>
              </a:rPr>
              <a:t>Πληρωμή με ετήσιο προϋπολογισμό</a:t>
            </a:r>
            <a:r>
              <a:rPr lang="en-US" sz="2800" dirty="0" smtClean="0">
                <a:solidFill>
                  <a:schemeClr val="accent2">
                    <a:lumMod val="75000"/>
                  </a:schemeClr>
                </a:solidFill>
                <a:latin typeface="+mn-lt"/>
              </a:rPr>
              <a:t>:</a:t>
            </a:r>
            <a:r>
              <a:rPr lang="el-GR" sz="2800" dirty="0" smtClean="0">
                <a:solidFill>
                  <a:schemeClr val="accent2">
                    <a:lumMod val="75000"/>
                  </a:schemeClr>
                </a:solidFill>
                <a:latin typeface="+mn-lt"/>
              </a:rPr>
              <a:t> </a:t>
            </a:r>
            <a:r>
              <a:rPr lang="el-GR" sz="2800" dirty="0" smtClean="0">
                <a:latin typeface="+mn-lt"/>
              </a:rPr>
              <a:t>το νοσοκομείο είναι υποχρεωμένο να κινηθεί στα πλαίσια αυτού του προϋπολογισμού</a:t>
            </a:r>
            <a:r>
              <a:rPr lang="en-US" sz="2800" dirty="0" smtClean="0">
                <a:latin typeface="+mn-lt"/>
              </a:rPr>
              <a:t>:</a:t>
            </a:r>
            <a:r>
              <a:rPr lang="el-GR" sz="2800" dirty="0" smtClean="0">
                <a:latin typeface="+mn-lt"/>
              </a:rPr>
              <a:t> Μειονέκτημα του συστήματος δεν ενθαρρύνει τους γιατρούς να περιορίσουν την διάρκεια παραμονής του ασθενή στο νοσοκομείο γιατί όσο μειώνεται διάρκεια παραμονής του ασθενή στο νοσοκομείο τόσο αυξάνονται οι εισαγωγές με αποτέλεσμα να αυξάνεται η ένταση της εργασίας.</a:t>
            </a:r>
            <a:br>
              <a:rPr lang="el-GR" sz="2800" dirty="0" smtClean="0">
                <a:latin typeface="+mn-lt"/>
              </a:rPr>
            </a:br>
            <a:r>
              <a:rPr lang="el-GR" sz="2800" dirty="0" smtClean="0">
                <a:latin typeface="+mn-lt"/>
              </a:rPr>
              <a:t/>
            </a:r>
            <a:br>
              <a:rPr lang="el-GR" sz="2800" dirty="0" smtClean="0">
                <a:latin typeface="+mn-lt"/>
              </a:rPr>
            </a:br>
            <a:r>
              <a:rPr lang="el-GR" sz="2800" dirty="0" smtClean="0">
                <a:solidFill>
                  <a:schemeClr val="accent2">
                    <a:lumMod val="75000"/>
                  </a:schemeClr>
                </a:solidFill>
                <a:latin typeface="+mn-lt"/>
              </a:rPr>
              <a:t>●</a:t>
            </a:r>
            <a:r>
              <a:rPr lang="el-GR" sz="2800" dirty="0" smtClean="0">
                <a:latin typeface="+mn-lt"/>
              </a:rPr>
              <a:t> </a:t>
            </a:r>
            <a:r>
              <a:rPr lang="el-GR" sz="2800" dirty="0" smtClean="0">
                <a:solidFill>
                  <a:schemeClr val="accent2">
                    <a:lumMod val="75000"/>
                  </a:schemeClr>
                </a:solidFill>
                <a:latin typeface="+mn-lt"/>
              </a:rPr>
              <a:t>Πληρωμή κατά πράξη</a:t>
            </a:r>
            <a:r>
              <a:rPr lang="en-US" sz="2800" dirty="0" smtClean="0">
                <a:solidFill>
                  <a:schemeClr val="accent2">
                    <a:lumMod val="75000"/>
                  </a:schemeClr>
                </a:solidFill>
                <a:latin typeface="+mn-lt"/>
              </a:rPr>
              <a:t>:</a:t>
            </a:r>
            <a:r>
              <a:rPr lang="en-US" sz="2800" dirty="0" smtClean="0">
                <a:solidFill>
                  <a:schemeClr val="tx1">
                    <a:lumMod val="95000"/>
                    <a:lumOff val="5000"/>
                  </a:schemeClr>
                </a:solidFill>
                <a:latin typeface="+mn-lt"/>
              </a:rPr>
              <a:t> </a:t>
            </a:r>
            <a:r>
              <a:rPr lang="el-GR" sz="2800" dirty="0" smtClean="0">
                <a:solidFill>
                  <a:schemeClr val="tx1">
                    <a:lumMod val="95000"/>
                    <a:lumOff val="5000"/>
                  </a:schemeClr>
                </a:solidFill>
                <a:latin typeface="+mn-lt"/>
              </a:rPr>
              <a:t>Εφαρμόζεται στα ιδιωτικά νοσοκομεία, οι τιμές ανά υπηρεσία είναι προκαθορισμένες εντούτοις ο γιατρός έχει την δυνατότητα να αυξήσει το κόστος παραγγέλλοντας περισσότερες εργαστηριακές εξετάσεις. </a:t>
            </a:r>
            <a:endParaRPr lang="el-GR" sz="2800" dirty="0">
              <a:solidFill>
                <a:schemeClr val="tx1">
                  <a:lumMod val="95000"/>
                  <a:lumOff val="5000"/>
                </a:schemeClr>
              </a:solidFill>
              <a:latin typeface="+mn-lt"/>
            </a:endParaRPr>
          </a:p>
        </p:txBody>
      </p:sp>
    </p:spTree>
    <p:extLst>
      <p:ext uri="{BB962C8B-B14F-4D97-AF65-F5344CB8AC3E}">
        <p14:creationId xmlns:p14="http://schemas.microsoft.com/office/powerpoint/2010/main" val="2787470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947351"/>
            <a:ext cx="10515600" cy="5231028"/>
          </a:xfrm>
        </p:spPr>
        <p:txBody>
          <a:bodyPr>
            <a:noAutofit/>
          </a:bodyPr>
          <a:lstStyle/>
          <a:p>
            <a:r>
              <a:rPr lang="el-GR" sz="2800" dirty="0" smtClean="0">
                <a:solidFill>
                  <a:schemeClr val="accent2">
                    <a:lumMod val="75000"/>
                  </a:schemeClr>
                </a:solidFill>
                <a:latin typeface="+mn-lt"/>
              </a:rPr>
              <a:t>Πληρωμή με ημερήσιο νοσήλιο</a:t>
            </a:r>
            <a:r>
              <a:rPr lang="en-US" sz="2800" dirty="0" smtClean="0">
                <a:solidFill>
                  <a:schemeClr val="accent2">
                    <a:lumMod val="75000"/>
                  </a:schemeClr>
                </a:solidFill>
                <a:latin typeface="+mn-lt"/>
              </a:rPr>
              <a:t>: </a:t>
            </a:r>
            <a:r>
              <a:rPr lang="el-GR" sz="2800" dirty="0" smtClean="0">
                <a:solidFill>
                  <a:schemeClr val="tx1">
                    <a:lumMod val="95000"/>
                    <a:lumOff val="5000"/>
                  </a:schemeClr>
                </a:solidFill>
                <a:latin typeface="+mn-lt"/>
              </a:rPr>
              <a:t>Εφαρμόζεται σε χώρες με Εθνικά συστήματα υγείας τα οποία βασίζονται στον κρατικό προϋπολογισμό είτε στην κοινωνική ασφάλιση. </a:t>
            </a:r>
            <a:br>
              <a:rPr lang="el-GR" sz="2800" dirty="0" smtClean="0">
                <a:solidFill>
                  <a:schemeClr val="tx1">
                    <a:lumMod val="95000"/>
                    <a:lumOff val="5000"/>
                  </a:schemeClr>
                </a:solidFill>
                <a:latin typeface="+mn-lt"/>
              </a:rPr>
            </a:br>
            <a:r>
              <a:rPr lang="el-GR" sz="2800" dirty="0" smtClean="0">
                <a:solidFill>
                  <a:schemeClr val="tx1">
                    <a:lumMod val="95000"/>
                    <a:lumOff val="5000"/>
                  </a:schemeClr>
                </a:solidFill>
                <a:latin typeface="+mn-lt"/>
              </a:rPr>
              <a:t>Η πληρωμή του νοσοκομείου βασίζεται σε ένα προκαθορισμένο νοσήλιο το οποίο περιλαμβάνει το κόστος του συνόλου των προσφερόμενων υπηρεσιών. Το σύστημα αυτό δεν προσφέρει το κίνητρο του περιορισμού της Μ.Δ.Ν. αντίθετα παρατείνεται η νοσηλεία του ασθενή λόγω του ότι η τελευταίες ημέρες παραμονής του ασθενή στο νοσοκομείο κοστίζουν πολύ λιγότερο. Παραλλαγή του συστήματος ευλύγιστο ή σπαστό νοσήλιο και το ανοικτό νοσήλιο.</a:t>
            </a:r>
            <a:r>
              <a:rPr lang="el-GR" sz="2800" dirty="0">
                <a:solidFill>
                  <a:schemeClr val="tx1">
                    <a:lumMod val="95000"/>
                    <a:lumOff val="5000"/>
                  </a:schemeClr>
                </a:solidFill>
                <a:latin typeface="+mn-lt"/>
              </a:rPr>
              <a:t/>
            </a:r>
            <a:br>
              <a:rPr lang="el-GR" sz="2800" dirty="0">
                <a:solidFill>
                  <a:schemeClr val="tx1">
                    <a:lumMod val="95000"/>
                    <a:lumOff val="5000"/>
                  </a:schemeClr>
                </a:solidFill>
                <a:latin typeface="+mn-lt"/>
              </a:rPr>
            </a:br>
            <a:endParaRPr lang="el-GR" sz="2800" dirty="0">
              <a:solidFill>
                <a:schemeClr val="bg2">
                  <a:lumMod val="10000"/>
                </a:schemeClr>
              </a:solidFill>
              <a:latin typeface="+mn-lt"/>
            </a:endParaRPr>
          </a:p>
        </p:txBody>
      </p:sp>
    </p:spTree>
    <p:extLst>
      <p:ext uri="{BB962C8B-B14F-4D97-AF65-F5344CB8AC3E}">
        <p14:creationId xmlns:p14="http://schemas.microsoft.com/office/powerpoint/2010/main" val="2645528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1725" y="2177450"/>
            <a:ext cx="10515600" cy="1325563"/>
          </a:xfrm>
        </p:spPr>
        <p:txBody>
          <a:bodyPr>
            <a:noAutofit/>
          </a:bodyPr>
          <a:lstStyle/>
          <a:p>
            <a:r>
              <a:rPr lang="el-GR" sz="2800" dirty="0">
                <a:solidFill>
                  <a:schemeClr val="accent2">
                    <a:lumMod val="75000"/>
                  </a:schemeClr>
                </a:solidFill>
                <a:latin typeface="+mn-lt"/>
              </a:rPr>
              <a:t>Πληρωμή σύμφωνα με την διάγνωση</a:t>
            </a:r>
            <a:r>
              <a:rPr lang="en-US" sz="2800" dirty="0">
                <a:solidFill>
                  <a:schemeClr val="accent2">
                    <a:lumMod val="75000"/>
                  </a:schemeClr>
                </a:solidFill>
                <a:latin typeface="+mn-lt"/>
              </a:rPr>
              <a:t>: </a:t>
            </a:r>
            <a:r>
              <a:rPr lang="el-GR" sz="2800" dirty="0">
                <a:solidFill>
                  <a:schemeClr val="bg2">
                    <a:lumMod val="10000"/>
                  </a:schemeClr>
                </a:solidFill>
                <a:latin typeface="+mn-lt"/>
              </a:rPr>
              <a:t>Το νοσοκομείο κοστολογεί τις ιατρικές πράξεις με βάση την κατηγοριοποίηση των ασθενών. Αναπτύχθηκε στις Η.Π.Α. το 1983 από τον καθηγητή </a:t>
            </a:r>
            <a:r>
              <a:rPr lang="en-US" sz="2800" dirty="0">
                <a:solidFill>
                  <a:schemeClr val="bg2">
                    <a:lumMod val="10000"/>
                  </a:schemeClr>
                </a:solidFill>
                <a:latin typeface="+mn-lt"/>
              </a:rPr>
              <a:t>R</a:t>
            </a:r>
            <a:r>
              <a:rPr lang="el-GR" sz="2800" dirty="0">
                <a:solidFill>
                  <a:schemeClr val="bg2">
                    <a:lumMod val="10000"/>
                  </a:schemeClr>
                </a:solidFill>
                <a:latin typeface="+mn-lt"/>
              </a:rPr>
              <a:t>. </a:t>
            </a:r>
            <a:r>
              <a:rPr lang="en-US" sz="2800" dirty="0">
                <a:solidFill>
                  <a:schemeClr val="bg2">
                    <a:lumMod val="10000"/>
                  </a:schemeClr>
                </a:solidFill>
                <a:latin typeface="+mn-lt"/>
              </a:rPr>
              <a:t>Fetter 1983 </a:t>
            </a:r>
            <a:r>
              <a:rPr lang="el-GR" sz="2800" dirty="0">
                <a:solidFill>
                  <a:schemeClr val="bg2">
                    <a:lumMod val="10000"/>
                  </a:schemeClr>
                </a:solidFill>
                <a:latin typeface="+mn-lt"/>
              </a:rPr>
              <a:t>στο πανεπιστήμιο </a:t>
            </a:r>
            <a:r>
              <a:rPr lang="en-US" sz="2800" dirty="0">
                <a:solidFill>
                  <a:schemeClr val="bg2">
                    <a:lumMod val="10000"/>
                  </a:schemeClr>
                </a:solidFill>
                <a:latin typeface="+mn-lt"/>
              </a:rPr>
              <a:t>Yale </a:t>
            </a:r>
            <a:r>
              <a:rPr lang="el-GR" sz="2800" dirty="0">
                <a:solidFill>
                  <a:schemeClr val="bg2">
                    <a:lumMod val="10000"/>
                  </a:schemeClr>
                </a:solidFill>
                <a:latin typeface="+mn-lt"/>
              </a:rPr>
              <a:t>με την μέθοδο αυτή οι ασθενείς ταξινομήθηκαν σε 470 ομοιογενείς ομάδες</a:t>
            </a:r>
            <a:r>
              <a:rPr lang="en-US" sz="2800" dirty="0">
                <a:solidFill>
                  <a:schemeClr val="bg2">
                    <a:lumMod val="10000"/>
                  </a:schemeClr>
                </a:solidFill>
                <a:latin typeface="+mn-lt"/>
              </a:rPr>
              <a:t> </a:t>
            </a:r>
            <a:r>
              <a:rPr lang="en-US" sz="2800" dirty="0">
                <a:latin typeface="+mn-lt"/>
              </a:rPr>
              <a:t>(diagnosis-related groups, DRGs</a:t>
            </a:r>
            <a:r>
              <a:rPr lang="en-US" sz="2800" dirty="0" smtClean="0">
                <a:latin typeface="+mn-lt"/>
              </a:rPr>
              <a:t>)</a:t>
            </a:r>
            <a:r>
              <a:rPr lang="el-GR" sz="2800" dirty="0" smtClean="0">
                <a:latin typeface="+mn-lt"/>
              </a:rPr>
              <a:t> σοβαρότητα της ασθένειας</a:t>
            </a:r>
            <a:r>
              <a:rPr lang="en-US" sz="2800" dirty="0" smtClean="0">
                <a:solidFill>
                  <a:schemeClr val="bg2">
                    <a:lumMod val="10000"/>
                  </a:schemeClr>
                </a:solidFill>
                <a:latin typeface="+mn-lt"/>
              </a:rPr>
              <a:t> </a:t>
            </a:r>
            <a:r>
              <a:rPr lang="el-GR" sz="2800" dirty="0">
                <a:solidFill>
                  <a:schemeClr val="bg2">
                    <a:lumMod val="10000"/>
                  </a:schemeClr>
                </a:solidFill>
                <a:latin typeface="+mn-lt"/>
              </a:rPr>
              <a:t>λαμβάνοντας υπόψη το κόστος και την ομοιότητα της ιατρικής πράξης. </a:t>
            </a:r>
            <a:endParaRPr lang="el-GR" sz="2800" dirty="0">
              <a:latin typeface="+mn-lt"/>
            </a:endParaRPr>
          </a:p>
        </p:txBody>
      </p:sp>
    </p:spTree>
    <p:extLst>
      <p:ext uri="{BB962C8B-B14F-4D97-AF65-F5344CB8AC3E}">
        <p14:creationId xmlns:p14="http://schemas.microsoft.com/office/powerpoint/2010/main" val="8547660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428369"/>
            <a:ext cx="10515600" cy="4135394"/>
          </a:xfrm>
        </p:spPr>
        <p:txBody>
          <a:bodyPr>
            <a:normAutofit fontScale="90000"/>
          </a:bodyPr>
          <a:lstStyle/>
          <a:p>
            <a:r>
              <a:rPr lang="el-GR" sz="2500" dirty="0" smtClean="0">
                <a:solidFill>
                  <a:schemeClr val="accent2">
                    <a:lumMod val="75000"/>
                  </a:schemeClr>
                </a:solidFill>
              </a:rPr>
              <a:t/>
            </a:r>
            <a:br>
              <a:rPr lang="el-GR" sz="2500" dirty="0" smtClean="0">
                <a:solidFill>
                  <a:schemeClr val="accent2">
                    <a:lumMod val="75000"/>
                  </a:schemeClr>
                </a:solidFill>
              </a:rPr>
            </a:br>
            <a:r>
              <a:rPr lang="el-GR" sz="2500" dirty="0">
                <a:solidFill>
                  <a:schemeClr val="accent2">
                    <a:lumMod val="75000"/>
                  </a:schemeClr>
                </a:solidFill>
              </a:rPr>
              <a:t/>
            </a:r>
            <a:br>
              <a:rPr lang="el-GR" sz="2500" dirty="0">
                <a:solidFill>
                  <a:schemeClr val="accent2">
                    <a:lumMod val="75000"/>
                  </a:schemeClr>
                </a:solidFill>
              </a:rPr>
            </a:br>
            <a:r>
              <a:rPr lang="el-GR" sz="2500" dirty="0" smtClean="0">
                <a:solidFill>
                  <a:schemeClr val="accent2">
                    <a:lumMod val="75000"/>
                  </a:schemeClr>
                </a:solidFill>
              </a:rPr>
              <a:t/>
            </a:r>
            <a:br>
              <a:rPr lang="el-GR" sz="2500" dirty="0" smtClean="0">
                <a:solidFill>
                  <a:schemeClr val="accent2">
                    <a:lumMod val="75000"/>
                  </a:schemeClr>
                </a:solidFill>
              </a:rPr>
            </a:br>
            <a:r>
              <a:rPr lang="el-GR" sz="2800" dirty="0" smtClean="0">
                <a:solidFill>
                  <a:schemeClr val="accent2">
                    <a:lumMod val="75000"/>
                  </a:schemeClr>
                </a:solidFill>
              </a:rPr>
              <a:t/>
            </a:r>
            <a:br>
              <a:rPr lang="el-GR" sz="2800" dirty="0" smtClean="0">
                <a:solidFill>
                  <a:schemeClr val="accent2">
                    <a:lumMod val="75000"/>
                  </a:schemeClr>
                </a:solidFill>
              </a:rPr>
            </a:br>
            <a:r>
              <a:rPr lang="el-GR" sz="3100" dirty="0" smtClean="0">
                <a:solidFill>
                  <a:schemeClr val="accent2">
                    <a:lumMod val="75000"/>
                  </a:schemeClr>
                </a:solidFill>
                <a:latin typeface="+mn-lt"/>
              </a:rPr>
              <a:t>Με τον τρόπο αυτό </a:t>
            </a:r>
            <a:r>
              <a:rPr lang="el-GR" sz="3100" dirty="0">
                <a:solidFill>
                  <a:schemeClr val="tx1">
                    <a:lumMod val="95000"/>
                    <a:lumOff val="5000"/>
                  </a:schemeClr>
                </a:solidFill>
                <a:latin typeface="+mn-lt"/>
              </a:rPr>
              <a:t>α</a:t>
            </a:r>
            <a:r>
              <a:rPr lang="el-GR" sz="3100" dirty="0" smtClean="0">
                <a:solidFill>
                  <a:schemeClr val="tx1">
                    <a:lumMod val="95000"/>
                    <a:lumOff val="5000"/>
                  </a:schemeClr>
                </a:solidFill>
                <a:latin typeface="+mn-lt"/>
              </a:rPr>
              <a:t>π</a:t>
            </a:r>
            <a:r>
              <a:rPr lang="el-GR" sz="3100" dirty="0" smtClean="0">
                <a:latin typeface="+mn-lt"/>
              </a:rPr>
              <a:t>οθαρρύνεται η </a:t>
            </a:r>
            <a:r>
              <a:rPr lang="el-GR" sz="3100" dirty="0">
                <a:latin typeface="+mn-lt"/>
              </a:rPr>
              <a:t>παροχή </a:t>
            </a:r>
            <a:r>
              <a:rPr lang="el-GR" sz="3100" dirty="0" smtClean="0">
                <a:latin typeface="+mn-lt"/>
              </a:rPr>
              <a:t>περιττής ή (μη </a:t>
            </a:r>
            <a:r>
              <a:rPr lang="el-GR" sz="3100" dirty="0">
                <a:latin typeface="+mn-lt"/>
              </a:rPr>
              <a:t>αναγκαίας) ιατρικής περίθαλψης και </a:t>
            </a:r>
            <a:r>
              <a:rPr lang="el-GR" sz="3100" dirty="0" smtClean="0">
                <a:latin typeface="+mn-lt"/>
              </a:rPr>
              <a:t>ενθαρρύνεται αντίστοιχα η αρχή της οικονομικής αποδοτικότητας ενώ έχουμε την παροχή της κατάλληλης </a:t>
            </a:r>
            <a:r>
              <a:rPr lang="el-GR" sz="3100" dirty="0">
                <a:latin typeface="+mn-lt"/>
              </a:rPr>
              <a:t>ιατρικής περίθαλψης</a:t>
            </a:r>
            <a:r>
              <a:rPr lang="el-GR" sz="3100" dirty="0" smtClean="0">
                <a:latin typeface="+mn-lt"/>
              </a:rPr>
              <a:t>.</a:t>
            </a:r>
            <a:r>
              <a:rPr lang="el-GR" sz="3100" dirty="0" smtClean="0">
                <a:solidFill>
                  <a:schemeClr val="accent2">
                    <a:lumMod val="75000"/>
                  </a:schemeClr>
                </a:solidFill>
                <a:latin typeface="+mn-lt"/>
              </a:rPr>
              <a:t/>
            </a:r>
            <a:br>
              <a:rPr lang="el-GR" sz="3100" dirty="0" smtClean="0">
                <a:solidFill>
                  <a:schemeClr val="accent2">
                    <a:lumMod val="75000"/>
                  </a:schemeClr>
                </a:solidFill>
                <a:latin typeface="+mn-lt"/>
              </a:rPr>
            </a:br>
            <a:r>
              <a:rPr lang="el-GR" sz="3100" dirty="0">
                <a:solidFill>
                  <a:schemeClr val="accent2">
                    <a:lumMod val="75000"/>
                  </a:schemeClr>
                </a:solidFill>
                <a:latin typeface="+mn-lt"/>
              </a:rPr>
              <a:t/>
            </a:r>
            <a:br>
              <a:rPr lang="el-GR" sz="3100" dirty="0">
                <a:solidFill>
                  <a:schemeClr val="accent2">
                    <a:lumMod val="75000"/>
                  </a:schemeClr>
                </a:solidFill>
                <a:latin typeface="+mn-lt"/>
              </a:rPr>
            </a:br>
            <a:r>
              <a:rPr lang="el-GR" sz="3100" smtClean="0">
                <a:solidFill>
                  <a:schemeClr val="accent2">
                    <a:lumMod val="75000"/>
                  </a:schemeClr>
                </a:solidFill>
                <a:latin typeface="+mn-lt"/>
              </a:rPr>
              <a:t>Μικτά </a:t>
            </a:r>
            <a:r>
              <a:rPr lang="el-GR" sz="3100" dirty="0" smtClean="0">
                <a:solidFill>
                  <a:schemeClr val="accent2">
                    <a:lumMod val="75000"/>
                  </a:schemeClr>
                </a:solidFill>
                <a:latin typeface="+mn-lt"/>
              </a:rPr>
              <a:t>συστήματα</a:t>
            </a:r>
            <a:r>
              <a:rPr lang="en-US" sz="3100" dirty="0" smtClean="0">
                <a:solidFill>
                  <a:schemeClr val="accent2">
                    <a:lumMod val="75000"/>
                  </a:schemeClr>
                </a:solidFill>
                <a:latin typeface="+mn-lt"/>
              </a:rPr>
              <a:t>: </a:t>
            </a:r>
            <a:r>
              <a:rPr lang="el-GR" sz="3100" dirty="0" smtClean="0">
                <a:solidFill>
                  <a:schemeClr val="tx1">
                    <a:lumMod val="95000"/>
                    <a:lumOff val="5000"/>
                  </a:schemeClr>
                </a:solidFill>
                <a:latin typeface="+mn-lt"/>
              </a:rPr>
              <a:t>Σε πολλές χώρες χρησιμοποιούν μικτά συστήματα για παράδειγμα για μερικές επεμβάσεις (κοινές εγχειρήσεις και τοκετούς) να πληρώνονται με βάση συγκεκριμένο ποσό σε κάποιες άλλες με ημερήσιο νοσήλιο και σε κάποιες άλλες ανάλογα με την σοβαρότητα της ασθένειας. </a:t>
            </a:r>
            <a:endParaRPr lang="el-GR" sz="3100" dirty="0">
              <a:solidFill>
                <a:schemeClr val="tx1">
                  <a:lumMod val="95000"/>
                  <a:lumOff val="5000"/>
                </a:schemeClr>
              </a:solidFill>
              <a:latin typeface="+mn-lt"/>
            </a:endParaRPr>
          </a:p>
        </p:txBody>
      </p:sp>
    </p:spTree>
    <p:extLst>
      <p:ext uri="{BB962C8B-B14F-4D97-AF65-F5344CB8AC3E}">
        <p14:creationId xmlns:p14="http://schemas.microsoft.com/office/powerpoint/2010/main" val="2661766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5360172"/>
          </a:xfrm>
        </p:spPr>
        <p:txBody>
          <a:bodyPr>
            <a:noAutofit/>
          </a:bodyPr>
          <a:lstStyle/>
          <a:p>
            <a:r>
              <a:rPr lang="el-GR" sz="2800" dirty="0" smtClean="0">
                <a:solidFill>
                  <a:schemeClr val="accent2">
                    <a:lumMod val="75000"/>
                  </a:schemeClr>
                </a:solidFill>
                <a:latin typeface="+mn-lt"/>
              </a:rPr>
              <a:t>Η θεωρία των κινήτρων στην Παροχή Ιατρικών Υπηρεσιών</a:t>
            </a:r>
            <a:r>
              <a:rPr lang="en-US" sz="2800" dirty="0" smtClean="0">
                <a:solidFill>
                  <a:schemeClr val="accent2">
                    <a:lumMod val="75000"/>
                  </a:schemeClr>
                </a:solidFill>
                <a:latin typeface="+mn-lt"/>
              </a:rPr>
              <a:t>:</a:t>
            </a:r>
            <a:r>
              <a:rPr lang="en-US" sz="2800" dirty="0" smtClean="0">
                <a:latin typeface="+mn-lt"/>
              </a:rPr>
              <a:t/>
            </a:r>
            <a:br>
              <a:rPr lang="en-US" sz="2800" dirty="0" smtClean="0">
                <a:latin typeface="+mn-lt"/>
              </a:rPr>
            </a:br>
            <a:r>
              <a:rPr lang="el-GR" sz="2800" dirty="0">
                <a:latin typeface="+mn-lt"/>
              </a:rPr>
              <a:t/>
            </a:r>
            <a:br>
              <a:rPr lang="el-GR" sz="2800" dirty="0">
                <a:latin typeface="+mn-lt"/>
              </a:rPr>
            </a:br>
            <a:r>
              <a:rPr lang="el-GR" sz="2800" dirty="0" smtClean="0">
                <a:latin typeface="+mn-lt"/>
              </a:rPr>
              <a:t>Τι είναι κίνητρο</a:t>
            </a:r>
            <a:r>
              <a:rPr lang="en-US" sz="2800" dirty="0" smtClean="0">
                <a:latin typeface="+mn-lt"/>
              </a:rPr>
              <a:t>;</a:t>
            </a:r>
            <a:br>
              <a:rPr lang="en-US" sz="2800" dirty="0" smtClean="0">
                <a:latin typeface="+mn-lt"/>
              </a:rPr>
            </a:br>
            <a:r>
              <a:rPr lang="en-US" sz="2800" dirty="0" smtClean="0">
                <a:latin typeface="+mn-lt"/>
              </a:rPr>
              <a:t/>
            </a:r>
            <a:br>
              <a:rPr lang="en-US" sz="2800" dirty="0" smtClean="0">
                <a:latin typeface="+mn-lt"/>
              </a:rPr>
            </a:br>
            <a:r>
              <a:rPr lang="el-GR" sz="2800" dirty="0" smtClean="0">
                <a:latin typeface="+mn-lt"/>
              </a:rPr>
              <a:t>Το </a:t>
            </a:r>
            <a:r>
              <a:rPr lang="el-GR" sz="2800" dirty="0">
                <a:latin typeface="+mn-lt"/>
              </a:rPr>
              <a:t>κίνητρο μπορεί να οριστεί με ποικίλους τρόπους</a:t>
            </a:r>
            <a:r>
              <a:rPr lang="el-GR" sz="2800" dirty="0" smtClean="0">
                <a:latin typeface="+mn-lt"/>
              </a:rPr>
              <a:t>,« </a:t>
            </a:r>
            <a:r>
              <a:rPr lang="el-GR" sz="2800" dirty="0">
                <a:latin typeface="+mn-lt"/>
              </a:rPr>
              <a:t>είναι αυτό το οποίο μας </a:t>
            </a:r>
            <a:r>
              <a:rPr lang="el-GR" sz="2800" dirty="0" smtClean="0">
                <a:latin typeface="+mn-lt"/>
              </a:rPr>
              <a:t>οδηγεί σε μια κατεύθυνση» Ό επίσημος ορισμός, του όρου κίνητρο </a:t>
            </a:r>
            <a:r>
              <a:rPr lang="el-GR" sz="2800" dirty="0">
                <a:latin typeface="+mn-lt"/>
              </a:rPr>
              <a:t>αναφέρεται «στην έναρξη, κατεύθυνση, ένταση και επιμονή μίας συμπεριφοράς». </a:t>
            </a:r>
            <a:r>
              <a:rPr lang="en-US" sz="2800" dirty="0">
                <a:latin typeface="+mn-lt"/>
              </a:rPr>
              <a:t/>
            </a:r>
            <a:br>
              <a:rPr lang="en-US" sz="2800" dirty="0">
                <a:latin typeface="+mn-lt"/>
              </a:rPr>
            </a:br>
            <a:r>
              <a:rPr lang="el-GR" sz="2800" dirty="0">
                <a:latin typeface="+mn-lt"/>
              </a:rPr>
              <a:t/>
            </a:r>
            <a:br>
              <a:rPr lang="el-GR" sz="2800" dirty="0">
                <a:latin typeface="+mn-lt"/>
              </a:rPr>
            </a:br>
            <a:endParaRPr lang="el-GR" sz="2800" dirty="0">
              <a:latin typeface="+mn-lt"/>
            </a:endParaRPr>
          </a:p>
        </p:txBody>
      </p:sp>
    </p:spTree>
    <p:extLst>
      <p:ext uri="{BB962C8B-B14F-4D97-AF65-F5344CB8AC3E}">
        <p14:creationId xmlns:p14="http://schemas.microsoft.com/office/powerpoint/2010/main" val="355622208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1318</TotalTime>
  <Words>346</Words>
  <Application>Microsoft Office PowerPoint</Application>
  <PresentationFormat>Ευρεία οθόνη</PresentationFormat>
  <Paragraphs>25</Paragraphs>
  <Slides>18</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18</vt:i4>
      </vt:variant>
    </vt:vector>
  </HeadingPairs>
  <TitlesOfParts>
    <vt:vector size="25" baseType="lpstr">
      <vt:lpstr>Arial</vt:lpstr>
      <vt:lpstr>Arial-BoldMT</vt:lpstr>
      <vt:lpstr>ArialMT</vt:lpstr>
      <vt:lpstr>Calibri</vt:lpstr>
      <vt:lpstr>Calibri Light</vt:lpstr>
      <vt:lpstr>Wingdings-Regular</vt:lpstr>
      <vt:lpstr>Θέμα του Office</vt:lpstr>
      <vt:lpstr>Παρουσίαση του PowerPoint</vt:lpstr>
      <vt:lpstr>Παρουσίαση του PowerPoint</vt:lpstr>
      <vt:lpstr>Τρόπος αμοιβής των ιατρών:  ● Αποζημίωση με τιμές της αγοράς: με βάση τους νόμους της προσφοράς και της ζήτησης παραλλαγή αυτού του συστήματος και στην ιδιωτική ασφάλιση.   ● Αποζημίωση βάση προκαθορισμένων τιμών: τα ασφαλιστικά ταμεία έρχονται σε διαπραγμάτευση με τους ιατρούς για τον καθορισμό του τιμολογίου των προσφερόμενων υπηρεσιών.    ● Πληρωμή με μισθό: o γιατρός συμβάλει με το κράτος, τον φορέα ασφάλισης, ή την ασφαλιστική εταιρεία για συγκεκριμένες ημέρες και ώρες εργασίας συχνά παρατηρείται το φαινόμενο της έλλειψης κινήτρων από τους ιατρούς αυτό έχει σαν αποτέλεσμα να μειώνεται ο δείκτης αποδοτικότητας τους.   </vt:lpstr>
      <vt:lpstr>● Πληρωμή κατά πράξη: ο γιατρός αμείβεται για κάθε επιμέρους υπηρεσία που προσφέρει στο σύστημα υγείας αυτό το συναντάμε ιδιαίτερα στις χώρες της Γερμανίας, Νορβηγίας, Βέλγιο, Καναδά, Αυστραλία και Ιαπωνία. Το πλεονέκτημα του ασθενή είναι ότι έχει ελευθερία επιλογής ιατρού, το μειονέκτημα για το σύστημα υγείας είναι ότι έχει υψηλό διοικητικό κόστος (καταγραφή και έλεγχο των ιατρικών πράξεων).  ● Πληρωμή κατά κεφαλή: ο γιατρός αμείβεται βάση ενός προκαθορισμένου ποσού για συγκεκριμένη λίστα ασθενών. Ο ασθενής επιλέγει τον γιατρό που επιθυμεί, εγγράφεται στην λίστα του και για κάθε πρόβλημα υγείας προσφεύγει σε αυτόν. Η μέθοδος αυτή έχει εφαρμογή στους οικογενειακούς ιατρούς. Για τον ασφαλιστικό φορέα το κόστος είναι προβλέψιμο σε μεγάλο βαθμό ενώ το σύστημα δεν δημιουργεί κίνητρα για υπερκατανάλωση αλλά αντίθετα προάγει την πρόληψη (το πακέτο των προσφερόμενων υπηρεσιών είναι συγκεκριμένο).</vt:lpstr>
      <vt:lpstr>Μέθοδοι πληρωμής νοσοκομείων:  ● Πληρωμή με ετήσιο προϋπολογισμό: το νοσοκομείο είναι υποχρεωμένο να κινηθεί στα πλαίσια αυτού του προϋπολογισμού: Μειονέκτημα του συστήματος δεν ενθαρρύνει τους γιατρούς να περιορίσουν την διάρκεια παραμονής του ασθενή στο νοσοκομείο γιατί όσο μειώνεται διάρκεια παραμονής του ασθενή στο νοσοκομείο τόσο αυξάνονται οι εισαγωγές με αποτέλεσμα να αυξάνεται η ένταση της εργασίας.  ● Πληρωμή κατά πράξη: Εφαρμόζεται στα ιδιωτικά νοσοκομεία, οι τιμές ανά υπηρεσία είναι προκαθορισμένες εντούτοις ο γιατρός έχει την δυνατότητα να αυξήσει το κόστος παραγγέλλοντας περισσότερες εργαστηριακές εξετάσεις. </vt:lpstr>
      <vt:lpstr>Πληρωμή με ημερήσιο νοσήλιο: Εφαρμόζεται σε χώρες με Εθνικά συστήματα υγείας τα οποία βασίζονται στον κρατικό προϋπολογισμό είτε στην κοινωνική ασφάλιση.  Η πληρωμή του νοσοκομείου βασίζεται σε ένα προκαθορισμένο νοσήλιο το οποίο περιλαμβάνει το κόστος του συνόλου των προσφερόμενων υπηρεσιών. Το σύστημα αυτό δεν προσφέρει το κίνητρο του περιορισμού της Μ.Δ.Ν. αντίθετα παρατείνεται η νοσηλεία του ασθενή λόγω του ότι η τελευταίες ημέρες παραμονής του ασθενή στο νοσοκομείο κοστίζουν πολύ λιγότερο. Παραλλαγή του συστήματος ευλύγιστο ή σπαστό νοσήλιο και το ανοικτό νοσήλιο. </vt:lpstr>
      <vt:lpstr>Πληρωμή σύμφωνα με την διάγνωση: Το νοσοκομείο κοστολογεί τις ιατρικές πράξεις με βάση την κατηγοριοποίηση των ασθενών. Αναπτύχθηκε στις Η.Π.Α. το 1983 από τον καθηγητή R. Fetter 1983 στο πανεπιστήμιο Yale με την μέθοδο αυτή οι ασθενείς ταξινομήθηκαν σε 470 ομοιογενείς ομάδες (diagnosis-related groups, DRGs) σοβαρότητα της ασθένειας λαμβάνοντας υπόψη το κόστος και την ομοιότητα της ιατρικής πράξης. </vt:lpstr>
      <vt:lpstr>    Με τον τρόπο αυτό αποθαρρύνεται η παροχή περιττής ή (μη αναγκαίας) ιατρικής περίθαλψης και ενθαρρύνεται αντίστοιχα η αρχή της οικονομικής αποδοτικότητας ενώ έχουμε την παροχή της κατάλληλης ιατρικής περίθαλψης.  Μικτά συστήματα: Σε πολλές χώρες χρησιμοποιούν μικτά συστήματα για παράδειγμα για μερικές επεμβάσεις (κοινές εγχειρήσεις και τοκετούς) να πληρώνονται με βάση συγκεκριμένο ποσό σε κάποιες άλλες με ημερήσιο νοσήλιο και σε κάποιες άλλες ανάλογα με την σοβαρότητα της ασθένειας. </vt:lpstr>
      <vt:lpstr>Η θεωρία των κινήτρων στην Παροχή Ιατρικών Υπηρεσιών:  Τι είναι κίνητρο;  Το κίνητρο μπορεί να οριστεί με ποικίλους τρόπους,« είναι αυτό το οποίο μας οδηγεί σε μια κατεύθυνση» Ό επίσημος ορισμός, του όρου κίνητρο αναφέρεται «στην έναρξη, κατεύθυνση, ένταση και επιμονή μίας συμπεριφοράς».   </vt:lpstr>
      <vt:lpstr>Στην Παροχή Ιατρικών Υπηρεσιών παρουσιάζεται μια μεγάλη ποικιλία διαφοροποιήσεων που συνοδεύονται πολύ συχνά από ένα πλέγμα κινήτρων και αντικινήτρων τα οποία απευθύνονται στους γιατρούς και τους ασθενείς.  Η μελέτη της θεωρίας των κινήτρων μελετά την επίδραση που έχουν τα οικονομικά κίνητρα στο σύστημα αμοιβής των γιατρών στο σύστημα προμηθειών και γενικότερα στον νόμο της προσφοράς και της ζήτησης στο χώρο της υγείας.</vt:lpstr>
      <vt:lpstr>  Μερικοί υποστηρίζουν ότι το ανταγωνιστικό περιβάλλον που δημιουργούν τα οικονομικά κίνητρα θέτει ηθικά διλήμματα στους γιατρούς και πολλές φορές επηρεάζει αρνητικά την υγεία των ασθενών.  Σήμερα γίνεται έντονος διάλογος γύρω από την ηθική βάση και τις συνέπειες που μπορεί να έχουν τα κίνητρα στον όγκο, την ποιότητα και την υγεία των ασθενών.      </vt:lpstr>
      <vt:lpstr>Η αμφισβήτηση των κινήτρων.  Οι  πολέμιοι των κινήτρων αμφισβητούν την ύπαρξή τους και υποστηρίζουν πως το επίπεδο παροχής υπηρεσιών δεν θα πρέπει  να έχει ως επιδίωξη το κέρδος και αυτό έχει αντανάκλαση στον ιδιωτικό τομέα των υπηρεσιών.  Υποστηρίζουν ότι οι γιατροί πρέπει να κάνουν αυτό που κρίνουν και πιστεύουν ότι μπορεί να ωφελήσει τον ασθενή και πιστεύουν πως η ύπαρξη οικονομικών κινήτρων επηρεάζει αρνητικά τον τρόπο που αποφασίζουν οι γιατροί και έχει βλαπτικές συνέπειες στην κοινωνική αλληλεγγύη του συστήματος υγείας.   </vt:lpstr>
      <vt:lpstr>     Από την αντίπερα όχθη υπάρχουν μια σειρά διαπρεπών επιστημόνων οι οποίοι υποστηρίζουν την αναγκαιότητα ύπαρξης κινήτρων    Ως ζητούμενο παραμένει η βελτίωση του επιπέδου υγείας μέσα σε συνθήκες ισότητας και αποτελεσματικής διαχείρισης των οικονομικών πόρων.         </vt:lpstr>
      <vt:lpstr>Η αντίδραση των κυβερνήσεων στα προβλήματα που αντιμετώπιζαν τα συστήματα υγείας υπήρχαν ήταν η εισαγωγή κινήτρων για τους προμηθευτές.  Για την ακρίβεια, θεσμοθετείται ο ανταγωνισμός μεταξύ των  προμηθευτών και των αγοραστών υγείας με το διαχωρισμό της «προσφοράς- προμηθευτές» από την «ζήτηση - σύστημα υγείας - ασθενείς»(Βρετανικό ΕΣΥ).    Σε ορισμένες χώρες (π.χ. Γερμανία) επιχειρείται η εισαγωγή του ανταγωνισμού και στους αγοραστές των υπηρεσιών υγείας,  όπως είναι οι ασφαλιστικές εταιρίες. </vt:lpstr>
      <vt:lpstr>Στις ΗΠΑ παρατηρείται η ανάπτυξη του συστήματος managed care, που προοριζόταν για τη μείωση των περιττών δαπανών της υγειονομικής περίθαλψης μέσω διαφόρων μηχανισμών όπως:  ● Οικονομικά κίνητρα για τους ιατρούς και τους ασθενείς προκειμένου να επιλέξουν τις λιγότερο δαπανηρές μορφές φροντίδας.   ● Προγράμματα για τον έλεγχο της ιατρικής αναγκαιότητας των συγκεκριμένων υπηρεσιών.  ●Αύξηση του επιμερισμού του κόστους του δικαιούχου της ασφάλισης.  ●Έλεγχος των εισαγωγών των ασθενών και της διάρκειας νοσηλείας.   </vt:lpstr>
      <vt:lpstr>Τα συμπεράσματα που προκύπτουν είναι:  Ένα συντονισμένο δίκτυο το οποίο θα προσφέρει κίνητρα με συγκεκριμένους στόχους μπορεί να δημιουργήσει συμπεριφορές ελέγχου του όγκου των υπηρεσιών χωρίς να μειώνει την ποιότητα   Αρκετές έρευνες μας έχουν δείξει για την ύπαρξη μη αναγκαίων και μερικές φορές επιζήμιων ημερών νοσηλείας, επισκέψεων, φαρμάκων, διαγνωστικών εξετάσεων.   Τα κίνητρα πρέπει να συνοδεύονται από αυστηρούς ελέγχους όταν υπάρχει απουσία ελέγχων τίθεται υπό αμφισβήτηση τόσο η σκοπιμότητα όσο και η αποτελεσματικότητα των κινήτρων. </vt:lpstr>
      <vt:lpstr>Πιθανά θέματα εργασιών:  ● Απεξάρτηση από τα ναρκωτικά και κοινωνική πρόνοια. ● Η Διοίκηση των Νοσοκομείων σύμφωνα με το Ν. 1397/1983 του Ε.Σ.Υ. και του ΕΟΣΥ. ● Συστήματα υγείας. ● Πληροφοριακά συστήματα Νοσοκομείων. ● Π.Φ.Υ. Τοπική Αυτοδιοίκηση και κοινωνική πολιτική. ● Η Πολιτική υγείας στην Ελλάδα: Η Πορεία του ΕΣΥ και η ανάγκη μεταρρύθμισής του. ● Προστασία και εκπαίδευση ατόμων με ειδικές ανάγκες (στο νομό Αττικής). ● Η βιωσιμότητα του συστήματος κοινωνικής ασφάλισης ● Κοινωνικό και οικονομικό κόστος τροχαίων ατυχημάτων </vt:lpstr>
      <vt:lpstr>Βάσεις δεδομένων για αναζήτηση πληροφοριών:  ● Medline  http://www.nlm.nih.gov/bsd/pmresources.html  ●Science Direct  http://www.sciencedirect.com/  ●PubMed http://www.ncbi.nlm.nih.gov/pubmed  Googlescholar  http://scholar.google.gr/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Τρόπος αμοιβής των ιατρών  ● Αποζημίωση με τιμές της αγοράς με βάση τους νόμους προσφοράς και ζήτησης παραλλαγή και στον ιδιωτική ασφάλιση. ● Αποζημίωση με προκαθορισμένες τιμές τα ασφαλιστικά ταμεία έρχονται σε διαπραγμάτευση με τους ιατρούς για τον καθορισμό του τιμολογίου των προσφερόμενων υπηρεσι</dc:title>
  <dc:creator>user</dc:creator>
  <cp:lastModifiedBy>user</cp:lastModifiedBy>
  <cp:revision>56</cp:revision>
  <dcterms:created xsi:type="dcterms:W3CDTF">2014-11-18T18:23:01Z</dcterms:created>
  <dcterms:modified xsi:type="dcterms:W3CDTF">2018-02-14T10:23:31Z</dcterms:modified>
</cp:coreProperties>
</file>