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4"/>
  </p:sldMasterIdLst>
  <p:notesMasterIdLst>
    <p:notesMasterId r:id="rId31"/>
  </p:notesMasterIdLst>
  <p:handoutMasterIdLst>
    <p:handoutMasterId r:id="rId32"/>
  </p:handoutMasterIdLst>
  <p:sldIdLst>
    <p:sldId id="352" r:id="rId5"/>
    <p:sldId id="287" r:id="rId6"/>
    <p:sldId id="364" r:id="rId7"/>
    <p:sldId id="365" r:id="rId8"/>
    <p:sldId id="366" r:id="rId9"/>
    <p:sldId id="367" r:id="rId10"/>
    <p:sldId id="368" r:id="rId11"/>
    <p:sldId id="369" r:id="rId12"/>
    <p:sldId id="370" r:id="rId13"/>
    <p:sldId id="371" r:id="rId14"/>
    <p:sldId id="372" r:id="rId15"/>
    <p:sldId id="273" r:id="rId16"/>
    <p:sldId id="296" r:id="rId17"/>
    <p:sldId id="373" r:id="rId18"/>
    <p:sldId id="374" r:id="rId19"/>
    <p:sldId id="375" r:id="rId20"/>
    <p:sldId id="376" r:id="rId21"/>
    <p:sldId id="289" r:id="rId22"/>
    <p:sldId id="361" r:id="rId23"/>
    <p:sldId id="283" r:id="rId24"/>
    <p:sldId id="323" r:id="rId25"/>
    <p:sldId id="324" r:id="rId26"/>
    <p:sldId id="275" r:id="rId27"/>
    <p:sldId id="351" r:id="rId28"/>
    <p:sldId id="362" r:id="rId29"/>
    <p:sldId id="363" r:id="rId3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45" autoAdjust="0"/>
    <p:restoredTop sz="94095" autoAdjust="0"/>
  </p:normalViewPr>
  <p:slideViewPr>
    <p:cSldViewPr>
      <p:cViewPr varScale="1">
        <p:scale>
          <a:sx n="70" d="100"/>
          <a:sy n="70" d="100"/>
        </p:scale>
        <p:origin x="9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500"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kouta Mirofora" userId="954f46b3-2404-4792-8227-edd62469a32e" providerId="ADAL" clId="{4105CD75-9CD0-4ECB-819F-1D708D118327}"/>
    <pc:docChg chg="modSld">
      <pc:chgData name="Pilakouta Mirofora" userId="954f46b3-2404-4792-8227-edd62469a32e" providerId="ADAL" clId="{4105CD75-9CD0-4ECB-819F-1D708D118327}" dt="2020-10-04T09:52:44.858" v="7" actId="1076"/>
      <pc:docMkLst>
        <pc:docMk/>
      </pc:docMkLst>
      <pc:sldChg chg="modSp">
        <pc:chgData name="Pilakouta Mirofora" userId="954f46b3-2404-4792-8227-edd62469a32e" providerId="ADAL" clId="{4105CD75-9CD0-4ECB-819F-1D708D118327}" dt="2020-10-04T09:52:21.661" v="3" actId="207"/>
        <pc:sldMkLst>
          <pc:docMk/>
          <pc:sldMk cId="0" sldId="273"/>
        </pc:sldMkLst>
        <pc:spChg chg="mod">
          <ac:chgData name="Pilakouta Mirofora" userId="954f46b3-2404-4792-8227-edd62469a32e" providerId="ADAL" clId="{4105CD75-9CD0-4ECB-819F-1D708D118327}" dt="2020-10-04T09:52:21.661" v="3" actId="207"/>
          <ac:spMkLst>
            <pc:docMk/>
            <pc:sldMk cId="0" sldId="273"/>
            <ac:spMk id="13315" creationId="{45EFDF50-66FE-4AB5-A083-6832BE88F4A5}"/>
          </ac:spMkLst>
        </pc:spChg>
      </pc:sldChg>
      <pc:sldChg chg="modSp">
        <pc:chgData name="Pilakouta Mirofora" userId="954f46b3-2404-4792-8227-edd62469a32e" providerId="ADAL" clId="{4105CD75-9CD0-4ECB-819F-1D708D118327}" dt="2020-10-04T09:51:52.479" v="1" actId="14100"/>
        <pc:sldMkLst>
          <pc:docMk/>
          <pc:sldMk cId="0" sldId="289"/>
        </pc:sldMkLst>
        <pc:spChg chg="mod">
          <ac:chgData name="Pilakouta Mirofora" userId="954f46b3-2404-4792-8227-edd62469a32e" providerId="ADAL" clId="{4105CD75-9CD0-4ECB-819F-1D708D118327}" dt="2020-10-04T09:51:52.479" v="1" actId="14100"/>
          <ac:spMkLst>
            <pc:docMk/>
            <pc:sldMk cId="0" sldId="289"/>
            <ac:spMk id="2" creationId="{3B83DDF5-F64E-4552-9290-2FC4B08F4B31}"/>
          </ac:spMkLst>
        </pc:spChg>
      </pc:sldChg>
      <pc:sldChg chg="modSp">
        <pc:chgData name="Pilakouta Mirofora" userId="954f46b3-2404-4792-8227-edd62469a32e" providerId="ADAL" clId="{4105CD75-9CD0-4ECB-819F-1D708D118327}" dt="2020-10-04T09:52:44.858" v="7" actId="1076"/>
        <pc:sldMkLst>
          <pc:docMk/>
          <pc:sldMk cId="0" sldId="296"/>
        </pc:sldMkLst>
        <pc:spChg chg="mod">
          <ac:chgData name="Pilakouta Mirofora" userId="954f46b3-2404-4792-8227-edd62469a32e" providerId="ADAL" clId="{4105CD75-9CD0-4ECB-819F-1D708D118327}" dt="2020-10-04T09:52:44.858" v="7" actId="1076"/>
          <ac:spMkLst>
            <pc:docMk/>
            <pc:sldMk cId="0" sldId="296"/>
            <ac:spMk id="15363" creationId="{E819ED90-8004-4659-BABA-14F9FEAB18A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66C77-9DD4-47F6-A26D-62B3C019F6F5}" type="doc">
      <dgm:prSet loTypeId="urn:microsoft.com/office/officeart/2005/8/layout/hierarchy1" loCatId="hierarchy" qsTypeId="urn:microsoft.com/office/officeart/2005/8/quickstyle/3d3" qsCatId="3D" csTypeId="urn:microsoft.com/office/officeart/2005/8/colors/accent2_2" csCatId="accent2" phldr="1"/>
      <dgm:spPr/>
      <dgm:t>
        <a:bodyPr/>
        <a:lstStyle/>
        <a:p>
          <a:endParaRPr lang="en-US"/>
        </a:p>
      </dgm:t>
    </dgm:pt>
    <dgm:pt modelId="{0D467627-1C66-40BB-AFDF-01DA96F852CB}">
      <dgm:prSet phldrT="[Text]" custT="1"/>
      <dgm:spPr/>
      <dgm:t>
        <a:bodyPr/>
        <a:lstStyle/>
        <a:p>
          <a:r>
            <a:rPr lang="el-GR" sz="2000" b="1" dirty="0" smtClean="0"/>
            <a:t>ΣΦΑΛΜΑΤΑ</a:t>
          </a:r>
          <a:endParaRPr lang="en-US" sz="2000" b="1" dirty="0"/>
        </a:p>
      </dgm:t>
    </dgm:pt>
    <dgm:pt modelId="{471D6E4B-B6BE-45B7-8293-E52ABF10086A}" type="parTrans" cxnId="{7D34429C-3A2F-4780-9119-4FF5300BE7F8}">
      <dgm:prSet/>
      <dgm:spPr/>
      <dgm:t>
        <a:bodyPr/>
        <a:lstStyle/>
        <a:p>
          <a:endParaRPr lang="en-US"/>
        </a:p>
      </dgm:t>
    </dgm:pt>
    <dgm:pt modelId="{8A312B3E-AE19-466D-967B-BD462331BF03}" type="sibTrans" cxnId="{7D34429C-3A2F-4780-9119-4FF5300BE7F8}">
      <dgm:prSet/>
      <dgm:spPr/>
      <dgm:t>
        <a:bodyPr/>
        <a:lstStyle/>
        <a:p>
          <a:endParaRPr lang="en-US"/>
        </a:p>
      </dgm:t>
    </dgm:pt>
    <dgm:pt modelId="{4592422A-8DB3-4162-91C2-F61122CA60F4}">
      <dgm:prSet phldrT="[Text]" custT="1"/>
      <dgm:spPr/>
      <dgm:t>
        <a:bodyPr/>
        <a:lstStyle/>
        <a:p>
          <a:r>
            <a:rPr lang="el-GR" sz="1800" b="1" dirty="0" smtClean="0"/>
            <a:t>ΣΥΣΤΗΜΑΤΙΚΑ</a:t>
          </a:r>
          <a:endParaRPr lang="en-US" sz="1800" b="1" dirty="0"/>
        </a:p>
      </dgm:t>
    </dgm:pt>
    <dgm:pt modelId="{78E4B5BB-55CC-4A0C-9E59-F8CC2786C698}" type="parTrans" cxnId="{14F17E02-E98A-4D29-8C96-9BF6D9A4C8AD}">
      <dgm:prSet/>
      <dgm:spPr/>
      <dgm:t>
        <a:bodyPr/>
        <a:lstStyle/>
        <a:p>
          <a:endParaRPr lang="en-US"/>
        </a:p>
      </dgm:t>
    </dgm:pt>
    <dgm:pt modelId="{8B7E35ED-B087-4438-ABCA-AF78180850B5}" type="sibTrans" cxnId="{14F17E02-E98A-4D29-8C96-9BF6D9A4C8AD}">
      <dgm:prSet/>
      <dgm:spPr/>
      <dgm:t>
        <a:bodyPr/>
        <a:lstStyle/>
        <a:p>
          <a:endParaRPr lang="en-US"/>
        </a:p>
      </dgm:t>
    </dgm:pt>
    <dgm:pt modelId="{CA38701D-0274-401C-B3CD-21DB2F7A00BF}">
      <dgm:prSet phldrT="[Text]"/>
      <dgm:spPr/>
      <dgm:t>
        <a:bodyPr/>
        <a:lstStyle/>
        <a:p>
          <a:r>
            <a:rPr lang="el-GR" dirty="0" smtClean="0"/>
            <a:t>ΟΡΓΑΝΟΛΟΓΙΚΑ</a:t>
          </a:r>
          <a:endParaRPr lang="en-US" dirty="0"/>
        </a:p>
      </dgm:t>
    </dgm:pt>
    <dgm:pt modelId="{BBEF0A56-76D1-44C8-A633-B5B81E9EB3D3}" type="parTrans" cxnId="{A1B088DC-30C4-4EB9-90F3-EF925622EADA}">
      <dgm:prSet/>
      <dgm:spPr/>
      <dgm:t>
        <a:bodyPr/>
        <a:lstStyle/>
        <a:p>
          <a:endParaRPr lang="en-US"/>
        </a:p>
      </dgm:t>
    </dgm:pt>
    <dgm:pt modelId="{0E9D6CD7-90D9-4F2F-97FC-7E775E18CFB5}" type="sibTrans" cxnId="{A1B088DC-30C4-4EB9-90F3-EF925622EADA}">
      <dgm:prSet/>
      <dgm:spPr/>
      <dgm:t>
        <a:bodyPr/>
        <a:lstStyle/>
        <a:p>
          <a:endParaRPr lang="en-US"/>
        </a:p>
      </dgm:t>
    </dgm:pt>
    <dgm:pt modelId="{C5B0B15C-093D-4C38-9EC7-7CB3766A1CB2}">
      <dgm:prSet phldrT="[Text]"/>
      <dgm:spPr/>
      <dgm:t>
        <a:bodyPr/>
        <a:lstStyle/>
        <a:p>
          <a:r>
            <a:rPr lang="el-GR" dirty="0" smtClean="0"/>
            <a:t>ΜΕΘΟΔΟΛΟΓΙΚΑ</a:t>
          </a:r>
          <a:endParaRPr lang="en-US" dirty="0"/>
        </a:p>
      </dgm:t>
    </dgm:pt>
    <dgm:pt modelId="{BA8FFEF4-234E-46BD-A018-261C4C41DEC5}" type="parTrans" cxnId="{582944B2-5E58-48A2-A15D-6821C6123BB1}">
      <dgm:prSet/>
      <dgm:spPr/>
      <dgm:t>
        <a:bodyPr/>
        <a:lstStyle/>
        <a:p>
          <a:endParaRPr lang="en-US"/>
        </a:p>
      </dgm:t>
    </dgm:pt>
    <dgm:pt modelId="{34921C50-B6D6-4B2F-9FA7-2EF66C6B2DDB}" type="sibTrans" cxnId="{582944B2-5E58-48A2-A15D-6821C6123BB1}">
      <dgm:prSet/>
      <dgm:spPr/>
      <dgm:t>
        <a:bodyPr/>
        <a:lstStyle/>
        <a:p>
          <a:endParaRPr lang="en-US"/>
        </a:p>
      </dgm:t>
    </dgm:pt>
    <dgm:pt modelId="{973315E9-BD9D-491E-BB89-701DDD15EB9C}">
      <dgm:prSet phldrT="[Text]" custT="1"/>
      <dgm:spPr/>
      <dgm:t>
        <a:bodyPr/>
        <a:lstStyle/>
        <a:p>
          <a:r>
            <a:rPr lang="el-GR" sz="2000" b="1" dirty="0" smtClean="0"/>
            <a:t>ΤΥΧΑΙΑ</a:t>
          </a:r>
          <a:endParaRPr lang="en-US" sz="2000" b="1" dirty="0"/>
        </a:p>
      </dgm:t>
    </dgm:pt>
    <dgm:pt modelId="{B2913108-E7CA-44D6-95F8-E24647E5ED9A}" type="parTrans" cxnId="{054BC39E-9F92-4F7B-8D4C-7937AA320525}">
      <dgm:prSet/>
      <dgm:spPr/>
      <dgm:t>
        <a:bodyPr/>
        <a:lstStyle/>
        <a:p>
          <a:endParaRPr lang="en-US"/>
        </a:p>
      </dgm:t>
    </dgm:pt>
    <dgm:pt modelId="{A17011EC-587E-4848-BA36-6A35C51ECE1A}" type="sibTrans" cxnId="{054BC39E-9F92-4F7B-8D4C-7937AA320525}">
      <dgm:prSet/>
      <dgm:spPr/>
      <dgm:t>
        <a:bodyPr/>
        <a:lstStyle/>
        <a:p>
          <a:endParaRPr lang="en-US"/>
        </a:p>
      </dgm:t>
    </dgm:pt>
    <dgm:pt modelId="{182724EA-CA4D-4042-9D9B-C8834E2D5C8E}">
      <dgm:prSet phldrT="[Text]"/>
      <dgm:spPr/>
      <dgm:t>
        <a:bodyPr/>
        <a:lstStyle/>
        <a:p>
          <a:r>
            <a:rPr lang="el-GR" dirty="0" smtClean="0"/>
            <a:t>ΠΡΟΣΩΠΙΚΑ</a:t>
          </a:r>
          <a:endParaRPr lang="en-US" dirty="0"/>
        </a:p>
      </dgm:t>
    </dgm:pt>
    <dgm:pt modelId="{EFD2C272-0CF1-408E-AC8C-0E4AC65E9A7B}" type="parTrans" cxnId="{39C47CED-F08C-46A7-9720-3177AE130ADF}">
      <dgm:prSet/>
      <dgm:spPr/>
      <dgm:t>
        <a:bodyPr/>
        <a:lstStyle/>
        <a:p>
          <a:endParaRPr lang="en-US"/>
        </a:p>
      </dgm:t>
    </dgm:pt>
    <dgm:pt modelId="{70B5C74F-DB7F-4EF1-8DEC-B2DF8AAA2D66}" type="sibTrans" cxnId="{39C47CED-F08C-46A7-9720-3177AE130ADF}">
      <dgm:prSet/>
      <dgm:spPr/>
      <dgm:t>
        <a:bodyPr/>
        <a:lstStyle/>
        <a:p>
          <a:endParaRPr lang="en-US"/>
        </a:p>
      </dgm:t>
    </dgm:pt>
    <dgm:pt modelId="{055789F3-D2AA-4230-8B0A-3A1F7653C014}" type="pres">
      <dgm:prSet presAssocID="{BF366C77-9DD4-47F6-A26D-62B3C019F6F5}" presName="hierChild1" presStyleCnt="0">
        <dgm:presLayoutVars>
          <dgm:chPref val="1"/>
          <dgm:dir/>
          <dgm:animOne val="branch"/>
          <dgm:animLvl val="lvl"/>
          <dgm:resizeHandles/>
        </dgm:presLayoutVars>
      </dgm:prSet>
      <dgm:spPr/>
      <dgm:t>
        <a:bodyPr/>
        <a:lstStyle/>
        <a:p>
          <a:endParaRPr lang="en-US"/>
        </a:p>
      </dgm:t>
    </dgm:pt>
    <dgm:pt modelId="{B6402CD4-E27E-430D-8CFE-D916C305ACB5}" type="pres">
      <dgm:prSet presAssocID="{0D467627-1C66-40BB-AFDF-01DA96F852CB}" presName="hierRoot1" presStyleCnt="0"/>
      <dgm:spPr/>
    </dgm:pt>
    <dgm:pt modelId="{8DEC88B3-FDAB-4CB0-A182-0A25C33574F6}" type="pres">
      <dgm:prSet presAssocID="{0D467627-1C66-40BB-AFDF-01DA96F852CB}" presName="composite" presStyleCnt="0"/>
      <dgm:spPr/>
    </dgm:pt>
    <dgm:pt modelId="{43302ADE-534D-4C82-B46E-FFA6E7F9E166}" type="pres">
      <dgm:prSet presAssocID="{0D467627-1C66-40BB-AFDF-01DA96F852CB}" presName="background" presStyleLbl="node0" presStyleIdx="0" presStyleCnt="1"/>
      <dgm:spPr/>
    </dgm:pt>
    <dgm:pt modelId="{3872DFDD-925F-4F37-BBA5-5C69861BA83F}" type="pres">
      <dgm:prSet presAssocID="{0D467627-1C66-40BB-AFDF-01DA96F852CB}" presName="text" presStyleLbl="fgAcc0" presStyleIdx="0" presStyleCnt="1" custScaleX="109429">
        <dgm:presLayoutVars>
          <dgm:chPref val="3"/>
        </dgm:presLayoutVars>
      </dgm:prSet>
      <dgm:spPr/>
      <dgm:t>
        <a:bodyPr/>
        <a:lstStyle/>
        <a:p>
          <a:endParaRPr lang="en-US"/>
        </a:p>
      </dgm:t>
    </dgm:pt>
    <dgm:pt modelId="{3258709C-0750-45F1-AF90-8846F0697157}" type="pres">
      <dgm:prSet presAssocID="{0D467627-1C66-40BB-AFDF-01DA96F852CB}" presName="hierChild2" presStyleCnt="0"/>
      <dgm:spPr/>
    </dgm:pt>
    <dgm:pt modelId="{2D83E9EB-3BEF-4E24-A071-8DED75539880}" type="pres">
      <dgm:prSet presAssocID="{78E4B5BB-55CC-4A0C-9E59-F8CC2786C698}" presName="Name10" presStyleLbl="parChTrans1D2" presStyleIdx="0" presStyleCnt="2"/>
      <dgm:spPr/>
      <dgm:t>
        <a:bodyPr/>
        <a:lstStyle/>
        <a:p>
          <a:endParaRPr lang="en-US"/>
        </a:p>
      </dgm:t>
    </dgm:pt>
    <dgm:pt modelId="{500AA5BE-A30E-4BBC-A957-5E120C1380A5}" type="pres">
      <dgm:prSet presAssocID="{4592422A-8DB3-4162-91C2-F61122CA60F4}" presName="hierRoot2" presStyleCnt="0"/>
      <dgm:spPr/>
    </dgm:pt>
    <dgm:pt modelId="{B941E6DC-3E50-45B4-8B93-332512DC8974}" type="pres">
      <dgm:prSet presAssocID="{4592422A-8DB3-4162-91C2-F61122CA60F4}" presName="composite2" presStyleCnt="0"/>
      <dgm:spPr/>
    </dgm:pt>
    <dgm:pt modelId="{7419E99F-DB5C-4E38-8CD1-51AA8A80C61F}" type="pres">
      <dgm:prSet presAssocID="{4592422A-8DB3-4162-91C2-F61122CA60F4}" presName="background2" presStyleLbl="node2" presStyleIdx="0" presStyleCnt="2"/>
      <dgm:spPr/>
    </dgm:pt>
    <dgm:pt modelId="{92663170-A694-4262-AF1E-CCC3EE084F86}" type="pres">
      <dgm:prSet presAssocID="{4592422A-8DB3-4162-91C2-F61122CA60F4}" presName="text2" presStyleLbl="fgAcc2" presStyleIdx="0" presStyleCnt="2" custScaleX="122277" custLinFactNeighborX="-90637" custLinFactNeighborY="-2249">
        <dgm:presLayoutVars>
          <dgm:chPref val="3"/>
        </dgm:presLayoutVars>
      </dgm:prSet>
      <dgm:spPr/>
      <dgm:t>
        <a:bodyPr/>
        <a:lstStyle/>
        <a:p>
          <a:endParaRPr lang="en-US"/>
        </a:p>
      </dgm:t>
    </dgm:pt>
    <dgm:pt modelId="{2760EFD0-9F66-4DA0-8BF0-39CDEEF529CC}" type="pres">
      <dgm:prSet presAssocID="{4592422A-8DB3-4162-91C2-F61122CA60F4}" presName="hierChild3" presStyleCnt="0"/>
      <dgm:spPr/>
    </dgm:pt>
    <dgm:pt modelId="{474DDD01-BCAD-4A8F-A197-A6ABD02E4016}" type="pres">
      <dgm:prSet presAssocID="{BBEF0A56-76D1-44C8-A633-B5B81E9EB3D3}" presName="Name17" presStyleLbl="parChTrans1D3" presStyleIdx="0" presStyleCnt="3"/>
      <dgm:spPr/>
      <dgm:t>
        <a:bodyPr/>
        <a:lstStyle/>
        <a:p>
          <a:endParaRPr lang="en-US"/>
        </a:p>
      </dgm:t>
    </dgm:pt>
    <dgm:pt modelId="{87ABA1CD-E6B2-4975-8950-F6BBC50A28B4}" type="pres">
      <dgm:prSet presAssocID="{CA38701D-0274-401C-B3CD-21DB2F7A00BF}" presName="hierRoot3" presStyleCnt="0"/>
      <dgm:spPr/>
    </dgm:pt>
    <dgm:pt modelId="{5AC27104-C190-477C-85BF-2F88E36E4104}" type="pres">
      <dgm:prSet presAssocID="{CA38701D-0274-401C-B3CD-21DB2F7A00BF}" presName="composite3" presStyleCnt="0"/>
      <dgm:spPr/>
    </dgm:pt>
    <dgm:pt modelId="{ED97A79E-9C22-4C62-9A9F-5300E8C9C2C0}" type="pres">
      <dgm:prSet presAssocID="{CA38701D-0274-401C-B3CD-21DB2F7A00BF}" presName="background3" presStyleLbl="node3" presStyleIdx="0" presStyleCnt="3"/>
      <dgm:spPr/>
    </dgm:pt>
    <dgm:pt modelId="{EFCBB989-F162-4E2C-8D93-02CE44319176}" type="pres">
      <dgm:prSet presAssocID="{CA38701D-0274-401C-B3CD-21DB2F7A00BF}" presName="text3" presStyleLbl="fgAcc3" presStyleIdx="0" presStyleCnt="3" custLinFactNeighborX="-93170" custLinFactNeighborY="-701">
        <dgm:presLayoutVars>
          <dgm:chPref val="3"/>
        </dgm:presLayoutVars>
      </dgm:prSet>
      <dgm:spPr/>
      <dgm:t>
        <a:bodyPr/>
        <a:lstStyle/>
        <a:p>
          <a:endParaRPr lang="en-US"/>
        </a:p>
      </dgm:t>
    </dgm:pt>
    <dgm:pt modelId="{776345E0-69FE-42B5-9370-304EB5094389}" type="pres">
      <dgm:prSet presAssocID="{CA38701D-0274-401C-B3CD-21DB2F7A00BF}" presName="hierChild4" presStyleCnt="0"/>
      <dgm:spPr/>
    </dgm:pt>
    <dgm:pt modelId="{EA0B35D5-A192-45E8-93B1-DA20E562007B}" type="pres">
      <dgm:prSet presAssocID="{EFD2C272-0CF1-408E-AC8C-0E4AC65E9A7B}" presName="Name17" presStyleLbl="parChTrans1D3" presStyleIdx="1" presStyleCnt="3"/>
      <dgm:spPr/>
      <dgm:t>
        <a:bodyPr/>
        <a:lstStyle/>
        <a:p>
          <a:endParaRPr lang="en-US"/>
        </a:p>
      </dgm:t>
    </dgm:pt>
    <dgm:pt modelId="{E8BF716A-95A4-4383-8AB7-FAB1FAD6FC0D}" type="pres">
      <dgm:prSet presAssocID="{182724EA-CA4D-4042-9D9B-C8834E2D5C8E}" presName="hierRoot3" presStyleCnt="0"/>
      <dgm:spPr/>
    </dgm:pt>
    <dgm:pt modelId="{124C927F-C216-4F74-86DA-89D2FADA23AE}" type="pres">
      <dgm:prSet presAssocID="{182724EA-CA4D-4042-9D9B-C8834E2D5C8E}" presName="composite3" presStyleCnt="0"/>
      <dgm:spPr/>
    </dgm:pt>
    <dgm:pt modelId="{C4491C73-113B-46EC-84AF-BE5E15951EF3}" type="pres">
      <dgm:prSet presAssocID="{182724EA-CA4D-4042-9D9B-C8834E2D5C8E}" presName="background3" presStyleLbl="node3" presStyleIdx="1" presStyleCnt="3"/>
      <dgm:spPr/>
    </dgm:pt>
    <dgm:pt modelId="{BC5566F2-3662-4CF4-A0E5-520203483411}" type="pres">
      <dgm:prSet presAssocID="{182724EA-CA4D-4042-9D9B-C8834E2D5C8E}" presName="text3" presStyleLbl="fgAcc3" presStyleIdx="1" presStyleCnt="3" custLinFactNeighborX="-90637" custLinFactNeighborY="-701">
        <dgm:presLayoutVars>
          <dgm:chPref val="3"/>
        </dgm:presLayoutVars>
      </dgm:prSet>
      <dgm:spPr/>
      <dgm:t>
        <a:bodyPr/>
        <a:lstStyle/>
        <a:p>
          <a:endParaRPr lang="en-US"/>
        </a:p>
      </dgm:t>
    </dgm:pt>
    <dgm:pt modelId="{CCE516A9-E3F5-44C3-9DE3-AEB8DC4CD670}" type="pres">
      <dgm:prSet presAssocID="{182724EA-CA4D-4042-9D9B-C8834E2D5C8E}" presName="hierChild4" presStyleCnt="0"/>
      <dgm:spPr/>
    </dgm:pt>
    <dgm:pt modelId="{E073AEC8-F03F-41D2-9135-4CD1C79A0C24}" type="pres">
      <dgm:prSet presAssocID="{BA8FFEF4-234E-46BD-A018-261C4C41DEC5}" presName="Name17" presStyleLbl="parChTrans1D3" presStyleIdx="2" presStyleCnt="3"/>
      <dgm:spPr/>
      <dgm:t>
        <a:bodyPr/>
        <a:lstStyle/>
        <a:p>
          <a:endParaRPr lang="en-US"/>
        </a:p>
      </dgm:t>
    </dgm:pt>
    <dgm:pt modelId="{DC83FF25-3249-4F2D-8A7F-C612A31B0398}" type="pres">
      <dgm:prSet presAssocID="{C5B0B15C-093D-4C38-9EC7-7CB3766A1CB2}" presName="hierRoot3" presStyleCnt="0"/>
      <dgm:spPr/>
    </dgm:pt>
    <dgm:pt modelId="{20497D30-E57D-40F4-8FBB-174B427F8ADC}" type="pres">
      <dgm:prSet presAssocID="{C5B0B15C-093D-4C38-9EC7-7CB3766A1CB2}" presName="composite3" presStyleCnt="0"/>
      <dgm:spPr/>
    </dgm:pt>
    <dgm:pt modelId="{CC845C07-34D8-4C42-A35B-836B866702CA}" type="pres">
      <dgm:prSet presAssocID="{C5B0B15C-093D-4C38-9EC7-7CB3766A1CB2}" presName="background3" presStyleLbl="node3" presStyleIdx="2" presStyleCnt="3"/>
      <dgm:spPr/>
    </dgm:pt>
    <dgm:pt modelId="{A3A38081-866C-4894-8873-79D5F70167EE}" type="pres">
      <dgm:prSet presAssocID="{C5B0B15C-093D-4C38-9EC7-7CB3766A1CB2}" presName="text3" presStyleLbl="fgAcc3" presStyleIdx="2" presStyleCnt="3" custLinFactNeighborX="-79192" custLinFactNeighborY="-701">
        <dgm:presLayoutVars>
          <dgm:chPref val="3"/>
        </dgm:presLayoutVars>
      </dgm:prSet>
      <dgm:spPr/>
      <dgm:t>
        <a:bodyPr/>
        <a:lstStyle/>
        <a:p>
          <a:endParaRPr lang="en-US"/>
        </a:p>
      </dgm:t>
    </dgm:pt>
    <dgm:pt modelId="{8CA7EFB9-37C2-4334-B363-0BF0A1557F8C}" type="pres">
      <dgm:prSet presAssocID="{C5B0B15C-093D-4C38-9EC7-7CB3766A1CB2}" presName="hierChild4" presStyleCnt="0"/>
      <dgm:spPr/>
    </dgm:pt>
    <dgm:pt modelId="{FBBF846B-2898-4D7F-98FF-8B2365F0EBAD}" type="pres">
      <dgm:prSet presAssocID="{B2913108-E7CA-44D6-95F8-E24647E5ED9A}" presName="Name10" presStyleLbl="parChTrans1D2" presStyleIdx="1" presStyleCnt="2"/>
      <dgm:spPr/>
      <dgm:t>
        <a:bodyPr/>
        <a:lstStyle/>
        <a:p>
          <a:endParaRPr lang="en-US"/>
        </a:p>
      </dgm:t>
    </dgm:pt>
    <dgm:pt modelId="{6644C2AA-6455-4584-B1B0-E8E5908BDEC7}" type="pres">
      <dgm:prSet presAssocID="{973315E9-BD9D-491E-BB89-701DDD15EB9C}" presName="hierRoot2" presStyleCnt="0"/>
      <dgm:spPr/>
    </dgm:pt>
    <dgm:pt modelId="{9822053A-A59F-4526-AF65-1F485B64A090}" type="pres">
      <dgm:prSet presAssocID="{973315E9-BD9D-491E-BB89-701DDD15EB9C}" presName="composite2" presStyleCnt="0"/>
      <dgm:spPr/>
    </dgm:pt>
    <dgm:pt modelId="{9AA863EB-F0DB-42C1-B84E-DA6DDFD68740}" type="pres">
      <dgm:prSet presAssocID="{973315E9-BD9D-491E-BB89-701DDD15EB9C}" presName="background2" presStyleLbl="node2" presStyleIdx="1" presStyleCnt="2"/>
      <dgm:spPr/>
    </dgm:pt>
    <dgm:pt modelId="{EFD9D315-3DC5-4567-BCA5-1ADFB01861AE}" type="pres">
      <dgm:prSet presAssocID="{973315E9-BD9D-491E-BB89-701DDD15EB9C}" presName="text2" presStyleLbl="fgAcc2" presStyleIdx="1" presStyleCnt="2" custLinFactNeighborX="90119" custLinFactNeighborY="-2249">
        <dgm:presLayoutVars>
          <dgm:chPref val="3"/>
        </dgm:presLayoutVars>
      </dgm:prSet>
      <dgm:spPr/>
      <dgm:t>
        <a:bodyPr/>
        <a:lstStyle/>
        <a:p>
          <a:endParaRPr lang="en-US"/>
        </a:p>
      </dgm:t>
    </dgm:pt>
    <dgm:pt modelId="{66A1CFC2-0542-4165-84BB-48214DB99200}" type="pres">
      <dgm:prSet presAssocID="{973315E9-BD9D-491E-BB89-701DDD15EB9C}" presName="hierChild3" presStyleCnt="0"/>
      <dgm:spPr/>
    </dgm:pt>
  </dgm:ptLst>
  <dgm:cxnLst>
    <dgm:cxn modelId="{F811F01E-34BA-4DF8-A76E-FA5360C6BD53}" type="presOf" srcId="{CA38701D-0274-401C-B3CD-21DB2F7A00BF}" destId="{EFCBB989-F162-4E2C-8D93-02CE44319176}" srcOrd="0" destOrd="0" presId="urn:microsoft.com/office/officeart/2005/8/layout/hierarchy1"/>
    <dgm:cxn modelId="{541033DA-2041-4C7A-A9D4-8C823B030238}" type="presOf" srcId="{BA8FFEF4-234E-46BD-A018-261C4C41DEC5}" destId="{E073AEC8-F03F-41D2-9135-4CD1C79A0C24}" srcOrd="0" destOrd="0" presId="urn:microsoft.com/office/officeart/2005/8/layout/hierarchy1"/>
    <dgm:cxn modelId="{39C47CED-F08C-46A7-9720-3177AE130ADF}" srcId="{4592422A-8DB3-4162-91C2-F61122CA60F4}" destId="{182724EA-CA4D-4042-9D9B-C8834E2D5C8E}" srcOrd="1" destOrd="0" parTransId="{EFD2C272-0CF1-408E-AC8C-0E4AC65E9A7B}" sibTransId="{70B5C74F-DB7F-4EF1-8DEC-B2DF8AAA2D66}"/>
    <dgm:cxn modelId="{582944B2-5E58-48A2-A15D-6821C6123BB1}" srcId="{4592422A-8DB3-4162-91C2-F61122CA60F4}" destId="{C5B0B15C-093D-4C38-9EC7-7CB3766A1CB2}" srcOrd="2" destOrd="0" parTransId="{BA8FFEF4-234E-46BD-A018-261C4C41DEC5}" sibTransId="{34921C50-B6D6-4B2F-9FA7-2EF66C6B2DDB}"/>
    <dgm:cxn modelId="{8F666FD4-F4B8-441F-B5ED-3E3A877CD3A9}" type="presOf" srcId="{BBEF0A56-76D1-44C8-A633-B5B81E9EB3D3}" destId="{474DDD01-BCAD-4A8F-A197-A6ABD02E4016}" srcOrd="0" destOrd="0" presId="urn:microsoft.com/office/officeart/2005/8/layout/hierarchy1"/>
    <dgm:cxn modelId="{27757B03-C9B7-4D42-AE24-10B688809965}" type="presOf" srcId="{BF366C77-9DD4-47F6-A26D-62B3C019F6F5}" destId="{055789F3-D2AA-4230-8B0A-3A1F7653C014}" srcOrd="0" destOrd="0" presId="urn:microsoft.com/office/officeart/2005/8/layout/hierarchy1"/>
    <dgm:cxn modelId="{A1B088DC-30C4-4EB9-90F3-EF925622EADA}" srcId="{4592422A-8DB3-4162-91C2-F61122CA60F4}" destId="{CA38701D-0274-401C-B3CD-21DB2F7A00BF}" srcOrd="0" destOrd="0" parTransId="{BBEF0A56-76D1-44C8-A633-B5B81E9EB3D3}" sibTransId="{0E9D6CD7-90D9-4F2F-97FC-7E775E18CFB5}"/>
    <dgm:cxn modelId="{4E9E47D9-FF82-4C01-A5B2-603949ED1103}" type="presOf" srcId="{78E4B5BB-55CC-4A0C-9E59-F8CC2786C698}" destId="{2D83E9EB-3BEF-4E24-A071-8DED75539880}" srcOrd="0" destOrd="0" presId="urn:microsoft.com/office/officeart/2005/8/layout/hierarchy1"/>
    <dgm:cxn modelId="{7D34429C-3A2F-4780-9119-4FF5300BE7F8}" srcId="{BF366C77-9DD4-47F6-A26D-62B3C019F6F5}" destId="{0D467627-1C66-40BB-AFDF-01DA96F852CB}" srcOrd="0" destOrd="0" parTransId="{471D6E4B-B6BE-45B7-8293-E52ABF10086A}" sibTransId="{8A312B3E-AE19-466D-967B-BD462331BF03}"/>
    <dgm:cxn modelId="{9DECCA41-4FC2-49C1-8AED-843D75B723F1}" type="presOf" srcId="{B2913108-E7CA-44D6-95F8-E24647E5ED9A}" destId="{FBBF846B-2898-4D7F-98FF-8B2365F0EBAD}" srcOrd="0" destOrd="0" presId="urn:microsoft.com/office/officeart/2005/8/layout/hierarchy1"/>
    <dgm:cxn modelId="{054BC39E-9F92-4F7B-8D4C-7937AA320525}" srcId="{0D467627-1C66-40BB-AFDF-01DA96F852CB}" destId="{973315E9-BD9D-491E-BB89-701DDD15EB9C}" srcOrd="1" destOrd="0" parTransId="{B2913108-E7CA-44D6-95F8-E24647E5ED9A}" sibTransId="{A17011EC-587E-4848-BA36-6A35C51ECE1A}"/>
    <dgm:cxn modelId="{6F6F45F6-B4AE-4946-9B51-F07858D3653A}" type="presOf" srcId="{0D467627-1C66-40BB-AFDF-01DA96F852CB}" destId="{3872DFDD-925F-4F37-BBA5-5C69861BA83F}" srcOrd="0" destOrd="0" presId="urn:microsoft.com/office/officeart/2005/8/layout/hierarchy1"/>
    <dgm:cxn modelId="{FB770881-0C56-43F7-B37D-AA1C9108E54E}" type="presOf" srcId="{4592422A-8DB3-4162-91C2-F61122CA60F4}" destId="{92663170-A694-4262-AF1E-CCC3EE084F86}" srcOrd="0" destOrd="0" presId="urn:microsoft.com/office/officeart/2005/8/layout/hierarchy1"/>
    <dgm:cxn modelId="{FCB740A9-B8FD-4ECD-ABDB-DA2F2B15CD0B}" type="presOf" srcId="{C5B0B15C-093D-4C38-9EC7-7CB3766A1CB2}" destId="{A3A38081-866C-4894-8873-79D5F70167EE}" srcOrd="0" destOrd="0" presId="urn:microsoft.com/office/officeart/2005/8/layout/hierarchy1"/>
    <dgm:cxn modelId="{EA028047-4706-4B54-93D4-7F0E7013528A}" type="presOf" srcId="{EFD2C272-0CF1-408E-AC8C-0E4AC65E9A7B}" destId="{EA0B35D5-A192-45E8-93B1-DA20E562007B}" srcOrd="0" destOrd="0" presId="urn:microsoft.com/office/officeart/2005/8/layout/hierarchy1"/>
    <dgm:cxn modelId="{14F17E02-E98A-4D29-8C96-9BF6D9A4C8AD}" srcId="{0D467627-1C66-40BB-AFDF-01DA96F852CB}" destId="{4592422A-8DB3-4162-91C2-F61122CA60F4}" srcOrd="0" destOrd="0" parTransId="{78E4B5BB-55CC-4A0C-9E59-F8CC2786C698}" sibTransId="{8B7E35ED-B087-4438-ABCA-AF78180850B5}"/>
    <dgm:cxn modelId="{AE1C2F08-12BA-468B-A28F-C3A2C72E8B85}" type="presOf" srcId="{973315E9-BD9D-491E-BB89-701DDD15EB9C}" destId="{EFD9D315-3DC5-4567-BCA5-1ADFB01861AE}" srcOrd="0" destOrd="0" presId="urn:microsoft.com/office/officeart/2005/8/layout/hierarchy1"/>
    <dgm:cxn modelId="{89752604-18C2-4268-AB52-A978D6DB5D59}" type="presOf" srcId="{182724EA-CA4D-4042-9D9B-C8834E2D5C8E}" destId="{BC5566F2-3662-4CF4-A0E5-520203483411}" srcOrd="0" destOrd="0" presId="urn:microsoft.com/office/officeart/2005/8/layout/hierarchy1"/>
    <dgm:cxn modelId="{CD66E951-D11D-4E92-B91B-5627F0491A48}" type="presParOf" srcId="{055789F3-D2AA-4230-8B0A-3A1F7653C014}" destId="{B6402CD4-E27E-430D-8CFE-D916C305ACB5}" srcOrd="0" destOrd="0" presId="urn:microsoft.com/office/officeart/2005/8/layout/hierarchy1"/>
    <dgm:cxn modelId="{47F23273-DCBB-4310-BDF6-0A33A3E8CE04}" type="presParOf" srcId="{B6402CD4-E27E-430D-8CFE-D916C305ACB5}" destId="{8DEC88B3-FDAB-4CB0-A182-0A25C33574F6}" srcOrd="0" destOrd="0" presId="urn:microsoft.com/office/officeart/2005/8/layout/hierarchy1"/>
    <dgm:cxn modelId="{9B1F1B10-9920-4E61-BB85-78550487A65B}" type="presParOf" srcId="{8DEC88B3-FDAB-4CB0-A182-0A25C33574F6}" destId="{43302ADE-534D-4C82-B46E-FFA6E7F9E166}" srcOrd="0" destOrd="0" presId="urn:microsoft.com/office/officeart/2005/8/layout/hierarchy1"/>
    <dgm:cxn modelId="{59CC6AC4-B0CB-40CD-8300-12C95777AB13}" type="presParOf" srcId="{8DEC88B3-FDAB-4CB0-A182-0A25C33574F6}" destId="{3872DFDD-925F-4F37-BBA5-5C69861BA83F}" srcOrd="1" destOrd="0" presId="urn:microsoft.com/office/officeart/2005/8/layout/hierarchy1"/>
    <dgm:cxn modelId="{1E981740-CBEA-4886-A2A5-2CD7F8CC184A}" type="presParOf" srcId="{B6402CD4-E27E-430D-8CFE-D916C305ACB5}" destId="{3258709C-0750-45F1-AF90-8846F0697157}" srcOrd="1" destOrd="0" presId="urn:microsoft.com/office/officeart/2005/8/layout/hierarchy1"/>
    <dgm:cxn modelId="{7ADE0AD4-8E95-4475-986D-542192F34E2F}" type="presParOf" srcId="{3258709C-0750-45F1-AF90-8846F0697157}" destId="{2D83E9EB-3BEF-4E24-A071-8DED75539880}" srcOrd="0" destOrd="0" presId="urn:microsoft.com/office/officeart/2005/8/layout/hierarchy1"/>
    <dgm:cxn modelId="{904AA2EB-96E1-4937-8D76-6DC6DFEF41AE}" type="presParOf" srcId="{3258709C-0750-45F1-AF90-8846F0697157}" destId="{500AA5BE-A30E-4BBC-A957-5E120C1380A5}" srcOrd="1" destOrd="0" presId="urn:microsoft.com/office/officeart/2005/8/layout/hierarchy1"/>
    <dgm:cxn modelId="{F076CF40-7860-404D-84DA-D948672CC32E}" type="presParOf" srcId="{500AA5BE-A30E-4BBC-A957-5E120C1380A5}" destId="{B941E6DC-3E50-45B4-8B93-332512DC8974}" srcOrd="0" destOrd="0" presId="urn:microsoft.com/office/officeart/2005/8/layout/hierarchy1"/>
    <dgm:cxn modelId="{8B023456-DA23-4070-B622-D8E61241B3DE}" type="presParOf" srcId="{B941E6DC-3E50-45B4-8B93-332512DC8974}" destId="{7419E99F-DB5C-4E38-8CD1-51AA8A80C61F}" srcOrd="0" destOrd="0" presId="urn:microsoft.com/office/officeart/2005/8/layout/hierarchy1"/>
    <dgm:cxn modelId="{CD0BDB46-25FB-4816-BD00-82A697E1D077}" type="presParOf" srcId="{B941E6DC-3E50-45B4-8B93-332512DC8974}" destId="{92663170-A694-4262-AF1E-CCC3EE084F86}" srcOrd="1" destOrd="0" presId="urn:microsoft.com/office/officeart/2005/8/layout/hierarchy1"/>
    <dgm:cxn modelId="{72C4D05E-60FA-4C70-85D2-BC97A234D7D4}" type="presParOf" srcId="{500AA5BE-A30E-4BBC-A957-5E120C1380A5}" destId="{2760EFD0-9F66-4DA0-8BF0-39CDEEF529CC}" srcOrd="1" destOrd="0" presId="urn:microsoft.com/office/officeart/2005/8/layout/hierarchy1"/>
    <dgm:cxn modelId="{F2609F85-00E6-45A8-BB8E-4EF2A14B5290}" type="presParOf" srcId="{2760EFD0-9F66-4DA0-8BF0-39CDEEF529CC}" destId="{474DDD01-BCAD-4A8F-A197-A6ABD02E4016}" srcOrd="0" destOrd="0" presId="urn:microsoft.com/office/officeart/2005/8/layout/hierarchy1"/>
    <dgm:cxn modelId="{F24872B3-237E-4E5D-A9D2-514170AB11B7}" type="presParOf" srcId="{2760EFD0-9F66-4DA0-8BF0-39CDEEF529CC}" destId="{87ABA1CD-E6B2-4975-8950-F6BBC50A28B4}" srcOrd="1" destOrd="0" presId="urn:microsoft.com/office/officeart/2005/8/layout/hierarchy1"/>
    <dgm:cxn modelId="{942E6F8A-5D5E-4304-9D4A-D54862560BD6}" type="presParOf" srcId="{87ABA1CD-E6B2-4975-8950-F6BBC50A28B4}" destId="{5AC27104-C190-477C-85BF-2F88E36E4104}" srcOrd="0" destOrd="0" presId="urn:microsoft.com/office/officeart/2005/8/layout/hierarchy1"/>
    <dgm:cxn modelId="{8AF3290D-34DA-430C-A04D-81F9036F3CC6}" type="presParOf" srcId="{5AC27104-C190-477C-85BF-2F88E36E4104}" destId="{ED97A79E-9C22-4C62-9A9F-5300E8C9C2C0}" srcOrd="0" destOrd="0" presId="urn:microsoft.com/office/officeart/2005/8/layout/hierarchy1"/>
    <dgm:cxn modelId="{3E8FEA6E-4DA9-4818-9DC5-96BCDFFB57F8}" type="presParOf" srcId="{5AC27104-C190-477C-85BF-2F88E36E4104}" destId="{EFCBB989-F162-4E2C-8D93-02CE44319176}" srcOrd="1" destOrd="0" presId="urn:microsoft.com/office/officeart/2005/8/layout/hierarchy1"/>
    <dgm:cxn modelId="{A1388E54-0E32-464F-93D7-A8C2CA249386}" type="presParOf" srcId="{87ABA1CD-E6B2-4975-8950-F6BBC50A28B4}" destId="{776345E0-69FE-42B5-9370-304EB5094389}" srcOrd="1" destOrd="0" presId="urn:microsoft.com/office/officeart/2005/8/layout/hierarchy1"/>
    <dgm:cxn modelId="{28E44AE8-605C-42AC-9222-A68700C8923A}" type="presParOf" srcId="{2760EFD0-9F66-4DA0-8BF0-39CDEEF529CC}" destId="{EA0B35D5-A192-45E8-93B1-DA20E562007B}" srcOrd="2" destOrd="0" presId="urn:microsoft.com/office/officeart/2005/8/layout/hierarchy1"/>
    <dgm:cxn modelId="{E5AE8562-DC14-4247-ADFE-2F833D0ECFC4}" type="presParOf" srcId="{2760EFD0-9F66-4DA0-8BF0-39CDEEF529CC}" destId="{E8BF716A-95A4-4383-8AB7-FAB1FAD6FC0D}" srcOrd="3" destOrd="0" presId="urn:microsoft.com/office/officeart/2005/8/layout/hierarchy1"/>
    <dgm:cxn modelId="{EFC09C8C-B4F6-42F8-A5CD-E1FF6AF07DA3}" type="presParOf" srcId="{E8BF716A-95A4-4383-8AB7-FAB1FAD6FC0D}" destId="{124C927F-C216-4F74-86DA-89D2FADA23AE}" srcOrd="0" destOrd="0" presId="urn:microsoft.com/office/officeart/2005/8/layout/hierarchy1"/>
    <dgm:cxn modelId="{4ADB8FD2-9D99-4295-8DB3-D87888141C4E}" type="presParOf" srcId="{124C927F-C216-4F74-86DA-89D2FADA23AE}" destId="{C4491C73-113B-46EC-84AF-BE5E15951EF3}" srcOrd="0" destOrd="0" presId="urn:microsoft.com/office/officeart/2005/8/layout/hierarchy1"/>
    <dgm:cxn modelId="{CB56E80E-A92A-4C85-9121-28D5C1D47F8C}" type="presParOf" srcId="{124C927F-C216-4F74-86DA-89D2FADA23AE}" destId="{BC5566F2-3662-4CF4-A0E5-520203483411}" srcOrd="1" destOrd="0" presId="urn:microsoft.com/office/officeart/2005/8/layout/hierarchy1"/>
    <dgm:cxn modelId="{08D53BFA-39CE-4786-89C5-F183E172975A}" type="presParOf" srcId="{E8BF716A-95A4-4383-8AB7-FAB1FAD6FC0D}" destId="{CCE516A9-E3F5-44C3-9DE3-AEB8DC4CD670}" srcOrd="1" destOrd="0" presId="urn:microsoft.com/office/officeart/2005/8/layout/hierarchy1"/>
    <dgm:cxn modelId="{4FB57839-DFD6-440E-9CC0-085095D1AB06}" type="presParOf" srcId="{2760EFD0-9F66-4DA0-8BF0-39CDEEF529CC}" destId="{E073AEC8-F03F-41D2-9135-4CD1C79A0C24}" srcOrd="4" destOrd="0" presId="urn:microsoft.com/office/officeart/2005/8/layout/hierarchy1"/>
    <dgm:cxn modelId="{A0B5E058-5864-4068-9C61-5698FA381839}" type="presParOf" srcId="{2760EFD0-9F66-4DA0-8BF0-39CDEEF529CC}" destId="{DC83FF25-3249-4F2D-8A7F-C612A31B0398}" srcOrd="5" destOrd="0" presId="urn:microsoft.com/office/officeart/2005/8/layout/hierarchy1"/>
    <dgm:cxn modelId="{44F8E3A0-A0FF-426A-9F81-632AD3CA569A}" type="presParOf" srcId="{DC83FF25-3249-4F2D-8A7F-C612A31B0398}" destId="{20497D30-E57D-40F4-8FBB-174B427F8ADC}" srcOrd="0" destOrd="0" presId="urn:microsoft.com/office/officeart/2005/8/layout/hierarchy1"/>
    <dgm:cxn modelId="{9FFE7678-8669-4EA4-A219-E602BF950A02}" type="presParOf" srcId="{20497D30-E57D-40F4-8FBB-174B427F8ADC}" destId="{CC845C07-34D8-4C42-A35B-836B866702CA}" srcOrd="0" destOrd="0" presId="urn:microsoft.com/office/officeart/2005/8/layout/hierarchy1"/>
    <dgm:cxn modelId="{B4B26323-8B36-4EDD-B100-9F20A7739EA4}" type="presParOf" srcId="{20497D30-E57D-40F4-8FBB-174B427F8ADC}" destId="{A3A38081-866C-4894-8873-79D5F70167EE}" srcOrd="1" destOrd="0" presId="urn:microsoft.com/office/officeart/2005/8/layout/hierarchy1"/>
    <dgm:cxn modelId="{DA9C93F7-9230-4301-BC21-06EDC39E738C}" type="presParOf" srcId="{DC83FF25-3249-4F2D-8A7F-C612A31B0398}" destId="{8CA7EFB9-37C2-4334-B363-0BF0A1557F8C}" srcOrd="1" destOrd="0" presId="urn:microsoft.com/office/officeart/2005/8/layout/hierarchy1"/>
    <dgm:cxn modelId="{487096E4-D102-43CC-B8E5-FFDA331562FF}" type="presParOf" srcId="{3258709C-0750-45F1-AF90-8846F0697157}" destId="{FBBF846B-2898-4D7F-98FF-8B2365F0EBAD}" srcOrd="2" destOrd="0" presId="urn:microsoft.com/office/officeart/2005/8/layout/hierarchy1"/>
    <dgm:cxn modelId="{D7E14FB4-474B-458D-BDE5-9A55BAA7DF68}" type="presParOf" srcId="{3258709C-0750-45F1-AF90-8846F0697157}" destId="{6644C2AA-6455-4584-B1B0-E8E5908BDEC7}" srcOrd="3" destOrd="0" presId="urn:microsoft.com/office/officeart/2005/8/layout/hierarchy1"/>
    <dgm:cxn modelId="{4DAA2B30-3227-4B17-9029-81638074C822}" type="presParOf" srcId="{6644C2AA-6455-4584-B1B0-E8E5908BDEC7}" destId="{9822053A-A59F-4526-AF65-1F485B64A090}" srcOrd="0" destOrd="0" presId="urn:microsoft.com/office/officeart/2005/8/layout/hierarchy1"/>
    <dgm:cxn modelId="{10CC2773-5D8B-4D8A-8138-62B45D5F6BD3}" type="presParOf" srcId="{9822053A-A59F-4526-AF65-1F485B64A090}" destId="{9AA863EB-F0DB-42C1-B84E-DA6DDFD68740}" srcOrd="0" destOrd="0" presId="urn:microsoft.com/office/officeart/2005/8/layout/hierarchy1"/>
    <dgm:cxn modelId="{FA1126E1-13AA-4B0C-89BB-7B5D40325B9C}" type="presParOf" srcId="{9822053A-A59F-4526-AF65-1F485B64A090}" destId="{EFD9D315-3DC5-4567-BCA5-1ADFB01861AE}" srcOrd="1" destOrd="0" presId="urn:microsoft.com/office/officeart/2005/8/layout/hierarchy1"/>
    <dgm:cxn modelId="{874600EA-ECD4-4E84-A7CB-C318BF4BBB54}" type="presParOf" srcId="{6644C2AA-6455-4584-B1B0-E8E5908BDEC7}" destId="{66A1CFC2-0542-4165-84BB-48214DB992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xmlns="" id="{BC08331B-25B4-4F56-A911-8CC542EC441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cs typeface="+mn-cs"/>
              </a:defRPr>
            </a:lvl1pPr>
          </a:lstStyle>
          <a:p>
            <a:pPr>
              <a:defRPr/>
            </a:pPr>
            <a:endParaRPr lang="el-GR"/>
          </a:p>
        </p:txBody>
      </p:sp>
      <p:sp>
        <p:nvSpPr>
          <p:cNvPr id="43011" name="Rectangle 1027">
            <a:extLst>
              <a:ext uri="{FF2B5EF4-FFF2-40B4-BE49-F238E27FC236}">
                <a16:creationId xmlns:a16="http://schemas.microsoft.com/office/drawing/2014/main" xmlns="" id="{A6AE962E-BAC8-44F1-8577-C52A6411285F}"/>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cs typeface="+mn-cs"/>
              </a:defRPr>
            </a:lvl1pPr>
          </a:lstStyle>
          <a:p>
            <a:pPr>
              <a:defRPr/>
            </a:pPr>
            <a:endParaRPr lang="el-GR"/>
          </a:p>
        </p:txBody>
      </p:sp>
      <p:sp>
        <p:nvSpPr>
          <p:cNvPr id="43012" name="Rectangle 1028">
            <a:extLst>
              <a:ext uri="{FF2B5EF4-FFF2-40B4-BE49-F238E27FC236}">
                <a16:creationId xmlns:a16="http://schemas.microsoft.com/office/drawing/2014/main" xmlns="" id="{E5D19BFF-33E7-4525-A6F3-3BDB12E86A3F}"/>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cs typeface="+mn-cs"/>
              </a:defRPr>
            </a:lvl1pPr>
          </a:lstStyle>
          <a:p>
            <a:pPr>
              <a:defRPr/>
            </a:pPr>
            <a:endParaRPr lang="el-GR"/>
          </a:p>
        </p:txBody>
      </p:sp>
      <p:sp>
        <p:nvSpPr>
          <p:cNvPr id="43013" name="Rectangle 1029">
            <a:extLst>
              <a:ext uri="{FF2B5EF4-FFF2-40B4-BE49-F238E27FC236}">
                <a16:creationId xmlns:a16="http://schemas.microsoft.com/office/drawing/2014/main" xmlns="" id="{E85BB620-8629-4A2A-889E-3F0869C42BDE}"/>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F41639C9-A42A-4CF3-9508-3AEB3CF42316}" type="slidenum">
              <a:rPr lang="el-GR" altLang="el-GR"/>
              <a:pPr/>
              <a:t>‹#›</a:t>
            </a:fld>
            <a:endParaRPr lang="el-GR" altLang="el-GR"/>
          </a:p>
        </p:txBody>
      </p:sp>
    </p:spTree>
    <p:extLst>
      <p:ext uri="{BB962C8B-B14F-4D97-AF65-F5344CB8AC3E}">
        <p14:creationId xmlns:p14="http://schemas.microsoft.com/office/powerpoint/2010/main" val="1704265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75FD83D0-6941-4567-808A-5528F66B87F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l-GR"/>
          </a:p>
        </p:txBody>
      </p:sp>
      <p:sp>
        <p:nvSpPr>
          <p:cNvPr id="31747" name="Rectangle 3">
            <a:extLst>
              <a:ext uri="{FF2B5EF4-FFF2-40B4-BE49-F238E27FC236}">
                <a16:creationId xmlns:a16="http://schemas.microsoft.com/office/drawing/2014/main" xmlns="" id="{21D32284-A518-4FBD-83A3-ED0746EAFE5A}"/>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l-GR"/>
          </a:p>
        </p:txBody>
      </p:sp>
      <p:sp>
        <p:nvSpPr>
          <p:cNvPr id="53252" name="Rectangle 4">
            <a:extLst>
              <a:ext uri="{FF2B5EF4-FFF2-40B4-BE49-F238E27FC236}">
                <a16:creationId xmlns:a16="http://schemas.microsoft.com/office/drawing/2014/main" xmlns="" id="{9B4034FA-52A2-463A-99D3-3613FE58AFA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xmlns="" id="{9F0215C9-D159-4046-BA1E-AB17276E6801}"/>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31750" name="Rectangle 6">
            <a:extLst>
              <a:ext uri="{FF2B5EF4-FFF2-40B4-BE49-F238E27FC236}">
                <a16:creationId xmlns:a16="http://schemas.microsoft.com/office/drawing/2014/main" xmlns="" id="{2FAEDB51-944A-4A94-BADB-093A592DA0E8}"/>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l-GR"/>
          </a:p>
        </p:txBody>
      </p:sp>
      <p:sp>
        <p:nvSpPr>
          <p:cNvPr id="31751" name="Rectangle 7">
            <a:extLst>
              <a:ext uri="{FF2B5EF4-FFF2-40B4-BE49-F238E27FC236}">
                <a16:creationId xmlns:a16="http://schemas.microsoft.com/office/drawing/2014/main" xmlns="" id="{0AA16CA5-B9D9-4942-9356-76E1CE58511B}"/>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D24452-CF14-4713-9598-94D1225CBFD3}" type="slidenum">
              <a:rPr lang="el-GR" altLang="el-GR"/>
              <a:pPr/>
              <a:t>‹#›</a:t>
            </a:fld>
            <a:endParaRPr lang="el-GR" altLang="el-GR"/>
          </a:p>
        </p:txBody>
      </p:sp>
    </p:spTree>
    <p:extLst>
      <p:ext uri="{BB962C8B-B14F-4D97-AF65-F5344CB8AC3E}">
        <p14:creationId xmlns:p14="http://schemas.microsoft.com/office/powerpoint/2010/main" val="436204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a:extLst>
              <a:ext uri="{FF2B5EF4-FFF2-40B4-BE49-F238E27FC236}">
                <a16:creationId xmlns:a16="http://schemas.microsoft.com/office/drawing/2014/main" xmlns="" id="{A76F148B-D566-4625-8FC2-3402587FABE1}"/>
              </a:ext>
            </a:extLst>
          </p:cNvPr>
          <p:cNvSpPr>
            <a:spLocks noGrp="1" noRot="1" noChangeAspect="1" noTextEdit="1"/>
          </p:cNvSpPr>
          <p:nvPr>
            <p:ph type="sldImg"/>
          </p:nvPr>
        </p:nvSpPr>
        <p:spPr>
          <a:ln/>
        </p:spPr>
      </p:sp>
      <p:sp>
        <p:nvSpPr>
          <p:cNvPr id="55299" name="2 - Θέση σημειώσεων">
            <a:extLst>
              <a:ext uri="{FF2B5EF4-FFF2-40B4-BE49-F238E27FC236}">
                <a16:creationId xmlns:a16="http://schemas.microsoft.com/office/drawing/2014/main" xmlns="" id="{CC5AFD23-9232-479E-8BCC-519254C097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5844" name="3 - Θέση αριθμού διαφάνειας">
            <a:extLst>
              <a:ext uri="{FF2B5EF4-FFF2-40B4-BE49-F238E27FC236}">
                <a16:creationId xmlns:a16="http://schemas.microsoft.com/office/drawing/2014/main" xmlns="" id="{02C25823-A619-4AF0-8206-CBBE1537BDEF}"/>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5C662F3-4EF0-4E13-A94C-E2A4B990188F}" type="slidenum">
              <a:rPr lang="el-GR" altLang="el-GR" sz="1200"/>
              <a:pPr/>
              <a:t>7</a:t>
            </a:fld>
            <a:endParaRPr lang="el-GR" altLang="el-GR" sz="1200"/>
          </a:p>
        </p:txBody>
      </p:sp>
    </p:spTree>
    <p:extLst>
      <p:ext uri="{BB962C8B-B14F-4D97-AF65-F5344CB8AC3E}">
        <p14:creationId xmlns:p14="http://schemas.microsoft.com/office/powerpoint/2010/main" val="438030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a:extLst>
              <a:ext uri="{FF2B5EF4-FFF2-40B4-BE49-F238E27FC236}">
                <a16:creationId xmlns:a16="http://schemas.microsoft.com/office/drawing/2014/main" xmlns="" id="{1FDBD887-3013-4424-8269-D4C0D25CE360}"/>
              </a:ext>
            </a:extLst>
          </p:cNvPr>
          <p:cNvSpPr>
            <a:spLocks noGrp="1" noRot="1" noChangeAspect="1" noTextEdit="1"/>
          </p:cNvSpPr>
          <p:nvPr>
            <p:ph type="sldImg"/>
          </p:nvPr>
        </p:nvSpPr>
        <p:spPr>
          <a:ln/>
        </p:spPr>
      </p:sp>
      <p:sp>
        <p:nvSpPr>
          <p:cNvPr id="54275" name="2 - Θέση σημειώσεων">
            <a:extLst>
              <a:ext uri="{FF2B5EF4-FFF2-40B4-BE49-F238E27FC236}">
                <a16:creationId xmlns:a16="http://schemas.microsoft.com/office/drawing/2014/main" xmlns="" id="{E452A3F7-CA5F-4FBC-8093-AC87A2C33F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4820" name="3 - Θέση αριθμού διαφάνειας">
            <a:extLst>
              <a:ext uri="{FF2B5EF4-FFF2-40B4-BE49-F238E27FC236}">
                <a16:creationId xmlns:a16="http://schemas.microsoft.com/office/drawing/2014/main" xmlns="" id="{930BE87B-70B5-438E-8734-7C71C0BFABEA}"/>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ECB6213-7CF8-434E-ACCF-744CFE115EDB}" type="slidenum">
              <a:rPr lang="el-GR" altLang="el-GR" sz="1200"/>
              <a:pPr/>
              <a:t>12</a:t>
            </a:fld>
            <a:endParaRPr lang="el-GR" altLang="el-GR" sz="1200"/>
          </a:p>
        </p:txBody>
      </p:sp>
    </p:spTree>
    <p:extLst>
      <p:ext uri="{BB962C8B-B14F-4D97-AF65-F5344CB8AC3E}">
        <p14:creationId xmlns:p14="http://schemas.microsoft.com/office/powerpoint/2010/main" val="201349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a:extLst>
              <a:ext uri="{FF2B5EF4-FFF2-40B4-BE49-F238E27FC236}">
                <a16:creationId xmlns="" xmlns:a16="http://schemas.microsoft.com/office/drawing/2014/main" id="{B3B7C0DB-3791-4758-9022-FAA7CEB0C325}"/>
              </a:ext>
            </a:extLst>
          </p:cNvPr>
          <p:cNvSpPr>
            <a:spLocks noGrp="1" noRot="1" noChangeAspect="1" noTextEdit="1"/>
          </p:cNvSpPr>
          <p:nvPr>
            <p:ph type="sldImg"/>
          </p:nvPr>
        </p:nvSpPr>
        <p:spPr>
          <a:ln/>
        </p:spPr>
      </p:sp>
      <p:sp>
        <p:nvSpPr>
          <p:cNvPr id="56323" name="2 - Θέση σημειώσεων">
            <a:extLst>
              <a:ext uri="{FF2B5EF4-FFF2-40B4-BE49-F238E27FC236}">
                <a16:creationId xmlns="" xmlns:a16="http://schemas.microsoft.com/office/drawing/2014/main" id="{17689E60-1D03-4F3E-88C4-869C00B14B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6868" name="3 - Θέση αριθμού διαφάνειας">
            <a:extLst>
              <a:ext uri="{FF2B5EF4-FFF2-40B4-BE49-F238E27FC236}">
                <a16:creationId xmlns="" xmlns:a16="http://schemas.microsoft.com/office/drawing/2014/main" id="{0FAE767D-1C35-43F7-A6E9-35E92FE8688D}"/>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51018C5-6025-4B4D-B7D5-6F3BAE0D6BD2}" type="slidenum">
              <a:rPr lang="el-GR" altLang="el-GR" sz="1200"/>
              <a:pPr/>
              <a:t>14</a:t>
            </a:fld>
            <a:endParaRPr lang="el-GR" altLang="el-GR" sz="1200"/>
          </a:p>
        </p:txBody>
      </p:sp>
    </p:spTree>
    <p:extLst>
      <p:ext uri="{BB962C8B-B14F-4D97-AF65-F5344CB8AC3E}">
        <p14:creationId xmlns:p14="http://schemas.microsoft.com/office/powerpoint/2010/main" val="4220743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a:extLst>
              <a:ext uri="{FF2B5EF4-FFF2-40B4-BE49-F238E27FC236}">
                <a16:creationId xmlns="" xmlns:a16="http://schemas.microsoft.com/office/drawing/2014/main" id="{0ECD716D-A7A7-44F8-ADF2-1E8405F40F13}"/>
              </a:ext>
            </a:extLst>
          </p:cNvPr>
          <p:cNvSpPr>
            <a:spLocks noGrp="1" noRot="1" noChangeAspect="1" noTextEdit="1"/>
          </p:cNvSpPr>
          <p:nvPr>
            <p:ph type="sldImg"/>
          </p:nvPr>
        </p:nvSpPr>
        <p:spPr>
          <a:ln/>
        </p:spPr>
      </p:sp>
      <p:sp>
        <p:nvSpPr>
          <p:cNvPr id="57347" name="2 - Θέση σημειώσεων">
            <a:extLst>
              <a:ext uri="{FF2B5EF4-FFF2-40B4-BE49-F238E27FC236}">
                <a16:creationId xmlns="" xmlns:a16="http://schemas.microsoft.com/office/drawing/2014/main" id="{F9BEB5AA-D624-4BEE-ADE1-904D1B158E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37892" name="3 - Θέση αριθμού διαφάνειας">
            <a:extLst>
              <a:ext uri="{FF2B5EF4-FFF2-40B4-BE49-F238E27FC236}">
                <a16:creationId xmlns="" xmlns:a16="http://schemas.microsoft.com/office/drawing/2014/main" id="{A72CEB57-668E-452C-B4F0-A70AC5A9482B}"/>
              </a:ext>
            </a:extLst>
          </p:cNvPr>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36CF7F1-413C-4404-AC65-93049F3A22C7}" type="slidenum">
              <a:rPr lang="el-GR" altLang="el-GR" sz="1200"/>
              <a:pPr/>
              <a:t>26</a:t>
            </a:fld>
            <a:endParaRPr lang="el-GR" altLang="el-GR" sz="1200"/>
          </a:p>
        </p:txBody>
      </p:sp>
    </p:spTree>
    <p:extLst>
      <p:ext uri="{BB962C8B-B14F-4D97-AF65-F5344CB8AC3E}">
        <p14:creationId xmlns:p14="http://schemas.microsoft.com/office/powerpoint/2010/main" val="341760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1026" descr="Large confetti">
            <a:extLst>
              <a:ext uri="{FF2B5EF4-FFF2-40B4-BE49-F238E27FC236}">
                <a16:creationId xmlns:a16="http://schemas.microsoft.com/office/drawing/2014/main" xmlns="" id="{F1D7924F-9733-4846-BF57-C577E7D064B9}"/>
              </a:ext>
            </a:extLst>
          </p:cNvPr>
          <p:cNvSpPr>
            <a:spLocks noChangeArrowheads="1"/>
          </p:cNvSpPr>
          <p:nvPr/>
        </p:nvSpPr>
        <p:spPr bwMode="ltGray">
          <a:xfrm>
            <a:off x="484188" y="1549400"/>
            <a:ext cx="8158162" cy="1689100"/>
          </a:xfrm>
          <a:prstGeom prst="rect">
            <a:avLst/>
          </a:prstGeom>
          <a:pattFill prst="lgConfetti">
            <a:fgClr>
              <a:schemeClr val="accent2">
                <a:alpha val="50195"/>
              </a:schemeClr>
            </a:fgClr>
            <a:bgClr>
              <a:schemeClr val="folHlink"/>
            </a:bgClr>
          </a:pattFill>
          <a:ln w="9525">
            <a:noFill/>
            <a:miter lim="800000"/>
            <a:headEnd/>
            <a:tailEnd/>
          </a:ln>
        </p:spPr>
        <p:txBody>
          <a:bodyPr wrap="none" anchor="ctr"/>
          <a:lstStyle/>
          <a:p>
            <a:pPr algn="ctr">
              <a:defRPr/>
            </a:pPr>
            <a:endParaRPr kumimoji="1" lang="el-GR"/>
          </a:p>
        </p:txBody>
      </p:sp>
      <p:sp>
        <p:nvSpPr>
          <p:cNvPr id="5" name="AutoShape 1027">
            <a:extLst>
              <a:ext uri="{FF2B5EF4-FFF2-40B4-BE49-F238E27FC236}">
                <a16:creationId xmlns:a16="http://schemas.microsoft.com/office/drawing/2014/main" xmlns="" id="{1CC69BBC-5176-475D-84B8-B0EFDFC16041}"/>
              </a:ext>
            </a:extLst>
          </p:cNvPr>
          <p:cNvSpPr>
            <a:spLocks noChangeArrowheads="1"/>
          </p:cNvSpPr>
          <p:nvPr/>
        </p:nvSpPr>
        <p:spPr bwMode="ltGray">
          <a:xfrm>
            <a:off x="228600" y="3206750"/>
            <a:ext cx="8686800" cy="77788"/>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6" name="AutoShape 1028">
            <a:extLst>
              <a:ext uri="{FF2B5EF4-FFF2-40B4-BE49-F238E27FC236}">
                <a16:creationId xmlns:a16="http://schemas.microsoft.com/office/drawing/2014/main" xmlns="" id="{19D06DF1-A61A-4DAC-890B-8F80DE791360}"/>
              </a:ext>
            </a:extLst>
          </p:cNvPr>
          <p:cNvSpPr>
            <a:spLocks noChangeArrowheads="1"/>
          </p:cNvSpPr>
          <p:nvPr/>
        </p:nvSpPr>
        <p:spPr bwMode="ltGray">
          <a:xfrm>
            <a:off x="228600" y="1482725"/>
            <a:ext cx="8686800" cy="77788"/>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7" name="AutoShape 1029">
            <a:extLst>
              <a:ext uri="{FF2B5EF4-FFF2-40B4-BE49-F238E27FC236}">
                <a16:creationId xmlns:a16="http://schemas.microsoft.com/office/drawing/2014/main" xmlns="" id="{0714095A-3649-46F7-A309-E1926099F432}"/>
              </a:ext>
            </a:extLst>
          </p:cNvPr>
          <p:cNvSpPr>
            <a:spLocks noChangeArrowheads="1"/>
          </p:cNvSpPr>
          <p:nvPr/>
        </p:nvSpPr>
        <p:spPr bwMode="ltGray">
          <a:xfrm>
            <a:off x="8623300" y="1246188"/>
            <a:ext cx="77788" cy="2235200"/>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8" name="AutoShape 1030">
            <a:extLst>
              <a:ext uri="{FF2B5EF4-FFF2-40B4-BE49-F238E27FC236}">
                <a16:creationId xmlns:a16="http://schemas.microsoft.com/office/drawing/2014/main" xmlns="" id="{5AE3A5A9-F49D-4B57-AFB9-8FF8F325FDE0}"/>
              </a:ext>
            </a:extLst>
          </p:cNvPr>
          <p:cNvSpPr>
            <a:spLocks noChangeArrowheads="1"/>
          </p:cNvSpPr>
          <p:nvPr/>
        </p:nvSpPr>
        <p:spPr bwMode="ltGray">
          <a:xfrm>
            <a:off x="434975" y="1252538"/>
            <a:ext cx="77788" cy="2235200"/>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9" name="AutoShape 1031">
            <a:extLst>
              <a:ext uri="{FF2B5EF4-FFF2-40B4-BE49-F238E27FC236}">
                <a16:creationId xmlns:a16="http://schemas.microsoft.com/office/drawing/2014/main" xmlns="" id="{0250098D-751F-40D2-A299-120433D9968A}"/>
              </a:ext>
            </a:extLst>
          </p:cNvPr>
          <p:cNvSpPr>
            <a:spLocks noChangeArrowheads="1"/>
          </p:cNvSpPr>
          <p:nvPr/>
        </p:nvSpPr>
        <p:spPr bwMode="ltGray">
          <a:xfrm>
            <a:off x="2830513" y="5783263"/>
            <a:ext cx="3481387" cy="77787"/>
          </a:xfrm>
          <a:prstGeom prst="roundRect">
            <a:avLst>
              <a:gd name="adj" fmla="val 50000"/>
            </a:avLst>
          </a:prstGeom>
          <a:solidFill>
            <a:schemeClr val="bg2"/>
          </a:solidFill>
          <a:ln w="9525">
            <a:noFill/>
            <a:round/>
            <a:headEnd/>
            <a:tailEnd/>
          </a:ln>
        </p:spPr>
        <p:txBody>
          <a:bodyPr wrap="none" anchor="ctr"/>
          <a:lstStyle/>
          <a:p>
            <a:pPr algn="ctr">
              <a:defRPr/>
            </a:pPr>
            <a:endParaRPr kumimoji="1" lang="el-GR"/>
          </a:p>
        </p:txBody>
      </p:sp>
      <p:sp>
        <p:nvSpPr>
          <p:cNvPr id="10" name="Rectangle 1032" descr="Large confetti">
            <a:extLst>
              <a:ext uri="{FF2B5EF4-FFF2-40B4-BE49-F238E27FC236}">
                <a16:creationId xmlns:a16="http://schemas.microsoft.com/office/drawing/2014/main" xmlns="" id="{49CA96E3-5344-463A-97B5-2A129F865A45}"/>
              </a:ext>
            </a:extLst>
          </p:cNvPr>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w="9525">
            <a:noFill/>
            <a:miter lim="800000"/>
            <a:headEnd/>
            <a:tailEnd/>
          </a:ln>
        </p:spPr>
        <p:txBody>
          <a:bodyPr wrap="none" anchor="ctr"/>
          <a:lstStyle/>
          <a:p>
            <a:pPr algn="ctr">
              <a:defRPr/>
            </a:pPr>
            <a:endParaRPr kumimoji="1" lang="el-GR"/>
          </a:p>
        </p:txBody>
      </p:sp>
      <p:sp>
        <p:nvSpPr>
          <p:cNvPr id="53257" name="Rectangle 1033"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r>
              <a:rPr lang="el-GR"/>
              <a:t>Κάντε κλικ για να επεξεργαστείτε τον τίτλο</a:t>
            </a:r>
          </a:p>
        </p:txBody>
      </p:sp>
      <p:sp>
        <p:nvSpPr>
          <p:cNvPr id="53258" name="Rectangle 1034"/>
          <p:cNvSpPr>
            <a:spLocks noGrp="1" noChangeArrowheads="1"/>
          </p:cNvSpPr>
          <p:nvPr>
            <p:ph type="subTitle" idx="1"/>
          </p:nvPr>
        </p:nvSpPr>
        <p:spPr>
          <a:xfrm>
            <a:off x="1371600" y="37465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11" name="Rectangle 1035">
            <a:extLst>
              <a:ext uri="{FF2B5EF4-FFF2-40B4-BE49-F238E27FC236}">
                <a16:creationId xmlns:a16="http://schemas.microsoft.com/office/drawing/2014/main" xmlns="" id="{D52C791D-B7B9-4408-8C2D-128D16401B15}"/>
              </a:ext>
            </a:extLst>
          </p:cNvPr>
          <p:cNvSpPr>
            <a:spLocks noGrp="1" noChangeArrowheads="1"/>
          </p:cNvSpPr>
          <p:nvPr>
            <p:ph type="dt" sz="half" idx="10"/>
          </p:nvPr>
        </p:nvSpPr>
        <p:spPr/>
        <p:txBody>
          <a:bodyPr/>
          <a:lstStyle>
            <a:lvl1pPr>
              <a:defRPr/>
            </a:lvl1pPr>
          </a:lstStyle>
          <a:p>
            <a:pPr>
              <a:defRPr/>
            </a:pPr>
            <a:endParaRPr lang="el-GR"/>
          </a:p>
        </p:txBody>
      </p:sp>
      <p:sp>
        <p:nvSpPr>
          <p:cNvPr id="12" name="Rectangle 1036">
            <a:extLst>
              <a:ext uri="{FF2B5EF4-FFF2-40B4-BE49-F238E27FC236}">
                <a16:creationId xmlns:a16="http://schemas.microsoft.com/office/drawing/2014/main" xmlns="" id="{CDD1C87C-99B1-47BF-954A-9427D8B41AB9}"/>
              </a:ext>
            </a:extLst>
          </p:cNvPr>
          <p:cNvSpPr>
            <a:spLocks noGrp="1" noChangeArrowheads="1"/>
          </p:cNvSpPr>
          <p:nvPr>
            <p:ph type="ftr" sz="quarter" idx="11"/>
          </p:nvPr>
        </p:nvSpPr>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13" name="Rectangle 1037">
            <a:extLst>
              <a:ext uri="{FF2B5EF4-FFF2-40B4-BE49-F238E27FC236}">
                <a16:creationId xmlns:a16="http://schemas.microsoft.com/office/drawing/2014/main" xmlns="" id="{496A32B0-9785-4B71-BF67-3D728EBADC4D}"/>
              </a:ext>
            </a:extLst>
          </p:cNvPr>
          <p:cNvSpPr>
            <a:spLocks noGrp="1" noChangeArrowheads="1"/>
          </p:cNvSpPr>
          <p:nvPr>
            <p:ph type="sldNum" sz="quarter" idx="12"/>
          </p:nvPr>
        </p:nvSpPr>
        <p:spPr>
          <a:xfrm>
            <a:off x="6553200" y="6248400"/>
            <a:ext cx="1905000" cy="457200"/>
          </a:xfrm>
          <a:noFill/>
        </p:spPr>
        <p:txBody>
          <a:bodyPr anchor="b" anchorCtr="0"/>
          <a:lstStyle>
            <a:lvl1pPr>
              <a:defRPr>
                <a:solidFill>
                  <a:schemeClr val="tx1"/>
                </a:solidFill>
              </a:defRPr>
            </a:lvl1pPr>
          </a:lstStyle>
          <a:p>
            <a:fld id="{0FF67C8C-7A85-431C-825D-E0BDC4564262}" type="slidenum">
              <a:rPr lang="el-GR" altLang="el-GR"/>
              <a:pPr/>
              <a:t>‹#›</a:t>
            </a:fld>
            <a:endParaRPr lang="el-GR" altLang="el-GR"/>
          </a:p>
        </p:txBody>
      </p:sp>
    </p:spTree>
    <p:extLst>
      <p:ext uri="{BB962C8B-B14F-4D97-AF65-F5344CB8AC3E}">
        <p14:creationId xmlns:p14="http://schemas.microsoft.com/office/powerpoint/2010/main" val="176400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028">
            <a:extLst>
              <a:ext uri="{FF2B5EF4-FFF2-40B4-BE49-F238E27FC236}">
                <a16:creationId xmlns:a16="http://schemas.microsoft.com/office/drawing/2014/main" xmlns="" id="{BD218CE6-923D-4652-A9F8-6C457F8C90B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a16="http://schemas.microsoft.com/office/drawing/2014/main" xmlns="" id="{D4DBDF14-2454-45EC-B3C4-4D28C31C6486}"/>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a16="http://schemas.microsoft.com/office/drawing/2014/main" xmlns="" id="{D841FFED-9D8E-4451-A408-A4DD6D69EF6B}"/>
              </a:ext>
            </a:extLst>
          </p:cNvPr>
          <p:cNvSpPr>
            <a:spLocks noGrp="1" noChangeArrowheads="1"/>
          </p:cNvSpPr>
          <p:nvPr>
            <p:ph type="sldNum" sz="quarter" idx="12"/>
          </p:nvPr>
        </p:nvSpPr>
        <p:spPr>
          <a:ln/>
        </p:spPr>
        <p:txBody>
          <a:bodyPr/>
          <a:lstStyle>
            <a:lvl1pPr>
              <a:defRPr/>
            </a:lvl1pPr>
          </a:lstStyle>
          <a:p>
            <a:fld id="{8BC58790-AA0B-415C-BC29-9A3F9046002A}" type="slidenum">
              <a:rPr lang="el-GR" altLang="el-GR"/>
              <a:pPr/>
              <a:t>‹#›</a:t>
            </a:fld>
            <a:endParaRPr lang="el-GR" altLang="el-GR"/>
          </a:p>
        </p:txBody>
      </p:sp>
    </p:spTree>
    <p:extLst>
      <p:ext uri="{BB962C8B-B14F-4D97-AF65-F5344CB8AC3E}">
        <p14:creationId xmlns:p14="http://schemas.microsoft.com/office/powerpoint/2010/main" val="23930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21488" y="284163"/>
            <a:ext cx="2044700" cy="5811837"/>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85800" y="284163"/>
            <a:ext cx="5983288" cy="5811837"/>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028">
            <a:extLst>
              <a:ext uri="{FF2B5EF4-FFF2-40B4-BE49-F238E27FC236}">
                <a16:creationId xmlns:a16="http://schemas.microsoft.com/office/drawing/2014/main" xmlns="" id="{76F9807F-BB40-4521-8B54-4C544D3513E4}"/>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a16="http://schemas.microsoft.com/office/drawing/2014/main" xmlns="" id="{B40A1AA4-946F-43E0-96C6-B8FE1CC8A28E}"/>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a16="http://schemas.microsoft.com/office/drawing/2014/main" xmlns="" id="{85DB865A-BD72-4AD8-81B3-09ED77EA519E}"/>
              </a:ext>
            </a:extLst>
          </p:cNvPr>
          <p:cNvSpPr>
            <a:spLocks noGrp="1" noChangeArrowheads="1"/>
          </p:cNvSpPr>
          <p:nvPr>
            <p:ph type="sldNum" sz="quarter" idx="12"/>
          </p:nvPr>
        </p:nvSpPr>
        <p:spPr>
          <a:ln/>
        </p:spPr>
        <p:txBody>
          <a:bodyPr/>
          <a:lstStyle>
            <a:lvl1pPr>
              <a:defRPr/>
            </a:lvl1pPr>
          </a:lstStyle>
          <a:p>
            <a:fld id="{B162F15A-E308-4921-8F4F-ADD6CEBD1CEA}" type="slidenum">
              <a:rPr lang="el-GR" altLang="el-GR"/>
              <a:pPr/>
              <a:t>‹#›</a:t>
            </a:fld>
            <a:endParaRPr lang="el-GR" altLang="el-GR"/>
          </a:p>
        </p:txBody>
      </p:sp>
    </p:spTree>
    <p:extLst>
      <p:ext uri="{BB962C8B-B14F-4D97-AF65-F5344CB8AC3E}">
        <p14:creationId xmlns:p14="http://schemas.microsoft.com/office/powerpoint/2010/main" val="2283124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1093788" y="284163"/>
            <a:ext cx="7772400" cy="1143000"/>
          </a:xfrm>
        </p:spPr>
        <p:txBody>
          <a:bodyPr/>
          <a:lstStyle/>
          <a:p>
            <a:r>
              <a:rPr lang="el-GR"/>
              <a:t>Kλικ για επεξεργασία του τίτλου</a:t>
            </a:r>
          </a:p>
        </p:txBody>
      </p:sp>
      <p:sp>
        <p:nvSpPr>
          <p:cNvPr id="3" name="2 - Θέση SmartArt"/>
          <p:cNvSpPr>
            <a:spLocks noGrp="1"/>
          </p:cNvSpPr>
          <p:nvPr>
            <p:ph type="dgm" idx="1"/>
          </p:nvPr>
        </p:nvSpPr>
        <p:spPr>
          <a:xfrm>
            <a:off x="685800" y="1905000"/>
            <a:ext cx="7772400" cy="4191000"/>
          </a:xfrm>
        </p:spPr>
        <p:txBody>
          <a:bodyPr/>
          <a:lstStyle/>
          <a:p>
            <a:pPr lvl="0"/>
            <a:endParaRPr lang="el-GR" noProof="0"/>
          </a:p>
        </p:txBody>
      </p:sp>
      <p:sp>
        <p:nvSpPr>
          <p:cNvPr id="4" name="Rectangle 1028">
            <a:extLst>
              <a:ext uri="{FF2B5EF4-FFF2-40B4-BE49-F238E27FC236}">
                <a16:creationId xmlns:a16="http://schemas.microsoft.com/office/drawing/2014/main" xmlns="" id="{FA202127-1F73-4990-B5FC-DBBAB14371FC}"/>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a16="http://schemas.microsoft.com/office/drawing/2014/main" xmlns="" id="{99AF7847-90C5-41C0-9956-FE4E4C4C0841}"/>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a16="http://schemas.microsoft.com/office/drawing/2014/main" xmlns="" id="{92E7571B-631D-4E41-9AB0-06E3C2CFFA0F}"/>
              </a:ext>
            </a:extLst>
          </p:cNvPr>
          <p:cNvSpPr>
            <a:spLocks noGrp="1" noChangeArrowheads="1"/>
          </p:cNvSpPr>
          <p:nvPr>
            <p:ph type="sldNum" sz="quarter" idx="12"/>
          </p:nvPr>
        </p:nvSpPr>
        <p:spPr>
          <a:ln/>
        </p:spPr>
        <p:txBody>
          <a:bodyPr/>
          <a:lstStyle>
            <a:lvl1pPr>
              <a:defRPr/>
            </a:lvl1pPr>
          </a:lstStyle>
          <a:p>
            <a:fld id="{ED6AF1B0-9418-4E02-90E5-ACDA5D882698}" type="slidenum">
              <a:rPr lang="el-GR" altLang="el-GR"/>
              <a:pPr/>
              <a:t>‹#›</a:t>
            </a:fld>
            <a:endParaRPr lang="el-GR" altLang="el-GR"/>
          </a:p>
        </p:txBody>
      </p:sp>
    </p:spTree>
    <p:extLst>
      <p:ext uri="{BB962C8B-B14F-4D97-AF65-F5344CB8AC3E}">
        <p14:creationId xmlns:p14="http://schemas.microsoft.com/office/powerpoint/2010/main" val="304896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028">
            <a:extLst>
              <a:ext uri="{FF2B5EF4-FFF2-40B4-BE49-F238E27FC236}">
                <a16:creationId xmlns:a16="http://schemas.microsoft.com/office/drawing/2014/main" xmlns="" id="{3CD3E2A4-D76D-47E6-9D8B-370B8B10369A}"/>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a16="http://schemas.microsoft.com/office/drawing/2014/main" xmlns="" id="{B701A0B7-9840-4A08-B44C-75BF8E9FBA51}"/>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a16="http://schemas.microsoft.com/office/drawing/2014/main" xmlns="" id="{1A9418FA-0EF5-4940-AEC5-B83CA64CE096}"/>
              </a:ext>
            </a:extLst>
          </p:cNvPr>
          <p:cNvSpPr>
            <a:spLocks noGrp="1" noChangeArrowheads="1"/>
          </p:cNvSpPr>
          <p:nvPr>
            <p:ph type="sldNum" sz="quarter" idx="12"/>
          </p:nvPr>
        </p:nvSpPr>
        <p:spPr>
          <a:ln/>
        </p:spPr>
        <p:txBody>
          <a:bodyPr/>
          <a:lstStyle>
            <a:lvl1pPr>
              <a:defRPr/>
            </a:lvl1pPr>
          </a:lstStyle>
          <a:p>
            <a:fld id="{E0A06FC7-4A0C-4E1B-AC7F-AC56ACDCE180}" type="slidenum">
              <a:rPr lang="el-GR" altLang="el-GR"/>
              <a:pPr/>
              <a:t>‹#›</a:t>
            </a:fld>
            <a:endParaRPr lang="el-GR" altLang="el-GR"/>
          </a:p>
        </p:txBody>
      </p:sp>
    </p:spTree>
    <p:extLst>
      <p:ext uri="{BB962C8B-B14F-4D97-AF65-F5344CB8AC3E}">
        <p14:creationId xmlns:p14="http://schemas.microsoft.com/office/powerpoint/2010/main" val="160244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1028">
            <a:extLst>
              <a:ext uri="{FF2B5EF4-FFF2-40B4-BE49-F238E27FC236}">
                <a16:creationId xmlns:a16="http://schemas.microsoft.com/office/drawing/2014/main" xmlns="" id="{0C4B89BE-6971-48DC-894A-AA47F7ACD048}"/>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29">
            <a:extLst>
              <a:ext uri="{FF2B5EF4-FFF2-40B4-BE49-F238E27FC236}">
                <a16:creationId xmlns:a16="http://schemas.microsoft.com/office/drawing/2014/main" xmlns="" id="{6B25A9F8-DE26-4529-AC1D-F1A96A262B8E}"/>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6" name="Rectangle 1033" descr="Large confetti">
            <a:extLst>
              <a:ext uri="{FF2B5EF4-FFF2-40B4-BE49-F238E27FC236}">
                <a16:creationId xmlns:a16="http://schemas.microsoft.com/office/drawing/2014/main" xmlns="" id="{634772D4-78F6-4A55-A07F-947ED4E01F23}"/>
              </a:ext>
            </a:extLst>
          </p:cNvPr>
          <p:cNvSpPr>
            <a:spLocks noGrp="1" noChangeArrowheads="1"/>
          </p:cNvSpPr>
          <p:nvPr>
            <p:ph type="sldNum" sz="quarter" idx="12"/>
          </p:nvPr>
        </p:nvSpPr>
        <p:spPr>
          <a:ln/>
        </p:spPr>
        <p:txBody>
          <a:bodyPr/>
          <a:lstStyle>
            <a:lvl1pPr>
              <a:defRPr/>
            </a:lvl1pPr>
          </a:lstStyle>
          <a:p>
            <a:fld id="{C305965E-14FC-4B0E-B58E-34207591BECA}" type="slidenum">
              <a:rPr lang="el-GR" altLang="el-GR"/>
              <a:pPr/>
              <a:t>‹#›</a:t>
            </a:fld>
            <a:endParaRPr lang="el-GR" altLang="el-GR"/>
          </a:p>
        </p:txBody>
      </p:sp>
    </p:spTree>
    <p:extLst>
      <p:ext uri="{BB962C8B-B14F-4D97-AF65-F5344CB8AC3E}">
        <p14:creationId xmlns:p14="http://schemas.microsoft.com/office/powerpoint/2010/main" val="295490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1028">
            <a:extLst>
              <a:ext uri="{FF2B5EF4-FFF2-40B4-BE49-F238E27FC236}">
                <a16:creationId xmlns:a16="http://schemas.microsoft.com/office/drawing/2014/main" xmlns="" id="{10C1A548-99DF-4AB7-831D-3792D3BCD6E1}"/>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29">
            <a:extLst>
              <a:ext uri="{FF2B5EF4-FFF2-40B4-BE49-F238E27FC236}">
                <a16:creationId xmlns:a16="http://schemas.microsoft.com/office/drawing/2014/main" xmlns="" id="{04C7AFFC-F8CC-411C-80DF-B5D737A0BC58}"/>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7" name="Rectangle 1033" descr="Large confetti">
            <a:extLst>
              <a:ext uri="{FF2B5EF4-FFF2-40B4-BE49-F238E27FC236}">
                <a16:creationId xmlns:a16="http://schemas.microsoft.com/office/drawing/2014/main" xmlns="" id="{4344BD68-5C31-4AD3-A21E-6EB7DC05EF1E}"/>
              </a:ext>
            </a:extLst>
          </p:cNvPr>
          <p:cNvSpPr>
            <a:spLocks noGrp="1" noChangeArrowheads="1"/>
          </p:cNvSpPr>
          <p:nvPr>
            <p:ph type="sldNum" sz="quarter" idx="12"/>
          </p:nvPr>
        </p:nvSpPr>
        <p:spPr>
          <a:ln/>
        </p:spPr>
        <p:txBody>
          <a:bodyPr/>
          <a:lstStyle>
            <a:lvl1pPr>
              <a:defRPr/>
            </a:lvl1pPr>
          </a:lstStyle>
          <a:p>
            <a:fld id="{606F0554-EFD2-44AC-8B45-AC77A9A4C388}" type="slidenum">
              <a:rPr lang="el-GR" altLang="el-GR"/>
              <a:pPr/>
              <a:t>‹#›</a:t>
            </a:fld>
            <a:endParaRPr lang="el-GR" altLang="el-GR"/>
          </a:p>
        </p:txBody>
      </p:sp>
    </p:spTree>
    <p:extLst>
      <p:ext uri="{BB962C8B-B14F-4D97-AF65-F5344CB8AC3E}">
        <p14:creationId xmlns:p14="http://schemas.microsoft.com/office/powerpoint/2010/main" val="289898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1028">
            <a:extLst>
              <a:ext uri="{FF2B5EF4-FFF2-40B4-BE49-F238E27FC236}">
                <a16:creationId xmlns:a16="http://schemas.microsoft.com/office/drawing/2014/main" xmlns="" id="{9D08D3D8-DB8C-4A06-B8A8-F8891250D1C5}"/>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1029">
            <a:extLst>
              <a:ext uri="{FF2B5EF4-FFF2-40B4-BE49-F238E27FC236}">
                <a16:creationId xmlns:a16="http://schemas.microsoft.com/office/drawing/2014/main" xmlns="" id="{597EEEEA-892D-439B-B8A7-E52488674724}"/>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9" name="Rectangle 1033" descr="Large confetti">
            <a:extLst>
              <a:ext uri="{FF2B5EF4-FFF2-40B4-BE49-F238E27FC236}">
                <a16:creationId xmlns:a16="http://schemas.microsoft.com/office/drawing/2014/main" xmlns="" id="{55FDF8F3-BA8D-4327-A638-DCEF081BA25E}"/>
              </a:ext>
            </a:extLst>
          </p:cNvPr>
          <p:cNvSpPr>
            <a:spLocks noGrp="1" noChangeArrowheads="1"/>
          </p:cNvSpPr>
          <p:nvPr>
            <p:ph type="sldNum" sz="quarter" idx="12"/>
          </p:nvPr>
        </p:nvSpPr>
        <p:spPr>
          <a:ln/>
        </p:spPr>
        <p:txBody>
          <a:bodyPr/>
          <a:lstStyle>
            <a:lvl1pPr>
              <a:defRPr/>
            </a:lvl1pPr>
          </a:lstStyle>
          <a:p>
            <a:fld id="{009084F7-A169-4AE2-9600-D6E61D101439}" type="slidenum">
              <a:rPr lang="el-GR" altLang="el-GR"/>
              <a:pPr/>
              <a:t>‹#›</a:t>
            </a:fld>
            <a:endParaRPr lang="el-GR" altLang="el-GR"/>
          </a:p>
        </p:txBody>
      </p:sp>
    </p:spTree>
    <p:extLst>
      <p:ext uri="{BB962C8B-B14F-4D97-AF65-F5344CB8AC3E}">
        <p14:creationId xmlns:p14="http://schemas.microsoft.com/office/powerpoint/2010/main" val="287452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1028">
            <a:extLst>
              <a:ext uri="{FF2B5EF4-FFF2-40B4-BE49-F238E27FC236}">
                <a16:creationId xmlns:a16="http://schemas.microsoft.com/office/drawing/2014/main" xmlns="" id="{5964F19E-22EA-4288-8675-BA90AF24C01C}"/>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1029">
            <a:extLst>
              <a:ext uri="{FF2B5EF4-FFF2-40B4-BE49-F238E27FC236}">
                <a16:creationId xmlns:a16="http://schemas.microsoft.com/office/drawing/2014/main" xmlns="" id="{06F21955-B32A-4528-9F81-21A642DEA9A5}"/>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5" name="Rectangle 1033" descr="Large confetti">
            <a:extLst>
              <a:ext uri="{FF2B5EF4-FFF2-40B4-BE49-F238E27FC236}">
                <a16:creationId xmlns:a16="http://schemas.microsoft.com/office/drawing/2014/main" xmlns="" id="{CACBC8D3-EE5D-4F49-B160-1E210DE6D70E}"/>
              </a:ext>
            </a:extLst>
          </p:cNvPr>
          <p:cNvSpPr>
            <a:spLocks noGrp="1" noChangeArrowheads="1"/>
          </p:cNvSpPr>
          <p:nvPr>
            <p:ph type="sldNum" sz="quarter" idx="12"/>
          </p:nvPr>
        </p:nvSpPr>
        <p:spPr>
          <a:ln/>
        </p:spPr>
        <p:txBody>
          <a:bodyPr/>
          <a:lstStyle>
            <a:lvl1pPr>
              <a:defRPr/>
            </a:lvl1pPr>
          </a:lstStyle>
          <a:p>
            <a:fld id="{393A751A-9160-4F23-8680-B80B5030C2C2}" type="slidenum">
              <a:rPr lang="el-GR" altLang="el-GR"/>
              <a:pPr/>
              <a:t>‹#›</a:t>
            </a:fld>
            <a:endParaRPr lang="el-GR" altLang="el-GR"/>
          </a:p>
        </p:txBody>
      </p:sp>
    </p:spTree>
    <p:extLst>
      <p:ext uri="{BB962C8B-B14F-4D97-AF65-F5344CB8AC3E}">
        <p14:creationId xmlns:p14="http://schemas.microsoft.com/office/powerpoint/2010/main" val="193470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xmlns="" id="{58DEE201-FECB-4543-A8FC-E1907ACB899D}"/>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1029">
            <a:extLst>
              <a:ext uri="{FF2B5EF4-FFF2-40B4-BE49-F238E27FC236}">
                <a16:creationId xmlns:a16="http://schemas.microsoft.com/office/drawing/2014/main" xmlns="" id="{959657FF-6691-4633-8CF7-D41CEDECF7B2}"/>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4" name="Rectangle 1033" descr="Large confetti">
            <a:extLst>
              <a:ext uri="{FF2B5EF4-FFF2-40B4-BE49-F238E27FC236}">
                <a16:creationId xmlns:a16="http://schemas.microsoft.com/office/drawing/2014/main" xmlns="" id="{0BD258CD-8A33-4C03-B18D-22E3D3731936}"/>
              </a:ext>
            </a:extLst>
          </p:cNvPr>
          <p:cNvSpPr>
            <a:spLocks noGrp="1" noChangeArrowheads="1"/>
          </p:cNvSpPr>
          <p:nvPr>
            <p:ph type="sldNum" sz="quarter" idx="12"/>
          </p:nvPr>
        </p:nvSpPr>
        <p:spPr>
          <a:ln/>
        </p:spPr>
        <p:txBody>
          <a:bodyPr/>
          <a:lstStyle>
            <a:lvl1pPr>
              <a:defRPr/>
            </a:lvl1pPr>
          </a:lstStyle>
          <a:p>
            <a:fld id="{B77C786A-2247-4B7B-B38A-69E461F82276}" type="slidenum">
              <a:rPr lang="el-GR" altLang="el-GR"/>
              <a:pPr/>
              <a:t>‹#›</a:t>
            </a:fld>
            <a:endParaRPr lang="el-GR" altLang="el-GR"/>
          </a:p>
        </p:txBody>
      </p:sp>
    </p:spTree>
    <p:extLst>
      <p:ext uri="{BB962C8B-B14F-4D97-AF65-F5344CB8AC3E}">
        <p14:creationId xmlns:p14="http://schemas.microsoft.com/office/powerpoint/2010/main" val="251484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028">
            <a:extLst>
              <a:ext uri="{FF2B5EF4-FFF2-40B4-BE49-F238E27FC236}">
                <a16:creationId xmlns:a16="http://schemas.microsoft.com/office/drawing/2014/main" xmlns="" id="{D8921226-5445-46AA-8ADD-79ABB21D96BF}"/>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29">
            <a:extLst>
              <a:ext uri="{FF2B5EF4-FFF2-40B4-BE49-F238E27FC236}">
                <a16:creationId xmlns:a16="http://schemas.microsoft.com/office/drawing/2014/main" xmlns="" id="{39293BAC-83B1-41BB-9E72-DAD64351D792}"/>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7" name="Rectangle 1033" descr="Large confetti">
            <a:extLst>
              <a:ext uri="{FF2B5EF4-FFF2-40B4-BE49-F238E27FC236}">
                <a16:creationId xmlns:a16="http://schemas.microsoft.com/office/drawing/2014/main" xmlns="" id="{622E3157-5ADE-45A6-8BA6-5F237F295ADF}"/>
              </a:ext>
            </a:extLst>
          </p:cNvPr>
          <p:cNvSpPr>
            <a:spLocks noGrp="1" noChangeArrowheads="1"/>
          </p:cNvSpPr>
          <p:nvPr>
            <p:ph type="sldNum" sz="quarter" idx="12"/>
          </p:nvPr>
        </p:nvSpPr>
        <p:spPr>
          <a:ln/>
        </p:spPr>
        <p:txBody>
          <a:bodyPr/>
          <a:lstStyle>
            <a:lvl1pPr>
              <a:defRPr/>
            </a:lvl1pPr>
          </a:lstStyle>
          <a:p>
            <a:fld id="{A36055B0-61A4-4130-A608-5BBD31E7EAEF}" type="slidenum">
              <a:rPr lang="el-GR" altLang="el-GR"/>
              <a:pPr/>
              <a:t>‹#›</a:t>
            </a:fld>
            <a:endParaRPr lang="el-GR" altLang="el-GR"/>
          </a:p>
        </p:txBody>
      </p:sp>
    </p:spTree>
    <p:extLst>
      <p:ext uri="{BB962C8B-B14F-4D97-AF65-F5344CB8AC3E}">
        <p14:creationId xmlns:p14="http://schemas.microsoft.com/office/powerpoint/2010/main" val="375101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028">
            <a:extLst>
              <a:ext uri="{FF2B5EF4-FFF2-40B4-BE49-F238E27FC236}">
                <a16:creationId xmlns:a16="http://schemas.microsoft.com/office/drawing/2014/main" xmlns="" id="{7A47AD82-AB00-49AF-8AC8-F47E0A81CDEC}"/>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29">
            <a:extLst>
              <a:ext uri="{FF2B5EF4-FFF2-40B4-BE49-F238E27FC236}">
                <a16:creationId xmlns:a16="http://schemas.microsoft.com/office/drawing/2014/main" xmlns="" id="{4D7C8391-FA7F-4056-99A7-C4CC6BB8A2A3}"/>
              </a:ext>
            </a:extLst>
          </p:cNvPr>
          <p:cNvSpPr>
            <a:spLocks noGrp="1" noChangeArrowheads="1"/>
          </p:cNvSpPr>
          <p:nvPr>
            <p:ph type="ftr" sz="quarter" idx="11"/>
          </p:nvPr>
        </p:nvSpPr>
        <p:spPr>
          <a:ln/>
        </p:spPr>
        <p:txBody>
          <a:bodyPr/>
          <a:lstStyle>
            <a:lvl1pPr>
              <a:defRPr/>
            </a:lvl1pPr>
          </a:lstStyle>
          <a:p>
            <a:pPr>
              <a:defRPr/>
            </a:pPr>
            <a:r>
              <a:rPr lang="el-GR"/>
              <a:t>Πανεπιστήμιο Δυτικής Αττικής -Μ.ΠΗΛΑΚΟΥΤΑ ΜΕΤΡΗΣΕΙΣ -ΑΒΕΒΑΙΟΤΗΤΑ ΜΕΤΡΗΣΕΩΝ</a:t>
            </a:r>
          </a:p>
        </p:txBody>
      </p:sp>
      <p:sp>
        <p:nvSpPr>
          <p:cNvPr id="7" name="Rectangle 1033" descr="Large confetti">
            <a:extLst>
              <a:ext uri="{FF2B5EF4-FFF2-40B4-BE49-F238E27FC236}">
                <a16:creationId xmlns:a16="http://schemas.microsoft.com/office/drawing/2014/main" xmlns="" id="{22D17681-7E35-4E4B-B40F-6EA05A42E336}"/>
              </a:ext>
            </a:extLst>
          </p:cNvPr>
          <p:cNvSpPr>
            <a:spLocks noGrp="1" noChangeArrowheads="1"/>
          </p:cNvSpPr>
          <p:nvPr>
            <p:ph type="sldNum" sz="quarter" idx="12"/>
          </p:nvPr>
        </p:nvSpPr>
        <p:spPr>
          <a:ln/>
        </p:spPr>
        <p:txBody>
          <a:bodyPr/>
          <a:lstStyle>
            <a:lvl1pPr>
              <a:defRPr/>
            </a:lvl1pPr>
          </a:lstStyle>
          <a:p>
            <a:fld id="{59C9A1B2-B6DD-4DC1-A4FA-7F194DADD145}" type="slidenum">
              <a:rPr lang="el-GR" altLang="el-GR"/>
              <a:pPr/>
              <a:t>‹#›</a:t>
            </a:fld>
            <a:endParaRPr lang="el-GR" altLang="el-GR"/>
          </a:p>
        </p:txBody>
      </p:sp>
    </p:spTree>
    <p:extLst>
      <p:ext uri="{BB962C8B-B14F-4D97-AF65-F5344CB8AC3E}">
        <p14:creationId xmlns:p14="http://schemas.microsoft.com/office/powerpoint/2010/main" val="394540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3314" name="Rectangle 1026" descr="Large confetti">
            <a:extLst>
              <a:ext uri="{FF2B5EF4-FFF2-40B4-BE49-F238E27FC236}">
                <a16:creationId xmlns:a16="http://schemas.microsoft.com/office/drawing/2014/main" xmlns="" id="{514D2F64-3E74-4549-B91C-C7CB743EA727}"/>
              </a:ext>
            </a:extLst>
          </p:cNvPr>
          <p:cNvSpPr>
            <a:spLocks noGrp="1" noChangeArrowheads="1"/>
          </p:cNvSpPr>
          <p:nvPr>
            <p:ph type="title"/>
          </p:nvPr>
        </p:nvSpPr>
        <p:spPr bwMode="auto">
          <a:xfrm>
            <a:off x="1093788" y="2841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3315" name="Rectangle 1027">
            <a:extLst>
              <a:ext uri="{FF2B5EF4-FFF2-40B4-BE49-F238E27FC236}">
                <a16:creationId xmlns:a16="http://schemas.microsoft.com/office/drawing/2014/main" xmlns="" id="{A5672914-ECBF-4657-87DF-310AA8A6C02B}"/>
              </a:ext>
            </a:extLst>
          </p:cNvPr>
          <p:cNvSpPr>
            <a:spLocks noGrp="1" noChangeArrowheads="1"/>
          </p:cNvSpPr>
          <p:nvPr>
            <p:ph type="body" idx="1"/>
          </p:nvPr>
        </p:nvSpPr>
        <p:spPr bwMode="auto">
          <a:xfrm>
            <a:off x="685800" y="19050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52228" name="Rectangle 1028">
            <a:extLst>
              <a:ext uri="{FF2B5EF4-FFF2-40B4-BE49-F238E27FC236}">
                <a16:creationId xmlns:a16="http://schemas.microsoft.com/office/drawing/2014/main" xmlns="" id="{CA3ADD77-0C39-4684-9485-C8EEE9C3B66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el-GR"/>
          </a:p>
        </p:txBody>
      </p:sp>
      <p:sp>
        <p:nvSpPr>
          <p:cNvPr id="52229" name="Rectangle 1029">
            <a:extLst>
              <a:ext uri="{FF2B5EF4-FFF2-40B4-BE49-F238E27FC236}">
                <a16:creationId xmlns:a16="http://schemas.microsoft.com/office/drawing/2014/main" xmlns="" id="{BFD456E5-85FF-4872-AD30-A8EE06B7082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r>
              <a:rPr lang="el-GR"/>
              <a:t>Πανεπιστήμιο Δυτικής Αττικής -Μ.ΠΗΛΑΚΟΥΤΑ ΜΕΤΡΗΣΕΙΣ -ΑΒΕΒΑΙΟΤΗΤΑ ΜΕΤΡΗΣΕΩΝ</a:t>
            </a:r>
          </a:p>
        </p:txBody>
      </p:sp>
      <p:sp>
        <p:nvSpPr>
          <p:cNvPr id="1030" name="Rectangle 1030">
            <a:extLst>
              <a:ext uri="{FF2B5EF4-FFF2-40B4-BE49-F238E27FC236}">
                <a16:creationId xmlns:a16="http://schemas.microsoft.com/office/drawing/2014/main" xmlns="" id="{633D2EA3-6E94-4D0B-B84B-35D6E04FD79D}"/>
              </a:ext>
            </a:extLst>
          </p:cNvPr>
          <p:cNvSpPr>
            <a:spLocks noChangeArrowheads="1"/>
          </p:cNvSpPr>
          <p:nvPr/>
        </p:nvSpPr>
        <p:spPr bwMode="auto">
          <a:xfrm>
            <a:off x="0" y="1512888"/>
            <a:ext cx="8458200" cy="87312"/>
          </a:xfrm>
          <a:prstGeom prst="rect">
            <a:avLst/>
          </a:prstGeom>
          <a:solidFill>
            <a:schemeClr val="bg2"/>
          </a:solidFill>
          <a:ln w="9525">
            <a:noFill/>
            <a:miter lim="800000"/>
            <a:headEnd/>
            <a:tailEnd/>
          </a:ln>
        </p:spPr>
        <p:txBody>
          <a:bodyPr wrap="none" anchor="ctr"/>
          <a:lstStyle/>
          <a:p>
            <a:pPr algn="ctr">
              <a:defRPr/>
            </a:pPr>
            <a:endParaRPr kumimoji="1" lang="el-GR"/>
          </a:p>
        </p:txBody>
      </p:sp>
      <p:sp>
        <p:nvSpPr>
          <p:cNvPr id="1031" name="Rectangle 1031" descr="Large confetti">
            <a:extLst>
              <a:ext uri="{FF2B5EF4-FFF2-40B4-BE49-F238E27FC236}">
                <a16:creationId xmlns:a16="http://schemas.microsoft.com/office/drawing/2014/main" xmlns="" id="{30010BAE-2C0D-4FDD-8B48-8AD400519919}"/>
              </a:ext>
            </a:extLst>
          </p:cNvPr>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w="9525">
            <a:noFill/>
            <a:miter lim="800000"/>
            <a:headEnd/>
            <a:tailEnd/>
          </a:ln>
        </p:spPr>
        <p:txBody>
          <a:bodyPr wrap="none" anchor="ctr"/>
          <a:lstStyle/>
          <a:p>
            <a:pPr algn="ctr">
              <a:defRPr/>
            </a:pPr>
            <a:endParaRPr kumimoji="1" lang="el-GR"/>
          </a:p>
        </p:txBody>
      </p:sp>
      <p:sp>
        <p:nvSpPr>
          <p:cNvPr id="1032" name="Rectangle 1032">
            <a:extLst>
              <a:ext uri="{FF2B5EF4-FFF2-40B4-BE49-F238E27FC236}">
                <a16:creationId xmlns:a16="http://schemas.microsoft.com/office/drawing/2014/main" xmlns="" id="{51AEECF8-16BC-4CF8-B58A-995D697FE731}"/>
              </a:ext>
            </a:extLst>
          </p:cNvPr>
          <p:cNvSpPr>
            <a:spLocks noChangeArrowheads="1"/>
          </p:cNvSpPr>
          <p:nvPr/>
        </p:nvSpPr>
        <p:spPr bwMode="auto">
          <a:xfrm>
            <a:off x="7067550" y="6553200"/>
            <a:ext cx="2076450" cy="79375"/>
          </a:xfrm>
          <a:prstGeom prst="rect">
            <a:avLst/>
          </a:prstGeom>
          <a:solidFill>
            <a:schemeClr val="bg2"/>
          </a:solidFill>
          <a:ln w="9525">
            <a:noFill/>
            <a:miter lim="800000"/>
            <a:headEnd/>
            <a:tailEnd/>
          </a:ln>
        </p:spPr>
        <p:txBody>
          <a:bodyPr wrap="none" anchor="ctr"/>
          <a:lstStyle/>
          <a:p>
            <a:pPr algn="ctr">
              <a:defRPr/>
            </a:pPr>
            <a:endParaRPr kumimoji="1" lang="el-GR"/>
          </a:p>
        </p:txBody>
      </p:sp>
      <p:sp>
        <p:nvSpPr>
          <p:cNvPr id="52233" name="Rectangle 1033" descr="Large confetti">
            <a:extLst>
              <a:ext uri="{FF2B5EF4-FFF2-40B4-BE49-F238E27FC236}">
                <a16:creationId xmlns:a16="http://schemas.microsoft.com/office/drawing/2014/main" xmlns="" id="{15B46F26-7969-428C-ABA4-52969335B23A}"/>
              </a:ext>
            </a:extLst>
          </p:cNvPr>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fld id="{2F763824-3EB0-44CD-9A46-FE8F94FA020B}"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907"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85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7268" y="1711151"/>
            <a:ext cx="8372164" cy="1938992"/>
          </a:xfrm>
          <a:prstGeom prst="rect">
            <a:avLst/>
          </a:prstGeom>
          <a:noFill/>
        </p:spPr>
        <p:txBody>
          <a:bodyPr wrap="none" lIns="68580" tIns="34290" rIns="68580" bIns="34290">
            <a:spAutoFit/>
          </a:bodyPr>
          <a:lstStyle/>
          <a:p>
            <a:pPr algn="ctr"/>
            <a:r>
              <a:rPr lang="el-GR" sz="4050" b="1" dirty="0">
                <a:ln w="12700">
                  <a:solidFill>
                    <a:srgbClr val="78C0B2"/>
                  </a:solidFill>
                  <a:prstDash val="solid"/>
                </a:ln>
                <a:pattFill prst="pct50">
                  <a:fgClr>
                    <a:srgbClr val="78C0B2"/>
                  </a:fgClr>
                  <a:bgClr>
                    <a:srgbClr val="78C0B2">
                      <a:lumMod val="20000"/>
                      <a:lumOff val="80000"/>
                    </a:srgbClr>
                  </a:bgClr>
                </a:pattFill>
                <a:effectLst>
                  <a:outerShdw dist="38100" dir="2640000" algn="bl" rotWithShape="0">
                    <a:srgbClr val="78C0B2"/>
                  </a:outerShdw>
                </a:effectLst>
              </a:rPr>
              <a:t>ΕΙΣΑΓΩΓΗ ΣΤΗΝ ΕΠΕΞΕΡΓΑΣΙΑ </a:t>
            </a:r>
            <a:endParaRPr lang="el-GR" sz="4050" b="1" dirty="0" smtClean="0">
              <a:ln w="12700">
                <a:solidFill>
                  <a:srgbClr val="78C0B2"/>
                </a:solidFill>
                <a:prstDash val="solid"/>
              </a:ln>
              <a:pattFill prst="pct50">
                <a:fgClr>
                  <a:srgbClr val="78C0B2"/>
                </a:fgClr>
                <a:bgClr>
                  <a:srgbClr val="78C0B2">
                    <a:lumMod val="20000"/>
                    <a:lumOff val="80000"/>
                  </a:srgbClr>
                </a:bgClr>
              </a:pattFill>
              <a:effectLst>
                <a:outerShdw dist="38100" dir="2640000" algn="bl" rotWithShape="0">
                  <a:srgbClr val="78C0B2"/>
                </a:outerShdw>
              </a:effectLst>
            </a:endParaRPr>
          </a:p>
          <a:p>
            <a:pPr algn="ctr"/>
            <a:r>
              <a:rPr lang="el-GR" sz="4050" b="1" dirty="0" smtClean="0">
                <a:ln w="12700">
                  <a:solidFill>
                    <a:srgbClr val="78C0B2"/>
                  </a:solidFill>
                  <a:prstDash val="solid"/>
                </a:ln>
                <a:pattFill prst="pct50">
                  <a:fgClr>
                    <a:srgbClr val="78C0B2"/>
                  </a:fgClr>
                  <a:bgClr>
                    <a:srgbClr val="78C0B2">
                      <a:lumMod val="20000"/>
                      <a:lumOff val="80000"/>
                    </a:srgbClr>
                  </a:bgClr>
                </a:pattFill>
                <a:effectLst>
                  <a:outerShdw dist="38100" dir="2640000" algn="bl" rotWithShape="0">
                    <a:srgbClr val="78C0B2"/>
                  </a:outerShdw>
                </a:effectLst>
              </a:rPr>
              <a:t>ΜΕΤΡΗΣΕΩΝ</a:t>
            </a:r>
            <a:endParaRPr lang="el-GR" sz="4050" b="1" dirty="0">
              <a:ln w="12700">
                <a:solidFill>
                  <a:srgbClr val="78C0B2"/>
                </a:solidFill>
                <a:prstDash val="solid"/>
              </a:ln>
              <a:pattFill prst="pct50">
                <a:fgClr>
                  <a:srgbClr val="78C0B2"/>
                </a:fgClr>
                <a:bgClr>
                  <a:srgbClr val="78C0B2">
                    <a:lumMod val="20000"/>
                    <a:lumOff val="80000"/>
                  </a:srgbClr>
                </a:bgClr>
              </a:pattFill>
              <a:effectLst>
                <a:outerShdw dist="38100" dir="2640000" algn="bl" rotWithShape="0">
                  <a:srgbClr val="78C0B2"/>
                </a:outerShdw>
              </a:effectLst>
            </a:endParaRPr>
          </a:p>
          <a:p>
            <a:pPr algn="ctr"/>
            <a:r>
              <a:rPr lang="el-GR" sz="4050" b="1" dirty="0">
                <a:ln w="12700">
                  <a:solidFill>
                    <a:srgbClr val="78C0B2"/>
                  </a:solidFill>
                  <a:prstDash val="solid"/>
                </a:ln>
                <a:pattFill prst="pct50">
                  <a:fgClr>
                    <a:srgbClr val="78C0B2"/>
                  </a:fgClr>
                  <a:bgClr>
                    <a:srgbClr val="78C0B2">
                      <a:lumMod val="20000"/>
                      <a:lumOff val="80000"/>
                    </a:srgbClr>
                  </a:bgClr>
                </a:pattFill>
                <a:effectLst>
                  <a:outerShdw dist="38100" dir="2640000" algn="bl" rotWithShape="0">
                    <a:srgbClr val="78C0B2"/>
                  </a:outerShdw>
                </a:effectLst>
              </a:rPr>
              <a:t>ΑΒΕΒΑΙΟΤΗΤΑ - ΣΦΑΛΜΑΤΑ </a:t>
            </a:r>
            <a:endParaRPr lang="en-US" sz="4050" b="1" dirty="0">
              <a:ln w="12700">
                <a:solidFill>
                  <a:srgbClr val="78C0B2"/>
                </a:solidFill>
                <a:prstDash val="solid"/>
              </a:ln>
              <a:pattFill prst="pct50">
                <a:fgClr>
                  <a:srgbClr val="78C0B2"/>
                </a:fgClr>
                <a:bgClr>
                  <a:srgbClr val="78C0B2">
                    <a:lumMod val="20000"/>
                    <a:lumOff val="80000"/>
                  </a:srgbClr>
                </a:bgClr>
              </a:pattFill>
              <a:effectLst>
                <a:outerShdw dist="38100" dir="2640000" algn="bl" rotWithShape="0">
                  <a:srgbClr val="78C0B2"/>
                </a:outerShdw>
              </a:effectLst>
            </a:endParaRPr>
          </a:p>
        </p:txBody>
      </p:sp>
      <p:sp>
        <p:nvSpPr>
          <p:cNvPr id="7" name="TextBox 6"/>
          <p:cNvSpPr txBox="1"/>
          <p:nvPr/>
        </p:nvSpPr>
        <p:spPr>
          <a:xfrm>
            <a:off x="1259632" y="4318704"/>
            <a:ext cx="7050905" cy="553998"/>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l-GR" sz="3000" dirty="0">
                <a:solidFill>
                  <a:srgbClr val="FFFFE9"/>
                </a:solidFill>
              </a:rPr>
              <a:t>ΔΙΑΔΙΚΤΥΑΚΟ ΕΡΓΑΣΤΗΡΙΟ ΦΥΣΙΚΗΣ Ι</a:t>
            </a:r>
            <a:endParaRPr lang="en-US" sz="3000" dirty="0">
              <a:solidFill>
                <a:srgbClr val="FFFFE9"/>
              </a:solidFill>
            </a:endParaRPr>
          </a:p>
        </p:txBody>
      </p:sp>
      <p:sp>
        <p:nvSpPr>
          <p:cNvPr id="8" name="TextBox 7"/>
          <p:cNvSpPr txBox="1"/>
          <p:nvPr/>
        </p:nvSpPr>
        <p:spPr>
          <a:xfrm>
            <a:off x="107504" y="6381328"/>
            <a:ext cx="5672771"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sz="1800" dirty="0">
                <a:solidFill>
                  <a:schemeClr val="bg1"/>
                </a:solidFill>
              </a:rPr>
              <a:t>ΜΑΡΙΝΑ ΚΑΡΑΓΙΑΝΝΗ - ΑΚΑΔ. ΥΠΟΤΡΟΦΟΣ ΠΑΔΑ</a:t>
            </a:r>
            <a:endParaRPr lang="en-US" sz="1800" dirty="0">
              <a:solidFill>
                <a:schemeClr val="bg1"/>
              </a:solidFill>
            </a:endParaRPr>
          </a:p>
        </p:txBody>
      </p:sp>
      <p:pic>
        <p:nvPicPr>
          <p:cNvPr id="2" name="Picture 1"/>
          <p:cNvPicPr>
            <a:picLocks noChangeAspect="1"/>
          </p:cNvPicPr>
          <p:nvPr/>
        </p:nvPicPr>
        <p:blipFill>
          <a:blip r:embed="rId2"/>
          <a:stretch>
            <a:fillRect/>
          </a:stretch>
        </p:blipFill>
        <p:spPr>
          <a:xfrm>
            <a:off x="1187624" y="188640"/>
            <a:ext cx="1341236" cy="1341236"/>
          </a:xfrm>
          <a:prstGeom prst="rect">
            <a:avLst/>
          </a:prstGeom>
        </p:spPr>
      </p:pic>
    </p:spTree>
    <p:extLst>
      <p:ext uri="{BB962C8B-B14F-4D97-AF65-F5344CB8AC3E}">
        <p14:creationId xmlns:p14="http://schemas.microsoft.com/office/powerpoint/2010/main" val="3078108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descr="Large confetti">
            <a:extLst>
              <a:ext uri="{FF2B5EF4-FFF2-40B4-BE49-F238E27FC236}">
                <a16:creationId xmlns:a16="http://schemas.microsoft.com/office/drawing/2014/main" xmlns="" id="{93AA5C26-6138-422B-BA93-40F3C8A63996}"/>
              </a:ext>
            </a:extLst>
          </p:cNvPr>
          <p:cNvSpPr>
            <a:spLocks noGrp="1" noChangeArrowheads="1"/>
          </p:cNvSpPr>
          <p:nvPr>
            <p:ph type="title"/>
          </p:nvPr>
        </p:nvSpPr>
        <p:spPr/>
        <p:txBody>
          <a:bodyPr/>
          <a:lstStyle/>
          <a:p>
            <a:pPr algn="ctr">
              <a:spcBef>
                <a:spcPct val="50000"/>
              </a:spcBef>
            </a:pPr>
            <a:r>
              <a:rPr lang="el-GR" altLang="el-GR" sz="3600" dirty="0">
                <a:solidFill>
                  <a:schemeClr val="bg1"/>
                </a:solidFill>
              </a:rPr>
              <a:t>ΚΑΝΟΝΕΣ ΚΑΘΟΡΙΣΜΟΥ ΣΗΜΑΝΤΙΚΩΝ ΨΗΦΙΩΝ</a:t>
            </a:r>
          </a:p>
        </p:txBody>
      </p:sp>
      <p:sp>
        <p:nvSpPr>
          <p:cNvPr id="26628" name="Text Box 4">
            <a:extLst>
              <a:ext uri="{FF2B5EF4-FFF2-40B4-BE49-F238E27FC236}">
                <a16:creationId xmlns:a16="http://schemas.microsoft.com/office/drawing/2014/main" xmlns="" id="{38694BA3-2E21-4947-B5BD-4892B3F0E5B8}"/>
              </a:ext>
            </a:extLst>
          </p:cNvPr>
          <p:cNvSpPr txBox="1">
            <a:spLocks noChangeArrowheads="1"/>
          </p:cNvSpPr>
          <p:nvPr/>
        </p:nvSpPr>
        <p:spPr bwMode="auto">
          <a:xfrm>
            <a:off x="395536" y="1905000"/>
            <a:ext cx="828092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a:spcBef>
                <a:spcPct val="50000"/>
              </a:spcBef>
            </a:pPr>
            <a:r>
              <a:rPr lang="el-GR" altLang="el-GR" dirty="0" smtClean="0">
                <a:solidFill>
                  <a:schemeClr val="bg1"/>
                </a:solidFill>
              </a:rPr>
              <a:t>1.</a:t>
            </a:r>
            <a:r>
              <a:rPr lang="en-US" altLang="el-GR" dirty="0">
                <a:solidFill>
                  <a:schemeClr val="bg1"/>
                </a:solidFill>
              </a:rPr>
              <a:t>O</a:t>
            </a:r>
            <a:r>
              <a:rPr lang="el-GR" altLang="el-GR" dirty="0">
                <a:solidFill>
                  <a:schemeClr val="bg1"/>
                </a:solidFill>
              </a:rPr>
              <a:t>ΤΑΝ ΥΠΑΡΧΕΙ ΥΠΟΔΙΑΣΤΟΛΗ ΩΣ ΣΗΜΑΝΤΙΚΑ ΜΕΤΡΑΝΕ</a:t>
            </a:r>
            <a:r>
              <a:rPr lang="en-US" altLang="el-GR" dirty="0">
                <a:solidFill>
                  <a:schemeClr val="bg1"/>
                </a:solidFill>
              </a:rPr>
              <a:t> </a:t>
            </a:r>
            <a:r>
              <a:rPr lang="el-GR" altLang="el-GR" dirty="0">
                <a:solidFill>
                  <a:schemeClr val="bg1"/>
                </a:solidFill>
              </a:rPr>
              <a:t>ΟΛΑ ΤΑ ΨΗΦΙΑ ΑΠΟ ΤΟ ΠΡΩΤΟ ΜΗ ΜΗΔΕΝΙΚΟ ΚΑΙ ΜΕΤΑ </a:t>
            </a:r>
            <a:endParaRPr lang="el-GR" altLang="el-GR" dirty="0" smtClean="0">
              <a:solidFill>
                <a:schemeClr val="bg1"/>
              </a:solidFill>
            </a:endParaRPr>
          </a:p>
          <a:p>
            <a:pPr algn="just">
              <a:spcBef>
                <a:spcPct val="50000"/>
              </a:spcBef>
              <a:spcAft>
                <a:spcPts val="1200"/>
              </a:spcAft>
            </a:pPr>
            <a:r>
              <a:rPr lang="el-GR" altLang="el-GR" dirty="0" smtClean="0">
                <a:solidFill>
                  <a:schemeClr val="bg1"/>
                </a:solidFill>
              </a:rPr>
              <a:t>π.χ </a:t>
            </a:r>
            <a:r>
              <a:rPr lang="el-GR" altLang="el-GR" dirty="0">
                <a:solidFill>
                  <a:schemeClr val="bg1"/>
                </a:solidFill>
              </a:rPr>
              <a:t>2.3 (2) , 2.30 (3) ,0.2 (1), 0.02 (1) 0.020 (2)</a:t>
            </a:r>
          </a:p>
          <a:p>
            <a:pPr algn="just">
              <a:spcBef>
                <a:spcPct val="50000"/>
              </a:spcBef>
            </a:pPr>
            <a:r>
              <a:rPr lang="el-GR" altLang="el-GR" dirty="0">
                <a:solidFill>
                  <a:schemeClr val="bg1"/>
                </a:solidFill>
              </a:rPr>
              <a:t>2.</a:t>
            </a:r>
            <a:r>
              <a:rPr lang="en-US" altLang="el-GR" dirty="0">
                <a:solidFill>
                  <a:schemeClr val="bg1"/>
                </a:solidFill>
              </a:rPr>
              <a:t> O</a:t>
            </a:r>
            <a:r>
              <a:rPr lang="el-GR" altLang="el-GR" dirty="0">
                <a:solidFill>
                  <a:schemeClr val="bg1"/>
                </a:solidFill>
              </a:rPr>
              <a:t>ΤΑΝ ΔΕΝ ΥΠΑΡΧΕΙ ΥΠΟΔΙΑΣΤΟΛΗ ΩΣ ΣΗΜΑΝΤΙΚΑ ΜΕΤΡΑΝΕ ΑΠΟ ΤΟ ΠΡΩΤΟ ΑΡΙΣΤΕΡΑ ΜΕΧΡΙ ΤΟ ΤΕΛΕΥΤΑΙΟ ΜΗ ΜΗΔΕΝΙΚΟ </a:t>
            </a:r>
            <a:endParaRPr lang="el-GR" altLang="el-GR" dirty="0" smtClean="0">
              <a:solidFill>
                <a:schemeClr val="bg1"/>
              </a:solidFill>
            </a:endParaRPr>
          </a:p>
          <a:p>
            <a:pPr algn="just">
              <a:spcBef>
                <a:spcPct val="50000"/>
              </a:spcBef>
            </a:pPr>
            <a:r>
              <a:rPr lang="el-GR" altLang="el-GR" dirty="0" smtClean="0">
                <a:solidFill>
                  <a:schemeClr val="bg1"/>
                </a:solidFill>
              </a:rPr>
              <a:t>π.χ </a:t>
            </a:r>
            <a:r>
              <a:rPr lang="el-GR" altLang="el-GR" dirty="0">
                <a:solidFill>
                  <a:schemeClr val="bg1"/>
                </a:solidFill>
              </a:rPr>
              <a:t>15 (2),15000 (2), 15050 (4)</a:t>
            </a:r>
          </a:p>
        </p:txBody>
      </p:sp>
      <p:sp>
        <p:nvSpPr>
          <p:cNvPr id="2" name="Θέση υποσέλιδου 1">
            <a:extLst>
              <a:ext uri="{FF2B5EF4-FFF2-40B4-BE49-F238E27FC236}">
                <a16:creationId xmlns:a16="http://schemas.microsoft.com/office/drawing/2014/main" xmlns="" id="{56BB2ADD-8DD5-4220-BAD0-1D690DEE91AD}"/>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a16="http://schemas.microsoft.com/office/drawing/2014/main" xmlns="" id="{D58CA581-ADE8-4CD6-8B45-884CDC066620}"/>
              </a:ext>
            </a:extLst>
          </p:cNvPr>
          <p:cNvSpPr>
            <a:spLocks noGrp="1"/>
          </p:cNvSpPr>
          <p:nvPr>
            <p:ph type="sldNum" sz="quarter" idx="12"/>
          </p:nvPr>
        </p:nvSpPr>
        <p:spPr/>
        <p:txBody>
          <a:bodyPr/>
          <a:lstStyle/>
          <a:p>
            <a:fld id="{393A751A-9160-4F23-8680-B80B5030C2C2}" type="slidenum">
              <a:rPr lang="el-GR" altLang="el-GR" smtClean="0"/>
              <a:pPr/>
              <a:t>10</a:t>
            </a:fld>
            <a:endParaRPr lang="el-GR" altLang="el-GR"/>
          </a:p>
        </p:txBody>
      </p:sp>
    </p:spTree>
    <p:extLst>
      <p:ext uri="{BB962C8B-B14F-4D97-AF65-F5344CB8AC3E}">
        <p14:creationId xmlns:p14="http://schemas.microsoft.com/office/powerpoint/2010/main" val="648448707"/>
      </p:ext>
    </p:extLst>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a:extLst>
              <a:ext uri="{FF2B5EF4-FFF2-40B4-BE49-F238E27FC236}">
                <a16:creationId xmlns:a16="http://schemas.microsoft.com/office/drawing/2014/main" xmlns="" id="{734A01FD-0AC2-4DEB-B117-4B26252B29B9}"/>
              </a:ext>
            </a:extLst>
          </p:cNvPr>
          <p:cNvSpPr>
            <a:spLocks noGrp="1" noChangeArrowheads="1"/>
          </p:cNvSpPr>
          <p:nvPr>
            <p:ph type="title"/>
          </p:nvPr>
        </p:nvSpPr>
        <p:spPr/>
        <p:txBody>
          <a:bodyPr/>
          <a:lstStyle/>
          <a:p>
            <a:pPr algn="ctr" eaLnBrk="1" hangingPunct="1"/>
            <a:r>
              <a:rPr lang="el-GR" altLang="el-GR" sz="4000">
                <a:solidFill>
                  <a:schemeClr val="bg1"/>
                </a:solidFill>
              </a:rPr>
              <a:t>ΣΥΝΔΙΑΣΜΟΣ ΜΕΤΡΗΣΕΩΝ</a:t>
            </a:r>
          </a:p>
        </p:txBody>
      </p:sp>
      <p:sp>
        <p:nvSpPr>
          <p:cNvPr id="28676" name="Rectangle 4">
            <a:extLst>
              <a:ext uri="{FF2B5EF4-FFF2-40B4-BE49-F238E27FC236}">
                <a16:creationId xmlns:a16="http://schemas.microsoft.com/office/drawing/2014/main" xmlns="" id="{56D2C346-B3FD-4D6E-A071-569DB159F9F2}"/>
              </a:ext>
            </a:extLst>
          </p:cNvPr>
          <p:cNvSpPr>
            <a:spLocks noChangeArrowheads="1"/>
          </p:cNvSpPr>
          <p:nvPr/>
        </p:nvSpPr>
        <p:spPr bwMode="auto">
          <a:xfrm>
            <a:off x="107504" y="1828800"/>
            <a:ext cx="892899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28600" indent="-457200" eaLnBrk="0" hangingPunct="0">
              <a:tabLst>
                <a:tab pos="457200" algn="l"/>
              </a:tabLst>
              <a:defRPr sz="2400">
                <a:solidFill>
                  <a:schemeClr val="tx1"/>
                </a:solidFill>
                <a:latin typeface="Times New Roman" panose="02020603050405020304" pitchFamily="18" charset="0"/>
                <a:cs typeface="Arial" panose="020B0604020202020204" pitchFamily="34" charset="0"/>
              </a:defRPr>
            </a:lvl1pPr>
            <a:lvl2pPr marL="742950" indent="-285750" eaLnBrk="0" hangingPunct="0">
              <a:tabLst>
                <a:tab pos="457200" algn="l"/>
              </a:tabLst>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tabLst>
                <a:tab pos="457200" algn="l"/>
              </a:tabLst>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tabLst>
                <a:tab pos="457200" algn="l"/>
              </a:tabLst>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tabLst>
                <a:tab pos="457200" algn="l"/>
              </a:tabLst>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457200" algn="l"/>
              </a:tabLst>
              <a:defRPr sz="2400">
                <a:solidFill>
                  <a:schemeClr val="tx1"/>
                </a:solidFill>
                <a:latin typeface="Times New Roman" panose="02020603050405020304" pitchFamily="18" charset="0"/>
                <a:cs typeface="Arial" panose="020B0604020202020204" pitchFamily="34" charset="0"/>
              </a:defRPr>
            </a:lvl9pPr>
          </a:lstStyle>
          <a:p>
            <a:pPr>
              <a:buSzPct val="215000"/>
              <a:buFont typeface="Wingdings" panose="05000000000000000000" pitchFamily="2" charset="2"/>
              <a:buNone/>
            </a:pPr>
            <a:r>
              <a:rPr lang="el-GR" altLang="el-GR" sz="2800" dirty="0" smtClean="0">
                <a:solidFill>
                  <a:schemeClr val="bg1"/>
                </a:solidFill>
              </a:rPr>
              <a:t>1</a:t>
            </a:r>
            <a:r>
              <a:rPr lang="el-GR" altLang="el-GR" sz="2800" dirty="0">
                <a:solidFill>
                  <a:schemeClr val="bg1"/>
                </a:solidFill>
              </a:rPr>
              <a:t>) Ό</a:t>
            </a:r>
            <a:r>
              <a:rPr lang="el-GR" altLang="el-GR" sz="2800" dirty="0">
                <a:solidFill>
                  <a:schemeClr val="bg1"/>
                </a:solidFill>
                <a:cs typeface="Times New Roman" panose="02020603050405020304" pitchFamily="18" charset="0"/>
              </a:rPr>
              <a:t>ταν προσθέτουμε η αφαιρούμε δυο αριθμούς κρατάμε στο αποτέλεσμα όσα  ΔΕΚΑΔΙΚΑ έχει ο αριθμός με τα λιγότερα δεκαδικά. </a:t>
            </a:r>
            <a:r>
              <a:rPr lang="el-GR" altLang="el-GR" sz="2800" dirty="0">
                <a:solidFill>
                  <a:schemeClr val="bg1"/>
                </a:solidFill>
              </a:rPr>
              <a:t>                             </a:t>
            </a:r>
            <a:endParaRPr lang="el-GR" altLang="el-GR" sz="2800" dirty="0" smtClean="0">
              <a:solidFill>
                <a:schemeClr val="bg1"/>
              </a:solidFill>
            </a:endParaRPr>
          </a:p>
          <a:p>
            <a:pPr>
              <a:buSzPct val="215000"/>
              <a:buFont typeface="Wingdings" panose="05000000000000000000" pitchFamily="2" charset="2"/>
              <a:buNone/>
            </a:pPr>
            <a:r>
              <a:rPr lang="el-GR" altLang="el-GR" sz="2800" dirty="0">
                <a:solidFill>
                  <a:schemeClr val="bg1"/>
                </a:solidFill>
                <a:cs typeface="Times New Roman" panose="02020603050405020304" pitchFamily="18" charset="0"/>
              </a:rPr>
              <a:t> </a:t>
            </a:r>
            <a:r>
              <a:rPr lang="el-GR" altLang="el-GR" sz="2800" dirty="0" smtClean="0">
                <a:solidFill>
                  <a:schemeClr val="bg1"/>
                </a:solidFill>
                <a:cs typeface="Times New Roman" panose="02020603050405020304" pitchFamily="18" charset="0"/>
              </a:rPr>
              <a:t>  π.χ.:   </a:t>
            </a:r>
            <a:r>
              <a:rPr lang="el-GR" altLang="el-GR" sz="2800" dirty="0">
                <a:solidFill>
                  <a:schemeClr val="bg1"/>
                </a:solidFill>
                <a:cs typeface="Times New Roman" panose="02020603050405020304" pitchFamily="18" charset="0"/>
              </a:rPr>
              <a:t>2.37+1.2 =3.6 και όχι </a:t>
            </a:r>
            <a:r>
              <a:rPr lang="el-GR" altLang="el-GR" sz="2800" dirty="0" smtClean="0">
                <a:solidFill>
                  <a:schemeClr val="bg1"/>
                </a:solidFill>
                <a:cs typeface="Times New Roman" panose="02020603050405020304" pitchFamily="18" charset="0"/>
              </a:rPr>
              <a:t>3.57</a:t>
            </a:r>
          </a:p>
          <a:p>
            <a:pPr>
              <a:buSzPct val="215000"/>
              <a:buFont typeface="Wingdings" panose="05000000000000000000" pitchFamily="2" charset="2"/>
              <a:buNone/>
            </a:pPr>
            <a:endParaRPr lang="el-GR" altLang="el-GR" sz="2800" dirty="0">
              <a:solidFill>
                <a:schemeClr val="bg1"/>
              </a:solidFill>
              <a:cs typeface="Times New Roman" panose="02020603050405020304" pitchFamily="18" charset="0"/>
            </a:endParaRPr>
          </a:p>
          <a:p>
            <a:pPr indent="-1828800">
              <a:buClr>
                <a:schemeClr val="bg2"/>
              </a:buClr>
              <a:buFont typeface="Wingdings" panose="05000000000000000000" pitchFamily="2" charset="2"/>
              <a:buNone/>
            </a:pPr>
            <a:r>
              <a:rPr lang="el-GR" altLang="el-GR" sz="2800" dirty="0" smtClean="0">
                <a:solidFill>
                  <a:schemeClr val="bg1"/>
                </a:solidFill>
              </a:rPr>
              <a:t>2)  </a:t>
            </a:r>
            <a:r>
              <a:rPr lang="el-GR" altLang="el-GR" sz="2800" dirty="0">
                <a:solidFill>
                  <a:schemeClr val="bg1"/>
                </a:solidFill>
                <a:cs typeface="Times New Roman" panose="02020603050405020304" pitchFamily="18" charset="0"/>
              </a:rPr>
              <a:t>Όταν πολλαπλασιάζουμε η διαιρούμε δυο αριθμούς κρατάμε στο αποτέλεσμα όσα  ΣΗΜΑΝΤΙΚΑ </a:t>
            </a:r>
            <a:r>
              <a:rPr lang="el-GR" altLang="el-GR" sz="2800" dirty="0" smtClean="0">
                <a:solidFill>
                  <a:schemeClr val="bg1"/>
                </a:solidFill>
                <a:cs typeface="Times New Roman" panose="02020603050405020304" pitchFamily="18" charset="0"/>
              </a:rPr>
              <a:t>έχει </a:t>
            </a:r>
            <a:r>
              <a:rPr lang="el-GR" altLang="el-GR" sz="2800" dirty="0">
                <a:solidFill>
                  <a:schemeClr val="bg1"/>
                </a:solidFill>
                <a:cs typeface="Times New Roman" panose="02020603050405020304" pitchFamily="18" charset="0"/>
              </a:rPr>
              <a:t>ο αριθμός με τα λιγότερα σημαντικά ψηφία .</a:t>
            </a:r>
            <a:r>
              <a:rPr lang="el-GR" altLang="el-GR" sz="2800" dirty="0">
                <a:solidFill>
                  <a:schemeClr val="bg1"/>
                </a:solidFill>
              </a:rPr>
              <a:t>  </a:t>
            </a:r>
          </a:p>
          <a:p>
            <a:pPr>
              <a:buClr>
                <a:schemeClr val="bg2"/>
              </a:buClr>
              <a:buFont typeface="Wingdings" panose="05000000000000000000" pitchFamily="2" charset="2"/>
              <a:buNone/>
            </a:pPr>
            <a:r>
              <a:rPr lang="el-GR" altLang="el-GR" sz="2800" dirty="0">
                <a:solidFill>
                  <a:schemeClr val="bg1"/>
                </a:solidFill>
              </a:rPr>
              <a:t>    </a:t>
            </a:r>
            <a:r>
              <a:rPr lang="el-GR" altLang="el-GR" sz="2800" dirty="0" smtClean="0">
                <a:solidFill>
                  <a:schemeClr val="bg1"/>
                </a:solidFill>
                <a:cs typeface="Times New Roman" panose="02020603050405020304" pitchFamily="18" charset="0"/>
              </a:rPr>
              <a:t>π.χ.:   3.21*0.02=0.06 </a:t>
            </a:r>
            <a:r>
              <a:rPr lang="el-GR" altLang="el-GR" sz="2800" dirty="0">
                <a:solidFill>
                  <a:schemeClr val="bg1"/>
                </a:solidFill>
                <a:cs typeface="Times New Roman" panose="02020603050405020304" pitchFamily="18" charset="0"/>
              </a:rPr>
              <a:t>και όχι 0.0642</a:t>
            </a:r>
          </a:p>
          <a:p>
            <a:pPr>
              <a:buFont typeface="Wingdings" panose="05000000000000000000" pitchFamily="2" charset="2"/>
              <a:buNone/>
            </a:pPr>
            <a:r>
              <a:rPr lang="el-GR" altLang="el-GR" sz="2800" dirty="0">
                <a:solidFill>
                  <a:schemeClr val="bg1"/>
                </a:solidFill>
                <a:cs typeface="Times New Roman" panose="02020603050405020304" pitchFamily="18" charset="0"/>
              </a:rPr>
              <a:t> </a:t>
            </a:r>
          </a:p>
          <a:p>
            <a:pPr>
              <a:buFont typeface="Wingdings" panose="05000000000000000000" pitchFamily="2" charset="2"/>
              <a:buNone/>
            </a:pPr>
            <a:endParaRPr lang="el-GR" altLang="el-GR" sz="2800" dirty="0">
              <a:solidFill>
                <a:schemeClr val="bg1"/>
              </a:solidFill>
            </a:endParaRPr>
          </a:p>
        </p:txBody>
      </p:sp>
      <p:sp>
        <p:nvSpPr>
          <p:cNvPr id="2" name="Θέση υποσέλιδου 1">
            <a:extLst>
              <a:ext uri="{FF2B5EF4-FFF2-40B4-BE49-F238E27FC236}">
                <a16:creationId xmlns:a16="http://schemas.microsoft.com/office/drawing/2014/main" xmlns="" id="{B7BBDA30-B7A2-4761-BD18-D42CFA2AF8A2}"/>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a16="http://schemas.microsoft.com/office/drawing/2014/main" xmlns="" id="{40E9A7AE-5986-4556-BB3A-DBDB461C9436}"/>
              </a:ext>
            </a:extLst>
          </p:cNvPr>
          <p:cNvSpPr>
            <a:spLocks noGrp="1"/>
          </p:cNvSpPr>
          <p:nvPr>
            <p:ph type="sldNum" sz="quarter" idx="12"/>
          </p:nvPr>
        </p:nvSpPr>
        <p:spPr/>
        <p:txBody>
          <a:bodyPr/>
          <a:lstStyle/>
          <a:p>
            <a:fld id="{393A751A-9160-4F23-8680-B80B5030C2C2}" type="slidenum">
              <a:rPr lang="el-GR" altLang="el-GR" smtClean="0"/>
              <a:pPr/>
              <a:t>11</a:t>
            </a:fld>
            <a:endParaRPr lang="el-GR" altLang="el-GR"/>
          </a:p>
        </p:txBody>
      </p:sp>
    </p:spTree>
    <p:extLst>
      <p:ext uri="{BB962C8B-B14F-4D97-AF65-F5344CB8AC3E}">
        <p14:creationId xmlns:p14="http://schemas.microsoft.com/office/powerpoint/2010/main" val="2939673852"/>
      </p:ext>
    </p:extLst>
  </p:cSld>
  <p:clrMapOvr>
    <a:masterClrMapping/>
  </p:clrMapOvr>
  <p:transition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1 - Τίτλος" descr="Large confetti">
            <a:extLst>
              <a:ext uri="{FF2B5EF4-FFF2-40B4-BE49-F238E27FC236}">
                <a16:creationId xmlns:a16="http://schemas.microsoft.com/office/drawing/2014/main" xmlns="" id="{77DA78E1-ACE6-413B-98EA-3D4A29AFD47E}"/>
              </a:ext>
            </a:extLst>
          </p:cNvPr>
          <p:cNvSpPr>
            <a:spLocks noGrp="1"/>
          </p:cNvSpPr>
          <p:nvPr>
            <p:ph type="title"/>
          </p:nvPr>
        </p:nvSpPr>
        <p:spPr/>
        <p:txBody>
          <a:bodyPr/>
          <a:lstStyle/>
          <a:p>
            <a:r>
              <a:rPr lang="el-GR" altLang="el-GR" sz="4000">
                <a:solidFill>
                  <a:schemeClr val="bg1"/>
                </a:solidFill>
              </a:rPr>
              <a:t>ΜΕΤΡΗΣΕΙΣ -ΑΒΕΒΑΙΟΤΗΤΑ</a:t>
            </a:r>
          </a:p>
        </p:txBody>
      </p:sp>
      <p:sp>
        <p:nvSpPr>
          <p:cNvPr id="11267" name="Rectangle 1028">
            <a:extLst>
              <a:ext uri="{FF2B5EF4-FFF2-40B4-BE49-F238E27FC236}">
                <a16:creationId xmlns:a16="http://schemas.microsoft.com/office/drawing/2014/main" xmlns="" id="{B58CED88-9AF8-4BC5-BC07-4B4ADB9A7E62}"/>
              </a:ext>
            </a:extLst>
          </p:cNvPr>
          <p:cNvSpPr>
            <a:spLocks noGrp="1" noChangeArrowheads="1"/>
          </p:cNvSpPr>
          <p:nvPr>
            <p:ph idx="1"/>
          </p:nvPr>
        </p:nvSpPr>
        <p:spPr>
          <a:xfrm>
            <a:off x="609600" y="1700808"/>
            <a:ext cx="7772400" cy="4114800"/>
          </a:xfrm>
        </p:spPr>
        <p:txBody>
          <a:bodyPr/>
          <a:lstStyle/>
          <a:p>
            <a:pPr>
              <a:buFontTx/>
              <a:buNone/>
              <a:defRPr/>
            </a:pPr>
            <a:endParaRPr lang="el-GR" sz="2000" dirty="0">
              <a:solidFill>
                <a:schemeClr val="bg1"/>
              </a:solidFill>
            </a:endParaRPr>
          </a:p>
          <a:p>
            <a:pPr>
              <a:buFontTx/>
              <a:buNone/>
              <a:defRPr/>
            </a:pPr>
            <a:r>
              <a:rPr lang="el-GR" sz="2000" dirty="0">
                <a:solidFill>
                  <a:schemeClr val="bg1"/>
                </a:solidFill>
              </a:rPr>
              <a:t> Στο πλαίσιο της σύγχρονης μετρολογίας, η </a:t>
            </a:r>
            <a:r>
              <a:rPr lang="el-GR" sz="2000" dirty="0">
                <a:solidFill>
                  <a:schemeClr val="tx1">
                    <a:lumMod val="50000"/>
                    <a:lumOff val="50000"/>
                  </a:schemeClr>
                </a:solidFill>
              </a:rPr>
              <a:t>ακρίβεια</a:t>
            </a:r>
            <a:r>
              <a:rPr lang="el-GR" sz="2000" dirty="0">
                <a:solidFill>
                  <a:schemeClr val="bg1"/>
                </a:solidFill>
              </a:rPr>
              <a:t> μιας μέτρησης συνδέεται με το </a:t>
            </a:r>
            <a:r>
              <a:rPr lang="el-GR" sz="2000" dirty="0">
                <a:solidFill>
                  <a:schemeClr val="tx1">
                    <a:lumMod val="50000"/>
                    <a:lumOff val="50000"/>
                  </a:schemeClr>
                </a:solidFill>
              </a:rPr>
              <a:t>σφάλμα</a:t>
            </a:r>
            <a:r>
              <a:rPr lang="el-GR" sz="2000" dirty="0">
                <a:solidFill>
                  <a:schemeClr val="bg1"/>
                </a:solidFill>
              </a:rPr>
              <a:t>  και η </a:t>
            </a:r>
            <a:r>
              <a:rPr lang="el-GR" sz="2000" dirty="0">
                <a:solidFill>
                  <a:srgbClr val="FFFF00"/>
                </a:solidFill>
              </a:rPr>
              <a:t>ποιότητα</a:t>
            </a:r>
            <a:r>
              <a:rPr lang="el-GR" sz="2000" dirty="0">
                <a:solidFill>
                  <a:schemeClr val="bg1"/>
                </a:solidFill>
              </a:rPr>
              <a:t> της μέτρησης με την </a:t>
            </a:r>
            <a:r>
              <a:rPr lang="el-GR" sz="2000" dirty="0">
                <a:solidFill>
                  <a:schemeClr val="accent3">
                    <a:lumMod val="50000"/>
                  </a:schemeClr>
                </a:solidFill>
              </a:rPr>
              <a:t>«αβεβαιότητα» </a:t>
            </a:r>
            <a:r>
              <a:rPr lang="el-GR" sz="2000" dirty="0">
                <a:solidFill>
                  <a:schemeClr val="bg1"/>
                </a:solidFill>
              </a:rPr>
              <a:t>των μετρητικών αποτελεσμάτων. </a:t>
            </a:r>
          </a:p>
          <a:p>
            <a:pPr>
              <a:buFontTx/>
              <a:buNone/>
              <a:defRPr/>
            </a:pPr>
            <a:endParaRPr lang="el-GR" sz="2000" dirty="0">
              <a:solidFill>
                <a:schemeClr val="bg1"/>
              </a:solidFill>
            </a:endParaRPr>
          </a:p>
          <a:p>
            <a:pPr>
              <a:buFontTx/>
              <a:buNone/>
              <a:defRPr/>
            </a:pPr>
            <a:r>
              <a:rPr lang="el-GR" sz="2000" dirty="0">
                <a:solidFill>
                  <a:schemeClr val="tx1">
                    <a:lumMod val="50000"/>
                    <a:lumOff val="50000"/>
                  </a:schemeClr>
                </a:solidFill>
              </a:rPr>
              <a:t>Ως σφάλμα ορίζεται</a:t>
            </a:r>
            <a:r>
              <a:rPr lang="el-GR" sz="2000" dirty="0">
                <a:solidFill>
                  <a:schemeClr val="bg1"/>
                </a:solidFill>
              </a:rPr>
              <a:t>:  η διαφορά μεταξύ μετρούμενης και «αληθούς» ή πραγματικής αλλά άγνωστης τιμής ενός μετρούμενου μεγέθους </a:t>
            </a:r>
          </a:p>
          <a:p>
            <a:pPr>
              <a:buFontTx/>
              <a:buNone/>
              <a:defRPr/>
            </a:pPr>
            <a:r>
              <a:rPr lang="el-GR" sz="2000" dirty="0">
                <a:solidFill>
                  <a:schemeClr val="bg1"/>
                </a:solidFill>
                <a:latin typeface="Arial Black" pitchFamily="34" charset="0"/>
              </a:rPr>
              <a:t>Σφάλμα =Ι μετρούμενη τιμή- πραγματική τιμή Ι</a:t>
            </a:r>
          </a:p>
          <a:p>
            <a:pPr>
              <a:buFontTx/>
              <a:buNone/>
              <a:defRPr/>
            </a:pPr>
            <a:endParaRPr lang="el-GR" sz="2000" dirty="0">
              <a:solidFill>
                <a:schemeClr val="bg1"/>
              </a:solidFill>
            </a:endParaRPr>
          </a:p>
          <a:p>
            <a:pPr>
              <a:buFontTx/>
              <a:buNone/>
              <a:defRPr/>
            </a:pPr>
            <a:r>
              <a:rPr lang="el-GR" sz="2000" dirty="0">
                <a:solidFill>
                  <a:schemeClr val="accent3">
                    <a:lumMod val="50000"/>
                  </a:schemeClr>
                </a:solidFill>
              </a:rPr>
              <a:t>Ως αβεβαιότητα ορίζεται:</a:t>
            </a:r>
            <a:r>
              <a:rPr lang="el-GR" sz="2000" dirty="0">
                <a:solidFill>
                  <a:schemeClr val="tx1">
                    <a:lumMod val="50000"/>
                    <a:lumOff val="50000"/>
                  </a:schemeClr>
                </a:solidFill>
              </a:rPr>
              <a:t>  </a:t>
            </a:r>
            <a:r>
              <a:rPr lang="el-GR" sz="2000" dirty="0">
                <a:solidFill>
                  <a:schemeClr val="bg1"/>
                </a:solidFill>
              </a:rPr>
              <a:t>η ποσοτική έκφραση της «αμφιβολίας» που υπάρχει σχετικά με το αποτέλεσμα της μέτρησης. </a:t>
            </a:r>
          </a:p>
          <a:p>
            <a:pPr marL="914400" lvl="1" indent="-457200" algn="ctr" eaLnBrk="1" hangingPunct="1">
              <a:buFont typeface="Wingdings" panose="05000000000000000000" pitchFamily="2" charset="2"/>
              <a:buNone/>
              <a:defRPr/>
            </a:pPr>
            <a:endParaRPr lang="el-GR" sz="2000" dirty="0">
              <a:solidFill>
                <a:schemeClr val="bg1"/>
              </a:solidFill>
            </a:endParaRPr>
          </a:p>
        </p:txBody>
      </p:sp>
      <p:sp>
        <p:nvSpPr>
          <p:cNvPr id="2" name="Θέση υποσέλιδου 1">
            <a:extLst>
              <a:ext uri="{FF2B5EF4-FFF2-40B4-BE49-F238E27FC236}">
                <a16:creationId xmlns:a16="http://schemas.microsoft.com/office/drawing/2014/main" xmlns="" id="{C2AEDEB5-DFFF-455D-B950-A9B4B9D71F81}"/>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a16="http://schemas.microsoft.com/office/drawing/2014/main" xmlns="" id="{CE48ED18-9C3E-4C63-BB32-1C1A7DE0C3F0}"/>
              </a:ext>
            </a:extLst>
          </p:cNvPr>
          <p:cNvSpPr>
            <a:spLocks noGrp="1"/>
          </p:cNvSpPr>
          <p:nvPr>
            <p:ph type="sldNum" sz="quarter" idx="12"/>
          </p:nvPr>
        </p:nvSpPr>
        <p:spPr/>
        <p:txBody>
          <a:bodyPr/>
          <a:lstStyle/>
          <a:p>
            <a:fld id="{E0A06FC7-4A0C-4E1B-AC7F-AC56ACDCE180}" type="slidenum">
              <a:rPr lang="el-GR" altLang="el-GR" smtClean="0"/>
              <a:pPr/>
              <a:t>12</a:t>
            </a:fld>
            <a:endParaRPr lang="el-GR" altLang="el-GR"/>
          </a:p>
        </p:txBody>
      </p:sp>
    </p:spTree>
  </p:cSld>
  <p:clrMapOvr>
    <a:masterClrMapping/>
  </p:clrMapOvr>
  <p:transition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descr="Large confetti">
            <a:extLst>
              <a:ext uri="{FF2B5EF4-FFF2-40B4-BE49-F238E27FC236}">
                <a16:creationId xmlns:a16="http://schemas.microsoft.com/office/drawing/2014/main" xmlns="" id="{9EEE0776-A80D-4F5B-A889-2E8651932AF4}"/>
              </a:ext>
            </a:extLst>
          </p:cNvPr>
          <p:cNvSpPr>
            <a:spLocks noGrp="1"/>
          </p:cNvSpPr>
          <p:nvPr>
            <p:ph type="title"/>
          </p:nvPr>
        </p:nvSpPr>
        <p:spPr/>
        <p:txBody>
          <a:bodyPr anchor="ctr"/>
          <a:lstStyle/>
          <a:p>
            <a:r>
              <a:rPr lang="el-GR" altLang="el-GR" sz="4000" dirty="0" smtClean="0">
                <a:solidFill>
                  <a:schemeClr val="bg1"/>
                </a:solidFill>
              </a:rPr>
              <a:t>ΑΚΡΙΒΕΙΑ - ΑΞΙΟΠΙΣΤΙΑ</a:t>
            </a:r>
            <a:endParaRPr lang="el-GR" altLang="el-GR" sz="4000" dirty="0">
              <a:solidFill>
                <a:schemeClr val="bg1"/>
              </a:solidFill>
            </a:endParaRPr>
          </a:p>
        </p:txBody>
      </p:sp>
      <p:pic>
        <p:nvPicPr>
          <p:cNvPr id="21509" name="Picture 2">
            <a:extLst>
              <a:ext uri="{FF2B5EF4-FFF2-40B4-BE49-F238E27FC236}">
                <a16:creationId xmlns:a16="http://schemas.microsoft.com/office/drawing/2014/main" xmlns="" id="{3C05083C-4373-4B9C-A836-F147F27658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640" y="2780928"/>
            <a:ext cx="6337257" cy="3308915"/>
          </a:xfrm>
          <a:noFill/>
        </p:spPr>
      </p:pic>
      <p:sp>
        <p:nvSpPr>
          <p:cNvPr id="2" name="Θέση υποσέλιδου 1">
            <a:extLst>
              <a:ext uri="{FF2B5EF4-FFF2-40B4-BE49-F238E27FC236}">
                <a16:creationId xmlns:a16="http://schemas.microsoft.com/office/drawing/2014/main" xmlns="" id="{7ECBEC7A-A92B-4808-8FBD-4F31E9166C37}"/>
              </a:ext>
            </a:extLst>
          </p:cNvPr>
          <p:cNvSpPr>
            <a:spLocks noGrp="1"/>
          </p:cNvSpPr>
          <p:nvPr>
            <p:ph type="ftr" sz="quarter" idx="11"/>
          </p:nvPr>
        </p:nvSpPr>
        <p:spPr>
          <a:xfrm>
            <a:off x="2939269" y="6324600"/>
            <a:ext cx="2895600" cy="457200"/>
          </a:xfrm>
        </p:spPr>
        <p:txBody>
          <a:bodyPr/>
          <a:lstStyle/>
          <a:p>
            <a:pPr>
              <a:defRPr/>
            </a:pPr>
            <a:r>
              <a:rPr lang="el-GR" dirty="0"/>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a16="http://schemas.microsoft.com/office/drawing/2014/main" xmlns="" id="{1BA42A23-3AF8-4EB8-8750-E419D6DE54E8}"/>
              </a:ext>
            </a:extLst>
          </p:cNvPr>
          <p:cNvSpPr>
            <a:spLocks noGrp="1"/>
          </p:cNvSpPr>
          <p:nvPr>
            <p:ph type="sldNum" sz="quarter" idx="12"/>
          </p:nvPr>
        </p:nvSpPr>
        <p:spPr/>
        <p:txBody>
          <a:bodyPr/>
          <a:lstStyle/>
          <a:p>
            <a:fld id="{E0A06FC7-4A0C-4E1B-AC7F-AC56ACDCE180}" type="slidenum">
              <a:rPr lang="el-GR" altLang="el-GR" smtClean="0"/>
              <a:pPr/>
              <a:t>13</a:t>
            </a:fld>
            <a:endParaRPr lang="el-GR" altLang="el-GR"/>
          </a:p>
        </p:txBody>
      </p:sp>
      <p:graphicFrame>
        <p:nvGraphicFramePr>
          <p:cNvPr id="4" name="Table 3"/>
          <p:cNvGraphicFramePr>
            <a:graphicFrameLocks noGrp="1"/>
          </p:cNvGraphicFramePr>
          <p:nvPr>
            <p:extLst>
              <p:ext uri="{D42A27DB-BD31-4B8C-83A1-F6EECF244321}">
                <p14:modId xmlns:p14="http://schemas.microsoft.com/office/powerpoint/2010/main" val="3651869359"/>
              </p:ext>
            </p:extLst>
          </p:nvPr>
        </p:nvGraphicFramePr>
        <p:xfrm>
          <a:off x="1093788" y="1709312"/>
          <a:ext cx="7054158" cy="914400"/>
        </p:xfrm>
        <a:graphic>
          <a:graphicData uri="http://schemas.openxmlformats.org/drawingml/2006/table">
            <a:tbl>
              <a:tblPr firstRow="1" bandRow="1">
                <a:tableStyleId>{18603FDC-E32A-4AB5-989C-0864C3EAD2B8}</a:tableStyleId>
              </a:tblPr>
              <a:tblGrid>
                <a:gridCol w="2332270"/>
                <a:gridCol w="4721888"/>
              </a:tblGrid>
              <a:tr h="370840">
                <a:tc>
                  <a:txBody>
                    <a:bodyPr/>
                    <a:lstStyle/>
                    <a:p>
                      <a:r>
                        <a:rPr lang="el-GR" altLang="el-GR" sz="2400" dirty="0" smtClean="0">
                          <a:solidFill>
                            <a:schemeClr val="bg1"/>
                          </a:solidFill>
                          <a:latin typeface="+mn-lt"/>
                        </a:rPr>
                        <a:t>ΑΚΡΙΒΕΙΑ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2400" dirty="0" smtClean="0">
                          <a:solidFill>
                            <a:schemeClr val="bg1"/>
                          </a:solidFill>
                          <a:latin typeface="+mn-lt"/>
                        </a:rPr>
                        <a:t>↔       ΣΦΑΛΜΑ</a:t>
                      </a:r>
                    </a:p>
                  </a:txBody>
                  <a:tcPr/>
                </a:tc>
              </a:tr>
              <a:tr h="370840">
                <a:tc>
                  <a:txBody>
                    <a:bodyPr/>
                    <a:lstStyle/>
                    <a:p>
                      <a:r>
                        <a:rPr lang="el-GR" altLang="el-GR" sz="2400" b="1" dirty="0" smtClean="0">
                          <a:solidFill>
                            <a:schemeClr val="bg1"/>
                          </a:solidFill>
                          <a:latin typeface="+mn-lt"/>
                        </a:rPr>
                        <a:t>ΑΞΙΟΠΙΣΤΙΑ</a:t>
                      </a:r>
                      <a:endParaRPr lang="en-US" sz="2400" b="1" dirty="0"/>
                    </a:p>
                  </a:txBody>
                  <a:tcPr/>
                </a:tc>
                <a:tc>
                  <a:txBody>
                    <a:bodyPr/>
                    <a:lstStyle/>
                    <a:p>
                      <a:r>
                        <a:rPr lang="el-GR" altLang="el-GR" sz="2400" b="1" dirty="0" smtClean="0">
                          <a:solidFill>
                            <a:schemeClr val="bg1"/>
                          </a:solidFill>
                          <a:latin typeface="+mn-lt"/>
                        </a:rPr>
                        <a:t>↔     ΕΠΑΝΑΛΗΨΙΜΟΤΗΤΑ</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descr="Large confetti">
            <a:extLst>
              <a:ext uri="{FF2B5EF4-FFF2-40B4-BE49-F238E27FC236}">
                <a16:creationId xmlns="" xmlns:a16="http://schemas.microsoft.com/office/drawing/2014/main" id="{7C7819E8-D80A-41F7-B359-A7D5853A5B06}"/>
              </a:ext>
            </a:extLst>
          </p:cNvPr>
          <p:cNvSpPr>
            <a:spLocks noGrp="1"/>
          </p:cNvSpPr>
          <p:nvPr>
            <p:ph type="title"/>
          </p:nvPr>
        </p:nvSpPr>
        <p:spPr/>
        <p:txBody>
          <a:bodyPr/>
          <a:lstStyle/>
          <a:p>
            <a:r>
              <a:rPr lang="el-GR" altLang="el-GR" sz="4000">
                <a:solidFill>
                  <a:schemeClr val="bg1"/>
                </a:solidFill>
              </a:rPr>
              <a:t>ΜΕΤΡΗΣΕΙΣ -ΑΒΕΒΑΙΟΤΗΤΑ</a:t>
            </a:r>
          </a:p>
        </p:txBody>
      </p:sp>
      <p:sp>
        <p:nvSpPr>
          <p:cNvPr id="1029" name="5 - Ορθογώνιο">
            <a:extLst>
              <a:ext uri="{FF2B5EF4-FFF2-40B4-BE49-F238E27FC236}">
                <a16:creationId xmlns="" xmlns:a16="http://schemas.microsoft.com/office/drawing/2014/main" id="{63F0A8FE-8640-4879-8D5E-AAC28E3A7897}"/>
              </a:ext>
            </a:extLst>
          </p:cNvPr>
          <p:cNvSpPr>
            <a:spLocks noChangeArrowheads="1"/>
          </p:cNvSpPr>
          <p:nvPr/>
        </p:nvSpPr>
        <p:spPr bwMode="auto">
          <a:xfrm>
            <a:off x="71438" y="1989138"/>
            <a:ext cx="8677275" cy="3046412"/>
          </a:xfrm>
          <a:prstGeom prst="rect">
            <a:avLst/>
          </a:prstGeom>
          <a:noFill/>
          <a:ln w="9525">
            <a:noFill/>
            <a:miter lim="800000"/>
            <a:headEnd/>
            <a:tailEnd/>
          </a:ln>
        </p:spPr>
        <p:txBody>
          <a:bodyPr>
            <a:spAutoFit/>
          </a:bodyPr>
          <a:lstStyle/>
          <a:p>
            <a:pPr marL="514350" algn="just">
              <a:defRPr/>
            </a:pPr>
            <a:r>
              <a:rPr lang="el-GR" dirty="0">
                <a:solidFill>
                  <a:schemeClr val="bg1"/>
                </a:solidFill>
                <a:cs typeface="+mn-cs"/>
              </a:rPr>
              <a:t>Ένα αποτέλεσμα μέτρησης θεωρείται αποδεκτό, μόνο εάν αναφέρεται μαζί με το διάστημα αβεβαιότητας που καλύπτει την «πραγματική τιμή» του μετρούμενου μεγέθους με μια δεδομένη πιθανότητα (π.χ. 68%). Η εκτίμηση της αβεβαιότητας βασίζεται στον οδηγό ISO-GUM </a:t>
            </a:r>
            <a:r>
              <a:rPr lang="el-GR" i="1" dirty="0">
                <a:solidFill>
                  <a:schemeClr val="bg1"/>
                </a:solidFill>
                <a:cs typeface="+mn-cs"/>
              </a:rPr>
              <a:t>(</a:t>
            </a:r>
            <a:r>
              <a:rPr lang="el-GR" i="1" dirty="0" err="1">
                <a:solidFill>
                  <a:schemeClr val="bg1"/>
                </a:solidFill>
                <a:cs typeface="+mn-cs"/>
              </a:rPr>
              <a:t>Guide</a:t>
            </a:r>
            <a:r>
              <a:rPr lang="el-GR" i="1" dirty="0">
                <a:solidFill>
                  <a:schemeClr val="bg1"/>
                </a:solidFill>
                <a:cs typeface="+mn-cs"/>
              </a:rPr>
              <a:t> </a:t>
            </a:r>
            <a:r>
              <a:rPr lang="el-GR" i="1" dirty="0" err="1">
                <a:solidFill>
                  <a:schemeClr val="bg1"/>
                </a:solidFill>
                <a:cs typeface="+mn-cs"/>
              </a:rPr>
              <a:t>for</a:t>
            </a:r>
            <a:r>
              <a:rPr lang="el-GR" i="1" dirty="0">
                <a:solidFill>
                  <a:schemeClr val="bg1"/>
                </a:solidFill>
                <a:cs typeface="+mn-cs"/>
              </a:rPr>
              <a:t> </a:t>
            </a:r>
            <a:r>
              <a:rPr lang="el-GR" i="1" dirty="0" err="1">
                <a:solidFill>
                  <a:schemeClr val="bg1"/>
                </a:solidFill>
                <a:cs typeface="+mn-cs"/>
              </a:rPr>
              <a:t>the</a:t>
            </a:r>
            <a:r>
              <a:rPr lang="el-GR" i="1" dirty="0">
                <a:solidFill>
                  <a:schemeClr val="bg1"/>
                </a:solidFill>
                <a:cs typeface="+mn-cs"/>
              </a:rPr>
              <a:t> </a:t>
            </a:r>
            <a:r>
              <a:rPr lang="el-GR" i="1" dirty="0" err="1">
                <a:solidFill>
                  <a:schemeClr val="bg1"/>
                </a:solidFill>
                <a:cs typeface="+mn-cs"/>
              </a:rPr>
              <a:t>Uncertainty</a:t>
            </a:r>
            <a:r>
              <a:rPr lang="el-GR" i="1" dirty="0">
                <a:solidFill>
                  <a:schemeClr val="bg1"/>
                </a:solidFill>
                <a:cs typeface="+mn-cs"/>
              </a:rPr>
              <a:t> </a:t>
            </a:r>
            <a:r>
              <a:rPr lang="el-GR" i="1" dirty="0" err="1">
                <a:solidFill>
                  <a:schemeClr val="bg1"/>
                </a:solidFill>
                <a:cs typeface="+mn-cs"/>
              </a:rPr>
              <a:t>of</a:t>
            </a:r>
            <a:r>
              <a:rPr lang="el-GR" i="1" dirty="0">
                <a:solidFill>
                  <a:schemeClr val="bg1"/>
                </a:solidFill>
                <a:cs typeface="+mn-cs"/>
              </a:rPr>
              <a:t> </a:t>
            </a:r>
            <a:r>
              <a:rPr lang="el-GR" i="1" dirty="0" err="1">
                <a:solidFill>
                  <a:schemeClr val="bg1"/>
                </a:solidFill>
                <a:cs typeface="+mn-cs"/>
              </a:rPr>
              <a:t>Measurement</a:t>
            </a:r>
            <a:r>
              <a:rPr lang="el-GR" i="1" dirty="0">
                <a:solidFill>
                  <a:schemeClr val="bg1"/>
                </a:solidFill>
                <a:cs typeface="+mn-cs"/>
              </a:rPr>
              <a:t>)</a:t>
            </a:r>
            <a:r>
              <a:rPr lang="el-GR" dirty="0">
                <a:solidFill>
                  <a:schemeClr val="bg1"/>
                </a:solidFill>
                <a:cs typeface="+mn-cs"/>
              </a:rPr>
              <a:t>.</a:t>
            </a:r>
          </a:p>
          <a:p>
            <a:pPr marL="514350" indent="-457200" algn="just">
              <a:defRPr/>
            </a:pPr>
            <a:endParaRPr lang="el-GR" dirty="0">
              <a:solidFill>
                <a:schemeClr val="bg1"/>
              </a:solidFill>
              <a:cs typeface="+mn-cs"/>
            </a:endParaRPr>
          </a:p>
          <a:p>
            <a:pPr marL="514350" indent="-457200" algn="just">
              <a:defRPr/>
            </a:pPr>
            <a:r>
              <a:rPr lang="el-GR" dirty="0">
                <a:solidFill>
                  <a:schemeClr val="bg1"/>
                </a:solidFill>
                <a:cs typeface="+mn-cs"/>
              </a:rPr>
              <a:t>    Πχ .</a:t>
            </a:r>
          </a:p>
        </p:txBody>
      </p:sp>
      <p:graphicFrame>
        <p:nvGraphicFramePr>
          <p:cNvPr id="1026" name="Object 7">
            <a:extLst>
              <a:ext uri="{FF2B5EF4-FFF2-40B4-BE49-F238E27FC236}">
                <a16:creationId xmlns="" xmlns:a16="http://schemas.microsoft.com/office/drawing/2014/main" id="{3688318A-1046-4483-ACB1-4622D038EDA0}"/>
              </a:ext>
            </a:extLst>
          </p:cNvPr>
          <p:cNvGraphicFramePr>
            <a:graphicFrameLocks noChangeAspect="1"/>
          </p:cNvGraphicFramePr>
          <p:nvPr/>
        </p:nvGraphicFramePr>
        <p:xfrm>
          <a:off x="1657350" y="4437063"/>
          <a:ext cx="3994150" cy="528637"/>
        </p:xfrm>
        <a:graphic>
          <a:graphicData uri="http://schemas.openxmlformats.org/presentationml/2006/ole">
            <mc:AlternateContent xmlns:mc="http://schemas.openxmlformats.org/markup-compatibility/2006">
              <mc:Choice xmlns:v="urn:schemas-microsoft-com:vml" Requires="v">
                <p:oleObj spid="_x0000_s20484" name="Equation" r:id="rId4" imgW="1816100" imgH="241300" progId="Equation.DSMT4">
                  <p:embed/>
                </p:oleObj>
              </mc:Choice>
              <mc:Fallback>
                <p:oleObj name="Equation" r:id="rId4" imgW="18161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350" y="4437063"/>
                        <a:ext cx="39941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11 - Ορθογώνιο">
            <a:extLst>
              <a:ext uri="{FF2B5EF4-FFF2-40B4-BE49-F238E27FC236}">
                <a16:creationId xmlns="" xmlns:a16="http://schemas.microsoft.com/office/drawing/2014/main" id="{64F52401-3430-4815-9CBD-12E7C1AE0BA4}"/>
              </a:ext>
            </a:extLst>
          </p:cNvPr>
          <p:cNvSpPr>
            <a:spLocks noChangeArrowheads="1"/>
          </p:cNvSpPr>
          <p:nvPr/>
        </p:nvSpPr>
        <p:spPr bwMode="auto">
          <a:xfrm>
            <a:off x="323850" y="4868863"/>
            <a:ext cx="8064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l-GR" altLang="el-GR">
                <a:solidFill>
                  <a:schemeClr val="bg1"/>
                </a:solidFill>
              </a:rPr>
              <a:t> </a:t>
            </a:r>
          </a:p>
          <a:p>
            <a:pPr eaLnBrk="1" hangingPunct="1"/>
            <a:r>
              <a:rPr lang="el-GR" altLang="el-GR">
                <a:solidFill>
                  <a:schemeClr val="bg1"/>
                </a:solidFill>
              </a:rPr>
              <a:t>Αυτό το αποτέλεσμα σημαίνει ότι με πιθανότητα 68% η πραγματική μας τιμή βρίσκεται στο διάστημα από 8.256 </a:t>
            </a:r>
            <a:r>
              <a:rPr lang="en-US" altLang="el-GR">
                <a:solidFill>
                  <a:schemeClr val="bg1"/>
                </a:solidFill>
              </a:rPr>
              <a:t>mm</a:t>
            </a:r>
            <a:r>
              <a:rPr lang="el-GR" altLang="el-GR">
                <a:solidFill>
                  <a:schemeClr val="bg1"/>
                </a:solidFill>
              </a:rPr>
              <a:t> έως 8.264 </a:t>
            </a:r>
            <a:r>
              <a:rPr lang="en-US" altLang="el-GR">
                <a:solidFill>
                  <a:schemeClr val="bg1"/>
                </a:solidFill>
              </a:rPr>
              <a:t>mm</a:t>
            </a:r>
            <a:r>
              <a:rPr lang="el-GR" altLang="el-GR">
                <a:solidFill>
                  <a:schemeClr val="bg1"/>
                </a:solidFill>
              </a:rPr>
              <a:t>. </a:t>
            </a:r>
          </a:p>
        </p:txBody>
      </p:sp>
      <p:sp>
        <p:nvSpPr>
          <p:cNvPr id="4" name="Θέση υποσέλιδου 3">
            <a:extLst>
              <a:ext uri="{FF2B5EF4-FFF2-40B4-BE49-F238E27FC236}">
                <a16:creationId xmlns="" xmlns:a16="http://schemas.microsoft.com/office/drawing/2014/main" id="{0B8C1C34-C2C1-421E-9D23-338232543D4F}"/>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5" name="Θέση αριθμού διαφάνειας 4">
            <a:extLst>
              <a:ext uri="{FF2B5EF4-FFF2-40B4-BE49-F238E27FC236}">
                <a16:creationId xmlns="" xmlns:a16="http://schemas.microsoft.com/office/drawing/2014/main" id="{6993719F-CD4E-4DC6-AB5D-277C101C2839}"/>
              </a:ext>
            </a:extLst>
          </p:cNvPr>
          <p:cNvSpPr>
            <a:spLocks noGrp="1"/>
          </p:cNvSpPr>
          <p:nvPr>
            <p:ph type="sldNum" sz="quarter" idx="12"/>
          </p:nvPr>
        </p:nvSpPr>
        <p:spPr/>
        <p:txBody>
          <a:bodyPr/>
          <a:lstStyle/>
          <a:p>
            <a:fld id="{E0A06FC7-4A0C-4E1B-AC7F-AC56ACDCE180}" type="slidenum">
              <a:rPr lang="el-GR" altLang="el-GR" smtClean="0"/>
              <a:pPr/>
              <a:t>14</a:t>
            </a:fld>
            <a:endParaRPr lang="el-GR" altLang="el-GR"/>
          </a:p>
        </p:txBody>
      </p:sp>
    </p:spTree>
    <p:extLst>
      <p:ext uri="{BB962C8B-B14F-4D97-AF65-F5344CB8AC3E}">
        <p14:creationId xmlns:p14="http://schemas.microsoft.com/office/powerpoint/2010/main" val="2537922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1 - Τίτλος" descr="Large confetti">
            <a:extLst>
              <a:ext uri="{FF2B5EF4-FFF2-40B4-BE49-F238E27FC236}">
                <a16:creationId xmlns="" xmlns:a16="http://schemas.microsoft.com/office/drawing/2014/main" id="{0330C280-BF60-4FCB-A7E2-85840F777C7E}"/>
              </a:ext>
            </a:extLst>
          </p:cNvPr>
          <p:cNvSpPr>
            <a:spLocks noGrp="1"/>
          </p:cNvSpPr>
          <p:nvPr>
            <p:ph type="title"/>
          </p:nvPr>
        </p:nvSpPr>
        <p:spPr/>
        <p:txBody>
          <a:bodyPr/>
          <a:lstStyle/>
          <a:p>
            <a:r>
              <a:rPr lang="el-GR" altLang="el-GR" sz="4000">
                <a:solidFill>
                  <a:schemeClr val="bg1"/>
                </a:solidFill>
              </a:rPr>
              <a:t>ΜΕΤΡΗΣΕΙΣ -ΑΒΕΒΑΙΟΤΗΤΑ</a:t>
            </a:r>
          </a:p>
        </p:txBody>
      </p:sp>
      <p:sp>
        <p:nvSpPr>
          <p:cNvPr id="29698" name="2 - Θέση περιεχομένου">
            <a:extLst>
              <a:ext uri="{FF2B5EF4-FFF2-40B4-BE49-F238E27FC236}">
                <a16:creationId xmlns="" xmlns:a16="http://schemas.microsoft.com/office/drawing/2014/main" id="{89378570-8D07-45C4-B5D6-A79FB2CDDEFB}"/>
              </a:ext>
            </a:extLst>
          </p:cNvPr>
          <p:cNvSpPr>
            <a:spLocks noGrp="1"/>
          </p:cNvSpPr>
          <p:nvPr>
            <p:ph idx="1"/>
          </p:nvPr>
        </p:nvSpPr>
        <p:spPr>
          <a:xfrm>
            <a:off x="685800" y="1905000"/>
            <a:ext cx="7772400" cy="4403725"/>
          </a:xfrm>
        </p:spPr>
        <p:txBody>
          <a:bodyPr/>
          <a:lstStyle/>
          <a:p>
            <a:pPr algn="just">
              <a:buFontTx/>
              <a:buNone/>
            </a:pPr>
            <a:r>
              <a:rPr lang="el-GR" altLang="el-GR" sz="2400">
                <a:solidFill>
                  <a:schemeClr val="bg1"/>
                </a:solidFill>
              </a:rPr>
              <a:t>Γενικά αν δεν ξέρουμε ποια είναι η αβεβαιότητα μιας μέτρησης, </a:t>
            </a:r>
            <a:r>
              <a:rPr lang="el-GR" altLang="el-GR" sz="2400" b="1">
                <a:solidFill>
                  <a:schemeClr val="bg1"/>
                </a:solidFill>
              </a:rPr>
              <a:t>δεν</a:t>
            </a:r>
            <a:r>
              <a:rPr lang="el-GR" altLang="el-GR" sz="2400">
                <a:solidFill>
                  <a:schemeClr val="bg1"/>
                </a:solidFill>
              </a:rPr>
              <a:t> μπορούμε να αποφασίσουμε: </a:t>
            </a:r>
          </a:p>
          <a:p>
            <a:pPr algn="just"/>
            <a:r>
              <a:rPr lang="el-GR" altLang="el-GR" sz="2400">
                <a:solidFill>
                  <a:schemeClr val="bg1"/>
                </a:solidFill>
              </a:rPr>
              <a:t> αν υπάρχει διακριτή διαφορά μεταξύ δύο διαφορετικών τιμών του ίδιου μεγέθους (βλ. παράδειγμα 1).</a:t>
            </a:r>
          </a:p>
          <a:p>
            <a:pPr algn="just"/>
            <a:r>
              <a:rPr lang="el-GR" altLang="el-GR" sz="2400">
                <a:solidFill>
                  <a:schemeClr val="bg1"/>
                </a:solidFill>
              </a:rPr>
              <a:t>αν η μετρούμενη τιμή χαρακτηρίζει πχ το α ή β υλικό (βλ. παράδειγμα 2).</a:t>
            </a:r>
          </a:p>
          <a:p>
            <a:pPr algn="just"/>
            <a:r>
              <a:rPr lang="el-GR" altLang="el-GR" sz="2400">
                <a:solidFill>
                  <a:schemeClr val="bg1"/>
                </a:solidFill>
              </a:rPr>
              <a:t>αν η απόκλιση της μέτρησης ενός μεγέθους ως προς τη θεωρητική του τιμή είναι αποδεκτή μέσα στα πλαίσια της αβεβαιότητας  (βλ. παράδειγμα 3).</a:t>
            </a:r>
          </a:p>
          <a:p>
            <a:pPr algn="just" eaLnBrk="1">
              <a:buFontTx/>
              <a:buNone/>
            </a:pPr>
            <a:r>
              <a:rPr lang="el-GR" altLang="el-GR" sz="2400">
                <a:solidFill>
                  <a:schemeClr val="bg1"/>
                </a:solidFill>
              </a:rPr>
              <a:t> </a:t>
            </a:r>
          </a:p>
          <a:p>
            <a:pPr algn="just" eaLnBrk="1" hangingPunct="1"/>
            <a:endParaRPr lang="el-GR" altLang="el-GR" sz="2400">
              <a:solidFill>
                <a:schemeClr val="bg1"/>
              </a:solidFill>
            </a:endParaRPr>
          </a:p>
          <a:p>
            <a:pPr algn="just" eaLnBrk="1" hangingPunct="1"/>
            <a:endParaRPr lang="el-GR" altLang="el-GR" sz="2400">
              <a:solidFill>
                <a:schemeClr val="bg1"/>
              </a:solidFill>
            </a:endParaRPr>
          </a:p>
        </p:txBody>
      </p:sp>
      <p:sp>
        <p:nvSpPr>
          <p:cNvPr id="2" name="Θέση υποσέλιδου 1">
            <a:extLst>
              <a:ext uri="{FF2B5EF4-FFF2-40B4-BE49-F238E27FC236}">
                <a16:creationId xmlns="" xmlns:a16="http://schemas.microsoft.com/office/drawing/2014/main" id="{DC940ED1-67F6-4E00-8AAF-4553B566983E}"/>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 xmlns:a16="http://schemas.microsoft.com/office/drawing/2014/main" id="{A61EFEB5-C804-4772-9E04-D8168AAA3F88}"/>
              </a:ext>
            </a:extLst>
          </p:cNvPr>
          <p:cNvSpPr>
            <a:spLocks noGrp="1"/>
          </p:cNvSpPr>
          <p:nvPr>
            <p:ph type="sldNum" sz="quarter" idx="12"/>
          </p:nvPr>
        </p:nvSpPr>
        <p:spPr/>
        <p:txBody>
          <a:bodyPr/>
          <a:lstStyle/>
          <a:p>
            <a:fld id="{E0A06FC7-4A0C-4E1B-AC7F-AC56ACDCE180}" type="slidenum">
              <a:rPr lang="el-GR" altLang="el-GR" smtClean="0"/>
              <a:pPr/>
              <a:t>15</a:t>
            </a:fld>
            <a:endParaRPr lang="el-GR" altLang="el-GR"/>
          </a:p>
        </p:txBody>
      </p:sp>
    </p:spTree>
    <p:extLst>
      <p:ext uri="{BB962C8B-B14F-4D97-AF65-F5344CB8AC3E}">
        <p14:creationId xmlns:p14="http://schemas.microsoft.com/office/powerpoint/2010/main" val="57544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descr="Large confetti">
            <a:extLst>
              <a:ext uri="{FF2B5EF4-FFF2-40B4-BE49-F238E27FC236}">
                <a16:creationId xmlns="" xmlns:a16="http://schemas.microsoft.com/office/drawing/2014/main" id="{56A3FE11-AE5B-43EA-B7A4-FB5465E7D8E1}"/>
              </a:ext>
            </a:extLst>
          </p:cNvPr>
          <p:cNvSpPr>
            <a:spLocks noGrp="1"/>
          </p:cNvSpPr>
          <p:nvPr>
            <p:ph type="title"/>
          </p:nvPr>
        </p:nvSpPr>
        <p:spPr/>
        <p:txBody>
          <a:bodyPr/>
          <a:lstStyle/>
          <a:p>
            <a:r>
              <a:rPr lang="el-GR" altLang="el-GR" sz="4000">
                <a:solidFill>
                  <a:schemeClr val="bg1"/>
                </a:solidFill>
              </a:rPr>
              <a:t>ΣΥΓΚΡΙΣΗ ΜΕΤΡΗΣΕΩΝ</a:t>
            </a:r>
          </a:p>
        </p:txBody>
      </p:sp>
      <p:sp>
        <p:nvSpPr>
          <p:cNvPr id="30724" name="7 - TextBox">
            <a:extLst>
              <a:ext uri="{FF2B5EF4-FFF2-40B4-BE49-F238E27FC236}">
                <a16:creationId xmlns="" xmlns:a16="http://schemas.microsoft.com/office/drawing/2014/main" id="{3A11A17B-8E78-4A38-AA1E-0ADEC34A2005}"/>
              </a:ext>
            </a:extLst>
          </p:cNvPr>
          <p:cNvSpPr txBox="1">
            <a:spLocks noChangeArrowheads="1"/>
          </p:cNvSpPr>
          <p:nvPr/>
        </p:nvSpPr>
        <p:spPr bwMode="auto">
          <a:xfrm>
            <a:off x="0" y="4549775"/>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l-GR" altLang="el-GR" sz="2000">
                <a:solidFill>
                  <a:schemeClr val="bg1"/>
                </a:solidFill>
              </a:rPr>
              <a:t>Παράδειγμα 1: Δύο μετρήσεις της ίδιας αντίστασης. Κάθε μέτρηση περιλαμβάνει μια βέλτιστη εκτίμηση, που συμβολίζεται με μια τελεία και ένα εύρος πιθανών τιμών, που συμβολίζεται με μια κατακόρυφη γραμμή σφάλματος</a:t>
            </a:r>
          </a:p>
          <a:p>
            <a:pPr algn="just" eaLnBrk="1" hangingPunct="1"/>
            <a:r>
              <a:rPr lang="el-GR" altLang="el-GR" sz="2000">
                <a:solidFill>
                  <a:schemeClr val="bg1"/>
                </a:solidFill>
              </a:rPr>
              <a:t>α) υπάρχει σημαντική διαφορά μεταξύ των δύο μετρήσεων, </a:t>
            </a:r>
          </a:p>
          <a:p>
            <a:pPr algn="just" eaLnBrk="1" hangingPunct="1"/>
            <a:r>
              <a:rPr lang="el-GR" altLang="el-GR" sz="2000">
                <a:solidFill>
                  <a:schemeClr val="bg1"/>
                </a:solidFill>
              </a:rPr>
              <a:t>β) ΔΕΝ υπάρχει σημαντική διαφορά μεταξύ των δύο τιμών διότι υπάρχει επικάλυψη του εύρους των πιθανών τιμών (μη διακριτές μετρήσεις)</a:t>
            </a:r>
            <a:endParaRPr lang="el-GR" altLang="el-GR"/>
          </a:p>
        </p:txBody>
      </p:sp>
      <p:pic>
        <p:nvPicPr>
          <p:cNvPr id="30725" name="Αντικείμενο 1">
            <a:extLst>
              <a:ext uri="{FF2B5EF4-FFF2-40B4-BE49-F238E27FC236}">
                <a16:creationId xmlns="" xmlns:a16="http://schemas.microsoft.com/office/drawing/2014/main" id="{9191E17A-8478-4F78-8B4B-3F9F4A502E7E}"/>
              </a:ext>
            </a:extLst>
          </p:cNvPr>
          <p:cNvPicPr>
            <a:picLocks noChangeArrowheads="1"/>
          </p:cNvPicPr>
          <p:nvPr/>
        </p:nvPicPr>
        <p:blipFill>
          <a:blip r:embed="rId2">
            <a:extLst>
              <a:ext uri="{28A0092B-C50C-407E-A947-70E740481C1C}">
                <a14:useLocalDpi xmlns:a14="http://schemas.microsoft.com/office/drawing/2010/main" val="0"/>
              </a:ext>
            </a:extLst>
          </a:blip>
          <a:srcRect b="-241"/>
          <a:stretch>
            <a:fillRect/>
          </a:stretch>
        </p:blipFill>
        <p:spPr bwMode="auto">
          <a:xfrm>
            <a:off x="1547813" y="1628775"/>
            <a:ext cx="58324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υποσέλιδου 2">
            <a:extLst>
              <a:ext uri="{FF2B5EF4-FFF2-40B4-BE49-F238E27FC236}">
                <a16:creationId xmlns="" xmlns:a16="http://schemas.microsoft.com/office/drawing/2014/main" id="{D349B323-D268-4F81-B560-8645B600E968}"/>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4" name="Θέση αριθμού διαφάνειας 3">
            <a:extLst>
              <a:ext uri="{FF2B5EF4-FFF2-40B4-BE49-F238E27FC236}">
                <a16:creationId xmlns="" xmlns:a16="http://schemas.microsoft.com/office/drawing/2014/main" id="{A3CC012F-D2B1-4F20-A3E9-D91ADCAA8226}"/>
              </a:ext>
            </a:extLst>
          </p:cNvPr>
          <p:cNvSpPr>
            <a:spLocks noGrp="1"/>
          </p:cNvSpPr>
          <p:nvPr>
            <p:ph type="sldNum" sz="quarter" idx="12"/>
          </p:nvPr>
        </p:nvSpPr>
        <p:spPr/>
        <p:txBody>
          <a:bodyPr/>
          <a:lstStyle/>
          <a:p>
            <a:fld id="{393A751A-9160-4F23-8680-B80B5030C2C2}" type="slidenum">
              <a:rPr lang="el-GR" altLang="el-GR" smtClean="0"/>
              <a:pPr/>
              <a:t>16</a:t>
            </a:fld>
            <a:endParaRPr lang="el-GR" altLang="el-GR"/>
          </a:p>
        </p:txBody>
      </p:sp>
    </p:spTree>
    <p:extLst>
      <p:ext uri="{BB962C8B-B14F-4D97-AF65-F5344CB8AC3E}">
        <p14:creationId xmlns:p14="http://schemas.microsoft.com/office/powerpoint/2010/main" val="2479421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descr="Large confetti">
            <a:extLst>
              <a:ext uri="{FF2B5EF4-FFF2-40B4-BE49-F238E27FC236}">
                <a16:creationId xmlns="" xmlns:a16="http://schemas.microsoft.com/office/drawing/2014/main" id="{67FB00ED-E84A-41D1-B02B-CBBE3DB9D90B}"/>
              </a:ext>
            </a:extLst>
          </p:cNvPr>
          <p:cNvSpPr>
            <a:spLocks noGrp="1"/>
          </p:cNvSpPr>
          <p:nvPr>
            <p:ph type="title"/>
          </p:nvPr>
        </p:nvSpPr>
        <p:spPr/>
        <p:txBody>
          <a:bodyPr/>
          <a:lstStyle/>
          <a:p>
            <a:pPr eaLnBrk="1" hangingPunct="1"/>
            <a:r>
              <a:rPr lang="en-US" altLang="el-GR" sz="4000">
                <a:solidFill>
                  <a:schemeClr val="bg1"/>
                </a:solidFill>
              </a:rPr>
              <a:t> </a:t>
            </a:r>
            <a:r>
              <a:rPr lang="el-GR" altLang="el-GR" sz="4000">
                <a:solidFill>
                  <a:schemeClr val="bg1"/>
                </a:solidFill>
              </a:rPr>
              <a:t>ΣΥΓΚΡΙΣΗ ΜΕΤΡΗΣΕΩΝ</a:t>
            </a:r>
            <a:endParaRPr lang="el-GR" altLang="el-GR" sz="4000"/>
          </a:p>
        </p:txBody>
      </p:sp>
      <p:sp>
        <p:nvSpPr>
          <p:cNvPr id="31748" name="3 - Ορθογώνιο">
            <a:extLst>
              <a:ext uri="{FF2B5EF4-FFF2-40B4-BE49-F238E27FC236}">
                <a16:creationId xmlns="" xmlns:a16="http://schemas.microsoft.com/office/drawing/2014/main" id="{AC8E8A3F-492B-4C46-ABF6-FC957EE9F39B}"/>
              </a:ext>
            </a:extLst>
          </p:cNvPr>
          <p:cNvSpPr>
            <a:spLocks noChangeArrowheads="1"/>
          </p:cNvSpPr>
          <p:nvPr/>
        </p:nvSpPr>
        <p:spPr bwMode="auto">
          <a:xfrm>
            <a:off x="900113" y="1997075"/>
            <a:ext cx="755967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l-GR" altLang="el-GR" b="1">
                <a:solidFill>
                  <a:schemeClr val="bg1"/>
                </a:solidFill>
              </a:rPr>
              <a:t>Παράδειγμα 2:</a:t>
            </a:r>
            <a:r>
              <a:rPr lang="el-GR" altLang="el-GR">
                <a:solidFill>
                  <a:schemeClr val="bg1"/>
                </a:solidFill>
              </a:rPr>
              <a:t> Έστω ότι υπολογίσαμε την πυκνότητα ενός μετάλλου και βρήκαμε 7.9 </a:t>
            </a:r>
            <a:r>
              <a:rPr lang="en-US" altLang="el-GR">
                <a:solidFill>
                  <a:schemeClr val="bg1"/>
                </a:solidFill>
              </a:rPr>
              <a:t>g</a:t>
            </a:r>
            <a:r>
              <a:rPr lang="el-GR" altLang="el-GR">
                <a:solidFill>
                  <a:schemeClr val="bg1"/>
                </a:solidFill>
              </a:rPr>
              <a:t>/</a:t>
            </a:r>
            <a:r>
              <a:rPr lang="en-US" altLang="el-GR">
                <a:solidFill>
                  <a:schemeClr val="bg1"/>
                </a:solidFill>
              </a:rPr>
              <a:t>cm</a:t>
            </a:r>
            <a:r>
              <a:rPr lang="el-GR" altLang="el-GR" baseline="30000">
                <a:solidFill>
                  <a:schemeClr val="bg1"/>
                </a:solidFill>
              </a:rPr>
              <a:t>3 </a:t>
            </a:r>
            <a:endParaRPr lang="el-GR" altLang="el-GR">
              <a:solidFill>
                <a:schemeClr val="bg1"/>
              </a:solidFill>
            </a:endParaRPr>
          </a:p>
          <a:p>
            <a:pPr algn="just" eaLnBrk="1" hangingPunct="1"/>
            <a:r>
              <a:rPr lang="el-GR" altLang="el-GR">
                <a:solidFill>
                  <a:schemeClr val="bg1"/>
                </a:solidFill>
              </a:rPr>
              <a:t>Από τη βιβλιογραφία, η πυκνότητα του σιδήρου είναι 7.25 </a:t>
            </a:r>
            <a:r>
              <a:rPr lang="en-US" altLang="el-GR">
                <a:solidFill>
                  <a:schemeClr val="bg1"/>
                </a:solidFill>
              </a:rPr>
              <a:t>g</a:t>
            </a:r>
            <a:r>
              <a:rPr lang="el-GR" altLang="el-GR">
                <a:solidFill>
                  <a:schemeClr val="bg1"/>
                </a:solidFill>
              </a:rPr>
              <a:t>/</a:t>
            </a:r>
            <a:r>
              <a:rPr lang="en-US" altLang="el-GR">
                <a:solidFill>
                  <a:schemeClr val="bg1"/>
                </a:solidFill>
              </a:rPr>
              <a:t>cm</a:t>
            </a:r>
            <a:r>
              <a:rPr lang="el-GR" altLang="el-GR" baseline="30000">
                <a:solidFill>
                  <a:schemeClr val="bg1"/>
                </a:solidFill>
              </a:rPr>
              <a:t>3</a:t>
            </a:r>
            <a:r>
              <a:rPr lang="el-GR" altLang="el-GR">
                <a:solidFill>
                  <a:schemeClr val="bg1"/>
                </a:solidFill>
              </a:rPr>
              <a:t> και του χαλκού 8.22 </a:t>
            </a:r>
            <a:r>
              <a:rPr lang="en-US" altLang="el-GR">
                <a:solidFill>
                  <a:schemeClr val="bg1"/>
                </a:solidFill>
              </a:rPr>
              <a:t>g</a:t>
            </a:r>
            <a:r>
              <a:rPr lang="el-GR" altLang="el-GR">
                <a:solidFill>
                  <a:schemeClr val="bg1"/>
                </a:solidFill>
              </a:rPr>
              <a:t>/</a:t>
            </a:r>
            <a:r>
              <a:rPr lang="en-US" altLang="el-GR">
                <a:solidFill>
                  <a:schemeClr val="bg1"/>
                </a:solidFill>
              </a:rPr>
              <a:t>cm</a:t>
            </a:r>
            <a:r>
              <a:rPr lang="el-GR" altLang="el-GR" baseline="30000">
                <a:solidFill>
                  <a:schemeClr val="bg1"/>
                </a:solidFill>
              </a:rPr>
              <a:t>3</a:t>
            </a:r>
            <a:r>
              <a:rPr lang="el-GR" altLang="el-GR">
                <a:solidFill>
                  <a:schemeClr val="bg1"/>
                </a:solidFill>
              </a:rPr>
              <a:t>.</a:t>
            </a:r>
          </a:p>
          <a:p>
            <a:pPr algn="just" eaLnBrk="1" hangingPunct="1"/>
            <a:r>
              <a:rPr lang="el-GR" altLang="el-GR">
                <a:solidFill>
                  <a:schemeClr val="bg1"/>
                </a:solidFill>
              </a:rPr>
              <a:t>Αν δεν ξέρουμε την αβεβαιότητα που συνοδεύει τη μέτρησή μας, δεν μπορούμε να απαντήσουμε ποιο είναι το υλικό που μετρήσαμε. Αν ξέρουμε ότι η αβεβαιότητα είναι πχ 0.4 </a:t>
            </a:r>
            <a:r>
              <a:rPr lang="en-US" altLang="el-GR">
                <a:solidFill>
                  <a:schemeClr val="bg1"/>
                </a:solidFill>
              </a:rPr>
              <a:t>g</a:t>
            </a:r>
            <a:r>
              <a:rPr lang="el-GR" altLang="el-GR">
                <a:solidFill>
                  <a:schemeClr val="bg1"/>
                </a:solidFill>
              </a:rPr>
              <a:t>/</a:t>
            </a:r>
            <a:r>
              <a:rPr lang="en-US" altLang="el-GR">
                <a:solidFill>
                  <a:schemeClr val="bg1"/>
                </a:solidFill>
              </a:rPr>
              <a:t>cm</a:t>
            </a:r>
            <a:r>
              <a:rPr lang="el-GR" altLang="el-GR" baseline="30000">
                <a:solidFill>
                  <a:schemeClr val="bg1"/>
                </a:solidFill>
              </a:rPr>
              <a:t>3  </a:t>
            </a:r>
            <a:r>
              <a:rPr lang="el-GR" altLang="el-GR">
                <a:solidFill>
                  <a:schemeClr val="bg1"/>
                </a:solidFill>
              </a:rPr>
              <a:t>τότε μπορούμε να πούμε ότι είναι ο χαλκός </a:t>
            </a:r>
          </a:p>
          <a:p>
            <a:pPr algn="just" eaLnBrk="1" hangingPunct="1"/>
            <a:r>
              <a:rPr lang="el-GR" altLang="el-GR">
                <a:solidFill>
                  <a:schemeClr val="bg1"/>
                </a:solidFill>
              </a:rPr>
              <a:t>Αν όμως η αβεβαιότητα είναι 0.8 </a:t>
            </a:r>
            <a:r>
              <a:rPr lang="en-US" altLang="el-GR">
                <a:solidFill>
                  <a:schemeClr val="bg1"/>
                </a:solidFill>
              </a:rPr>
              <a:t>g</a:t>
            </a:r>
            <a:r>
              <a:rPr lang="el-GR" altLang="el-GR">
                <a:solidFill>
                  <a:schemeClr val="bg1"/>
                </a:solidFill>
              </a:rPr>
              <a:t>/</a:t>
            </a:r>
            <a:r>
              <a:rPr lang="en-US" altLang="el-GR">
                <a:solidFill>
                  <a:schemeClr val="bg1"/>
                </a:solidFill>
              </a:rPr>
              <a:t>cm</a:t>
            </a:r>
            <a:r>
              <a:rPr lang="el-GR" altLang="el-GR" baseline="30000">
                <a:solidFill>
                  <a:schemeClr val="bg1"/>
                </a:solidFill>
              </a:rPr>
              <a:t>3 </a:t>
            </a:r>
            <a:r>
              <a:rPr lang="el-GR" altLang="el-GR">
                <a:solidFill>
                  <a:schemeClr val="bg1"/>
                </a:solidFill>
              </a:rPr>
              <a:t> δεν μπορούμε να απαντήσουμε και σε αυτή την περίπτωση πρέπει να βρούμε τρόπο να βελτιώσουμε την αξιοπιστία του πειράματός μας. </a:t>
            </a:r>
          </a:p>
          <a:p>
            <a:pPr algn="just" eaLnBrk="1"/>
            <a:endParaRPr lang="el-GR" altLang="el-GR" sz="2800">
              <a:solidFill>
                <a:schemeClr val="bg1"/>
              </a:solidFill>
            </a:endParaRPr>
          </a:p>
        </p:txBody>
      </p:sp>
      <p:sp>
        <p:nvSpPr>
          <p:cNvPr id="2" name="Θέση υποσέλιδου 1">
            <a:extLst>
              <a:ext uri="{FF2B5EF4-FFF2-40B4-BE49-F238E27FC236}">
                <a16:creationId xmlns="" xmlns:a16="http://schemas.microsoft.com/office/drawing/2014/main" id="{73F28F81-EE03-492D-A7A9-C74D2F0819DF}"/>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 xmlns:a16="http://schemas.microsoft.com/office/drawing/2014/main" id="{F47EE91C-94F5-4F35-B000-4091C4F2F793}"/>
              </a:ext>
            </a:extLst>
          </p:cNvPr>
          <p:cNvSpPr>
            <a:spLocks noGrp="1"/>
          </p:cNvSpPr>
          <p:nvPr>
            <p:ph type="sldNum" sz="quarter" idx="12"/>
          </p:nvPr>
        </p:nvSpPr>
        <p:spPr/>
        <p:txBody>
          <a:bodyPr/>
          <a:lstStyle/>
          <a:p>
            <a:fld id="{393A751A-9160-4F23-8680-B80B5030C2C2}" type="slidenum">
              <a:rPr lang="el-GR" altLang="el-GR" smtClean="0"/>
              <a:pPr/>
              <a:t>17</a:t>
            </a:fld>
            <a:endParaRPr lang="el-GR" altLang="el-GR"/>
          </a:p>
        </p:txBody>
      </p:sp>
    </p:spTree>
    <p:extLst>
      <p:ext uri="{BB962C8B-B14F-4D97-AF65-F5344CB8AC3E}">
        <p14:creationId xmlns:p14="http://schemas.microsoft.com/office/powerpoint/2010/main" val="3058896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descr="Large confetti">
            <a:extLst>
              <a:ext uri="{FF2B5EF4-FFF2-40B4-BE49-F238E27FC236}">
                <a16:creationId xmlns:a16="http://schemas.microsoft.com/office/drawing/2014/main" xmlns="" id="{C53B52BD-0091-415E-921E-EC4DE3ECC77C}"/>
              </a:ext>
            </a:extLst>
          </p:cNvPr>
          <p:cNvSpPr>
            <a:spLocks noGrp="1"/>
          </p:cNvSpPr>
          <p:nvPr>
            <p:ph type="title"/>
          </p:nvPr>
        </p:nvSpPr>
        <p:spPr/>
        <p:txBody>
          <a:bodyPr/>
          <a:lstStyle/>
          <a:p>
            <a:r>
              <a:rPr lang="el-GR" altLang="el-GR" sz="4000">
                <a:solidFill>
                  <a:schemeClr val="bg1"/>
                </a:solidFill>
              </a:rPr>
              <a:t>ΜΕΤΡΗΣΕΙΣ -ΑΒΕΒΑΙΟΤΗΤΑ</a:t>
            </a:r>
            <a:endParaRPr lang="el-GR" altLang="el-GR" sz="4000"/>
          </a:p>
        </p:txBody>
      </p:sp>
      <p:sp>
        <p:nvSpPr>
          <p:cNvPr id="4" name="Θέση υποσέλιδου 3">
            <a:extLst>
              <a:ext uri="{FF2B5EF4-FFF2-40B4-BE49-F238E27FC236}">
                <a16:creationId xmlns:a16="http://schemas.microsoft.com/office/drawing/2014/main" xmlns="" id="{43F5E79E-1DC6-46B5-9754-BED64F99E719}"/>
              </a:ext>
            </a:extLst>
          </p:cNvPr>
          <p:cNvSpPr>
            <a:spLocks noGrp="1"/>
          </p:cNvSpPr>
          <p:nvPr>
            <p:ph type="ftr" sz="quarter" idx="11"/>
          </p:nvPr>
        </p:nvSpPr>
        <p:spPr>
          <a:xfrm>
            <a:off x="0" y="6400800"/>
            <a:ext cx="5768280" cy="457200"/>
          </a:xfrm>
        </p:spPr>
        <p:txBody>
          <a:bodyPr/>
          <a:lstStyle/>
          <a:p>
            <a:pPr algn="l">
              <a:defRPr/>
            </a:pPr>
            <a:r>
              <a:rPr lang="el-GR" dirty="0"/>
              <a:t>Πανεπιστήμιο Δυτικής Αττικής </a:t>
            </a:r>
            <a:endParaRPr lang="el-GR" dirty="0" smtClean="0"/>
          </a:p>
          <a:p>
            <a:pPr algn="l">
              <a:defRPr/>
            </a:pPr>
            <a:r>
              <a:rPr lang="el-GR" dirty="0" smtClean="0"/>
              <a:t>Μ.ΠΗΛΑΚΟΥΤΑ </a:t>
            </a:r>
            <a:r>
              <a:rPr lang="el-GR" dirty="0"/>
              <a:t>ΜΕΤΡΗΣΕΙΣ -ΑΒΕΒΑΙΟΤΗΤΑ ΜΕΤΡΗΣΕΩΝ</a:t>
            </a:r>
          </a:p>
        </p:txBody>
      </p:sp>
      <p:sp>
        <p:nvSpPr>
          <p:cNvPr id="5" name="Θέση αριθμού διαφάνειας 4">
            <a:extLst>
              <a:ext uri="{FF2B5EF4-FFF2-40B4-BE49-F238E27FC236}">
                <a16:creationId xmlns:a16="http://schemas.microsoft.com/office/drawing/2014/main" xmlns="" id="{A97CA0DB-2146-47AE-AC93-46F016E55985}"/>
              </a:ext>
            </a:extLst>
          </p:cNvPr>
          <p:cNvSpPr>
            <a:spLocks noGrp="1"/>
          </p:cNvSpPr>
          <p:nvPr>
            <p:ph type="sldNum" sz="quarter" idx="12"/>
          </p:nvPr>
        </p:nvSpPr>
        <p:spPr/>
        <p:txBody>
          <a:bodyPr/>
          <a:lstStyle/>
          <a:p>
            <a:fld id="{E0A06FC7-4A0C-4E1B-AC7F-AC56ACDCE180}" type="slidenum">
              <a:rPr lang="el-GR" altLang="el-GR" smtClean="0"/>
              <a:pPr/>
              <a:t>18</a:t>
            </a:fld>
            <a:endParaRPr lang="el-GR" altLang="el-G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2726365"/>
              </p:ext>
            </p:extLst>
          </p:nvPr>
        </p:nvGraphicFramePr>
        <p:xfrm>
          <a:off x="323528" y="1712402"/>
          <a:ext cx="854266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bwMode="auto">
          <a:xfrm>
            <a:off x="7092280" y="3429000"/>
            <a:ext cx="1800200" cy="936104"/>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Large confetti">
            <a:extLst>
              <a:ext uri="{FF2B5EF4-FFF2-40B4-BE49-F238E27FC236}">
                <a16:creationId xmlns="" xmlns:a16="http://schemas.microsoft.com/office/drawing/2014/main" id="{1E6CDD18-DAC0-4206-AE3A-D8E91D7AF091}"/>
              </a:ext>
            </a:extLst>
          </p:cNvPr>
          <p:cNvSpPr>
            <a:spLocks noGrp="1" noChangeArrowheads="1"/>
          </p:cNvSpPr>
          <p:nvPr>
            <p:ph type="title"/>
          </p:nvPr>
        </p:nvSpPr>
        <p:spPr>
          <a:xfrm>
            <a:off x="2541588" y="544513"/>
            <a:ext cx="5943600" cy="830262"/>
          </a:xfrm>
        </p:spPr>
        <p:txBody>
          <a:bodyPr/>
          <a:lstStyle/>
          <a:p>
            <a:pPr eaLnBrk="1" hangingPunct="1"/>
            <a:r>
              <a:rPr lang="el-GR" altLang="el-GR" sz="4000">
                <a:solidFill>
                  <a:schemeClr val="bg1"/>
                </a:solidFill>
              </a:rPr>
              <a:t>ΣΥΣΤΗΜΑΤΙΚΕΣ</a:t>
            </a:r>
            <a:br>
              <a:rPr lang="el-GR" altLang="el-GR" sz="4000">
                <a:solidFill>
                  <a:schemeClr val="bg1"/>
                </a:solidFill>
              </a:rPr>
            </a:br>
            <a:r>
              <a:rPr lang="el-GR" altLang="el-GR" sz="4000">
                <a:solidFill>
                  <a:schemeClr val="bg1"/>
                </a:solidFill>
              </a:rPr>
              <a:t>ΑΒΕΒΑΙΟΤΗΤΕΣ</a:t>
            </a:r>
          </a:p>
        </p:txBody>
      </p:sp>
      <p:grpSp>
        <p:nvGrpSpPr>
          <p:cNvPr id="2" name="Group 44">
            <a:extLst>
              <a:ext uri="{FF2B5EF4-FFF2-40B4-BE49-F238E27FC236}">
                <a16:creationId xmlns="" xmlns:a16="http://schemas.microsoft.com/office/drawing/2014/main" id="{BF4894B9-3E87-4653-9654-C77C4BF06909}"/>
              </a:ext>
            </a:extLst>
          </p:cNvPr>
          <p:cNvGrpSpPr>
            <a:grpSpLocks/>
          </p:cNvGrpSpPr>
          <p:nvPr/>
        </p:nvGrpSpPr>
        <p:grpSpPr bwMode="auto">
          <a:xfrm>
            <a:off x="1524000" y="2667000"/>
            <a:ext cx="2743200" cy="1600200"/>
            <a:chOff x="960" y="1680"/>
            <a:chExt cx="1728" cy="1008"/>
          </a:xfrm>
          <a:solidFill>
            <a:schemeClr val="tx2">
              <a:lumMod val="20000"/>
              <a:lumOff val="80000"/>
            </a:schemeClr>
          </a:solidFill>
        </p:grpSpPr>
        <p:grpSp>
          <p:nvGrpSpPr>
            <p:cNvPr id="3" name="Group 43">
              <a:extLst>
                <a:ext uri="{FF2B5EF4-FFF2-40B4-BE49-F238E27FC236}">
                  <a16:creationId xmlns="" xmlns:a16="http://schemas.microsoft.com/office/drawing/2014/main" id="{FF2F06A3-9D3A-4F46-A115-72A9DD4818E2}"/>
                </a:ext>
              </a:extLst>
            </p:cNvPr>
            <p:cNvGrpSpPr>
              <a:grpSpLocks/>
            </p:cNvGrpSpPr>
            <p:nvPr/>
          </p:nvGrpSpPr>
          <p:grpSpPr bwMode="auto">
            <a:xfrm>
              <a:off x="960" y="1680"/>
              <a:ext cx="1728" cy="1008"/>
              <a:chOff x="960" y="1968"/>
              <a:chExt cx="1728" cy="1008"/>
            </a:xfrm>
            <a:grpFill/>
          </p:grpSpPr>
          <p:grpSp>
            <p:nvGrpSpPr>
              <p:cNvPr id="4" name="Group 42">
                <a:extLst>
                  <a:ext uri="{FF2B5EF4-FFF2-40B4-BE49-F238E27FC236}">
                    <a16:creationId xmlns="" xmlns:a16="http://schemas.microsoft.com/office/drawing/2014/main" id="{6E232445-A299-4FE4-9EB7-98F7B2F44274}"/>
                  </a:ext>
                </a:extLst>
              </p:cNvPr>
              <p:cNvGrpSpPr>
                <a:grpSpLocks/>
              </p:cNvGrpSpPr>
              <p:nvPr/>
            </p:nvGrpSpPr>
            <p:grpSpPr bwMode="auto">
              <a:xfrm>
                <a:off x="960" y="1968"/>
                <a:ext cx="1728" cy="1008"/>
                <a:chOff x="960" y="1968"/>
                <a:chExt cx="1728" cy="1008"/>
              </a:xfrm>
              <a:grpFill/>
            </p:grpSpPr>
            <p:sp>
              <p:nvSpPr>
                <p:cNvPr id="28692" name="Oval 3">
                  <a:extLst>
                    <a:ext uri="{FF2B5EF4-FFF2-40B4-BE49-F238E27FC236}">
                      <a16:creationId xmlns="" xmlns:a16="http://schemas.microsoft.com/office/drawing/2014/main" id="{7439A8EF-0DA4-4F64-A487-678D85B784C6}"/>
                    </a:ext>
                  </a:extLst>
                </p:cNvPr>
                <p:cNvSpPr>
                  <a:spLocks noChangeArrowheads="1"/>
                </p:cNvSpPr>
                <p:nvPr/>
              </p:nvSpPr>
              <p:spPr bwMode="auto">
                <a:xfrm>
                  <a:off x="960" y="1968"/>
                  <a:ext cx="1728" cy="1008"/>
                </a:xfrm>
                <a:prstGeom prst="ellipse">
                  <a:avLst/>
                </a:prstGeom>
                <a:grpFill/>
                <a:ln w="9525">
                  <a:solidFill>
                    <a:schemeClr val="tx1"/>
                  </a:solidFill>
                  <a:round/>
                  <a:headEnd/>
                  <a:tailEnd/>
                </a:ln>
              </p:spPr>
              <p:txBody>
                <a:bodyPr wrap="none" anchor="ctr"/>
                <a:lstStyle/>
                <a:p>
                  <a:pPr>
                    <a:defRPr/>
                  </a:pPr>
                  <a:endParaRPr lang="el-GR"/>
                </a:p>
              </p:txBody>
            </p:sp>
            <p:sp>
              <p:nvSpPr>
                <p:cNvPr id="28693" name="Text Box 10">
                  <a:extLst>
                    <a:ext uri="{FF2B5EF4-FFF2-40B4-BE49-F238E27FC236}">
                      <a16:creationId xmlns="" xmlns:a16="http://schemas.microsoft.com/office/drawing/2014/main" id="{361D2E67-B168-4BF4-A09F-10AE3E55026A}"/>
                    </a:ext>
                  </a:extLst>
                </p:cNvPr>
                <p:cNvSpPr txBox="1">
                  <a:spLocks noChangeArrowheads="1"/>
                </p:cNvSpPr>
                <p:nvPr/>
              </p:nvSpPr>
              <p:spPr bwMode="auto">
                <a:xfrm>
                  <a:off x="2352" y="2381"/>
                  <a:ext cx="262" cy="233"/>
                </a:xfrm>
                <a:prstGeom prst="rect">
                  <a:avLst/>
                </a:prstGeom>
                <a:grpFill/>
                <a:ln>
                  <a:noFill/>
                </a:ln>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l-GR" sz="1800"/>
                    <a:t>20</a:t>
                  </a:r>
                </a:p>
              </p:txBody>
            </p:sp>
            <p:sp>
              <p:nvSpPr>
                <p:cNvPr id="28694" name="Text Box 11">
                  <a:extLst>
                    <a:ext uri="{FF2B5EF4-FFF2-40B4-BE49-F238E27FC236}">
                      <a16:creationId xmlns="" xmlns:a16="http://schemas.microsoft.com/office/drawing/2014/main" id="{C551A663-9428-4CD2-9861-AEDA26C9363C}"/>
                    </a:ext>
                  </a:extLst>
                </p:cNvPr>
                <p:cNvSpPr txBox="1">
                  <a:spLocks noChangeArrowheads="1"/>
                </p:cNvSpPr>
                <p:nvPr/>
              </p:nvSpPr>
              <p:spPr bwMode="auto">
                <a:xfrm>
                  <a:off x="1728" y="2669"/>
                  <a:ext cx="262" cy="233"/>
                </a:xfrm>
                <a:prstGeom prst="rect">
                  <a:avLst/>
                </a:prstGeom>
                <a:grpFill/>
                <a:ln>
                  <a:noFill/>
                </a:ln>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l-GR" sz="1800"/>
                    <a:t>40</a:t>
                  </a:r>
                </a:p>
              </p:txBody>
            </p:sp>
            <p:sp>
              <p:nvSpPr>
                <p:cNvPr id="28695" name="Text Box 12">
                  <a:extLst>
                    <a:ext uri="{FF2B5EF4-FFF2-40B4-BE49-F238E27FC236}">
                      <a16:creationId xmlns="" xmlns:a16="http://schemas.microsoft.com/office/drawing/2014/main" id="{504A3232-7956-4C0E-A902-B08E35F1B0E4}"/>
                    </a:ext>
                  </a:extLst>
                </p:cNvPr>
                <p:cNvSpPr txBox="1">
                  <a:spLocks noChangeArrowheads="1"/>
                </p:cNvSpPr>
                <p:nvPr/>
              </p:nvSpPr>
              <p:spPr bwMode="auto">
                <a:xfrm>
                  <a:off x="1030" y="2333"/>
                  <a:ext cx="262" cy="233"/>
                </a:xfrm>
                <a:prstGeom prst="rect">
                  <a:avLst/>
                </a:prstGeom>
                <a:grpFill/>
                <a:ln>
                  <a:noFill/>
                </a:ln>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l-GR" sz="1800" dirty="0"/>
                    <a:t>60</a:t>
                  </a:r>
                </a:p>
              </p:txBody>
            </p:sp>
            <p:sp>
              <p:nvSpPr>
                <p:cNvPr id="28696" name="Text Box 9">
                  <a:extLst>
                    <a:ext uri="{FF2B5EF4-FFF2-40B4-BE49-F238E27FC236}">
                      <a16:creationId xmlns="" xmlns:a16="http://schemas.microsoft.com/office/drawing/2014/main" id="{56D85110-F547-421F-BA46-FF8C9A78934C}"/>
                    </a:ext>
                  </a:extLst>
                </p:cNvPr>
                <p:cNvSpPr txBox="1">
                  <a:spLocks noChangeArrowheads="1"/>
                </p:cNvSpPr>
                <p:nvPr/>
              </p:nvSpPr>
              <p:spPr bwMode="auto">
                <a:xfrm>
                  <a:off x="1718" y="1994"/>
                  <a:ext cx="255" cy="233"/>
                </a:xfrm>
                <a:prstGeom prst="rect">
                  <a:avLst/>
                </a:prstGeom>
                <a:grp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l-GR" sz="1800" dirty="0"/>
                    <a:t>Ο</a:t>
                  </a:r>
                </a:p>
              </p:txBody>
            </p:sp>
          </p:grpSp>
          <p:sp>
            <p:nvSpPr>
              <p:cNvPr id="28691" name="Line 8">
                <a:extLst>
                  <a:ext uri="{FF2B5EF4-FFF2-40B4-BE49-F238E27FC236}">
                    <a16:creationId xmlns="" xmlns:a16="http://schemas.microsoft.com/office/drawing/2014/main" id="{A31D923B-ECC5-4B29-82F9-3CBE91E660FB}"/>
                  </a:ext>
                </a:extLst>
              </p:cNvPr>
              <p:cNvSpPr>
                <a:spLocks noChangeShapeType="1"/>
              </p:cNvSpPr>
              <p:nvPr/>
            </p:nvSpPr>
            <p:spPr bwMode="auto">
              <a:xfrm flipV="1">
                <a:off x="1824" y="1994"/>
                <a:ext cx="96" cy="384"/>
              </a:xfrm>
              <a:prstGeom prst="line">
                <a:avLst/>
              </a:prstGeom>
              <a:grpFill/>
              <a:ln w="38100">
                <a:solidFill>
                  <a:srgbClr val="FF0000"/>
                </a:solidFill>
                <a:round/>
                <a:headEnd/>
                <a:tailEnd type="arrow" w="med" len="med"/>
              </a:ln>
              <a:extLst/>
            </p:spPr>
            <p:txBody>
              <a:bodyPr wrap="none" anchor="ctr"/>
              <a:lstStyle/>
              <a:p>
                <a:pPr>
                  <a:defRPr/>
                </a:pPr>
                <a:endParaRPr lang="el-GR"/>
              </a:p>
            </p:txBody>
          </p:sp>
        </p:grpSp>
        <p:sp>
          <p:nvSpPr>
            <p:cNvPr id="28689" name="Line 13">
              <a:extLst>
                <a:ext uri="{FF2B5EF4-FFF2-40B4-BE49-F238E27FC236}">
                  <a16:creationId xmlns="" xmlns:a16="http://schemas.microsoft.com/office/drawing/2014/main" id="{2F7D9A25-167B-4FEB-BE65-8A2925F34750}"/>
                </a:ext>
              </a:extLst>
            </p:cNvPr>
            <p:cNvSpPr>
              <a:spLocks noChangeShapeType="1"/>
            </p:cNvSpPr>
            <p:nvPr/>
          </p:nvSpPr>
          <p:spPr bwMode="auto">
            <a:xfrm flipV="1">
              <a:off x="1824" y="1680"/>
              <a:ext cx="0" cy="432"/>
            </a:xfrm>
            <a:prstGeom prst="line">
              <a:avLst/>
            </a:prstGeom>
            <a:grpFill/>
            <a:ln w="9525">
              <a:solidFill>
                <a:schemeClr val="tx1"/>
              </a:solidFill>
              <a:round/>
              <a:headEnd/>
              <a:tailEnd/>
            </a:ln>
            <a:extLst/>
          </p:spPr>
          <p:txBody>
            <a:bodyPr wrap="none" anchor="ctr"/>
            <a:lstStyle/>
            <a:p>
              <a:pPr>
                <a:defRPr/>
              </a:pPr>
              <a:endParaRPr lang="el-GR"/>
            </a:p>
          </p:txBody>
        </p:sp>
      </p:grpSp>
      <p:grpSp>
        <p:nvGrpSpPr>
          <p:cNvPr id="5" name="Group 41">
            <a:extLst>
              <a:ext uri="{FF2B5EF4-FFF2-40B4-BE49-F238E27FC236}">
                <a16:creationId xmlns="" xmlns:a16="http://schemas.microsoft.com/office/drawing/2014/main" id="{0BB608DB-6F54-42D7-8365-BDA5FBE5D511}"/>
              </a:ext>
            </a:extLst>
          </p:cNvPr>
          <p:cNvGrpSpPr>
            <a:grpSpLocks/>
          </p:cNvGrpSpPr>
          <p:nvPr/>
        </p:nvGrpSpPr>
        <p:grpSpPr bwMode="auto">
          <a:xfrm>
            <a:off x="5181600" y="2784475"/>
            <a:ext cx="2743200" cy="1600200"/>
            <a:chOff x="3264" y="2042"/>
            <a:chExt cx="1728" cy="1008"/>
          </a:xfrm>
          <a:solidFill>
            <a:schemeClr val="tx2">
              <a:lumMod val="20000"/>
              <a:lumOff val="80000"/>
            </a:schemeClr>
          </a:solidFill>
        </p:grpSpPr>
        <p:sp>
          <p:nvSpPr>
            <p:cNvPr id="28681" name="Oval 14">
              <a:extLst>
                <a:ext uri="{FF2B5EF4-FFF2-40B4-BE49-F238E27FC236}">
                  <a16:creationId xmlns="" xmlns:a16="http://schemas.microsoft.com/office/drawing/2014/main" id="{C7D93441-4740-4F86-8EDF-96F3493AD985}"/>
                </a:ext>
              </a:extLst>
            </p:cNvPr>
            <p:cNvSpPr>
              <a:spLocks noChangeArrowheads="1"/>
            </p:cNvSpPr>
            <p:nvPr/>
          </p:nvSpPr>
          <p:spPr bwMode="auto">
            <a:xfrm>
              <a:off x="3264" y="2042"/>
              <a:ext cx="1728" cy="1008"/>
            </a:xfrm>
            <a:prstGeom prst="ellipse">
              <a:avLst/>
            </a:prstGeom>
            <a:grpFill/>
            <a:ln w="9525">
              <a:solidFill>
                <a:schemeClr val="tx1"/>
              </a:solidFill>
              <a:round/>
              <a:headEnd/>
              <a:tailEnd/>
            </a:ln>
          </p:spPr>
          <p:txBody>
            <a:bodyPr wrap="none" anchor="ctr"/>
            <a:lstStyle/>
            <a:p>
              <a:pPr>
                <a:defRPr/>
              </a:pPr>
              <a:endParaRPr lang="el-GR"/>
            </a:p>
          </p:txBody>
        </p:sp>
        <p:sp>
          <p:nvSpPr>
            <p:cNvPr id="28682" name="Text Box 20">
              <a:extLst>
                <a:ext uri="{FF2B5EF4-FFF2-40B4-BE49-F238E27FC236}">
                  <a16:creationId xmlns="" xmlns:a16="http://schemas.microsoft.com/office/drawing/2014/main" id="{7A8FB871-565F-4FC1-8CFC-1ECE0F323F27}"/>
                </a:ext>
              </a:extLst>
            </p:cNvPr>
            <p:cNvSpPr txBox="1">
              <a:spLocks noChangeArrowheads="1"/>
            </p:cNvSpPr>
            <p:nvPr/>
          </p:nvSpPr>
          <p:spPr bwMode="auto">
            <a:xfrm>
              <a:off x="4014" y="2065"/>
              <a:ext cx="221" cy="233"/>
            </a:xfrm>
            <a:prstGeom prst="rect">
              <a:avLst/>
            </a:prstGeom>
            <a:grpFill/>
            <a:ln>
              <a:noFill/>
            </a:ln>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l-GR" sz="1800"/>
                <a:t>Ο</a:t>
              </a:r>
            </a:p>
          </p:txBody>
        </p:sp>
        <p:sp>
          <p:nvSpPr>
            <p:cNvPr id="28683" name="Line 17">
              <a:extLst>
                <a:ext uri="{FF2B5EF4-FFF2-40B4-BE49-F238E27FC236}">
                  <a16:creationId xmlns="" xmlns:a16="http://schemas.microsoft.com/office/drawing/2014/main" id="{56433F98-8B41-469F-A93E-657B1E5C3B16}"/>
                </a:ext>
              </a:extLst>
            </p:cNvPr>
            <p:cNvSpPr>
              <a:spLocks noChangeShapeType="1"/>
            </p:cNvSpPr>
            <p:nvPr/>
          </p:nvSpPr>
          <p:spPr bwMode="auto">
            <a:xfrm flipH="1" flipV="1">
              <a:off x="3984" y="2064"/>
              <a:ext cx="144" cy="432"/>
            </a:xfrm>
            <a:prstGeom prst="line">
              <a:avLst/>
            </a:prstGeom>
            <a:grpFill/>
            <a:ln w="38100">
              <a:solidFill>
                <a:srgbClr val="FF0000"/>
              </a:solidFill>
              <a:round/>
              <a:headEnd/>
              <a:tailEnd type="arrow" w="med" len="med"/>
            </a:ln>
            <a:extLst/>
          </p:spPr>
          <p:txBody>
            <a:bodyPr wrap="none" anchor="ctr"/>
            <a:lstStyle/>
            <a:p>
              <a:pPr>
                <a:defRPr/>
              </a:pPr>
              <a:endParaRPr lang="el-GR"/>
            </a:p>
          </p:txBody>
        </p:sp>
        <p:sp>
          <p:nvSpPr>
            <p:cNvPr id="28684" name="Line 16">
              <a:extLst>
                <a:ext uri="{FF2B5EF4-FFF2-40B4-BE49-F238E27FC236}">
                  <a16:creationId xmlns="" xmlns:a16="http://schemas.microsoft.com/office/drawing/2014/main" id="{7EF7E5D0-D6F7-4564-A338-98B9AE741D1A}"/>
                </a:ext>
              </a:extLst>
            </p:cNvPr>
            <p:cNvSpPr>
              <a:spLocks noChangeShapeType="1"/>
            </p:cNvSpPr>
            <p:nvPr/>
          </p:nvSpPr>
          <p:spPr bwMode="auto">
            <a:xfrm>
              <a:off x="4128" y="2064"/>
              <a:ext cx="0" cy="432"/>
            </a:xfrm>
            <a:prstGeom prst="line">
              <a:avLst/>
            </a:prstGeom>
            <a:grpFill/>
            <a:ln w="9525">
              <a:solidFill>
                <a:schemeClr val="tx1"/>
              </a:solidFill>
              <a:round/>
              <a:headEnd/>
              <a:tailEnd/>
            </a:ln>
            <a:extLst/>
          </p:spPr>
          <p:txBody>
            <a:bodyPr wrap="none" anchor="ctr"/>
            <a:lstStyle/>
            <a:p>
              <a:pPr>
                <a:defRPr/>
              </a:pPr>
              <a:endParaRPr lang="el-GR"/>
            </a:p>
          </p:txBody>
        </p:sp>
        <p:sp>
          <p:nvSpPr>
            <p:cNvPr id="28685" name="Text Box 18">
              <a:extLst>
                <a:ext uri="{FF2B5EF4-FFF2-40B4-BE49-F238E27FC236}">
                  <a16:creationId xmlns="" xmlns:a16="http://schemas.microsoft.com/office/drawing/2014/main" id="{B24B1E38-1CDF-48CC-ADE1-4A7517CE22A2}"/>
                </a:ext>
              </a:extLst>
            </p:cNvPr>
            <p:cNvSpPr txBox="1">
              <a:spLocks noChangeArrowheads="1"/>
            </p:cNvSpPr>
            <p:nvPr/>
          </p:nvSpPr>
          <p:spPr bwMode="auto">
            <a:xfrm>
              <a:off x="4035" y="2759"/>
              <a:ext cx="262" cy="233"/>
            </a:xfrm>
            <a:prstGeom prst="rect">
              <a:avLst/>
            </a:prstGeom>
            <a:grpFill/>
            <a:ln>
              <a:noFill/>
            </a:ln>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l-GR" sz="1800" dirty="0"/>
                <a:t>40</a:t>
              </a:r>
            </a:p>
          </p:txBody>
        </p:sp>
        <p:sp>
          <p:nvSpPr>
            <p:cNvPr id="28686" name="Text Box 19">
              <a:extLst>
                <a:ext uri="{FF2B5EF4-FFF2-40B4-BE49-F238E27FC236}">
                  <a16:creationId xmlns="" xmlns:a16="http://schemas.microsoft.com/office/drawing/2014/main" id="{5F320E7E-8D1D-47DB-B827-B801E7E21346}"/>
                </a:ext>
              </a:extLst>
            </p:cNvPr>
            <p:cNvSpPr txBox="1">
              <a:spLocks noChangeArrowheads="1"/>
            </p:cNvSpPr>
            <p:nvPr/>
          </p:nvSpPr>
          <p:spPr bwMode="auto">
            <a:xfrm>
              <a:off x="4659" y="2423"/>
              <a:ext cx="262" cy="233"/>
            </a:xfrm>
            <a:prstGeom prst="rect">
              <a:avLst/>
            </a:prstGeom>
            <a:grpFill/>
            <a:ln>
              <a:noFill/>
            </a:ln>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l-GR" sz="1800"/>
                <a:t>20</a:t>
              </a:r>
            </a:p>
          </p:txBody>
        </p:sp>
        <p:sp>
          <p:nvSpPr>
            <p:cNvPr id="28687" name="Text Box 21">
              <a:extLst>
                <a:ext uri="{FF2B5EF4-FFF2-40B4-BE49-F238E27FC236}">
                  <a16:creationId xmlns="" xmlns:a16="http://schemas.microsoft.com/office/drawing/2014/main" id="{A48AC574-7829-4651-9BC8-CFC8E6610647}"/>
                </a:ext>
              </a:extLst>
            </p:cNvPr>
            <p:cNvSpPr txBox="1">
              <a:spLocks noChangeArrowheads="1"/>
            </p:cNvSpPr>
            <p:nvPr/>
          </p:nvSpPr>
          <p:spPr bwMode="auto">
            <a:xfrm>
              <a:off x="3315" y="2423"/>
              <a:ext cx="262" cy="233"/>
            </a:xfrm>
            <a:prstGeom prst="rect">
              <a:avLst/>
            </a:prstGeom>
            <a:grpFill/>
            <a:ln>
              <a:noFill/>
            </a:ln>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l-GR" sz="1800" dirty="0"/>
                <a:t>60</a:t>
              </a:r>
            </a:p>
          </p:txBody>
        </p:sp>
      </p:grpSp>
      <p:sp>
        <p:nvSpPr>
          <p:cNvPr id="33798" name="Text Box 31">
            <a:extLst>
              <a:ext uri="{FF2B5EF4-FFF2-40B4-BE49-F238E27FC236}">
                <a16:creationId xmlns="" xmlns:a16="http://schemas.microsoft.com/office/drawing/2014/main" id="{457382C6-3110-411A-9A0C-3F062CF2F1FF}"/>
              </a:ext>
            </a:extLst>
          </p:cNvPr>
          <p:cNvSpPr txBox="1">
            <a:spLocks noChangeArrowheads="1"/>
          </p:cNvSpPr>
          <p:nvPr/>
        </p:nvSpPr>
        <p:spPr bwMode="auto">
          <a:xfrm>
            <a:off x="1066800" y="4724400"/>
            <a:ext cx="3352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l-GR" altLang="el-GR" sz="2000">
                <a:solidFill>
                  <a:schemeClr val="bg1"/>
                </a:solidFill>
              </a:rPr>
              <a:t>ΔΕΙΚΤΗΣ ΔΕΞΙΑ ΤΟΥ ΜΗΔΕΝΟΣ</a:t>
            </a:r>
          </a:p>
          <a:p>
            <a:pPr>
              <a:spcBef>
                <a:spcPct val="50000"/>
              </a:spcBef>
            </a:pPr>
            <a:r>
              <a:rPr lang="el-GR" altLang="el-GR" sz="2000">
                <a:solidFill>
                  <a:schemeClr val="bg1"/>
                </a:solidFill>
              </a:rPr>
              <a:t>ΑΦΑΙΡΕΤΙΚΗ</a:t>
            </a:r>
          </a:p>
        </p:txBody>
      </p:sp>
      <p:sp>
        <p:nvSpPr>
          <p:cNvPr id="33799" name="Rectangle 33">
            <a:extLst>
              <a:ext uri="{FF2B5EF4-FFF2-40B4-BE49-F238E27FC236}">
                <a16:creationId xmlns="" xmlns:a16="http://schemas.microsoft.com/office/drawing/2014/main" id="{E66E78D2-CD79-4638-AC7D-7428626B9782}"/>
              </a:ext>
            </a:extLst>
          </p:cNvPr>
          <p:cNvSpPr>
            <a:spLocks noChangeArrowheads="1"/>
          </p:cNvSpPr>
          <p:nvPr/>
        </p:nvSpPr>
        <p:spPr bwMode="auto">
          <a:xfrm>
            <a:off x="5105400" y="4724400"/>
            <a:ext cx="34147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l-GR" altLang="el-GR" sz="2000">
                <a:solidFill>
                  <a:schemeClr val="bg1"/>
                </a:solidFill>
              </a:rPr>
              <a:t>ΔΕΙΚΤΗΣ ΑΡΙΣΤΕΡΑ ΤΟΥ ΜΗΔΕΝΟΣ</a:t>
            </a:r>
          </a:p>
          <a:p>
            <a:pPr>
              <a:spcBef>
                <a:spcPct val="50000"/>
              </a:spcBef>
            </a:pPr>
            <a:r>
              <a:rPr lang="el-GR" altLang="el-GR" sz="2000">
                <a:solidFill>
                  <a:schemeClr val="bg1"/>
                </a:solidFill>
              </a:rPr>
              <a:t>ΠΡΟΣΘΕΤΙΚΗ</a:t>
            </a:r>
          </a:p>
        </p:txBody>
      </p:sp>
      <p:sp>
        <p:nvSpPr>
          <p:cNvPr id="6" name="Θέση υποσέλιδου 5">
            <a:extLst>
              <a:ext uri="{FF2B5EF4-FFF2-40B4-BE49-F238E27FC236}">
                <a16:creationId xmlns="" xmlns:a16="http://schemas.microsoft.com/office/drawing/2014/main" id="{7B83E26C-A31A-4337-879C-00C1D7DA561C}"/>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7" name="Θέση αριθμού διαφάνειας 6">
            <a:extLst>
              <a:ext uri="{FF2B5EF4-FFF2-40B4-BE49-F238E27FC236}">
                <a16:creationId xmlns="" xmlns:a16="http://schemas.microsoft.com/office/drawing/2014/main" id="{89AA88C7-FCEB-438D-BED8-D839E0D5B822}"/>
              </a:ext>
            </a:extLst>
          </p:cNvPr>
          <p:cNvSpPr>
            <a:spLocks noGrp="1"/>
          </p:cNvSpPr>
          <p:nvPr>
            <p:ph type="sldNum" sz="quarter" idx="12"/>
          </p:nvPr>
        </p:nvSpPr>
        <p:spPr/>
        <p:txBody>
          <a:bodyPr/>
          <a:lstStyle/>
          <a:p>
            <a:fld id="{393A751A-9160-4F23-8680-B80B5030C2C2}" type="slidenum">
              <a:rPr lang="el-GR" altLang="el-GR" smtClean="0"/>
              <a:pPr/>
              <a:t>19</a:t>
            </a:fld>
            <a:endParaRPr lang="el-GR" altLang="el-GR"/>
          </a:p>
        </p:txBody>
      </p:sp>
    </p:spTree>
    <p:extLst>
      <p:ext uri="{BB962C8B-B14F-4D97-AF65-F5344CB8AC3E}">
        <p14:creationId xmlns:p14="http://schemas.microsoft.com/office/powerpoint/2010/main" val="1637486268"/>
      </p:ext>
    </p:extLst>
  </p:cSld>
  <p:clrMapOvr>
    <a:masterClrMapping/>
  </p:clrMapOvr>
  <p:transition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descr="Large confetti">
            <a:extLst>
              <a:ext uri="{FF2B5EF4-FFF2-40B4-BE49-F238E27FC236}">
                <a16:creationId xmlns:a16="http://schemas.microsoft.com/office/drawing/2014/main" xmlns="" id="{D06ABC6E-804D-4416-AB64-330D2DABA12B}"/>
              </a:ext>
            </a:extLst>
          </p:cNvPr>
          <p:cNvSpPr>
            <a:spLocks noGrp="1"/>
          </p:cNvSpPr>
          <p:nvPr>
            <p:ph type="title"/>
          </p:nvPr>
        </p:nvSpPr>
        <p:spPr/>
        <p:txBody>
          <a:bodyPr/>
          <a:lstStyle/>
          <a:p>
            <a:pPr algn="ctr"/>
            <a:r>
              <a:rPr lang="el-GR" altLang="el-GR" sz="4000">
                <a:solidFill>
                  <a:schemeClr val="bg1"/>
                </a:solidFill>
              </a:rPr>
              <a:t>ΜΕΤΡΗΣΕΙΣ</a:t>
            </a:r>
            <a:br>
              <a:rPr lang="el-GR" altLang="el-GR" sz="4000">
                <a:solidFill>
                  <a:schemeClr val="bg1"/>
                </a:solidFill>
              </a:rPr>
            </a:br>
            <a:r>
              <a:rPr lang="el-GR" altLang="el-GR" sz="4000">
                <a:solidFill>
                  <a:schemeClr val="bg1"/>
                </a:solidFill>
              </a:rPr>
              <a:t> ΑΒΕΒΑΙΟΤΗΤΑ- ΜΕΤΡΗΣΕΩΝ</a:t>
            </a:r>
          </a:p>
        </p:txBody>
      </p:sp>
      <p:sp>
        <p:nvSpPr>
          <p:cNvPr id="17412" name="3 - Ορθογώνιο">
            <a:extLst>
              <a:ext uri="{FF2B5EF4-FFF2-40B4-BE49-F238E27FC236}">
                <a16:creationId xmlns:a16="http://schemas.microsoft.com/office/drawing/2014/main" xmlns="" id="{B0B2B801-BCAF-4EBF-83C9-468AE1181611}"/>
              </a:ext>
            </a:extLst>
          </p:cNvPr>
          <p:cNvSpPr>
            <a:spLocks noChangeArrowheads="1"/>
          </p:cNvSpPr>
          <p:nvPr/>
        </p:nvSpPr>
        <p:spPr bwMode="auto">
          <a:xfrm>
            <a:off x="611188" y="2781300"/>
            <a:ext cx="7705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l-GR" altLang="el-GR">
              <a:solidFill>
                <a:schemeClr val="bg1"/>
              </a:solidFill>
            </a:endParaRPr>
          </a:p>
          <a:p>
            <a:pPr eaLnBrk="1" hangingPunct="1"/>
            <a:endParaRPr lang="el-GR" altLang="el-GR">
              <a:solidFill>
                <a:schemeClr val="bg1"/>
              </a:solidFill>
            </a:endParaRPr>
          </a:p>
        </p:txBody>
      </p:sp>
      <p:sp>
        <p:nvSpPr>
          <p:cNvPr id="17413" name="7 - Ορθογώνιο">
            <a:extLst>
              <a:ext uri="{FF2B5EF4-FFF2-40B4-BE49-F238E27FC236}">
                <a16:creationId xmlns:a16="http://schemas.microsoft.com/office/drawing/2014/main" xmlns="" id="{A72019B4-8732-4D98-9D36-A557FA5CC682}"/>
              </a:ext>
            </a:extLst>
          </p:cNvPr>
          <p:cNvSpPr>
            <a:spLocks noChangeArrowheads="1"/>
          </p:cNvSpPr>
          <p:nvPr/>
        </p:nvSpPr>
        <p:spPr bwMode="auto">
          <a:xfrm>
            <a:off x="323850" y="1905000"/>
            <a:ext cx="86407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dirty="0">
                <a:solidFill>
                  <a:schemeClr val="bg1"/>
                </a:solidFill>
              </a:rPr>
              <a:t>Στόχοι του εισαγωγικού μαθήματος</a:t>
            </a:r>
          </a:p>
          <a:p>
            <a:pPr algn="ctr" eaLnBrk="1" hangingPunct="1"/>
            <a:endParaRPr lang="el-GR" altLang="el-GR" dirty="0">
              <a:solidFill>
                <a:schemeClr val="bg1"/>
              </a:solidFill>
            </a:endParaRPr>
          </a:p>
          <a:p>
            <a:pPr eaLnBrk="1" hangingPunct="1"/>
            <a:r>
              <a:rPr lang="el-GR" altLang="el-GR" dirty="0">
                <a:solidFill>
                  <a:schemeClr val="bg1"/>
                </a:solidFill>
              </a:rPr>
              <a:t>Κατανόηση </a:t>
            </a:r>
          </a:p>
          <a:p>
            <a:pPr lvl="1" eaLnBrk="1" hangingPunct="1">
              <a:buFont typeface="Arial" panose="020B0604020202020204" pitchFamily="34" charset="0"/>
              <a:buChar char="•"/>
            </a:pPr>
            <a:r>
              <a:rPr lang="el-GR" altLang="el-GR" dirty="0">
                <a:solidFill>
                  <a:schemeClr val="bg1"/>
                </a:solidFill>
              </a:rPr>
              <a:t>των περιορισμών  κάτω από τις οποίες εκτελείται μια μέτρηση,</a:t>
            </a:r>
          </a:p>
          <a:p>
            <a:pPr lvl="1" eaLnBrk="1" hangingPunct="1">
              <a:buFont typeface="Arial" panose="020B0604020202020204" pitchFamily="34" charset="0"/>
              <a:buChar char="•"/>
            </a:pPr>
            <a:r>
              <a:rPr lang="el-GR" altLang="el-GR" dirty="0">
                <a:solidFill>
                  <a:schemeClr val="bg1"/>
                </a:solidFill>
              </a:rPr>
              <a:t>της έννοιας αβεβαιότητας</a:t>
            </a:r>
          </a:p>
          <a:p>
            <a:pPr lvl="1" eaLnBrk="1" hangingPunct="1">
              <a:buFont typeface="Arial" panose="020B0604020202020204" pitchFamily="34" charset="0"/>
              <a:buChar char="•"/>
            </a:pPr>
            <a:r>
              <a:rPr lang="el-GR" altLang="el-GR" dirty="0">
                <a:solidFill>
                  <a:schemeClr val="bg1"/>
                </a:solidFill>
              </a:rPr>
              <a:t>των σημαντικών ψηφίων μιας μέτρησης</a:t>
            </a:r>
          </a:p>
          <a:p>
            <a:pPr lvl="1" eaLnBrk="1" hangingPunct="1">
              <a:buFont typeface="Arial" panose="020B0604020202020204" pitchFamily="34" charset="0"/>
              <a:buChar char="•"/>
            </a:pPr>
            <a:r>
              <a:rPr lang="el-GR" altLang="el-GR" dirty="0">
                <a:solidFill>
                  <a:schemeClr val="bg1"/>
                </a:solidFill>
              </a:rPr>
              <a:t>τρόπου υπολογισμού αβεβαιότητας</a:t>
            </a:r>
          </a:p>
          <a:p>
            <a:pPr lvl="1" eaLnBrk="1" hangingPunct="1">
              <a:buFont typeface="Arial" panose="020B0604020202020204" pitchFamily="34" charset="0"/>
              <a:buChar char="•"/>
            </a:pPr>
            <a:r>
              <a:rPr lang="el-GR" altLang="el-GR" dirty="0">
                <a:solidFill>
                  <a:schemeClr val="bg1"/>
                </a:solidFill>
              </a:rPr>
              <a:t>του τρόπου παρουσίασης της μέτρησης</a:t>
            </a:r>
          </a:p>
          <a:p>
            <a:pPr eaLnBrk="1" hangingPunct="1"/>
            <a:endParaRPr lang="el-GR" altLang="el-GR" dirty="0">
              <a:solidFill>
                <a:schemeClr val="bg1"/>
              </a:solidFill>
            </a:endParaRPr>
          </a:p>
          <a:p>
            <a:pPr eaLnBrk="1" hangingPunct="1"/>
            <a:r>
              <a:rPr lang="el-GR" altLang="el-GR" dirty="0">
                <a:solidFill>
                  <a:schemeClr val="bg1"/>
                </a:solidFill>
              </a:rPr>
              <a:t>Γενικότερα,  ανάπτυξη της ικανότητας ερμηνείας των δεδομένων και  αξιολόγησης των μετρήσεων</a:t>
            </a:r>
          </a:p>
          <a:p>
            <a:pPr eaLnBrk="1" hangingPunct="1"/>
            <a:endParaRPr lang="el-GR" altLang="el-GR" dirty="0">
              <a:solidFill>
                <a:schemeClr val="bg1"/>
              </a:solidFill>
            </a:endParaRPr>
          </a:p>
        </p:txBody>
      </p:sp>
      <p:sp>
        <p:nvSpPr>
          <p:cNvPr id="3" name="Θέση υποσέλιδου 2">
            <a:extLst>
              <a:ext uri="{FF2B5EF4-FFF2-40B4-BE49-F238E27FC236}">
                <a16:creationId xmlns:a16="http://schemas.microsoft.com/office/drawing/2014/main" xmlns="" id="{307562A0-BDF3-4C18-9CC2-D97D1FB0C3A6}"/>
              </a:ext>
            </a:extLst>
          </p:cNvPr>
          <p:cNvSpPr>
            <a:spLocks noGrp="1"/>
          </p:cNvSpPr>
          <p:nvPr>
            <p:ph type="ftr" sz="quarter" idx="11"/>
          </p:nvPr>
        </p:nvSpPr>
        <p:spPr>
          <a:xfrm>
            <a:off x="31020" y="6324600"/>
            <a:ext cx="5976664" cy="457200"/>
          </a:xfrm>
        </p:spPr>
        <p:txBody>
          <a:bodyPr/>
          <a:lstStyle/>
          <a:p>
            <a:pPr algn="l">
              <a:defRPr/>
            </a:pPr>
            <a:r>
              <a:rPr lang="el-GR" dirty="0" smtClean="0"/>
              <a:t>Πανεπιστήμιο Δυτικής Αττικής </a:t>
            </a:r>
          </a:p>
          <a:p>
            <a:pPr algn="l">
              <a:defRPr/>
            </a:pPr>
            <a:r>
              <a:rPr lang="el-GR" dirty="0" smtClean="0"/>
              <a:t>Μ.ΠΗΛΑΚΟΥΤΑ ΜΕΤΡΗΣΕΙΣ -ΑΒΕΒΑΙΟΤΗΤΑ ΜΕΤΡΗΣΕΩΝ</a:t>
            </a:r>
            <a:endParaRPr lang="el-GR" dirty="0"/>
          </a:p>
        </p:txBody>
      </p:sp>
      <p:sp>
        <p:nvSpPr>
          <p:cNvPr id="4" name="Θέση αριθμού διαφάνειας 3">
            <a:extLst>
              <a:ext uri="{FF2B5EF4-FFF2-40B4-BE49-F238E27FC236}">
                <a16:creationId xmlns:a16="http://schemas.microsoft.com/office/drawing/2014/main" xmlns="" id="{0FE008C6-6302-42D9-BF93-1A4B70872F77}"/>
              </a:ext>
            </a:extLst>
          </p:cNvPr>
          <p:cNvSpPr>
            <a:spLocks noGrp="1"/>
          </p:cNvSpPr>
          <p:nvPr>
            <p:ph type="sldNum" sz="quarter" idx="12"/>
          </p:nvPr>
        </p:nvSpPr>
        <p:spPr/>
        <p:txBody>
          <a:bodyPr/>
          <a:lstStyle/>
          <a:p>
            <a:fld id="{393A751A-9160-4F23-8680-B80B5030C2C2}" type="slidenum">
              <a:rPr lang="el-GR" altLang="el-GR" smtClean="0"/>
              <a:pPr/>
              <a:t>2</a:t>
            </a:fld>
            <a:endParaRPr lang="el-GR" alt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descr="Large confetti">
            <a:extLst>
              <a:ext uri="{FF2B5EF4-FFF2-40B4-BE49-F238E27FC236}">
                <a16:creationId xmlns:a16="http://schemas.microsoft.com/office/drawing/2014/main" xmlns="" id="{58A31C15-CD4A-4150-A282-C358D1C9B557}"/>
              </a:ext>
            </a:extLst>
          </p:cNvPr>
          <p:cNvSpPr>
            <a:spLocks noGrp="1"/>
          </p:cNvSpPr>
          <p:nvPr>
            <p:ph type="title"/>
          </p:nvPr>
        </p:nvSpPr>
        <p:spPr/>
        <p:txBody>
          <a:bodyPr/>
          <a:lstStyle/>
          <a:p>
            <a:pPr algn="ctr"/>
            <a:r>
              <a:rPr lang="el-GR" altLang="el-GR" dirty="0" smtClean="0">
                <a:solidFill>
                  <a:schemeClr val="bg1"/>
                </a:solidFill>
              </a:rPr>
              <a:t>ΤΥΧΑΙΑ ΣΦΑΛΜΑΤΑ </a:t>
            </a:r>
            <a:br>
              <a:rPr lang="el-GR" altLang="el-GR" dirty="0" smtClean="0">
                <a:solidFill>
                  <a:schemeClr val="bg1"/>
                </a:solidFill>
              </a:rPr>
            </a:br>
            <a:r>
              <a:rPr lang="el-GR" altLang="el-GR" dirty="0" smtClean="0">
                <a:solidFill>
                  <a:schemeClr val="bg1"/>
                </a:solidFill>
              </a:rPr>
              <a:t>Τι </a:t>
            </a:r>
            <a:r>
              <a:rPr lang="el-GR" altLang="el-GR" dirty="0">
                <a:solidFill>
                  <a:schemeClr val="bg1"/>
                </a:solidFill>
              </a:rPr>
              <a:t>εκφράζει η τυπική απόκλιση</a:t>
            </a:r>
          </a:p>
        </p:txBody>
      </p:sp>
      <p:pic>
        <p:nvPicPr>
          <p:cNvPr id="32773" name="Picture 3">
            <a:extLst>
              <a:ext uri="{FF2B5EF4-FFF2-40B4-BE49-F238E27FC236}">
                <a16:creationId xmlns:a16="http://schemas.microsoft.com/office/drawing/2014/main" xmlns="" id="{A19AD40E-31A4-4FD1-A971-B3092BEC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65" t="8022" r="22559" b="24442"/>
          <a:stretch>
            <a:fillRect/>
          </a:stretch>
        </p:blipFill>
        <p:spPr bwMode="auto">
          <a:xfrm>
            <a:off x="1258888" y="1628775"/>
            <a:ext cx="6638925" cy="4392613"/>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a16="http://schemas.microsoft.com/office/drawing/2014/main" xmlns="" id="{69FAD910-8386-4CEB-BF0F-9A27EEF29A58}"/>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a16="http://schemas.microsoft.com/office/drawing/2014/main" xmlns="" id="{785C1F8B-8F49-4613-841C-15AFC1BB5A82}"/>
              </a:ext>
            </a:extLst>
          </p:cNvPr>
          <p:cNvSpPr>
            <a:spLocks noGrp="1"/>
          </p:cNvSpPr>
          <p:nvPr>
            <p:ph type="sldNum" sz="quarter" idx="12"/>
          </p:nvPr>
        </p:nvSpPr>
        <p:spPr/>
        <p:txBody>
          <a:bodyPr/>
          <a:lstStyle/>
          <a:p>
            <a:fld id="{393A751A-9160-4F23-8680-B80B5030C2C2}" type="slidenum">
              <a:rPr lang="el-GR" altLang="el-GR" smtClean="0"/>
              <a:pPr/>
              <a:t>20</a:t>
            </a:fld>
            <a:endParaRPr lang="el-GR" alt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descr="Large confetti">
            <a:extLst>
              <a:ext uri="{FF2B5EF4-FFF2-40B4-BE49-F238E27FC236}">
                <a16:creationId xmlns:a16="http://schemas.microsoft.com/office/drawing/2014/main" xmlns="" id="{3B564489-9896-4517-876A-460394DF94DE}"/>
              </a:ext>
            </a:extLst>
          </p:cNvPr>
          <p:cNvSpPr>
            <a:spLocks noGrp="1" noChangeArrowheads="1"/>
          </p:cNvSpPr>
          <p:nvPr>
            <p:ph type="title"/>
          </p:nvPr>
        </p:nvSpPr>
        <p:spPr/>
        <p:txBody>
          <a:bodyPr>
            <a:noAutofit/>
          </a:bodyPr>
          <a:lstStyle/>
          <a:p>
            <a:pPr algn="ctr" eaLnBrk="1" hangingPunct="1"/>
            <a:r>
              <a:rPr lang="el-GR" altLang="el-GR" sz="4000" dirty="0" smtClean="0">
                <a:solidFill>
                  <a:schemeClr val="bg1"/>
                </a:solidFill>
              </a:rPr>
              <a:t>ΣΤΑΤΙΣΤΙΚΗ ΕΠΕΞΕΡΓΑΣΙΑ ΤΥΧΑΙΩΝ ΣΦΑΛΜΑΤΩΝ</a:t>
            </a:r>
            <a:endParaRPr lang="el-GR" altLang="el-GR" sz="4000" dirty="0">
              <a:solidFill>
                <a:schemeClr val="bg1"/>
              </a:solidFill>
            </a:endParaRPr>
          </a:p>
        </p:txBody>
      </p:sp>
      <mc:AlternateContent xmlns:mc="http://schemas.openxmlformats.org/markup-compatibility/2006" xmlns:a14="http://schemas.microsoft.com/office/drawing/2010/main">
        <mc:Choice Requires="a14">
          <p:sp>
            <p:nvSpPr>
              <p:cNvPr id="33797" name="Text Box 5">
                <a:extLst>
                  <a:ext uri="{FF2B5EF4-FFF2-40B4-BE49-F238E27FC236}">
                    <a16:creationId xmlns:a16="http://schemas.microsoft.com/office/drawing/2014/main" xmlns="" id="{FC3B6502-9F9F-4F21-BA9A-188B8B16F640}"/>
                  </a:ext>
                </a:extLst>
              </p:cNvPr>
              <p:cNvSpPr txBox="1">
                <a:spLocks noChangeArrowheads="1"/>
              </p:cNvSpPr>
              <p:nvPr/>
            </p:nvSpPr>
            <p:spPr bwMode="auto">
              <a:xfrm>
                <a:off x="251842" y="1635688"/>
                <a:ext cx="8712646" cy="468891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square">
                <a:spAutoFit/>
              </a:bodyPr>
              <a:lstStyle/>
              <a:p>
                <a:pPr marL="342900" indent="-342900" algn="just" eaLnBrk="0" hangingPunct="0">
                  <a:spcBef>
                    <a:spcPct val="20000"/>
                  </a:spcBef>
                  <a:buClr>
                    <a:schemeClr val="accent1"/>
                  </a:buClr>
                  <a:buSzPct val="75000"/>
                  <a:buFont typeface="Arial" panose="020B0604020202020204" pitchFamily="34" charset="0"/>
                  <a:buChar char="•"/>
                  <a:defRPr/>
                </a:pPr>
                <a:r>
                  <a:rPr lang="el-GR" sz="2000" dirty="0" smtClean="0">
                    <a:solidFill>
                      <a:schemeClr val="bg1"/>
                    </a:solidFill>
                    <a:cs typeface="+mn-cs"/>
                  </a:rPr>
                  <a:t>Οφείλονται </a:t>
                </a:r>
                <a:r>
                  <a:rPr lang="el-GR" sz="2000" dirty="0">
                    <a:solidFill>
                      <a:schemeClr val="bg1"/>
                    </a:solidFill>
                    <a:cs typeface="+mn-cs"/>
                  </a:rPr>
                  <a:t>σε τυχαίους </a:t>
                </a:r>
                <a:r>
                  <a:rPr lang="el-GR" sz="2000" dirty="0" smtClean="0">
                    <a:solidFill>
                      <a:schemeClr val="bg1"/>
                    </a:solidFill>
                    <a:cs typeface="+mn-cs"/>
                  </a:rPr>
                  <a:t>παράγοντες: επίδραση </a:t>
                </a:r>
                <a:r>
                  <a:rPr lang="el-GR" sz="2000" dirty="0">
                    <a:solidFill>
                      <a:schemeClr val="bg1"/>
                    </a:solidFill>
                    <a:cs typeface="+mn-cs"/>
                  </a:rPr>
                  <a:t>του περιβάλλοντος  (θόρυβος, παρεμβολές</a:t>
                </a:r>
                <a:r>
                  <a:rPr lang="el-GR" sz="2000" dirty="0" smtClean="0">
                    <a:solidFill>
                      <a:schemeClr val="bg1"/>
                    </a:solidFill>
                    <a:cs typeface="+mn-cs"/>
                  </a:rPr>
                  <a:t>), </a:t>
                </a:r>
                <a:r>
                  <a:rPr lang="el-GR" sz="2000" dirty="0">
                    <a:solidFill>
                      <a:schemeClr val="bg1"/>
                    </a:solidFill>
                    <a:cs typeface="+mn-cs"/>
                  </a:rPr>
                  <a:t>ατέλειες οργάνων, </a:t>
                </a:r>
                <a:r>
                  <a:rPr lang="el-GR" sz="2000" dirty="0" smtClean="0">
                    <a:solidFill>
                      <a:schemeClr val="bg1"/>
                    </a:solidFill>
                    <a:cs typeface="+mn-cs"/>
                  </a:rPr>
                  <a:t>αλληλεπίδραση </a:t>
                </a:r>
                <a:r>
                  <a:rPr lang="el-GR" sz="2000" dirty="0">
                    <a:solidFill>
                      <a:schemeClr val="bg1"/>
                    </a:solidFill>
                    <a:cs typeface="+mn-cs"/>
                  </a:rPr>
                  <a:t>οργάνου-μετρούμενου μεγέθους, </a:t>
                </a:r>
                <a:r>
                  <a:rPr lang="el-GR" sz="2000" dirty="0" smtClean="0">
                    <a:solidFill>
                      <a:schemeClr val="bg1"/>
                    </a:solidFill>
                    <a:cs typeface="+mn-cs"/>
                  </a:rPr>
                  <a:t>υποκειμενικοί </a:t>
                </a:r>
                <a:r>
                  <a:rPr lang="el-GR" sz="2000" dirty="0">
                    <a:solidFill>
                      <a:schemeClr val="bg1"/>
                    </a:solidFill>
                    <a:cs typeface="+mn-cs"/>
                  </a:rPr>
                  <a:t>παράγοντες </a:t>
                </a:r>
                <a:r>
                  <a:rPr lang="el-GR" sz="2000" dirty="0" smtClean="0">
                    <a:solidFill>
                      <a:schemeClr val="bg1"/>
                    </a:solidFill>
                    <a:cs typeface="+mn-cs"/>
                  </a:rPr>
                  <a:t>κλπ. </a:t>
                </a:r>
              </a:p>
              <a:p>
                <a:pPr algn="just" eaLnBrk="0" hangingPunct="0">
                  <a:spcBef>
                    <a:spcPts val="0"/>
                  </a:spcBef>
                  <a:buClr>
                    <a:schemeClr val="accent1"/>
                  </a:buClr>
                  <a:buSzPct val="75000"/>
                  <a:defRPr/>
                </a:pPr>
                <a:endParaRPr lang="el-GR" sz="2000" dirty="0">
                  <a:solidFill>
                    <a:schemeClr val="bg1"/>
                  </a:solidFill>
                  <a:cs typeface="+mn-cs"/>
                </a:endParaRPr>
              </a:p>
              <a:p>
                <a:pPr algn="just" eaLnBrk="0" hangingPunct="0">
                  <a:spcBef>
                    <a:spcPts val="0"/>
                  </a:spcBef>
                  <a:buClr>
                    <a:schemeClr val="accent1"/>
                  </a:buClr>
                  <a:buSzPct val="75000"/>
                  <a:defRPr/>
                </a:pPr>
                <a:r>
                  <a:rPr kumimoji="1" lang="el-GR" sz="2000" b="1" dirty="0">
                    <a:solidFill>
                      <a:schemeClr val="bg1"/>
                    </a:solidFill>
                    <a:effectLst>
                      <a:outerShdw blurRad="38100" dist="38100" dir="2700000" algn="tl">
                        <a:srgbClr val="000000"/>
                      </a:outerShdw>
                    </a:effectLst>
                    <a:cs typeface="+mn-cs"/>
                  </a:rPr>
                  <a:t>ΜΕ ΕΠΑΝΑΛΑΜΒΑΝΟΜΕΝΕΣ ΜΕΤΡΗΣΕΙΣ </a:t>
                </a:r>
                <a:r>
                  <a:rPr kumimoji="1" lang="el-GR" sz="2000" b="1" dirty="0" smtClean="0">
                    <a:solidFill>
                      <a:schemeClr val="bg1"/>
                    </a:solidFill>
                    <a:effectLst>
                      <a:outerShdw blurRad="38100" dist="38100" dir="2700000" algn="tl">
                        <a:srgbClr val="000000"/>
                      </a:outerShdw>
                    </a:effectLst>
                    <a:cs typeface="+mn-cs"/>
                  </a:rPr>
                  <a:t>ΜΕ </a:t>
                </a:r>
                <a:r>
                  <a:rPr kumimoji="1" lang="el-GR" sz="2000" b="1" dirty="0">
                    <a:solidFill>
                      <a:schemeClr val="bg1"/>
                    </a:solidFill>
                    <a:effectLst>
                      <a:outerShdw blurRad="38100" dist="38100" dir="2700000" algn="tl">
                        <a:srgbClr val="000000"/>
                      </a:outerShdw>
                    </a:effectLst>
                    <a:cs typeface="+mn-cs"/>
                  </a:rPr>
                  <a:t>ΤΟ ΙΔΙΟ ΟΡΓΑΝΟ ΠΕΡΙΟΡΙΖΟΥΜΕ ΤΗΝ ΕΠΙΔΡΑΣΗ ΤΩΝ ΤΥΧΑΙΩΝ </a:t>
                </a:r>
                <a:r>
                  <a:rPr kumimoji="1" lang="el-GR" sz="2000" b="1" dirty="0" smtClean="0">
                    <a:solidFill>
                      <a:schemeClr val="bg1"/>
                    </a:solidFill>
                    <a:effectLst>
                      <a:outerShdw blurRad="38100" dist="38100" dir="2700000" algn="tl">
                        <a:srgbClr val="000000"/>
                      </a:outerShdw>
                    </a:effectLst>
                    <a:cs typeface="+mn-cs"/>
                  </a:rPr>
                  <a:t>ΣΦΑΛΜΑΤΩΝ</a:t>
                </a:r>
                <a:endParaRPr lang="el-GR" sz="2000" b="1" dirty="0">
                  <a:cs typeface="+mn-cs"/>
                </a:endParaRPr>
              </a:p>
              <a:p>
                <a:pPr eaLnBrk="0" hangingPunct="0">
                  <a:spcBef>
                    <a:spcPct val="50000"/>
                  </a:spcBef>
                  <a:defRPr/>
                </a:pPr>
                <a:r>
                  <a:rPr lang="el-GR" sz="2200" dirty="0" smtClean="0">
                    <a:solidFill>
                      <a:schemeClr val="bg1"/>
                    </a:solidFill>
                    <a:cs typeface="+mn-cs"/>
                  </a:rPr>
                  <a:t>ΕΣΤΩ</a:t>
                </a:r>
                <a:r>
                  <a:rPr lang="en-US" sz="2200" dirty="0">
                    <a:solidFill>
                      <a:schemeClr val="bg1"/>
                    </a:solidFill>
                    <a:cs typeface="+mn-cs"/>
                  </a:rPr>
                  <a:t>:</a:t>
                </a:r>
                <a:r>
                  <a:rPr lang="el-GR" sz="2200" dirty="0" smtClean="0">
                    <a:solidFill>
                      <a:schemeClr val="bg1"/>
                    </a:solidFill>
                    <a:cs typeface="+mn-cs"/>
                  </a:rPr>
                  <a:t>  </a:t>
                </a:r>
              </a:p>
              <a:p>
                <a:pPr eaLnBrk="0" hangingPunct="0">
                  <a:spcBef>
                    <a:spcPct val="50000"/>
                  </a:spcBef>
                  <a:defRPr/>
                </a:pPr>
                <a:r>
                  <a:rPr lang="el-GR" sz="2200" dirty="0" smtClean="0">
                    <a:solidFill>
                      <a:schemeClr val="bg1"/>
                    </a:solidFill>
                    <a:cs typeface="+mn-cs"/>
                  </a:rPr>
                  <a:t>Χ :</a:t>
                </a:r>
                <a:r>
                  <a:rPr lang="en-US" sz="2200" dirty="0" smtClean="0">
                    <a:solidFill>
                      <a:schemeClr val="bg1"/>
                    </a:solidFill>
                    <a:cs typeface="+mn-cs"/>
                  </a:rPr>
                  <a:t> </a:t>
                </a:r>
                <a:r>
                  <a:rPr lang="el-GR" sz="2200" dirty="0">
                    <a:solidFill>
                      <a:schemeClr val="bg1"/>
                    </a:solidFill>
                    <a:cs typeface="+mn-cs"/>
                  </a:rPr>
                  <a:t>ΜΕΤΡΟΥΜΕΝΟ </a:t>
                </a:r>
                <a:r>
                  <a:rPr lang="el-GR" sz="2200" dirty="0" smtClean="0">
                    <a:solidFill>
                      <a:schemeClr val="bg1"/>
                    </a:solidFill>
                    <a:cs typeface="+mn-cs"/>
                  </a:rPr>
                  <a:t>ΜΕΓΕΘΟΣ,  Ν : ΑΡΙΘΜΟΣ </a:t>
                </a:r>
                <a:r>
                  <a:rPr lang="el-GR" sz="2200" dirty="0">
                    <a:solidFill>
                      <a:schemeClr val="bg1"/>
                    </a:solidFill>
                    <a:cs typeface="+mn-cs"/>
                  </a:rPr>
                  <a:t>ΜΕΤΡΗΣΕΩΝ</a:t>
                </a:r>
              </a:p>
              <a:p>
                <a:pPr marL="0" marR="0">
                  <a:lnSpc>
                    <a:spcPct val="107000"/>
                  </a:lnSpc>
                  <a:spcBef>
                    <a:spcPts val="0"/>
                  </a:spcBef>
                  <a:spcAft>
                    <a:spcPts val="0"/>
                  </a:spcAft>
                </a:pPr>
                <a:endParaRPr lang="el-GR" sz="2200" dirty="0" smtClean="0">
                  <a:solidFill>
                    <a:schemeClr val="bg1"/>
                  </a:solidFill>
                  <a:cs typeface="+mn-cs"/>
                </a:endParaRPr>
              </a:p>
              <a:p>
                <a:pPr marL="0" marR="0">
                  <a:lnSpc>
                    <a:spcPct val="107000"/>
                  </a:lnSpc>
                  <a:spcBef>
                    <a:spcPts val="0"/>
                  </a:spcBef>
                  <a:spcAft>
                    <a:spcPts val="1200"/>
                  </a:spcAft>
                </a:pPr>
                <a:r>
                  <a:rPr lang="el-GR" dirty="0" smtClean="0">
                    <a:solidFill>
                      <a:schemeClr val="bg1"/>
                    </a:solidFill>
                    <a:cs typeface="+mn-cs"/>
                  </a:rPr>
                  <a:t>      ΜΕΣΗ ΤΙΜΗ      </a:t>
                </a:r>
                <a14:m>
                  <m:oMath xmlns:m="http://schemas.openxmlformats.org/officeDocument/2006/math">
                    <m:acc>
                      <m:accPr>
                        <m: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x</m:t>
                        </m:r>
                      </m:e>
                    </m:acc>
                    <m:r>
                      <a:rPr lang="el-GR" sz="2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subSup"/>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naryPr>
                          <m:sub>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i</m:t>
                            </m:r>
                            <m:r>
                              <a:rPr lang="el-GR" sz="2800">
                                <a:effectLst/>
                                <a:latin typeface="Cambria Math" panose="02040503050406030204" pitchFamily="18" charset="0"/>
                                <a:ea typeface="Calibri" panose="020F0502020204030204" pitchFamily="34" charset="0"/>
                                <a:cs typeface="Times New Roman" panose="02020603050405020304" pitchFamily="18" charset="0"/>
                              </a:rPr>
                              <m:t>=1</m:t>
                            </m:r>
                          </m:sub>
                          <m:sup>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N</m:t>
                            </m:r>
                          </m:sup>
                          <m:e>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i</m:t>
                                </m:r>
                              </m:sub>
                            </m:sSub>
                          </m:e>
                        </m:nary>
                      </m:num>
                      <m:den>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N</m:t>
                        </m:r>
                      </m:den>
                    </m:f>
                    <m:r>
                      <a:rPr lang="el-GR" sz="2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x</m:t>
                                </m:r>
                              </m:e>
                              <m:sub>
                                <m:r>
                                  <a:rPr lang="el-GR" sz="2800">
                                    <a:effectLst/>
                                    <a:latin typeface="Cambria Math" panose="02040503050406030204" pitchFamily="18" charset="0"/>
                                    <a:ea typeface="Calibri" panose="020F0502020204030204" pitchFamily="34" charset="0"/>
                                    <a:cs typeface="Times New Roman" panose="02020603050405020304" pitchFamily="18" charset="0"/>
                                  </a:rPr>
                                  <m:t>1</m:t>
                                </m:r>
                              </m:sub>
                            </m:sSub>
                            <m:r>
                              <a:rPr lang="el-GR" sz="2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x</m:t>
                                </m:r>
                              </m:e>
                              <m:sub>
                                <m:r>
                                  <a:rPr lang="el-GR" sz="2800">
                                    <a:effectLst/>
                                    <a:latin typeface="Cambria Math" panose="02040503050406030204" pitchFamily="18" charset="0"/>
                                    <a:ea typeface="Calibri" panose="020F0502020204030204" pitchFamily="34" charset="0"/>
                                    <a:cs typeface="Times New Roman" panose="02020603050405020304" pitchFamily="18" charset="0"/>
                                  </a:rPr>
                                  <m:t>2</m:t>
                                </m:r>
                              </m:sub>
                            </m:sSub>
                            <m:r>
                              <a:rPr lang="el-GR" sz="2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x</m:t>
                                </m:r>
                              </m:e>
                              <m:sub>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N</m:t>
                                </m:r>
                              </m:sub>
                            </m:sSub>
                          </m:e>
                        </m:d>
                      </m:num>
                      <m:den>
                        <m:r>
                          <m:rPr>
                            <m:sty m:val="p"/>
                          </m:rPr>
                          <a:rPr lang="el-GR" sz="2800">
                            <a:effectLst/>
                            <a:latin typeface="Cambria Math" panose="02040503050406030204" pitchFamily="18" charset="0"/>
                            <a:ea typeface="Calibri" panose="020F0502020204030204" pitchFamily="34" charset="0"/>
                            <a:cs typeface="Times New Roman" panose="02020603050405020304" pitchFamily="18" charset="0"/>
                          </a:rPr>
                          <m:t>N</m:t>
                        </m:r>
                      </m:den>
                    </m:f>
                  </m:oMath>
                </a14:m>
                <a:endParaRPr lang="el-GR"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797" name="Text Box 5">
                <a:extLst>
                  <a:ext uri="{FF2B5EF4-FFF2-40B4-BE49-F238E27FC236}">
                    <a16:creationId xmlns:a16="http://schemas.microsoft.com/office/drawing/2014/main" xmlns="" id="{FC3B6502-9F9F-4F21-BA9A-188B8B16F640}"/>
                  </a:ext>
                </a:extLst>
              </p:cNvPr>
              <p:cNvSpPr txBox="1">
                <a:spLocks noRot="1" noChangeAspect="1" noMove="1" noResize="1" noEditPoints="1" noAdjustHandles="1" noChangeArrowheads="1" noChangeShapeType="1" noTextEdit="1"/>
              </p:cNvSpPr>
              <p:nvPr/>
            </p:nvSpPr>
            <p:spPr bwMode="auto">
              <a:xfrm>
                <a:off x="251842" y="1635688"/>
                <a:ext cx="8712646" cy="4688912"/>
              </a:xfrm>
              <a:prstGeom prst="rect">
                <a:avLst/>
              </a:prstGeom>
              <a:blipFill rotWithShape="0">
                <a:blip r:embed="rId2"/>
                <a:stretch>
                  <a:fillRect/>
                </a:stretch>
              </a:blipFill>
              <a:ln>
                <a:headEnd type="none" w="sm" len="sm"/>
                <a:tailEnd type="none" w="sm" len="sm"/>
              </a:ln>
            </p:spPr>
            <p:txBody>
              <a:bodyPr/>
              <a:lstStyle/>
              <a:p>
                <a:r>
                  <a:rPr lang="en-US">
                    <a:noFill/>
                  </a:rPr>
                  <a:t> </a:t>
                </a:r>
              </a:p>
            </p:txBody>
          </p:sp>
        </mc:Fallback>
      </mc:AlternateContent>
      <p:sp>
        <p:nvSpPr>
          <p:cNvPr id="2" name="Θέση υποσέλιδου 1">
            <a:extLst>
              <a:ext uri="{FF2B5EF4-FFF2-40B4-BE49-F238E27FC236}">
                <a16:creationId xmlns:a16="http://schemas.microsoft.com/office/drawing/2014/main" xmlns="" id="{6AEDAB7E-8EC1-4181-B466-06AAF4B57856}"/>
              </a:ext>
            </a:extLst>
          </p:cNvPr>
          <p:cNvSpPr>
            <a:spLocks noGrp="1"/>
          </p:cNvSpPr>
          <p:nvPr>
            <p:ph type="ftr" sz="quarter" idx="11"/>
          </p:nvPr>
        </p:nvSpPr>
        <p:spPr>
          <a:xfrm>
            <a:off x="179512" y="6381328"/>
            <a:ext cx="5055840" cy="457200"/>
          </a:xfrm>
        </p:spPr>
        <p:style>
          <a:lnRef idx="1">
            <a:schemeClr val="dk1"/>
          </a:lnRef>
          <a:fillRef idx="2">
            <a:schemeClr val="dk1"/>
          </a:fillRef>
          <a:effectRef idx="1">
            <a:schemeClr val="dk1"/>
          </a:effectRef>
          <a:fontRef idx="minor">
            <a:schemeClr val="dk1"/>
          </a:fontRef>
        </p:style>
        <p:txBody>
          <a:bodyPr/>
          <a:lstStyle/>
          <a:p>
            <a:pPr algn="l">
              <a:defRPr/>
            </a:pPr>
            <a:r>
              <a:rPr lang="el-GR" dirty="0"/>
              <a:t>Πανεπιστήμιο Δυτικής </a:t>
            </a:r>
            <a:r>
              <a:rPr lang="el-GR" sz="1200" dirty="0"/>
              <a:t>Αττικής</a:t>
            </a:r>
            <a:r>
              <a:rPr lang="el-GR" dirty="0"/>
              <a:t> </a:t>
            </a:r>
            <a:endParaRPr lang="el-GR" dirty="0" smtClean="0"/>
          </a:p>
          <a:p>
            <a:pPr algn="l">
              <a:defRPr/>
            </a:pPr>
            <a:r>
              <a:rPr lang="el-GR" dirty="0" smtClean="0"/>
              <a:t>Μ.ΠΗΛΑΚΟΥΤΑ </a:t>
            </a:r>
            <a:r>
              <a:rPr lang="el-GR" dirty="0"/>
              <a:t>ΜΕΤΡΗΣΕΙΣ -ΑΒΕΒΑΙΟΤΗΤΑ ΜΕΤΡΗΣΕΩΝ</a:t>
            </a:r>
          </a:p>
        </p:txBody>
      </p:sp>
      <p:sp>
        <p:nvSpPr>
          <p:cNvPr id="3" name="Θέση αριθμού διαφάνειας 2">
            <a:extLst>
              <a:ext uri="{FF2B5EF4-FFF2-40B4-BE49-F238E27FC236}">
                <a16:creationId xmlns:a16="http://schemas.microsoft.com/office/drawing/2014/main" xmlns="" id="{05CFDFC7-51F4-4327-8516-EB925D60AD10}"/>
              </a:ext>
            </a:extLst>
          </p:cNvPr>
          <p:cNvSpPr>
            <a:spLocks noGrp="1"/>
          </p:cNvSpPr>
          <p:nvPr>
            <p:ph type="sldNum" sz="quarter" idx="12"/>
          </p:nvPr>
        </p:nvSpPr>
        <p:spPr/>
        <p:txBody>
          <a:bodyPr/>
          <a:lstStyle/>
          <a:p>
            <a:fld id="{E0A06FC7-4A0C-4E1B-AC7F-AC56ACDCE180}" type="slidenum">
              <a:rPr lang="el-GR" altLang="el-GR" smtClean="0"/>
              <a:pPr/>
              <a:t>21</a:t>
            </a:fld>
            <a:endParaRPr lang="el-GR" altLang="el-GR"/>
          </a:p>
        </p:txBody>
      </p:sp>
    </p:spTree>
    <p:extLst>
      <p:ext uri="{BB962C8B-B14F-4D97-AF65-F5344CB8AC3E}">
        <p14:creationId xmlns:p14="http://schemas.microsoft.com/office/powerpoint/2010/main" val="1833184413"/>
      </p:ext>
    </p:extLst>
  </p:cSld>
  <p:clrMapOvr>
    <a:masterClrMapping/>
  </p:clrMapOvr>
  <p:transition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descr="Large confetti">
            <a:extLst>
              <a:ext uri="{FF2B5EF4-FFF2-40B4-BE49-F238E27FC236}">
                <a16:creationId xmlns:a16="http://schemas.microsoft.com/office/drawing/2014/main" xmlns="" id="{EB4A5A90-47A1-4D21-AA8B-03A05DC9DC3A}"/>
              </a:ext>
            </a:extLst>
          </p:cNvPr>
          <p:cNvSpPr>
            <a:spLocks noGrp="1" noChangeArrowheads="1"/>
          </p:cNvSpPr>
          <p:nvPr>
            <p:ph type="title"/>
          </p:nvPr>
        </p:nvSpPr>
        <p:spPr>
          <a:xfrm>
            <a:off x="1116013" y="332656"/>
            <a:ext cx="7772400" cy="1143000"/>
          </a:xfrm>
        </p:spPr>
        <p:txBody>
          <a:bodyPr/>
          <a:lstStyle/>
          <a:p>
            <a:pPr marL="342900" indent="-342900"/>
            <a:r>
              <a:rPr lang="el-GR" altLang="el-GR" sz="4000" dirty="0">
                <a:solidFill>
                  <a:srgbClr val="FFFFE9"/>
                </a:solidFill>
              </a:rPr>
              <a:t>ΣΤΑΤΙΣΤΙΚΗ ΕΠΕΞΕΡΓΑΣΙΑ ΤΥΧΑΙΩΝ ΣΦΑΛΜΑΤΩΝ</a:t>
            </a:r>
            <a:endParaRPr lang="el-GR" altLang="el-GR" sz="4000" dirty="0">
              <a:solidFill>
                <a:schemeClr val="bg1"/>
              </a:solidFill>
            </a:endParaRPr>
          </a:p>
        </p:txBody>
      </p:sp>
      <p:sp>
        <p:nvSpPr>
          <p:cNvPr id="3078" name="Text Box 5">
            <a:extLst>
              <a:ext uri="{FF2B5EF4-FFF2-40B4-BE49-F238E27FC236}">
                <a16:creationId xmlns:a16="http://schemas.microsoft.com/office/drawing/2014/main" xmlns="" id="{DE3E0606-CE18-47C0-A8E1-D4F0922D1094}"/>
              </a:ext>
            </a:extLst>
          </p:cNvPr>
          <p:cNvSpPr txBox="1">
            <a:spLocks noChangeArrowheads="1"/>
          </p:cNvSpPr>
          <p:nvPr/>
        </p:nvSpPr>
        <p:spPr bwMode="auto">
          <a:xfrm>
            <a:off x="179512" y="1743199"/>
            <a:ext cx="8856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l-GR" altLang="el-GR"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ΤΥΠΙΚΗ ΑΠΟΚΛΙΣΗ Ή ΤΥΠΙΚΟ ΣΦΑΛΜΑ ΜΕΣΗΣ </a:t>
            </a:r>
            <a:r>
              <a:rPr lang="el-GR" altLang="el-G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ΤΙΜΗΣ</a:t>
            </a:r>
          </a:p>
        </p:txBody>
      </p:sp>
      <p:graphicFrame>
        <p:nvGraphicFramePr>
          <p:cNvPr id="3074" name="Object 6">
            <a:extLst>
              <a:ext uri="{FF2B5EF4-FFF2-40B4-BE49-F238E27FC236}">
                <a16:creationId xmlns:a16="http://schemas.microsoft.com/office/drawing/2014/main" xmlns="" id="{31B67EA2-AFFB-4F13-8822-6A41374371A9}"/>
              </a:ext>
            </a:extLst>
          </p:cNvPr>
          <p:cNvGraphicFramePr>
            <a:graphicFrameLocks noChangeAspect="1"/>
          </p:cNvGraphicFramePr>
          <p:nvPr/>
        </p:nvGraphicFramePr>
        <p:xfrm>
          <a:off x="2546350" y="2290183"/>
          <a:ext cx="3746500" cy="1006475"/>
        </p:xfrm>
        <a:graphic>
          <a:graphicData uri="http://schemas.openxmlformats.org/presentationml/2006/ole">
            <mc:AlternateContent xmlns:mc="http://schemas.openxmlformats.org/markup-compatibility/2006">
              <mc:Choice xmlns:v="urn:schemas-microsoft-com:vml" Requires="v">
                <p:oleObj spid="_x0000_s13368" name="Equation" r:id="rId3" imgW="1447800" imgH="685800" progId="Equation.DSMT4">
                  <p:embed/>
                </p:oleObj>
              </mc:Choice>
              <mc:Fallback>
                <p:oleObj name="Equation" r:id="rId3" imgW="1447800" imgH="685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6350" y="2290183"/>
                        <a:ext cx="3746500" cy="1006475"/>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9" name="Text Box 7">
            <a:extLst>
              <a:ext uri="{FF2B5EF4-FFF2-40B4-BE49-F238E27FC236}">
                <a16:creationId xmlns:a16="http://schemas.microsoft.com/office/drawing/2014/main" xmlns="" id="{03399210-8FA5-46D8-AA01-3BE80A0E11B7}"/>
              </a:ext>
            </a:extLst>
          </p:cNvPr>
          <p:cNvSpPr txBox="1">
            <a:spLocks noChangeArrowheads="1"/>
          </p:cNvSpPr>
          <p:nvPr/>
        </p:nvSpPr>
        <p:spPr bwMode="auto">
          <a:xfrm>
            <a:off x="179512" y="3429000"/>
            <a:ext cx="89644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spcBef>
                <a:spcPct val="50000"/>
              </a:spcBef>
              <a:buFont typeface="Arial" panose="020B0604020202020204" pitchFamily="34" charset="0"/>
              <a:buChar char="•"/>
            </a:pPr>
            <a:r>
              <a:rPr lang="el-GR" altLang="el-GR" sz="2000" dirty="0">
                <a:solidFill>
                  <a:schemeClr val="bg1"/>
                </a:solidFill>
              </a:rPr>
              <a:t>ΓΙΑ Ν&lt;20 ΜΠΟΡΟΥΜΕ ΝΑ ΚΡΑΤΗΣΟΥΜΕ ΜΟΝΟ ΕΝΑ ΣΗΜΑΝΤΙΚΟ </a:t>
            </a:r>
            <a:r>
              <a:rPr lang="el-GR" altLang="el-GR" sz="2000" dirty="0" smtClean="0">
                <a:solidFill>
                  <a:schemeClr val="bg1"/>
                </a:solidFill>
              </a:rPr>
              <a:t>ΨΗΦΙΟ</a:t>
            </a:r>
            <a:endParaRPr lang="el-GR" altLang="el-GR" sz="2000" dirty="0">
              <a:solidFill>
                <a:schemeClr val="bg1"/>
              </a:solidFill>
            </a:endParaRPr>
          </a:p>
          <a:p>
            <a:pPr marL="342900" indent="-342900">
              <a:spcBef>
                <a:spcPct val="50000"/>
              </a:spcBef>
              <a:buFont typeface="Arial" panose="020B0604020202020204" pitchFamily="34" charset="0"/>
              <a:buChar char="•"/>
            </a:pPr>
            <a:r>
              <a:rPr lang="el-GR" altLang="el-GR" sz="2000" dirty="0">
                <a:solidFill>
                  <a:schemeClr val="bg1"/>
                </a:solidFill>
              </a:rPr>
              <a:t>Η ΜΕΣΗ ΤΙΜΗ ΔΙΑΤΗΡΕΊ ΤΟΣΑ </a:t>
            </a:r>
            <a:r>
              <a:rPr lang="en-US" altLang="el-GR" sz="2000" dirty="0">
                <a:solidFill>
                  <a:schemeClr val="bg1"/>
                </a:solidFill>
              </a:rPr>
              <a:t> </a:t>
            </a:r>
            <a:r>
              <a:rPr lang="el-GR" altLang="el-GR" sz="2000" dirty="0">
                <a:solidFill>
                  <a:schemeClr val="bg1"/>
                </a:solidFill>
              </a:rPr>
              <a:t>ΔΕΚΑΔΙΚΑ ΨΗΦΙΑ ΟΣΑ ΚΑΙ </a:t>
            </a:r>
            <a:r>
              <a:rPr lang="el-GR" altLang="el-GR" sz="2000" dirty="0" smtClean="0">
                <a:solidFill>
                  <a:schemeClr val="bg1"/>
                </a:solidFill>
              </a:rPr>
              <a:t>ΤΟ ΤΥΠΙΚΟ ΣΦΑΛΜΑ</a:t>
            </a:r>
            <a:endParaRPr lang="el-GR" altLang="el-GR" sz="2000" dirty="0">
              <a:solidFill>
                <a:schemeClr val="bg1"/>
              </a:solidFill>
            </a:endParaRPr>
          </a:p>
          <a:p>
            <a:pPr>
              <a:spcBef>
                <a:spcPct val="50000"/>
              </a:spcBef>
            </a:pPr>
            <a:r>
              <a:rPr lang="el-GR" altLang="el-GR" sz="2000" dirty="0">
                <a:solidFill>
                  <a:schemeClr val="bg1"/>
                </a:solidFill>
              </a:rPr>
              <a:t> </a:t>
            </a:r>
          </a:p>
        </p:txBody>
      </p:sp>
      <p:sp>
        <p:nvSpPr>
          <p:cNvPr id="3080" name="Rectangle 11">
            <a:extLst>
              <a:ext uri="{FF2B5EF4-FFF2-40B4-BE49-F238E27FC236}">
                <a16:creationId xmlns:a16="http://schemas.microsoft.com/office/drawing/2014/main" xmlns="" id="{326F6541-C7B5-428C-9116-9A2260F4BD0E}"/>
              </a:ext>
            </a:extLst>
          </p:cNvPr>
          <p:cNvSpPr>
            <a:spLocks noChangeArrowheads="1"/>
          </p:cNvSpPr>
          <p:nvPr/>
        </p:nvSpPr>
        <p:spPr bwMode="auto">
          <a:xfrm>
            <a:off x="2857500" y="3071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l-GR" altLang="el-GR"/>
          </a:p>
        </p:txBody>
      </p:sp>
      <p:sp>
        <p:nvSpPr>
          <p:cNvPr id="3081" name="Rectangle 12">
            <a:extLst>
              <a:ext uri="{FF2B5EF4-FFF2-40B4-BE49-F238E27FC236}">
                <a16:creationId xmlns:a16="http://schemas.microsoft.com/office/drawing/2014/main" xmlns="" id="{61ECC05F-F59A-4D02-A75E-08E6D9D39A01}"/>
              </a:ext>
            </a:extLst>
          </p:cNvPr>
          <p:cNvSpPr>
            <a:spLocks noChangeArrowheads="1"/>
          </p:cNvSpPr>
          <p:nvPr/>
        </p:nvSpPr>
        <p:spPr bwMode="auto">
          <a:xfrm>
            <a:off x="451260" y="5163492"/>
            <a:ext cx="30107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l-GR" altLang="el-GR"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rPr>
              <a:t>ΣΧΕΤΙΚΟ ΣΦΑΛΜΑ</a:t>
            </a:r>
            <a:endParaRPr lang="el-GR" altLang="el-G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ndParaRPr>
          </a:p>
        </p:txBody>
      </p:sp>
      <p:graphicFrame>
        <p:nvGraphicFramePr>
          <p:cNvPr id="3075" name="Object 13">
            <a:extLst>
              <a:ext uri="{FF2B5EF4-FFF2-40B4-BE49-F238E27FC236}">
                <a16:creationId xmlns:a16="http://schemas.microsoft.com/office/drawing/2014/main" xmlns="" id="{46270862-5F50-46FA-81ED-0452CCF76995}"/>
              </a:ext>
            </a:extLst>
          </p:cNvPr>
          <p:cNvGraphicFramePr>
            <a:graphicFrameLocks noChangeAspect="1"/>
          </p:cNvGraphicFramePr>
          <p:nvPr/>
        </p:nvGraphicFramePr>
        <p:xfrm>
          <a:off x="3816350" y="4991596"/>
          <a:ext cx="2203450" cy="822325"/>
        </p:xfrm>
        <a:graphic>
          <a:graphicData uri="http://schemas.openxmlformats.org/presentationml/2006/ole">
            <mc:AlternateContent xmlns:mc="http://schemas.openxmlformats.org/markup-compatibility/2006">
              <mc:Choice xmlns:v="urn:schemas-microsoft-com:vml" Requires="v">
                <p:oleObj spid="_x0000_s13369" name="Equation" r:id="rId5" imgW="1054100" imgH="393700" progId="Equation.DSMT4">
                  <p:embed/>
                </p:oleObj>
              </mc:Choice>
              <mc:Fallback>
                <p:oleObj name="Equation" r:id="rId5" imgW="10541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350" y="4991596"/>
                        <a:ext cx="2203450" cy="822325"/>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Θέση υποσέλιδου 2">
            <a:extLst>
              <a:ext uri="{FF2B5EF4-FFF2-40B4-BE49-F238E27FC236}">
                <a16:creationId xmlns:a16="http://schemas.microsoft.com/office/drawing/2014/main" xmlns="" id="{766922D1-D792-4C86-8C23-3266915ABEEC}"/>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4" name="Θέση αριθμού διαφάνειας 3">
            <a:extLst>
              <a:ext uri="{FF2B5EF4-FFF2-40B4-BE49-F238E27FC236}">
                <a16:creationId xmlns:a16="http://schemas.microsoft.com/office/drawing/2014/main" xmlns="" id="{0D571F8E-FB1F-41E1-8F38-97D613D3D3B0}"/>
              </a:ext>
            </a:extLst>
          </p:cNvPr>
          <p:cNvSpPr>
            <a:spLocks noGrp="1"/>
          </p:cNvSpPr>
          <p:nvPr>
            <p:ph type="sldNum" sz="quarter" idx="12"/>
          </p:nvPr>
        </p:nvSpPr>
        <p:spPr/>
        <p:txBody>
          <a:bodyPr/>
          <a:lstStyle/>
          <a:p>
            <a:fld id="{E0A06FC7-4A0C-4E1B-AC7F-AC56ACDCE180}" type="slidenum">
              <a:rPr lang="el-GR" altLang="el-GR" smtClean="0"/>
              <a:pPr/>
              <a:t>22</a:t>
            </a:fld>
            <a:endParaRPr lang="el-GR" altLang="el-GR"/>
          </a:p>
        </p:txBody>
      </p:sp>
    </p:spTree>
    <p:extLst>
      <p:ext uri="{BB962C8B-B14F-4D97-AF65-F5344CB8AC3E}">
        <p14:creationId xmlns:p14="http://schemas.microsoft.com/office/powerpoint/2010/main" val="3662162738"/>
      </p:ext>
    </p:extLst>
  </p:cSld>
  <p:clrMapOvr>
    <a:masterClrMapping/>
  </p:clrMapOvr>
  <p:transition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descr="Large confetti">
            <a:extLst>
              <a:ext uri="{FF2B5EF4-FFF2-40B4-BE49-F238E27FC236}">
                <a16:creationId xmlns:a16="http://schemas.microsoft.com/office/drawing/2014/main" xmlns="" id="{06934DD5-3C6A-41E3-A452-5F90F8431B1A}"/>
              </a:ext>
            </a:extLst>
          </p:cNvPr>
          <p:cNvSpPr>
            <a:spLocks noGrp="1" noChangeArrowheads="1"/>
          </p:cNvSpPr>
          <p:nvPr>
            <p:ph type="title"/>
          </p:nvPr>
        </p:nvSpPr>
        <p:spPr/>
        <p:txBody>
          <a:bodyPr anchor="ctr"/>
          <a:lstStyle/>
          <a:p>
            <a:pPr algn="ctr" eaLnBrk="1" hangingPunct="1"/>
            <a:r>
              <a:rPr lang="el-GR" altLang="el-GR" sz="4000" dirty="0" smtClean="0">
                <a:solidFill>
                  <a:schemeClr val="bg1"/>
                </a:solidFill>
              </a:rPr>
              <a:t>ΑΡΙΘΜΗΤΙΚΗ ΕΦΑΡΜΟΓΗ</a:t>
            </a:r>
            <a:endParaRPr lang="el-GR" altLang="el-GR" sz="4000" dirty="0">
              <a:solidFill>
                <a:schemeClr val="bg1"/>
              </a:solidFill>
            </a:endParaRPr>
          </a:p>
        </p:txBody>
      </p:sp>
      <p:pic>
        <p:nvPicPr>
          <p:cNvPr id="4102" name="Picture 3">
            <a:extLst>
              <a:ext uri="{FF2B5EF4-FFF2-40B4-BE49-F238E27FC236}">
                <a16:creationId xmlns:a16="http://schemas.microsoft.com/office/drawing/2014/main" xmlns="" id="{54C2F8A6-8E52-4689-B57E-645B4443E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43" t="12219" r="40851" b="15756"/>
          <a:stretch>
            <a:fillRect/>
          </a:stretch>
        </p:blipFill>
        <p:spPr bwMode="auto">
          <a:xfrm>
            <a:off x="2555875" y="1628775"/>
            <a:ext cx="4032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8" name="Object 9">
            <a:extLst>
              <a:ext uri="{FF2B5EF4-FFF2-40B4-BE49-F238E27FC236}">
                <a16:creationId xmlns:a16="http://schemas.microsoft.com/office/drawing/2014/main" xmlns="" id="{E33783D9-630D-440B-ABC0-CB9A04942771}"/>
              </a:ext>
            </a:extLst>
          </p:cNvPr>
          <p:cNvGraphicFramePr>
            <a:graphicFrameLocks noChangeAspect="1"/>
          </p:cNvGraphicFramePr>
          <p:nvPr/>
        </p:nvGraphicFramePr>
        <p:xfrm>
          <a:off x="2555875" y="5157788"/>
          <a:ext cx="3981450" cy="557212"/>
        </p:xfrm>
        <a:graphic>
          <a:graphicData uri="http://schemas.openxmlformats.org/presentationml/2006/ole">
            <mc:AlternateContent xmlns:mc="http://schemas.openxmlformats.org/markup-compatibility/2006">
              <mc:Choice xmlns:v="urn:schemas-microsoft-com:vml" Requires="v">
                <p:oleObj spid="_x0000_s4136" name="Equation" r:id="rId4" imgW="2171700" imgH="304800" progId="Equation.DSMT4">
                  <p:embed/>
                </p:oleObj>
              </mc:Choice>
              <mc:Fallback>
                <p:oleObj name="Equation" r:id="rId4" imgW="2171700" imgH="304800" progId="Equation.DSMT4">
                  <p:embed/>
                  <p:pic>
                    <p:nvPicPr>
                      <p:cNvPr id="4098" name="Object 9">
                        <a:extLst>
                          <a:ext uri="{FF2B5EF4-FFF2-40B4-BE49-F238E27FC236}">
                            <a16:creationId xmlns:a16="http://schemas.microsoft.com/office/drawing/2014/main" xmlns="" id="{E33783D9-630D-440B-ABC0-CB9A04942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5157788"/>
                        <a:ext cx="3981450" cy="557212"/>
                      </a:xfrm>
                      <a:prstGeom prst="rect">
                        <a:avLst/>
                      </a:prstGeom>
                      <a:solidFill>
                        <a:srgbClr val="85858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AutoShape 5">
            <a:extLst>
              <a:ext uri="{FF2B5EF4-FFF2-40B4-BE49-F238E27FC236}">
                <a16:creationId xmlns:a16="http://schemas.microsoft.com/office/drawing/2014/main" xmlns="" id="{76CF04B3-9EA5-4DF2-8615-1C4C68A57DB4}"/>
              </a:ext>
            </a:extLst>
          </p:cNvPr>
          <p:cNvSpPr>
            <a:spLocks noChangeArrowheads="1"/>
          </p:cNvSpPr>
          <p:nvPr/>
        </p:nvSpPr>
        <p:spPr bwMode="auto">
          <a:xfrm>
            <a:off x="7315200" y="3810000"/>
            <a:ext cx="1524000" cy="1143000"/>
          </a:xfrm>
          <a:prstGeom prst="wedgeRectCallout">
            <a:avLst>
              <a:gd name="adj1" fmla="val -138833"/>
              <a:gd name="adj2" fmla="val 90995"/>
            </a:avLst>
          </a:prstGeom>
          <a:solidFill>
            <a:schemeClr val="tx2">
              <a:lumMod val="60000"/>
              <a:lumOff val="40000"/>
            </a:schemeClr>
          </a:solidFill>
          <a:ln w="9525">
            <a:solidFill>
              <a:schemeClr val="tx1"/>
            </a:solidFill>
            <a:miter lim="800000"/>
            <a:headEnd/>
            <a:tailEnd/>
          </a:ln>
        </p:spPr>
        <p:txBody>
          <a:bodyPr/>
          <a:lstStyle/>
          <a:p>
            <a:pPr eaLnBrk="0" hangingPunct="0">
              <a:spcBef>
                <a:spcPct val="50000"/>
              </a:spcBef>
              <a:defRPr/>
            </a:pPr>
            <a:r>
              <a:rPr lang="el-GR" sz="1400" b="1" dirty="0">
                <a:solidFill>
                  <a:schemeClr val="accent3">
                    <a:lumMod val="50000"/>
                  </a:schemeClr>
                </a:solidFill>
              </a:rPr>
              <a:t>ΜΟΝΟ ΕΝΑ ΣΗΜΑΝΤΙΚΟ ΨΗΦΙΟ ΣΤΟ ΣΦΑΛΜΑ</a:t>
            </a:r>
          </a:p>
        </p:txBody>
      </p:sp>
      <p:sp>
        <p:nvSpPr>
          <p:cNvPr id="5128" name="AutoShape 7">
            <a:extLst>
              <a:ext uri="{FF2B5EF4-FFF2-40B4-BE49-F238E27FC236}">
                <a16:creationId xmlns:a16="http://schemas.microsoft.com/office/drawing/2014/main" xmlns="" id="{71D6C079-953B-4851-B708-684F0D4E6778}"/>
              </a:ext>
            </a:extLst>
          </p:cNvPr>
          <p:cNvSpPr>
            <a:spLocks noChangeArrowheads="1"/>
          </p:cNvSpPr>
          <p:nvPr/>
        </p:nvSpPr>
        <p:spPr bwMode="auto">
          <a:xfrm rot="10800000">
            <a:off x="179388" y="3860800"/>
            <a:ext cx="1835150" cy="1328738"/>
          </a:xfrm>
          <a:prstGeom prst="wedgeRectCallout">
            <a:avLst>
              <a:gd name="adj1" fmla="val -156796"/>
              <a:gd name="adj2" fmla="val -63259"/>
            </a:avLst>
          </a:prstGeom>
          <a:solidFill>
            <a:schemeClr val="tx2">
              <a:lumMod val="60000"/>
              <a:lumOff val="40000"/>
            </a:schemeClr>
          </a:solidFill>
          <a:ln w="9525">
            <a:solidFill>
              <a:schemeClr val="tx1"/>
            </a:solidFill>
            <a:miter lim="800000"/>
            <a:headEnd/>
            <a:tailEnd/>
          </a:ln>
        </p:spPr>
        <p:txBody>
          <a:bodyPr rot="10800000"/>
          <a:lstStyle/>
          <a:p>
            <a:pPr eaLnBrk="0" hangingPunct="0">
              <a:spcBef>
                <a:spcPct val="50000"/>
              </a:spcBef>
              <a:defRPr/>
            </a:pPr>
            <a:r>
              <a:rPr lang="el-GR" sz="1400" b="1" dirty="0">
                <a:solidFill>
                  <a:schemeClr val="accent3">
                    <a:lumMod val="50000"/>
                  </a:schemeClr>
                </a:solidFill>
              </a:rPr>
              <a:t>Η ΜΕΣΗ ΤΙΜΗ ΔΙΑΤΗΡΕΊ ΤΟΣΑ ΔΕΚΑΔΙΚΑ ΨΗΦΙΑ ΟΣΑ ΚΑΙ ΤΟ ΣΦΑΛΜΑ</a:t>
            </a:r>
          </a:p>
          <a:p>
            <a:pPr algn="ctr">
              <a:defRPr/>
            </a:pPr>
            <a:endParaRPr lang="el-GR" sz="1400" b="1" dirty="0">
              <a:solidFill>
                <a:srgbClr val="FF0000"/>
              </a:solidFill>
            </a:endParaRPr>
          </a:p>
          <a:p>
            <a:pPr algn="ctr">
              <a:defRPr/>
            </a:pPr>
            <a:endParaRPr lang="el-GR" sz="2800" dirty="0">
              <a:solidFill>
                <a:srgbClr val="FF0000"/>
              </a:solidFill>
              <a:latin typeface="Tahoma" pitchFamily="34" charset="0"/>
            </a:endParaRPr>
          </a:p>
        </p:txBody>
      </p:sp>
      <p:pic>
        <p:nvPicPr>
          <p:cNvPr id="5129" name="Picture 10">
            <a:extLst>
              <a:ext uri="{FF2B5EF4-FFF2-40B4-BE49-F238E27FC236}">
                <a16:creationId xmlns:a16="http://schemas.microsoft.com/office/drawing/2014/main" xmlns="" id="{879DAAC5-9727-43B4-8769-75050DD9B5A2}"/>
              </a:ext>
            </a:extLst>
          </p:cNvPr>
          <p:cNvPicPr>
            <a:picLocks noChangeAspect="1" noChangeArrowheads="1"/>
          </p:cNvPicPr>
          <p:nvPr/>
        </p:nvPicPr>
        <p:blipFill>
          <a:blip r:embed="rId6"/>
          <a:srcRect/>
          <a:stretch>
            <a:fillRect/>
          </a:stretch>
        </p:blipFill>
        <p:spPr bwMode="auto">
          <a:xfrm>
            <a:off x="6931416" y="2917236"/>
            <a:ext cx="1728787" cy="463550"/>
          </a:xfrm>
          <a:prstGeom prst="rect">
            <a:avLst/>
          </a:prstGeom>
          <a:solidFill>
            <a:schemeClr val="tx2">
              <a:lumMod val="60000"/>
              <a:lumOff val="40000"/>
            </a:schemeClr>
          </a:solidFill>
          <a:ln>
            <a:noFill/>
          </a:ln>
        </p:spPr>
      </p:pic>
      <p:sp>
        <p:nvSpPr>
          <p:cNvPr id="2" name="Θέση υποσέλιδου 1">
            <a:extLst>
              <a:ext uri="{FF2B5EF4-FFF2-40B4-BE49-F238E27FC236}">
                <a16:creationId xmlns:a16="http://schemas.microsoft.com/office/drawing/2014/main" xmlns="" id="{1333AC5A-FC45-4D4E-A9D4-9B865DADB171}"/>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a16="http://schemas.microsoft.com/office/drawing/2014/main" xmlns="" id="{354EFE8C-FCC8-4C5D-9FA5-976DDBB02352}"/>
              </a:ext>
            </a:extLst>
          </p:cNvPr>
          <p:cNvSpPr>
            <a:spLocks noGrp="1"/>
          </p:cNvSpPr>
          <p:nvPr>
            <p:ph type="sldNum" sz="quarter" idx="12"/>
          </p:nvPr>
        </p:nvSpPr>
        <p:spPr/>
        <p:txBody>
          <a:bodyPr/>
          <a:lstStyle/>
          <a:p>
            <a:fld id="{393A751A-9160-4F23-8680-B80B5030C2C2}" type="slidenum">
              <a:rPr lang="el-GR" altLang="el-GR" smtClean="0"/>
              <a:pPr/>
              <a:t>23</a:t>
            </a:fld>
            <a:endParaRPr lang="el-GR" altLang="el-GR"/>
          </a:p>
        </p:txBody>
      </p:sp>
      <p:sp>
        <p:nvSpPr>
          <p:cNvPr id="4" name="Oval 3"/>
          <p:cNvSpPr/>
          <p:nvPr/>
        </p:nvSpPr>
        <p:spPr bwMode="auto">
          <a:xfrm>
            <a:off x="3779912" y="3140969"/>
            <a:ext cx="576064" cy="432048"/>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6" name="Straight Arrow Connector 5"/>
          <p:cNvCxnSpPr>
            <a:endCxn id="4" idx="2"/>
          </p:cNvCxnSpPr>
          <p:nvPr/>
        </p:nvCxnSpPr>
        <p:spPr bwMode="auto">
          <a:xfrm>
            <a:off x="755576" y="2492896"/>
            <a:ext cx="3024336" cy="864097"/>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a:off x="352426" y="1990583"/>
            <a:ext cx="547165" cy="646330"/>
            <a:chOff x="1115616" y="2173883"/>
            <a:chExt cx="432390" cy="492649"/>
          </a:xfrm>
        </p:grpSpPr>
        <p:sp>
          <p:nvSpPr>
            <p:cNvPr id="7" name="TextBox 6"/>
            <p:cNvSpPr txBox="1"/>
            <p:nvPr/>
          </p:nvSpPr>
          <p:spPr>
            <a:xfrm>
              <a:off x="1162762" y="2173883"/>
              <a:ext cx="328342" cy="492649"/>
            </a:xfrm>
            <a:prstGeom prst="rect">
              <a:avLst/>
            </a:prstGeom>
            <a:noFill/>
          </p:spPr>
          <p:txBody>
            <a:bodyPr wrap="none" rtlCol="0">
              <a:spAutoFit/>
            </a:bodyPr>
            <a:lstStyle/>
            <a:p>
              <a:r>
                <a:rPr lang="en-US" sz="3600" b="1" dirty="0" smtClean="0">
                  <a:solidFill>
                    <a:srgbClr val="FF0000"/>
                  </a:solidFill>
                </a:rPr>
                <a:t>1</a:t>
              </a:r>
              <a:endParaRPr lang="en-US" sz="3600" b="1" dirty="0">
                <a:solidFill>
                  <a:srgbClr val="FF0000"/>
                </a:solidFill>
              </a:endParaRPr>
            </a:p>
          </p:txBody>
        </p:sp>
        <p:sp>
          <p:nvSpPr>
            <p:cNvPr id="14" name="Oval 13"/>
            <p:cNvSpPr/>
            <p:nvPr/>
          </p:nvSpPr>
          <p:spPr bwMode="auto">
            <a:xfrm>
              <a:off x="1115616" y="2204864"/>
              <a:ext cx="432390" cy="432048"/>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9" name="Group 8"/>
          <p:cNvGrpSpPr/>
          <p:nvPr/>
        </p:nvGrpSpPr>
        <p:grpSpPr>
          <a:xfrm>
            <a:off x="7283660" y="2060848"/>
            <a:ext cx="600707" cy="648071"/>
            <a:chOff x="7283660" y="2060848"/>
            <a:chExt cx="600707" cy="648071"/>
          </a:xfrm>
        </p:grpSpPr>
        <p:sp>
          <p:nvSpPr>
            <p:cNvPr id="17" name="TextBox 16"/>
            <p:cNvSpPr txBox="1"/>
            <p:nvPr/>
          </p:nvSpPr>
          <p:spPr>
            <a:xfrm>
              <a:off x="7380312" y="2060848"/>
              <a:ext cx="415498" cy="646331"/>
            </a:xfrm>
            <a:prstGeom prst="rect">
              <a:avLst/>
            </a:prstGeom>
            <a:noFill/>
          </p:spPr>
          <p:txBody>
            <a:bodyPr wrap="none" rtlCol="0">
              <a:spAutoFit/>
            </a:bodyPr>
            <a:lstStyle/>
            <a:p>
              <a:r>
                <a:rPr lang="en-US" sz="3600" b="1" dirty="0" smtClean="0">
                  <a:solidFill>
                    <a:srgbClr val="FF0000"/>
                  </a:solidFill>
                </a:rPr>
                <a:t>2</a:t>
              </a:r>
              <a:endParaRPr lang="en-US" sz="3600" b="1" dirty="0">
                <a:solidFill>
                  <a:srgbClr val="FF0000"/>
                </a:solidFill>
              </a:endParaRPr>
            </a:p>
          </p:txBody>
        </p:sp>
        <p:sp>
          <p:nvSpPr>
            <p:cNvPr id="18" name="Oval 17"/>
            <p:cNvSpPr/>
            <p:nvPr/>
          </p:nvSpPr>
          <p:spPr bwMode="auto">
            <a:xfrm>
              <a:off x="7283660" y="2128192"/>
              <a:ext cx="600707" cy="580727"/>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grpSp>
      <p:sp>
        <p:nvSpPr>
          <p:cNvPr id="20" name="Oval 19"/>
          <p:cNvSpPr/>
          <p:nvPr/>
        </p:nvSpPr>
        <p:spPr bwMode="auto">
          <a:xfrm>
            <a:off x="7315975" y="2891040"/>
            <a:ext cx="1186458" cy="489746"/>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p:nvPr/>
        </p:nvCxnSpPr>
        <p:spPr bwMode="auto">
          <a:xfrm flipH="1">
            <a:off x="5652120" y="3408208"/>
            <a:ext cx="1931893" cy="1974006"/>
          </a:xfrm>
          <a:prstGeom prst="straightConnector1">
            <a:avLst/>
          </a:prstGeom>
          <a:ln>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3" name="Oval 22"/>
          <p:cNvSpPr/>
          <p:nvPr/>
        </p:nvSpPr>
        <p:spPr bwMode="auto">
          <a:xfrm>
            <a:off x="7235824" y="3547410"/>
            <a:ext cx="1514476" cy="1423764"/>
          </a:xfrm>
          <a:prstGeom prst="ellipse">
            <a:avLst/>
          </a:prstGeom>
          <a:noFill/>
          <a:ln w="38100" cap="flat" cmpd="sng" algn="ctr">
            <a:solidFill>
              <a:schemeClr val="accent3">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lumMod val="50000"/>
                </a:schemeClr>
              </a:solidFill>
              <a:effectLst/>
              <a:latin typeface="Times New Roman" pitchFamily="18" charset="0"/>
            </a:endParaRPr>
          </a:p>
        </p:txBody>
      </p:sp>
      <p:grpSp>
        <p:nvGrpSpPr>
          <p:cNvPr id="24" name="Group 23"/>
          <p:cNvGrpSpPr/>
          <p:nvPr/>
        </p:nvGrpSpPr>
        <p:grpSpPr>
          <a:xfrm>
            <a:off x="874949" y="5373216"/>
            <a:ext cx="600707" cy="648071"/>
            <a:chOff x="7283660" y="2060848"/>
            <a:chExt cx="600707" cy="648071"/>
          </a:xfrm>
        </p:grpSpPr>
        <p:sp>
          <p:nvSpPr>
            <p:cNvPr id="25" name="TextBox 24"/>
            <p:cNvSpPr txBox="1"/>
            <p:nvPr/>
          </p:nvSpPr>
          <p:spPr>
            <a:xfrm>
              <a:off x="7380312" y="2060848"/>
              <a:ext cx="415498" cy="646331"/>
            </a:xfrm>
            <a:prstGeom prst="rect">
              <a:avLst/>
            </a:prstGeom>
            <a:noFill/>
          </p:spPr>
          <p:txBody>
            <a:bodyPr wrap="none" rtlCol="0">
              <a:spAutoFit/>
            </a:bodyPr>
            <a:lstStyle/>
            <a:p>
              <a:r>
                <a:rPr lang="en-US" sz="3600" b="1" dirty="0" smtClean="0">
                  <a:solidFill>
                    <a:srgbClr val="FF0000"/>
                  </a:solidFill>
                </a:rPr>
                <a:t>3</a:t>
              </a:r>
              <a:endParaRPr lang="en-US" sz="3600" b="1" dirty="0">
                <a:solidFill>
                  <a:srgbClr val="FF0000"/>
                </a:solidFill>
              </a:endParaRPr>
            </a:p>
          </p:txBody>
        </p:sp>
        <p:sp>
          <p:nvSpPr>
            <p:cNvPr id="26" name="Oval 25"/>
            <p:cNvSpPr/>
            <p:nvPr/>
          </p:nvSpPr>
          <p:spPr bwMode="auto">
            <a:xfrm>
              <a:off x="7283660" y="2128192"/>
              <a:ext cx="600707" cy="580727"/>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grpSp>
      <p:sp>
        <p:nvSpPr>
          <p:cNvPr id="27" name="Oval 26"/>
          <p:cNvSpPr/>
          <p:nvPr/>
        </p:nvSpPr>
        <p:spPr bwMode="auto">
          <a:xfrm>
            <a:off x="-63119" y="3462811"/>
            <a:ext cx="2006976" cy="1920168"/>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3"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el-GR" b="1" dirty="0" smtClean="0">
                <a:solidFill>
                  <a:schemeClr val="bg1"/>
                </a:solidFill>
              </a:rPr>
              <a:t>ΤΥΠΟΛΟΓΙΟ</a:t>
            </a:r>
            <a:endParaRPr lang="en-US" b="1" dirty="0">
              <a:solidFill>
                <a:schemeClr val="bg1"/>
              </a:solidFill>
            </a:endParaRPr>
          </a:p>
        </p:txBody>
      </p:sp>
      <p:sp>
        <p:nvSpPr>
          <p:cNvPr id="2" name="Footer Placeholder 1"/>
          <p:cNvSpPr>
            <a:spLocks noGrp="1"/>
          </p:cNvSpPr>
          <p:nvPr>
            <p:ph type="ftr" sz="quarter" idx="11"/>
          </p:nvPr>
        </p:nvSpPr>
        <p:spPr/>
        <p:txBody>
          <a:bodyPr/>
          <a:lstStyle/>
          <a:p>
            <a:pPr>
              <a:defRPr/>
            </a:pPr>
            <a:r>
              <a:rPr lang="el-GR" smtClean="0"/>
              <a:t>Πανεπιστήμιο Δυτικής Αττικής -Μ.ΠΗΛΑΚΟΥΤΑ ΜΕΤΡΗΣΕΙΣ -ΑΒΕΒΑΙΟΤΗΤΑ ΜΕΤΡΗΣΕΩΝ</a:t>
            </a:r>
            <a:endParaRPr lang="el-GR"/>
          </a:p>
        </p:txBody>
      </p:sp>
      <p:sp>
        <p:nvSpPr>
          <p:cNvPr id="3" name="Slide Number Placeholder 2"/>
          <p:cNvSpPr>
            <a:spLocks noGrp="1"/>
          </p:cNvSpPr>
          <p:nvPr>
            <p:ph type="sldNum" sz="quarter" idx="12"/>
          </p:nvPr>
        </p:nvSpPr>
        <p:spPr/>
        <p:txBody>
          <a:bodyPr/>
          <a:lstStyle/>
          <a:p>
            <a:fld id="{B77C786A-2247-4B7B-B38A-69E461F82276}" type="slidenum">
              <a:rPr lang="el-GR" altLang="el-GR" smtClean="0"/>
              <a:pPr/>
              <a:t>24</a:t>
            </a:fld>
            <a:endParaRPr lang="el-GR" altLang="el-G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331473132"/>
                  </p:ext>
                </p:extLst>
              </p:nvPr>
            </p:nvGraphicFramePr>
            <p:xfrm>
              <a:off x="179512" y="1844825"/>
              <a:ext cx="8712968" cy="4104455"/>
            </p:xfrm>
            <a:graphic>
              <a:graphicData uri="http://schemas.openxmlformats.org/drawingml/2006/table">
                <a:tbl>
                  <a:tblPr firstRow="1" bandRow="1">
                    <a:tableStyleId>{08FB837D-C827-4EFA-A057-4D05807E0F7C}</a:tableStyleId>
                  </a:tblPr>
                  <a:tblGrid>
                    <a:gridCol w="3528392"/>
                    <a:gridCol w="5184576"/>
                  </a:tblGrid>
                  <a:tr h="1562234">
                    <a:tc>
                      <a:txBody>
                        <a:bodyPr/>
                        <a:lstStyle/>
                        <a:p>
                          <a:pPr algn="ctr"/>
                          <a:r>
                            <a:rPr lang="el-GR" sz="2400" dirty="0" smtClean="0"/>
                            <a:t>ΜΕΣΗ ΤΙΜΗ</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acc>
                                  <m:accPr>
                                    <m:chr m:val="̅"/>
                                    <m:ctrlPr>
                                      <a:rPr lang="en-US" sz="2400" i="1" smtClean="0">
                                        <a:effectLst/>
                                        <a:latin typeface="Cambria Math" panose="02040503050406030204" pitchFamily="18" charset="0"/>
                                      </a:rPr>
                                    </m:ctrlPr>
                                  </m:accPr>
                                  <m:e>
                                    <m:r>
                                      <m:rPr>
                                        <m:sty m:val="p"/>
                                      </m:rPr>
                                      <a:rPr lang="en-US" sz="2400">
                                        <a:effectLst/>
                                        <a:latin typeface="Cambria Math" panose="02040503050406030204" pitchFamily="18" charset="0"/>
                                      </a:rPr>
                                      <m:t>x</m:t>
                                    </m:r>
                                  </m:e>
                                </m:acc>
                                <m:r>
                                  <a:rPr lang="el-GR" sz="2400">
                                    <a:effectLst/>
                                    <a:latin typeface="Cambria Math" panose="02040503050406030204" pitchFamily="18" charset="0"/>
                                  </a:rPr>
                                  <m:t>=</m:t>
                                </m:r>
                                <m:f>
                                  <m:fPr>
                                    <m:ctrlPr>
                                      <a:rPr lang="en-US" sz="2400" i="1">
                                        <a:effectLst/>
                                        <a:latin typeface="Cambria Math" panose="02040503050406030204" pitchFamily="18" charset="0"/>
                                      </a:rPr>
                                    </m:ctrlPr>
                                  </m:fPr>
                                  <m:num>
                                    <m:nary>
                                      <m:naryPr>
                                        <m:chr m:val="∑"/>
                                        <m:limLoc m:val="subSup"/>
                                        <m:ctrlPr>
                                          <a:rPr lang="en-US" sz="2400" i="1">
                                            <a:effectLst/>
                                            <a:latin typeface="Cambria Math" panose="02040503050406030204" pitchFamily="18" charset="0"/>
                                          </a:rPr>
                                        </m:ctrlPr>
                                      </m:naryPr>
                                      <m:sub>
                                        <m:r>
                                          <m:rPr>
                                            <m:sty m:val="p"/>
                                          </m:rPr>
                                          <a:rPr lang="el-GR" sz="2400">
                                            <a:effectLst/>
                                            <a:latin typeface="Cambria Math" panose="02040503050406030204" pitchFamily="18" charset="0"/>
                                          </a:rPr>
                                          <m:t>i</m:t>
                                        </m:r>
                                        <m:r>
                                          <a:rPr lang="el-GR" sz="2400">
                                            <a:effectLst/>
                                            <a:latin typeface="Cambria Math" panose="02040503050406030204" pitchFamily="18" charset="0"/>
                                          </a:rPr>
                                          <m:t>=1</m:t>
                                        </m:r>
                                      </m:sub>
                                      <m:sup>
                                        <m:r>
                                          <m:rPr>
                                            <m:sty m:val="p"/>
                                          </m:rPr>
                                          <a:rPr lang="el-GR" sz="2400">
                                            <a:effectLst/>
                                            <a:latin typeface="Cambria Math" panose="02040503050406030204" pitchFamily="18" charset="0"/>
                                          </a:rPr>
                                          <m:t>N</m:t>
                                        </m:r>
                                      </m:sup>
                                      <m:e>
                                        <m:sSub>
                                          <m:sSubPr>
                                            <m:ctrlPr>
                                              <a:rPr lang="en-US" sz="2400" i="1">
                                                <a:effectLst/>
                                                <a:latin typeface="Cambria Math" panose="02040503050406030204" pitchFamily="18" charset="0"/>
                                              </a:rPr>
                                            </m:ctrlPr>
                                          </m:sSubPr>
                                          <m:e>
                                            <m:r>
                                              <m:rPr>
                                                <m:sty m:val="p"/>
                                              </m:rPr>
                                              <a:rPr lang="el-GR" sz="2400">
                                                <a:effectLst/>
                                                <a:latin typeface="Cambria Math" panose="02040503050406030204" pitchFamily="18" charset="0"/>
                                              </a:rPr>
                                              <m:t>x</m:t>
                                            </m:r>
                                          </m:e>
                                          <m:sub>
                                            <m:r>
                                              <m:rPr>
                                                <m:sty m:val="p"/>
                                              </m:rPr>
                                              <a:rPr lang="el-GR" sz="2400">
                                                <a:effectLst/>
                                                <a:latin typeface="Cambria Math" panose="02040503050406030204" pitchFamily="18" charset="0"/>
                                              </a:rPr>
                                              <m:t>i</m:t>
                                            </m:r>
                                          </m:sub>
                                        </m:sSub>
                                      </m:e>
                                    </m:nary>
                                  </m:num>
                                  <m:den>
                                    <m:r>
                                      <m:rPr>
                                        <m:sty m:val="p"/>
                                      </m:rPr>
                                      <a:rPr lang="el-GR" sz="2400">
                                        <a:effectLst/>
                                        <a:latin typeface="Cambria Math" panose="02040503050406030204" pitchFamily="18" charset="0"/>
                                      </a:rPr>
                                      <m:t>N</m:t>
                                    </m:r>
                                  </m:den>
                                </m:f>
                                <m:r>
                                  <a:rPr lang="el-GR" sz="2400">
                                    <a:effectLst/>
                                    <a:latin typeface="Cambria Math" panose="02040503050406030204" pitchFamily="18" charset="0"/>
                                  </a:rPr>
                                  <m:t>= </m:t>
                                </m:r>
                                <m:f>
                                  <m:fPr>
                                    <m:ctrlPr>
                                      <a:rPr lang="en-US" sz="2400" i="1">
                                        <a:effectLst/>
                                        <a:latin typeface="Cambria Math" panose="02040503050406030204" pitchFamily="18" charset="0"/>
                                      </a:rPr>
                                    </m:ctrlPr>
                                  </m:fPr>
                                  <m:num>
                                    <m:d>
                                      <m:dPr>
                                        <m:ctrlPr>
                                          <a:rPr lang="en-US" sz="2400" i="1">
                                            <a:effectLst/>
                                            <a:latin typeface="Cambria Math" panose="02040503050406030204" pitchFamily="18" charset="0"/>
                                          </a:rPr>
                                        </m:ctrlPr>
                                      </m:dPr>
                                      <m:e>
                                        <m:sSub>
                                          <m:sSubPr>
                                            <m:ctrlPr>
                                              <a:rPr lang="en-US" sz="2400" i="1">
                                                <a:effectLst/>
                                                <a:latin typeface="Cambria Math" panose="02040503050406030204" pitchFamily="18" charset="0"/>
                                              </a:rPr>
                                            </m:ctrlPr>
                                          </m:sSubPr>
                                          <m:e>
                                            <m:r>
                                              <m:rPr>
                                                <m:sty m:val="p"/>
                                              </m:rPr>
                                              <a:rPr lang="el-GR" sz="2400">
                                                <a:effectLst/>
                                                <a:latin typeface="Cambria Math" panose="02040503050406030204" pitchFamily="18" charset="0"/>
                                              </a:rPr>
                                              <m:t>x</m:t>
                                            </m:r>
                                          </m:e>
                                          <m:sub>
                                            <m:r>
                                              <a:rPr lang="el-GR" sz="2400">
                                                <a:effectLst/>
                                                <a:latin typeface="Cambria Math" panose="02040503050406030204" pitchFamily="18" charset="0"/>
                                              </a:rPr>
                                              <m:t>1</m:t>
                                            </m:r>
                                          </m:sub>
                                        </m:sSub>
                                        <m:r>
                                          <a:rPr lang="el-GR" sz="2400">
                                            <a:effectLst/>
                                            <a:latin typeface="Cambria Math" panose="02040503050406030204" pitchFamily="18" charset="0"/>
                                          </a:rPr>
                                          <m:t>+</m:t>
                                        </m:r>
                                        <m:sSub>
                                          <m:sSubPr>
                                            <m:ctrlPr>
                                              <a:rPr lang="en-US" sz="2400" i="1">
                                                <a:effectLst/>
                                                <a:latin typeface="Cambria Math" panose="02040503050406030204" pitchFamily="18" charset="0"/>
                                              </a:rPr>
                                            </m:ctrlPr>
                                          </m:sSubPr>
                                          <m:e>
                                            <m:r>
                                              <m:rPr>
                                                <m:sty m:val="p"/>
                                              </m:rPr>
                                              <a:rPr lang="el-GR" sz="2400">
                                                <a:effectLst/>
                                                <a:latin typeface="Cambria Math" panose="02040503050406030204" pitchFamily="18" charset="0"/>
                                              </a:rPr>
                                              <m:t>x</m:t>
                                            </m:r>
                                          </m:e>
                                          <m:sub>
                                            <m:r>
                                              <a:rPr lang="el-GR" sz="2400">
                                                <a:effectLst/>
                                                <a:latin typeface="Cambria Math" panose="02040503050406030204" pitchFamily="18" charset="0"/>
                                              </a:rPr>
                                              <m:t>2</m:t>
                                            </m:r>
                                          </m:sub>
                                        </m:sSub>
                                        <m:r>
                                          <a:rPr lang="el-GR" sz="2400">
                                            <a:effectLst/>
                                            <a:latin typeface="Cambria Math" panose="02040503050406030204" pitchFamily="18" charset="0"/>
                                          </a:rPr>
                                          <m:t>+…+</m:t>
                                        </m:r>
                                        <m:sSub>
                                          <m:sSubPr>
                                            <m:ctrlPr>
                                              <a:rPr lang="en-US" sz="2400" i="1">
                                                <a:effectLst/>
                                                <a:latin typeface="Cambria Math" panose="02040503050406030204" pitchFamily="18" charset="0"/>
                                              </a:rPr>
                                            </m:ctrlPr>
                                          </m:sSubPr>
                                          <m:e>
                                            <m:r>
                                              <m:rPr>
                                                <m:sty m:val="p"/>
                                              </m:rPr>
                                              <a:rPr lang="el-GR" sz="2400">
                                                <a:effectLst/>
                                                <a:latin typeface="Cambria Math" panose="02040503050406030204" pitchFamily="18" charset="0"/>
                                              </a:rPr>
                                              <m:t>x</m:t>
                                            </m:r>
                                          </m:e>
                                          <m:sub>
                                            <m:r>
                                              <m:rPr>
                                                <m:sty m:val="p"/>
                                              </m:rPr>
                                              <a:rPr lang="el-GR" sz="2400">
                                                <a:effectLst/>
                                                <a:latin typeface="Cambria Math" panose="02040503050406030204" pitchFamily="18" charset="0"/>
                                              </a:rPr>
                                              <m:t>N</m:t>
                                            </m:r>
                                          </m:sub>
                                        </m:sSub>
                                      </m:e>
                                    </m:d>
                                  </m:num>
                                  <m:den>
                                    <m:r>
                                      <m:rPr>
                                        <m:sty m:val="p"/>
                                      </m:rPr>
                                      <a:rPr lang="el-GR" sz="2400">
                                        <a:effectLst/>
                                        <a:latin typeface="Cambria Math" panose="02040503050406030204" pitchFamily="18" charset="0"/>
                                      </a:rPr>
                                      <m:t>N</m:t>
                                    </m:r>
                                  </m:den>
                                </m:f>
                              </m:oMath>
                            </m:oMathPara>
                          </a14:m>
                          <a:endParaRPr lang="en-US" sz="24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417012">
                    <a:tc>
                      <a:txBody>
                        <a:bodyPr/>
                        <a:lstStyle/>
                        <a:p>
                          <a:pPr algn="ctr"/>
                          <a:r>
                            <a:rPr lang="el-GR" sz="2400" dirty="0" smtClean="0"/>
                            <a:t>ΤΥΠΙΚΟ ΣΦΑΛΜΑ</a:t>
                          </a:r>
                        </a:p>
                        <a:p>
                          <a:pPr algn="ctr"/>
                          <a:r>
                            <a:rPr lang="el-GR" sz="2400" dirty="0" smtClean="0"/>
                            <a:t> Ή </a:t>
                          </a:r>
                        </a:p>
                        <a:p>
                          <a:pPr algn="ctr"/>
                          <a:r>
                            <a:rPr lang="el-GR" sz="2400" dirty="0" smtClean="0"/>
                            <a:t>ΤΥΠΙΚΗ ΑΠΟΚΛΙΣΗ</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effectLst/>
                                        <a:latin typeface="Cambria Math" panose="02040503050406030204" pitchFamily="18" charset="0"/>
                                      </a:rPr>
                                    </m:ctrlPr>
                                  </m:sSubPr>
                                  <m:e>
                                    <m:r>
                                      <a:rPr lang="en-US" sz="2400">
                                        <a:effectLst/>
                                        <a:latin typeface="Cambria Math" panose="02040503050406030204" pitchFamily="18" charset="0"/>
                                      </a:rPr>
                                      <m:t>𝝈</m:t>
                                    </m:r>
                                  </m:e>
                                  <m:sub>
                                    <m:acc>
                                      <m:accPr>
                                        <m:chr m:val="̅"/>
                                        <m:ctrlPr>
                                          <a:rPr lang="en-US" sz="2400" i="1">
                                            <a:effectLst/>
                                            <a:latin typeface="Cambria Math" panose="02040503050406030204" pitchFamily="18" charset="0"/>
                                          </a:rPr>
                                        </m:ctrlPr>
                                      </m:accPr>
                                      <m:e>
                                        <m:r>
                                          <a:rPr lang="en-US" sz="2400">
                                            <a:effectLst/>
                                            <a:latin typeface="Cambria Math" panose="02040503050406030204" pitchFamily="18" charset="0"/>
                                          </a:rPr>
                                          <m:t>𝒙</m:t>
                                        </m:r>
                                      </m:e>
                                    </m:acc>
                                  </m:sub>
                                </m:sSub>
                                <m:r>
                                  <a:rPr lang="en-US" sz="2400">
                                    <a:effectLst/>
                                    <a:latin typeface="Cambria Math" panose="02040503050406030204" pitchFamily="18" charset="0"/>
                                  </a:rPr>
                                  <m:t>= </m:t>
                                </m:r>
                                <m:rad>
                                  <m:radPr>
                                    <m:degHide m:val="on"/>
                                    <m:ctrlPr>
                                      <a:rPr lang="en-US" sz="2400" i="1">
                                        <a:effectLst/>
                                        <a:latin typeface="Cambria Math" panose="02040503050406030204" pitchFamily="18" charset="0"/>
                                      </a:rPr>
                                    </m:ctrlPr>
                                  </m:radPr>
                                  <m:deg/>
                                  <m:e>
                                    <m:f>
                                      <m:fPr>
                                        <m:ctrlPr>
                                          <a:rPr lang="en-US" sz="2400" i="1">
                                            <a:effectLst/>
                                            <a:latin typeface="Cambria Math" panose="02040503050406030204" pitchFamily="18" charset="0"/>
                                          </a:rPr>
                                        </m:ctrlPr>
                                      </m:fPr>
                                      <m:num>
                                        <m:nary>
                                          <m:naryPr>
                                            <m:chr m:val="∑"/>
                                            <m:limLoc m:val="undOvr"/>
                                            <m:ctrlPr>
                                              <a:rPr lang="en-US" sz="2400" i="1">
                                                <a:effectLst/>
                                                <a:latin typeface="Cambria Math" panose="02040503050406030204" pitchFamily="18" charset="0"/>
                                              </a:rPr>
                                            </m:ctrlPr>
                                          </m:naryPr>
                                          <m:sub>
                                            <m:r>
                                              <a:rPr lang="en-US" sz="2400">
                                                <a:effectLst/>
                                                <a:latin typeface="Cambria Math" panose="02040503050406030204" pitchFamily="18" charset="0"/>
                                              </a:rPr>
                                              <m:t>𝒊</m:t>
                                            </m:r>
                                            <m:r>
                                              <a:rPr lang="en-US" sz="2400">
                                                <a:effectLst/>
                                                <a:latin typeface="Cambria Math" panose="02040503050406030204" pitchFamily="18" charset="0"/>
                                              </a:rPr>
                                              <m:t>=</m:t>
                                            </m:r>
                                            <m:r>
                                              <a:rPr lang="en-US" sz="2400">
                                                <a:effectLst/>
                                                <a:latin typeface="Cambria Math" panose="02040503050406030204" pitchFamily="18" charset="0"/>
                                              </a:rPr>
                                              <m:t>𝟏</m:t>
                                            </m:r>
                                          </m:sub>
                                          <m:sup>
                                            <m:r>
                                              <a:rPr lang="en-US" sz="2400">
                                                <a:effectLst/>
                                                <a:latin typeface="Cambria Math" panose="02040503050406030204" pitchFamily="18" charset="0"/>
                                              </a:rPr>
                                              <m:t>𝜨</m:t>
                                            </m:r>
                                          </m:sup>
                                          <m:e>
                                            <m:sSup>
                                              <m:sSupPr>
                                                <m:ctrlPr>
                                                  <a:rPr lang="en-US" sz="2400" i="1">
                                                    <a:effectLst/>
                                                    <a:latin typeface="Cambria Math" panose="02040503050406030204" pitchFamily="18" charset="0"/>
                                                  </a:rPr>
                                                </m:ctrlPr>
                                              </m:sSupPr>
                                              <m:e>
                                                <m:r>
                                                  <a:rPr lang="en-US" sz="2400">
                                                    <a:effectLst/>
                                                    <a:latin typeface="Cambria Math" panose="02040503050406030204" pitchFamily="18" charset="0"/>
                                                  </a:rPr>
                                                  <m:t>(</m:t>
                                                </m:r>
                                                <m:acc>
                                                  <m:accPr>
                                                    <m:chr m:val="̅"/>
                                                    <m:ctrlPr>
                                                      <a:rPr lang="en-US" sz="2400" i="1">
                                                        <a:effectLst/>
                                                        <a:latin typeface="Cambria Math" panose="02040503050406030204" pitchFamily="18" charset="0"/>
                                                      </a:rPr>
                                                    </m:ctrlPr>
                                                  </m:accPr>
                                                  <m:e>
                                                    <m:r>
                                                      <a:rPr lang="en-US" sz="2400">
                                                        <a:effectLst/>
                                                        <a:latin typeface="Cambria Math" panose="02040503050406030204" pitchFamily="18" charset="0"/>
                                                      </a:rPr>
                                                      <m:t>𝒙</m:t>
                                                    </m:r>
                                                  </m:e>
                                                </m:acc>
                                                <m:r>
                                                  <a:rPr lang="en-US" sz="2400">
                                                    <a:effectLst/>
                                                    <a:latin typeface="Cambria Math" panose="02040503050406030204" pitchFamily="18" charset="0"/>
                                                  </a:rPr>
                                                  <m:t>−</m:t>
                                                </m:r>
                                                <m:sSub>
                                                  <m:sSubPr>
                                                    <m:ctrlPr>
                                                      <a:rPr lang="en-US" sz="2400" i="1">
                                                        <a:effectLst/>
                                                        <a:latin typeface="Cambria Math" panose="02040503050406030204" pitchFamily="18" charset="0"/>
                                                      </a:rPr>
                                                    </m:ctrlPr>
                                                  </m:sSubPr>
                                                  <m:e>
                                                    <m:r>
                                                      <a:rPr lang="en-US" sz="2400">
                                                        <a:effectLst/>
                                                        <a:latin typeface="Cambria Math" panose="02040503050406030204" pitchFamily="18" charset="0"/>
                                                      </a:rPr>
                                                      <m:t>𝒙</m:t>
                                                    </m:r>
                                                  </m:e>
                                                  <m:sub>
                                                    <m:r>
                                                      <a:rPr lang="en-US" sz="2400">
                                                        <a:effectLst/>
                                                        <a:latin typeface="Cambria Math" panose="02040503050406030204" pitchFamily="18" charset="0"/>
                                                      </a:rPr>
                                                      <m:t>𝒊</m:t>
                                                    </m:r>
                                                  </m:sub>
                                                </m:sSub>
                                                <m:r>
                                                  <a:rPr lang="en-US" sz="2400">
                                                    <a:effectLst/>
                                                    <a:latin typeface="Cambria Math" panose="02040503050406030204" pitchFamily="18" charset="0"/>
                                                  </a:rPr>
                                                  <m:t>)</m:t>
                                                </m:r>
                                              </m:e>
                                              <m:sup>
                                                <m:r>
                                                  <a:rPr lang="en-US" sz="2400">
                                                    <a:effectLst/>
                                                    <a:latin typeface="Cambria Math" panose="02040503050406030204" pitchFamily="18" charset="0"/>
                                                  </a:rPr>
                                                  <m:t>𝟐</m:t>
                                                </m:r>
                                              </m:sup>
                                            </m:sSup>
                                          </m:e>
                                        </m:nary>
                                      </m:num>
                                      <m:den>
                                        <m:r>
                                          <a:rPr lang="en-US" sz="2400">
                                            <a:effectLst/>
                                            <a:latin typeface="Cambria Math" panose="02040503050406030204" pitchFamily="18" charset="0"/>
                                          </a:rPr>
                                          <m:t>𝑵</m:t>
                                        </m:r>
                                        <m:r>
                                          <a:rPr lang="en-US" sz="2400">
                                            <a:effectLst/>
                                            <a:latin typeface="Cambria Math" panose="02040503050406030204" pitchFamily="18" charset="0"/>
                                          </a:rPr>
                                          <m:t>(</m:t>
                                        </m:r>
                                        <m:r>
                                          <a:rPr lang="en-US" sz="2400">
                                            <a:effectLst/>
                                            <a:latin typeface="Cambria Math" panose="02040503050406030204" pitchFamily="18" charset="0"/>
                                          </a:rPr>
                                          <m:t>𝑵</m:t>
                                        </m:r>
                                        <m:r>
                                          <a:rPr lang="en-US" sz="2400">
                                            <a:effectLst/>
                                            <a:latin typeface="Cambria Math" panose="02040503050406030204" pitchFamily="18" charset="0"/>
                                          </a:rPr>
                                          <m:t>−</m:t>
                                        </m:r>
                                        <m:r>
                                          <a:rPr lang="en-US" sz="2400">
                                            <a:effectLst/>
                                            <a:latin typeface="Cambria Math" panose="02040503050406030204" pitchFamily="18" charset="0"/>
                                          </a:rPr>
                                          <m:t>𝟏</m:t>
                                        </m:r>
                                        <m:r>
                                          <a:rPr lang="en-US" sz="2400">
                                            <a:effectLst/>
                                            <a:latin typeface="Cambria Math" panose="02040503050406030204" pitchFamily="18" charset="0"/>
                                          </a:rPr>
                                          <m:t>)</m:t>
                                        </m:r>
                                      </m:den>
                                    </m:f>
                                  </m:e>
                                </m:rad>
                              </m:oMath>
                            </m:oMathPara>
                          </a14:m>
                          <a:endParaRPr lang="en-US" sz="24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125209">
                    <a:tc>
                      <a:txBody>
                        <a:bodyPr/>
                        <a:lstStyle/>
                        <a:p>
                          <a:pPr algn="ctr"/>
                          <a:r>
                            <a:rPr lang="el-GR" sz="2400" dirty="0" smtClean="0"/>
                            <a:t>ΣΧΕΤΙΚΟ ΣΦΑΛΜΑ</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2400" i="1" smtClean="0">
                                        <a:effectLst/>
                                        <a:latin typeface="Cambria Math" panose="02040503050406030204" pitchFamily="18" charset="0"/>
                                      </a:rPr>
                                    </m:ctrlPr>
                                  </m:sSubPr>
                                  <m:e>
                                    <m:r>
                                      <a:rPr lang="el-GR" sz="2400">
                                        <a:effectLst/>
                                        <a:latin typeface="Cambria Math" panose="02040503050406030204" pitchFamily="18" charset="0"/>
                                      </a:rPr>
                                      <m:t>𝝈</m:t>
                                    </m:r>
                                  </m:e>
                                  <m:sub>
                                    <m:r>
                                      <a:rPr lang="el-GR" sz="2400">
                                        <a:effectLst/>
                                        <a:latin typeface="Cambria Math" panose="02040503050406030204" pitchFamily="18" charset="0"/>
                                      </a:rPr>
                                      <m:t>𝝈𝝌</m:t>
                                    </m:r>
                                  </m:sub>
                                </m:sSub>
                                <m:r>
                                  <a:rPr lang="el-GR" sz="2400">
                                    <a:effectLst/>
                                    <a:latin typeface="Cambria Math" panose="02040503050406030204" pitchFamily="18" charset="0"/>
                                  </a:rPr>
                                  <m:t>%= </m:t>
                                </m:r>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l-GR" sz="2400">
                                            <a:effectLst/>
                                            <a:latin typeface="Cambria Math" panose="02040503050406030204" pitchFamily="18" charset="0"/>
                                          </a:rPr>
                                          <m:t>𝝈</m:t>
                                        </m:r>
                                      </m:e>
                                      <m:sub>
                                        <m:acc>
                                          <m:accPr>
                                            <m:chr m:val="̅"/>
                                            <m:ctrlPr>
                                              <a:rPr lang="en-US" sz="2400" i="1">
                                                <a:effectLst/>
                                                <a:latin typeface="Cambria Math" panose="02040503050406030204" pitchFamily="18" charset="0"/>
                                              </a:rPr>
                                            </m:ctrlPr>
                                          </m:accPr>
                                          <m:e>
                                            <m:r>
                                              <a:rPr lang="el-GR" sz="2400">
                                                <a:effectLst/>
                                                <a:latin typeface="Cambria Math" panose="02040503050406030204" pitchFamily="18" charset="0"/>
                                              </a:rPr>
                                              <m:t>𝒙</m:t>
                                            </m:r>
                                          </m:e>
                                        </m:acc>
                                      </m:sub>
                                    </m:sSub>
                                  </m:num>
                                  <m:den>
                                    <m:acc>
                                      <m:accPr>
                                        <m:chr m:val="̅"/>
                                        <m:ctrlPr>
                                          <a:rPr lang="en-US" sz="2400" i="1">
                                            <a:effectLst/>
                                            <a:latin typeface="Cambria Math" panose="02040503050406030204" pitchFamily="18" charset="0"/>
                                          </a:rPr>
                                        </m:ctrlPr>
                                      </m:accPr>
                                      <m:e>
                                        <m:r>
                                          <a:rPr lang="el-GR" sz="2400">
                                            <a:effectLst/>
                                            <a:latin typeface="Cambria Math" panose="02040503050406030204" pitchFamily="18" charset="0"/>
                                          </a:rPr>
                                          <m:t>𝒙</m:t>
                                        </m:r>
                                      </m:e>
                                    </m:acc>
                                  </m:den>
                                </m:f>
                                <m:r>
                                  <a:rPr lang="el-GR" sz="2400">
                                    <a:effectLst/>
                                    <a:latin typeface="Cambria Math" panose="02040503050406030204" pitchFamily="18" charset="0"/>
                                  </a:rPr>
                                  <m:t> ∙</m:t>
                                </m:r>
                                <m:r>
                                  <a:rPr lang="el-GR" sz="2400">
                                    <a:effectLst/>
                                    <a:latin typeface="Cambria Math" panose="02040503050406030204" pitchFamily="18" charset="0"/>
                                  </a:rPr>
                                  <m:t>𝟏𝟎𝟎</m:t>
                                </m:r>
                                <m:r>
                                  <a:rPr lang="el-GR" sz="2400">
                                    <a:effectLst/>
                                    <a:latin typeface="Cambria Math" panose="02040503050406030204" pitchFamily="18" charset="0"/>
                                  </a:rPr>
                                  <m:t>%</m:t>
                                </m:r>
                              </m:oMath>
                            </m:oMathPara>
                          </a14:m>
                          <a:endParaRPr lang="en-US" sz="24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331473132"/>
                  </p:ext>
                </p:extLst>
              </p:nvPr>
            </p:nvGraphicFramePr>
            <p:xfrm>
              <a:off x="179512" y="1844825"/>
              <a:ext cx="8712968" cy="4104455"/>
            </p:xfrm>
            <a:graphic>
              <a:graphicData uri="http://schemas.openxmlformats.org/drawingml/2006/table">
                <a:tbl>
                  <a:tblPr firstRow="1" bandRow="1">
                    <a:tableStyleId>{08FB837D-C827-4EFA-A057-4D05807E0F7C}</a:tableStyleId>
                  </a:tblPr>
                  <a:tblGrid>
                    <a:gridCol w="3528392"/>
                    <a:gridCol w="5184576"/>
                  </a:tblGrid>
                  <a:tr h="1562234">
                    <a:tc>
                      <a:txBody>
                        <a:bodyPr/>
                        <a:lstStyle/>
                        <a:p>
                          <a:pPr algn="ctr"/>
                          <a:r>
                            <a:rPr lang="el-GR" sz="2400" dirty="0" smtClean="0"/>
                            <a:t>ΜΕΣΗ ΤΙΜΗ</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0">
                          <a:blip r:embed="rId2"/>
                          <a:stretch>
                            <a:fillRect l="-68860" t="-1167" r="-1175" b="-167315"/>
                          </a:stretch>
                        </a:blipFill>
                      </a:tcPr>
                    </a:tc>
                  </a:tr>
                  <a:tr h="1417012">
                    <a:tc>
                      <a:txBody>
                        <a:bodyPr/>
                        <a:lstStyle/>
                        <a:p>
                          <a:pPr algn="ctr"/>
                          <a:r>
                            <a:rPr lang="el-GR" sz="2400" dirty="0" smtClean="0"/>
                            <a:t>ΤΥΠΙΚΟ ΣΦΑΛΜΑ</a:t>
                          </a:r>
                        </a:p>
                        <a:p>
                          <a:pPr algn="ctr"/>
                          <a:r>
                            <a:rPr lang="el-GR" sz="2400" dirty="0" smtClean="0"/>
                            <a:t> Ή </a:t>
                          </a:r>
                        </a:p>
                        <a:p>
                          <a:pPr algn="ctr"/>
                          <a:r>
                            <a:rPr lang="el-GR" sz="2400" dirty="0" smtClean="0"/>
                            <a:t>ΤΥΠΙΚΗ ΑΠΟΚΛΙΣΗ</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en-US"/>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rotWithShape="0">
                          <a:blip r:embed="rId2"/>
                          <a:stretch>
                            <a:fillRect l="-68860" t="-112069" r="-1175" b="-85345"/>
                          </a:stretch>
                        </a:blipFill>
                      </a:tcPr>
                    </a:tc>
                  </a:tr>
                  <a:tr h="1125209">
                    <a:tc>
                      <a:txBody>
                        <a:bodyPr/>
                        <a:lstStyle/>
                        <a:p>
                          <a:pPr algn="ctr"/>
                          <a:r>
                            <a:rPr lang="el-GR" sz="2400" dirty="0" smtClean="0"/>
                            <a:t>ΣΧΕΤΙΚΟ ΣΦΑΛΜΑ</a:t>
                          </a:r>
                          <a:endParaRPr lang="en-US" sz="24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rotWithShape="0">
                          <a:blip r:embed="rId2"/>
                          <a:stretch>
                            <a:fillRect l="-68860" t="-265946" r="-1175" b="-7027"/>
                          </a:stretch>
                        </a:blipFill>
                      </a:tcPr>
                    </a:tc>
                  </a:tr>
                </a:tbl>
              </a:graphicData>
            </a:graphic>
          </p:graphicFrame>
        </mc:Fallback>
      </mc:AlternateContent>
    </p:spTree>
    <p:extLst>
      <p:ext uri="{BB962C8B-B14F-4D97-AF65-F5344CB8AC3E}">
        <p14:creationId xmlns:p14="http://schemas.microsoft.com/office/powerpoint/2010/main" val="1016131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1 - Τίτλος" descr="Large confetti">
            <a:extLst>
              <a:ext uri="{FF2B5EF4-FFF2-40B4-BE49-F238E27FC236}">
                <a16:creationId xmlns="" xmlns:a16="http://schemas.microsoft.com/office/drawing/2014/main" id="{031D7A1D-AE31-4179-A77D-FECA4CADACF5}"/>
              </a:ext>
            </a:extLst>
          </p:cNvPr>
          <p:cNvSpPr>
            <a:spLocks noGrp="1"/>
          </p:cNvSpPr>
          <p:nvPr>
            <p:ph type="title"/>
          </p:nvPr>
        </p:nvSpPr>
        <p:spPr/>
        <p:txBody>
          <a:bodyPr/>
          <a:lstStyle/>
          <a:p>
            <a:pPr algn="ctr"/>
            <a:r>
              <a:rPr lang="el-GR" altLang="zh-CN" sz="4000" b="1" u="sng">
                <a:solidFill>
                  <a:schemeClr val="bg1"/>
                </a:solidFill>
                <a:cs typeface="Times New Roman" panose="02020603050405020304" pitchFamily="18" charset="0"/>
              </a:rPr>
              <a:t/>
            </a:r>
            <a:br>
              <a:rPr lang="el-GR" altLang="zh-CN" sz="4000" b="1" u="sng">
                <a:solidFill>
                  <a:schemeClr val="bg1"/>
                </a:solidFill>
                <a:cs typeface="Times New Roman" panose="02020603050405020304" pitchFamily="18" charset="0"/>
              </a:rPr>
            </a:br>
            <a:r>
              <a:rPr lang="el-GR" altLang="zh-CN" sz="4000">
                <a:solidFill>
                  <a:schemeClr val="bg1"/>
                </a:solidFill>
                <a:cs typeface="Times New Roman" panose="02020603050405020304" pitchFamily="18" charset="0"/>
              </a:rPr>
              <a:t>ΚΥΡΙΑ ΣΗΜΕΙΑ ΠΕΡΙΛΗΠΤΙΚΑ</a:t>
            </a:r>
            <a:r>
              <a:rPr lang="en-US" altLang="zh-CN" sz="4000">
                <a:solidFill>
                  <a:schemeClr val="bg1"/>
                </a:solidFill>
                <a:ea typeface="SimSun" panose="02010600030101010101" pitchFamily="2" charset="-122"/>
                <a:cs typeface="Times New Roman" panose="02020603050405020304" pitchFamily="18" charset="0"/>
              </a:rPr>
              <a:t> </a:t>
            </a:r>
            <a:r>
              <a:rPr lang="en-US" altLang="zh-CN" sz="4000" b="1" u="sng">
                <a:solidFill>
                  <a:schemeClr val="bg1"/>
                </a:solidFill>
                <a:ea typeface="SimSun" panose="02010600030101010101" pitchFamily="2" charset="-122"/>
                <a:cs typeface="Times New Roman" panose="02020603050405020304" pitchFamily="18" charset="0"/>
              </a:rPr>
              <a:t/>
            </a:r>
            <a:br>
              <a:rPr lang="en-US" altLang="zh-CN" sz="4000" b="1" u="sng">
                <a:solidFill>
                  <a:schemeClr val="bg1"/>
                </a:solidFill>
                <a:ea typeface="SimSun" panose="02010600030101010101" pitchFamily="2" charset="-122"/>
                <a:cs typeface="Times New Roman" panose="02020603050405020304" pitchFamily="18" charset="0"/>
              </a:rPr>
            </a:br>
            <a:endParaRPr lang="el-GR" altLang="el-GR" sz="4000"/>
          </a:p>
        </p:txBody>
      </p:sp>
      <p:sp>
        <p:nvSpPr>
          <p:cNvPr id="35844" name="7 - Ορθογώνιο">
            <a:extLst>
              <a:ext uri="{FF2B5EF4-FFF2-40B4-BE49-F238E27FC236}">
                <a16:creationId xmlns="" xmlns:a16="http://schemas.microsoft.com/office/drawing/2014/main" id="{454327FA-869F-4CA5-9538-43D39623D560}"/>
              </a:ext>
            </a:extLst>
          </p:cNvPr>
          <p:cNvSpPr>
            <a:spLocks noChangeArrowheads="1"/>
          </p:cNvSpPr>
          <p:nvPr/>
        </p:nvSpPr>
        <p:spPr bwMode="auto">
          <a:xfrm>
            <a:off x="684213" y="1484313"/>
            <a:ext cx="78835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endParaRPr lang="el-GR" altLang="el-GR">
              <a:solidFill>
                <a:schemeClr val="bg1"/>
              </a:solidFill>
            </a:endParaRPr>
          </a:p>
          <a:p>
            <a:pPr algn="just" eaLnBrk="1" hangingPunct="1">
              <a:buFont typeface="Times New Roman" panose="02020603050405020304" pitchFamily="18" charset="0"/>
              <a:buChar char="•"/>
            </a:pPr>
            <a:r>
              <a:rPr lang="el-GR" altLang="el-GR">
                <a:solidFill>
                  <a:schemeClr val="bg1"/>
                </a:solidFill>
              </a:rPr>
              <a:t>Η ακρίβεια μιας μέτρησης  μας  λέει πόσο κοντά στην τιμή που θεωρούμε «πραγματική» βρίσκεται η μέτρησή μας. </a:t>
            </a:r>
          </a:p>
          <a:p>
            <a:pPr eaLnBrk="1" hangingPunct="1">
              <a:buFont typeface="Times New Roman" panose="02020603050405020304" pitchFamily="18" charset="0"/>
              <a:buChar char="•"/>
            </a:pPr>
            <a:r>
              <a:rPr lang="el-GR" altLang="el-GR">
                <a:solidFill>
                  <a:schemeClr val="bg1"/>
                </a:solidFill>
              </a:rPr>
              <a:t>Κάθε μέτρηση φέρει πάντα μια αβεβαιότητα. Η αβεβαιότητα ορίζεται ως η ποσοτική έκφραση της «αμφιβολίας» που υπάρχει σχετικά με το αποτέλεσμα της μέτρησης. </a:t>
            </a:r>
          </a:p>
          <a:p>
            <a:pPr eaLnBrk="1" hangingPunct="1">
              <a:buFont typeface="Times New Roman" panose="02020603050405020304" pitchFamily="18" charset="0"/>
              <a:buChar char="•"/>
            </a:pPr>
            <a:r>
              <a:rPr lang="el-GR" altLang="el-GR">
                <a:solidFill>
                  <a:schemeClr val="bg1"/>
                </a:solidFill>
              </a:rPr>
              <a:t> Λαμβάνοντας πολλές μετρήσεις του ιδίου μεγέθους  για  να υπολογίσουμε μέση τιμή, μειώνουμε την αβεβαιότητα τύπου Α.</a:t>
            </a:r>
          </a:p>
          <a:p>
            <a:pPr eaLnBrk="1" hangingPunct="1">
              <a:buFont typeface="Times New Roman" panose="02020603050405020304" pitchFamily="18" charset="0"/>
              <a:buChar char="•"/>
            </a:pPr>
            <a:r>
              <a:rPr lang="el-GR" altLang="el-GR">
                <a:solidFill>
                  <a:schemeClr val="bg1"/>
                </a:solidFill>
              </a:rPr>
              <a:t>Αλλάζοντας την τεχνική μέτρησης μπορεί να περιοριστεί ή να εκμηδενιστούν αβεβαιότητες τύπου Β.</a:t>
            </a:r>
          </a:p>
        </p:txBody>
      </p:sp>
      <p:sp>
        <p:nvSpPr>
          <p:cNvPr id="2" name="Θέση υποσέλιδου 1">
            <a:extLst>
              <a:ext uri="{FF2B5EF4-FFF2-40B4-BE49-F238E27FC236}">
                <a16:creationId xmlns="" xmlns:a16="http://schemas.microsoft.com/office/drawing/2014/main" id="{171BCE2A-26A1-4FFC-BB8E-D94F68E51F8D}"/>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 xmlns:a16="http://schemas.microsoft.com/office/drawing/2014/main" id="{629F8BBF-2CC5-4D58-92B7-31B52FB8D621}"/>
              </a:ext>
            </a:extLst>
          </p:cNvPr>
          <p:cNvSpPr>
            <a:spLocks noGrp="1"/>
          </p:cNvSpPr>
          <p:nvPr>
            <p:ph type="sldNum" sz="quarter" idx="12"/>
          </p:nvPr>
        </p:nvSpPr>
        <p:spPr/>
        <p:txBody>
          <a:bodyPr/>
          <a:lstStyle/>
          <a:p>
            <a:fld id="{393A751A-9160-4F23-8680-B80B5030C2C2}" type="slidenum">
              <a:rPr lang="el-GR" altLang="el-GR" smtClean="0"/>
              <a:pPr/>
              <a:t>25</a:t>
            </a:fld>
            <a:endParaRPr lang="el-GR" altLang="el-GR"/>
          </a:p>
        </p:txBody>
      </p:sp>
    </p:spTree>
    <p:extLst>
      <p:ext uri="{BB962C8B-B14F-4D97-AF65-F5344CB8AC3E}">
        <p14:creationId xmlns:p14="http://schemas.microsoft.com/office/powerpoint/2010/main" val="3649715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6 - Τίτλος" descr="Large confetti">
            <a:extLst>
              <a:ext uri="{FF2B5EF4-FFF2-40B4-BE49-F238E27FC236}">
                <a16:creationId xmlns="" xmlns:a16="http://schemas.microsoft.com/office/drawing/2014/main" id="{98233DE2-7CDF-4FE8-91F0-E40D62E156CA}"/>
              </a:ext>
            </a:extLst>
          </p:cNvPr>
          <p:cNvSpPr>
            <a:spLocks noGrp="1"/>
          </p:cNvSpPr>
          <p:nvPr>
            <p:ph type="title"/>
          </p:nvPr>
        </p:nvSpPr>
        <p:spPr/>
        <p:txBody>
          <a:bodyPr/>
          <a:lstStyle/>
          <a:p>
            <a:r>
              <a:rPr lang="el-GR" altLang="zh-CN" sz="4000">
                <a:solidFill>
                  <a:schemeClr val="bg1"/>
                </a:solidFill>
                <a:cs typeface="Times New Roman" panose="02020603050405020304" pitchFamily="18" charset="0"/>
              </a:rPr>
              <a:t>ΚΥΡΙΑ ΣΗΜΕΙΑ ΠΕΡΙΛΗΠΤΙΚΑ</a:t>
            </a:r>
            <a:endParaRPr lang="el-GR" altLang="el-GR" sz="4000"/>
          </a:p>
        </p:txBody>
      </p:sp>
      <p:sp>
        <p:nvSpPr>
          <p:cNvPr id="36867" name="Rectangle 1">
            <a:extLst>
              <a:ext uri="{FF2B5EF4-FFF2-40B4-BE49-F238E27FC236}">
                <a16:creationId xmlns="" xmlns:a16="http://schemas.microsoft.com/office/drawing/2014/main" id="{47FD9584-C9A0-42A9-A65C-8831560D9EEF}"/>
              </a:ext>
            </a:extLst>
          </p:cNvPr>
          <p:cNvSpPr>
            <a:spLocks noChangeArrowheads="1"/>
          </p:cNvSpPr>
          <p:nvPr/>
        </p:nvSpPr>
        <p:spPr bwMode="auto">
          <a:xfrm>
            <a:off x="611188" y="1773238"/>
            <a:ext cx="75612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l-GR" altLang="el-GR">
              <a:solidFill>
                <a:schemeClr val="bg1"/>
              </a:solidFill>
            </a:endParaRPr>
          </a:p>
          <a:p>
            <a:pPr eaLnBrk="1" hangingPunct="1">
              <a:buFont typeface="Times New Roman" panose="02020603050405020304" pitchFamily="18" charset="0"/>
              <a:buChar char="•"/>
            </a:pPr>
            <a:r>
              <a:rPr lang="el-GR" altLang="el-GR">
                <a:solidFill>
                  <a:schemeClr val="bg1"/>
                </a:solidFill>
              </a:rPr>
              <a:t>Το αποτέλεσμα μιας μέτρησης γράφεται πάντα μαζί με την αβεβαιότητα που τη συνοδεύει και τις μονάδες της. </a:t>
            </a:r>
          </a:p>
          <a:p>
            <a:pPr eaLnBrk="1" hangingPunct="1"/>
            <a:endParaRPr lang="el-GR" altLang="el-GR">
              <a:solidFill>
                <a:schemeClr val="bg1"/>
              </a:solidFill>
            </a:endParaRPr>
          </a:p>
          <a:p>
            <a:r>
              <a:rPr lang="el-GR" altLang="el-GR">
                <a:solidFill>
                  <a:schemeClr val="bg1"/>
                </a:solidFill>
              </a:rPr>
              <a:t>Π.χ  Το αποτέλεσμα </a:t>
            </a:r>
            <a:r>
              <a:rPr lang="en-US" altLang="el-GR">
                <a:solidFill>
                  <a:schemeClr val="bg1"/>
                </a:solidFill>
              </a:rPr>
              <a:t>m ± </a:t>
            </a:r>
            <a:r>
              <a:rPr lang="el-GR" altLang="el-GR">
                <a:solidFill>
                  <a:schemeClr val="bg1"/>
                </a:solidFill>
              </a:rPr>
              <a:t>σ(</a:t>
            </a:r>
            <a:r>
              <a:rPr lang="en-US" altLang="el-GR">
                <a:solidFill>
                  <a:schemeClr val="bg1"/>
                </a:solidFill>
              </a:rPr>
              <a:t>m)</a:t>
            </a:r>
            <a:r>
              <a:rPr lang="el-GR" altLang="el-GR">
                <a:solidFill>
                  <a:schemeClr val="bg1"/>
                </a:solidFill>
              </a:rPr>
              <a:t> </a:t>
            </a:r>
            <a:r>
              <a:rPr lang="en-US" altLang="el-GR">
                <a:solidFill>
                  <a:schemeClr val="bg1"/>
                </a:solidFill>
              </a:rPr>
              <a:t>= </a:t>
            </a:r>
            <a:r>
              <a:rPr lang="el-GR" altLang="el-GR">
                <a:solidFill>
                  <a:schemeClr val="bg1"/>
                </a:solidFill>
              </a:rPr>
              <a:t>(</a:t>
            </a:r>
            <a:r>
              <a:rPr lang="en-US" altLang="el-GR">
                <a:solidFill>
                  <a:schemeClr val="bg1"/>
                </a:solidFill>
              </a:rPr>
              <a:t>83.45  ± 0.</a:t>
            </a:r>
            <a:r>
              <a:rPr lang="el-GR" altLang="el-GR">
                <a:solidFill>
                  <a:schemeClr val="bg1"/>
                </a:solidFill>
              </a:rPr>
              <a:t>0</a:t>
            </a:r>
            <a:r>
              <a:rPr lang="en-US" altLang="el-GR">
                <a:solidFill>
                  <a:schemeClr val="bg1"/>
                </a:solidFill>
              </a:rPr>
              <a:t>4</a:t>
            </a:r>
            <a:r>
              <a:rPr lang="el-GR" altLang="el-GR">
                <a:solidFill>
                  <a:schemeClr val="bg1"/>
                </a:solidFill>
              </a:rPr>
              <a:t>)</a:t>
            </a:r>
            <a:r>
              <a:rPr lang="en-US" altLang="el-GR">
                <a:solidFill>
                  <a:schemeClr val="bg1"/>
                </a:solidFill>
              </a:rPr>
              <a:t> g </a:t>
            </a:r>
            <a:r>
              <a:rPr lang="el-GR" altLang="el-GR">
                <a:solidFill>
                  <a:schemeClr val="bg1"/>
                </a:solidFill>
              </a:rPr>
              <a:t> ορίζει ένα διάστημα </a:t>
            </a:r>
            <a:r>
              <a:rPr lang="en-US" altLang="el-GR">
                <a:solidFill>
                  <a:schemeClr val="bg1"/>
                </a:solidFill>
              </a:rPr>
              <a:t> (</a:t>
            </a:r>
            <a:r>
              <a:rPr lang="el-GR" altLang="el-GR">
                <a:solidFill>
                  <a:schemeClr val="bg1"/>
                </a:solidFill>
              </a:rPr>
              <a:t>μεταξύ</a:t>
            </a:r>
            <a:r>
              <a:rPr lang="en-US" altLang="el-GR">
                <a:solidFill>
                  <a:schemeClr val="bg1"/>
                </a:solidFill>
              </a:rPr>
              <a:t> 83.</a:t>
            </a:r>
            <a:r>
              <a:rPr lang="el-GR" altLang="el-GR">
                <a:solidFill>
                  <a:schemeClr val="bg1"/>
                </a:solidFill>
              </a:rPr>
              <a:t>41</a:t>
            </a:r>
            <a:r>
              <a:rPr lang="en-US" altLang="el-GR">
                <a:solidFill>
                  <a:schemeClr val="bg1"/>
                </a:solidFill>
              </a:rPr>
              <a:t> g</a:t>
            </a:r>
            <a:r>
              <a:rPr lang="el-GR" altLang="el-GR">
                <a:solidFill>
                  <a:schemeClr val="bg1"/>
                </a:solidFill>
              </a:rPr>
              <a:t> και </a:t>
            </a:r>
            <a:r>
              <a:rPr lang="en-US" altLang="el-GR">
                <a:solidFill>
                  <a:schemeClr val="bg1"/>
                </a:solidFill>
              </a:rPr>
              <a:t> 83.</a:t>
            </a:r>
            <a:r>
              <a:rPr lang="el-GR" altLang="el-GR">
                <a:solidFill>
                  <a:schemeClr val="bg1"/>
                </a:solidFill>
              </a:rPr>
              <a:t>4</a:t>
            </a:r>
            <a:r>
              <a:rPr lang="en-US" altLang="el-GR">
                <a:solidFill>
                  <a:schemeClr val="bg1"/>
                </a:solidFill>
              </a:rPr>
              <a:t>9 g) </a:t>
            </a:r>
            <a:r>
              <a:rPr lang="el-GR" altLang="el-GR">
                <a:solidFill>
                  <a:schemeClr val="bg1"/>
                </a:solidFill>
              </a:rPr>
              <a:t>στο οποίο περιμένουμε  να βρούμε ένα μεγάλο μέρος των μετρήσεων της μάζας με μια πιθανότητα 68% . </a:t>
            </a:r>
          </a:p>
          <a:p>
            <a:pPr algn="just" eaLnBrk="1" hangingPunct="1"/>
            <a:endParaRPr lang="el-GR" altLang="el-GR">
              <a:solidFill>
                <a:schemeClr val="bg1"/>
              </a:solidFill>
            </a:endParaRPr>
          </a:p>
          <a:p>
            <a:pPr algn="just" eaLnBrk="1" hangingPunct="1"/>
            <a:r>
              <a:rPr lang="en-US" altLang="el-GR">
                <a:solidFill>
                  <a:schemeClr val="bg1"/>
                </a:solidFill>
              </a:rPr>
              <a:t>(</a:t>
            </a:r>
            <a:r>
              <a:rPr lang="el-GR" altLang="el-GR">
                <a:solidFill>
                  <a:schemeClr val="bg1"/>
                </a:solidFill>
              </a:rPr>
              <a:t>Υπενθύμιση: Δεν μπορούμε ποτέ να μάθουμε την πραγματική τιμή της μάζας</a:t>
            </a:r>
            <a:r>
              <a:rPr lang="en-US" altLang="el-GR">
                <a:solidFill>
                  <a:schemeClr val="bg1"/>
                </a:solidFill>
              </a:rPr>
              <a:t>)</a:t>
            </a:r>
          </a:p>
        </p:txBody>
      </p:sp>
      <p:sp>
        <p:nvSpPr>
          <p:cNvPr id="2" name="Θέση υποσέλιδου 1">
            <a:extLst>
              <a:ext uri="{FF2B5EF4-FFF2-40B4-BE49-F238E27FC236}">
                <a16:creationId xmlns="" xmlns:a16="http://schemas.microsoft.com/office/drawing/2014/main" id="{8407AFA6-304A-4B16-97AD-D47EF238B9EF}"/>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 xmlns:a16="http://schemas.microsoft.com/office/drawing/2014/main" id="{19911309-1147-416B-B26E-1E711DCC4FD7}"/>
              </a:ext>
            </a:extLst>
          </p:cNvPr>
          <p:cNvSpPr>
            <a:spLocks noGrp="1"/>
          </p:cNvSpPr>
          <p:nvPr>
            <p:ph type="sldNum" sz="quarter" idx="12"/>
          </p:nvPr>
        </p:nvSpPr>
        <p:spPr/>
        <p:txBody>
          <a:bodyPr/>
          <a:lstStyle/>
          <a:p>
            <a:fld id="{393A751A-9160-4F23-8680-B80B5030C2C2}" type="slidenum">
              <a:rPr lang="el-GR" altLang="el-GR" smtClean="0"/>
              <a:pPr/>
              <a:t>26</a:t>
            </a:fld>
            <a:endParaRPr lang="el-GR" altLang="el-GR"/>
          </a:p>
        </p:txBody>
      </p:sp>
    </p:spTree>
    <p:extLst>
      <p:ext uri="{BB962C8B-B14F-4D97-AF65-F5344CB8AC3E}">
        <p14:creationId xmlns:p14="http://schemas.microsoft.com/office/powerpoint/2010/main" val="270987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0A06FC7-4A0C-4E1B-AC7F-AC56ACDCE180}" type="slidenum">
              <a:rPr lang="el-GR" altLang="el-GR" smtClean="0"/>
              <a:pPr/>
              <a:t>3</a:t>
            </a:fld>
            <a:endParaRPr lang="el-GR" altLang="el-GR"/>
          </a:p>
        </p:txBody>
      </p:sp>
      <p:pic>
        <p:nvPicPr>
          <p:cNvPr id="6" name="Content Placeholder 5"/>
          <p:cNvPicPr>
            <a:picLocks noGrp="1" noChangeAspect="1"/>
          </p:cNvPicPr>
          <p:nvPr>
            <p:ph idx="4294967295"/>
          </p:nvPr>
        </p:nvPicPr>
        <p:blipFill>
          <a:blip r:embed="rId2"/>
          <a:stretch>
            <a:fillRect/>
          </a:stretch>
        </p:blipFill>
        <p:spPr>
          <a:xfrm>
            <a:off x="107950" y="0"/>
            <a:ext cx="8642350" cy="6411913"/>
          </a:xfrm>
          <a:prstGeom prst="rect">
            <a:avLst/>
          </a:prstGeom>
        </p:spPr>
      </p:pic>
      <p:sp>
        <p:nvSpPr>
          <p:cNvPr id="7" name="TextBox 6"/>
          <p:cNvSpPr txBox="1"/>
          <p:nvPr/>
        </p:nvSpPr>
        <p:spPr>
          <a:xfrm>
            <a:off x="117086" y="6383923"/>
            <a:ext cx="7125284"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sz="1600" dirty="0" smtClean="0">
                <a:solidFill>
                  <a:schemeClr val="bg1"/>
                </a:solidFill>
              </a:rPr>
              <a:t>Μ. ΠΕΤΡΑΚΗ </a:t>
            </a:r>
            <a:r>
              <a:rPr lang="el-GR" sz="1600" dirty="0">
                <a:solidFill>
                  <a:schemeClr val="bg1"/>
                </a:solidFill>
              </a:rPr>
              <a:t>- ΑΚΑΔ. ΥΠΟΤΡΟΦΟΣ </a:t>
            </a:r>
            <a:r>
              <a:rPr lang="el-GR" sz="1600" dirty="0" smtClean="0">
                <a:solidFill>
                  <a:schemeClr val="bg1"/>
                </a:solidFill>
              </a:rPr>
              <a:t>ΤΜΗΜΑ ΜΗΧΑΝΟΛΟΓΩΝ ΜΗΧ.ΠΑΔΑ</a:t>
            </a:r>
            <a:endParaRPr lang="en-US" sz="1600" dirty="0">
              <a:solidFill>
                <a:schemeClr val="bg1"/>
              </a:solidFill>
            </a:endParaRPr>
          </a:p>
        </p:txBody>
      </p:sp>
    </p:spTree>
    <p:extLst>
      <p:ext uri="{BB962C8B-B14F-4D97-AF65-F5344CB8AC3E}">
        <p14:creationId xmlns:p14="http://schemas.microsoft.com/office/powerpoint/2010/main" val="3056786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0A06FC7-4A0C-4E1B-AC7F-AC56ACDCE180}" type="slidenum">
              <a:rPr lang="el-GR" altLang="el-GR" smtClean="0"/>
              <a:pPr/>
              <a:t>4</a:t>
            </a:fld>
            <a:endParaRPr lang="el-GR" altLang="el-GR"/>
          </a:p>
        </p:txBody>
      </p:sp>
      <p:pic>
        <p:nvPicPr>
          <p:cNvPr id="7" name="Content Placeholder 6"/>
          <p:cNvPicPr>
            <a:picLocks noGrp="1" noChangeAspect="1"/>
          </p:cNvPicPr>
          <p:nvPr>
            <p:ph idx="4294967295"/>
          </p:nvPr>
        </p:nvPicPr>
        <p:blipFill>
          <a:blip r:embed="rId2"/>
          <a:stretch>
            <a:fillRect/>
          </a:stretch>
        </p:blipFill>
        <p:spPr>
          <a:xfrm>
            <a:off x="107504" y="0"/>
            <a:ext cx="8817744" cy="6819168"/>
          </a:xfrm>
          <a:prstGeom prst="rect">
            <a:avLst/>
          </a:prstGeom>
        </p:spPr>
      </p:pic>
      <p:sp>
        <p:nvSpPr>
          <p:cNvPr id="6" name="TextBox 5"/>
          <p:cNvSpPr txBox="1"/>
          <p:nvPr/>
        </p:nvSpPr>
        <p:spPr>
          <a:xfrm>
            <a:off x="107504" y="6445449"/>
            <a:ext cx="7125284"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sz="1600" dirty="0" smtClean="0">
                <a:solidFill>
                  <a:schemeClr val="bg1"/>
                </a:solidFill>
              </a:rPr>
              <a:t>Μ. ΠΕΤΡΑΚΗ </a:t>
            </a:r>
            <a:r>
              <a:rPr lang="el-GR" sz="1600" dirty="0">
                <a:solidFill>
                  <a:schemeClr val="bg1"/>
                </a:solidFill>
              </a:rPr>
              <a:t>- ΑΚΑΔ. ΥΠΟΤΡΟΦΟΣ </a:t>
            </a:r>
            <a:r>
              <a:rPr lang="el-GR" sz="1600" dirty="0" smtClean="0">
                <a:solidFill>
                  <a:schemeClr val="bg1"/>
                </a:solidFill>
              </a:rPr>
              <a:t>ΤΜΗΜΑ ΜΗΧΑΝΟΛΟΓΩΝ ΜΗΧ.ΠΑΔΑ</a:t>
            </a:r>
            <a:endParaRPr lang="en-US" sz="1600" dirty="0">
              <a:solidFill>
                <a:schemeClr val="bg1"/>
              </a:solidFill>
            </a:endParaRPr>
          </a:p>
        </p:txBody>
      </p:sp>
    </p:spTree>
    <p:extLst>
      <p:ext uri="{BB962C8B-B14F-4D97-AF65-F5344CB8AC3E}">
        <p14:creationId xmlns:p14="http://schemas.microsoft.com/office/powerpoint/2010/main" val="127164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l-GR" dirty="0" smtClean="0"/>
              <a:t>Πανεπιστήμιο Δυτικής Αττικής -Μ.ΠΗΛΑΚΟΥΤΑ ΜΕΤΡΗΣΕΙΣ -ΑΒΕΒΑΙΟΤΗΤΑ ΜΕΤΡΗΣΕΩΝ</a:t>
            </a:r>
            <a:endParaRPr lang="el-GR" dirty="0"/>
          </a:p>
        </p:txBody>
      </p:sp>
      <p:sp>
        <p:nvSpPr>
          <p:cNvPr id="3" name="Slide Number Placeholder 2"/>
          <p:cNvSpPr>
            <a:spLocks noGrp="1"/>
          </p:cNvSpPr>
          <p:nvPr>
            <p:ph type="sldNum" sz="quarter" idx="12"/>
          </p:nvPr>
        </p:nvSpPr>
        <p:spPr/>
        <p:txBody>
          <a:bodyPr/>
          <a:lstStyle/>
          <a:p>
            <a:fld id="{B77C786A-2247-4B7B-B38A-69E461F82276}" type="slidenum">
              <a:rPr lang="el-GR" altLang="el-GR" smtClean="0"/>
              <a:pPr/>
              <a:t>5</a:t>
            </a:fld>
            <a:endParaRPr lang="el-GR" altLang="el-GR"/>
          </a:p>
        </p:txBody>
      </p:sp>
      <p:pic>
        <p:nvPicPr>
          <p:cNvPr id="4" name="Picture 3"/>
          <p:cNvPicPr>
            <a:picLocks noChangeAspect="1"/>
          </p:cNvPicPr>
          <p:nvPr/>
        </p:nvPicPr>
        <p:blipFill>
          <a:blip r:embed="rId2"/>
          <a:stretch>
            <a:fillRect/>
          </a:stretch>
        </p:blipFill>
        <p:spPr>
          <a:xfrm>
            <a:off x="1475656" y="1844823"/>
            <a:ext cx="5256584" cy="3512989"/>
          </a:xfrm>
          <a:prstGeom prst="rect">
            <a:avLst/>
          </a:prstGeom>
        </p:spPr>
      </p:pic>
      <p:pic>
        <p:nvPicPr>
          <p:cNvPr id="5" name="Picture 4"/>
          <p:cNvPicPr>
            <a:picLocks noChangeAspect="1"/>
          </p:cNvPicPr>
          <p:nvPr/>
        </p:nvPicPr>
        <p:blipFill rotWithShape="1">
          <a:blip r:embed="rId3"/>
          <a:srcRect b="10000"/>
          <a:stretch/>
        </p:blipFill>
        <p:spPr>
          <a:xfrm>
            <a:off x="1043608" y="692696"/>
            <a:ext cx="7398556" cy="648072"/>
          </a:xfrm>
          <a:prstGeom prst="rect">
            <a:avLst/>
          </a:prstGeom>
        </p:spPr>
      </p:pic>
    </p:spTree>
    <p:extLst>
      <p:ext uri="{BB962C8B-B14F-4D97-AF65-F5344CB8AC3E}">
        <p14:creationId xmlns:p14="http://schemas.microsoft.com/office/powerpoint/2010/main" val="2081949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descr="Large confetti">
            <a:extLst>
              <a:ext uri="{FF2B5EF4-FFF2-40B4-BE49-F238E27FC236}">
                <a16:creationId xmlns="" xmlns:a16="http://schemas.microsoft.com/office/drawing/2014/main" id="{4364D1C6-F393-4E75-909D-31179C2EE342}"/>
              </a:ext>
            </a:extLst>
          </p:cNvPr>
          <p:cNvSpPr>
            <a:spLocks noGrp="1"/>
          </p:cNvSpPr>
          <p:nvPr>
            <p:ph type="title"/>
          </p:nvPr>
        </p:nvSpPr>
        <p:spPr/>
        <p:txBody>
          <a:bodyPr/>
          <a:lstStyle/>
          <a:p>
            <a:r>
              <a:rPr lang="el-GR" altLang="el-GR" sz="4000">
                <a:solidFill>
                  <a:schemeClr val="bg1"/>
                </a:solidFill>
              </a:rPr>
              <a:t>ΤΡΟΠΟΣ ΕΚΦΡΑΣΗΣ ΤΟΥ ΑΠΟΤΕΛΕΣΜΑΤΟΣ</a:t>
            </a:r>
          </a:p>
        </p:txBody>
      </p:sp>
      <p:sp>
        <p:nvSpPr>
          <p:cNvPr id="19461" name="3 - TextBox">
            <a:extLst>
              <a:ext uri="{FF2B5EF4-FFF2-40B4-BE49-F238E27FC236}">
                <a16:creationId xmlns="" xmlns:a16="http://schemas.microsoft.com/office/drawing/2014/main" id="{30BF8B56-01FD-4E1C-A9F0-DCFFFE5BD141}"/>
              </a:ext>
            </a:extLst>
          </p:cNvPr>
          <p:cNvSpPr txBox="1">
            <a:spLocks noChangeArrowheads="1"/>
          </p:cNvSpPr>
          <p:nvPr/>
        </p:nvSpPr>
        <p:spPr bwMode="auto">
          <a:xfrm>
            <a:off x="460716" y="1595438"/>
            <a:ext cx="8424936" cy="4524315"/>
          </a:xfrm>
          <a:prstGeom prst="rect">
            <a:avLst/>
          </a:prstGeom>
          <a:noFill/>
          <a:ln w="9525">
            <a:noFill/>
            <a:miter lim="800000"/>
            <a:headEnd/>
            <a:tailEnd/>
          </a:ln>
        </p:spPr>
        <p:txBody>
          <a:bodyPr wrap="square">
            <a:spAutoFit/>
          </a:bodyPr>
          <a:lstStyle/>
          <a:p>
            <a:pPr marL="457200" algn="just">
              <a:defRPr/>
            </a:pPr>
            <a:r>
              <a:rPr lang="el-GR" dirty="0">
                <a:solidFill>
                  <a:schemeClr val="bg1"/>
                </a:solidFill>
                <a:cs typeface="+mn-cs"/>
              </a:rPr>
              <a:t>Πραγματοποιώντας μια μόνο μέτρηση με ένα όργανο, </a:t>
            </a:r>
            <a:r>
              <a:rPr lang="el-GR" dirty="0">
                <a:solidFill>
                  <a:schemeClr val="bg1"/>
                </a:solidFill>
              </a:rPr>
              <a:t>η αβεβαιότητα</a:t>
            </a:r>
            <a:r>
              <a:rPr lang="el-GR" dirty="0">
                <a:solidFill>
                  <a:schemeClr val="bg1"/>
                </a:solidFill>
                <a:cs typeface="+mn-cs"/>
              </a:rPr>
              <a:t> μπορεί να είναι η μικρότερη υποδιαίρεση του οργάνου ή κλάσμα της. Μπορεί επίσης να δίδεται από τον κατασκευαστή του οργάνου.</a:t>
            </a:r>
          </a:p>
          <a:p>
            <a:pPr marL="457200" algn="just">
              <a:defRPr/>
            </a:pPr>
            <a:r>
              <a:rPr lang="el-GR" dirty="0">
                <a:solidFill>
                  <a:schemeClr val="bg1"/>
                </a:solidFill>
                <a:cs typeface="+mn-cs"/>
              </a:rPr>
              <a:t>Ο τρόπος με τον οποίο γράφω το αποτέλεσμά μου, δείχνει  την αβεβαιότητα με την οποία μετρήθηκε</a:t>
            </a:r>
          </a:p>
          <a:p>
            <a:pPr marL="457200" indent="-457200">
              <a:defRPr/>
            </a:pPr>
            <a:r>
              <a:rPr lang="el-GR" dirty="0" smtClean="0">
                <a:solidFill>
                  <a:schemeClr val="bg1"/>
                </a:solidFill>
                <a:cs typeface="+mn-cs"/>
              </a:rPr>
              <a:t>Π.Χ</a:t>
            </a:r>
            <a:endParaRPr lang="el-GR" dirty="0">
              <a:solidFill>
                <a:schemeClr val="bg1"/>
              </a:solidFill>
              <a:cs typeface="+mn-cs"/>
            </a:endParaRPr>
          </a:p>
          <a:p>
            <a:pPr marL="457200" indent="-457200">
              <a:defRPr/>
            </a:pPr>
            <a:r>
              <a:rPr lang="el-GR" dirty="0">
                <a:solidFill>
                  <a:schemeClr val="bg1"/>
                </a:solidFill>
                <a:cs typeface="+mn-cs"/>
              </a:rPr>
              <a:t> α)  50±1 (49 έως51)</a:t>
            </a:r>
          </a:p>
          <a:p>
            <a:pPr marL="457200" indent="-457200">
              <a:defRPr/>
            </a:pPr>
            <a:r>
              <a:rPr lang="el-GR" dirty="0">
                <a:solidFill>
                  <a:schemeClr val="bg1"/>
                </a:solidFill>
                <a:cs typeface="+mn-cs"/>
              </a:rPr>
              <a:t> β)  50.0   </a:t>
            </a:r>
            <a:r>
              <a:rPr lang="el-GR" dirty="0" err="1">
                <a:solidFill>
                  <a:schemeClr val="bg1"/>
                </a:solidFill>
                <a:cs typeface="+mn-cs"/>
              </a:rPr>
              <a:t>50.0</a:t>
            </a:r>
            <a:r>
              <a:rPr lang="el-GR" dirty="0">
                <a:solidFill>
                  <a:schemeClr val="bg1"/>
                </a:solidFill>
                <a:cs typeface="+mn-cs"/>
              </a:rPr>
              <a:t> ± 0.1 (49.9 έως50.1)</a:t>
            </a:r>
          </a:p>
          <a:p>
            <a:pPr marL="457200" indent="-457200">
              <a:defRPr/>
            </a:pPr>
            <a:r>
              <a:rPr lang="el-GR" dirty="0">
                <a:solidFill>
                  <a:schemeClr val="bg1"/>
                </a:solidFill>
                <a:cs typeface="+mn-cs"/>
              </a:rPr>
              <a:t>( η αληθής τιμή μπορεί να βρίσκεται  με μεγάλη πιθανότητα στο διάστημα μεταξύ 49 και 51στην περίπτωση α και μεταξύ 49.9 και 50.1 στην περίπτωση β</a:t>
            </a:r>
            <a:r>
              <a:rPr lang="el-GR" dirty="0" smtClean="0">
                <a:solidFill>
                  <a:schemeClr val="bg1"/>
                </a:solidFill>
                <a:cs typeface="+mn-cs"/>
              </a:rPr>
              <a:t>)</a:t>
            </a:r>
            <a:endParaRPr lang="el-GR" dirty="0">
              <a:solidFill>
                <a:schemeClr val="bg1"/>
              </a:solidFill>
              <a:cs typeface="+mn-cs"/>
            </a:endParaRPr>
          </a:p>
        </p:txBody>
      </p:sp>
      <p:sp>
        <p:nvSpPr>
          <p:cNvPr id="3" name="Θέση υποσέλιδου 2">
            <a:extLst>
              <a:ext uri="{FF2B5EF4-FFF2-40B4-BE49-F238E27FC236}">
                <a16:creationId xmlns="" xmlns:a16="http://schemas.microsoft.com/office/drawing/2014/main" id="{EDDE62B3-F954-482E-9565-4844E707487A}"/>
              </a:ext>
            </a:extLst>
          </p:cNvPr>
          <p:cNvSpPr>
            <a:spLocks noGrp="1"/>
          </p:cNvSpPr>
          <p:nvPr>
            <p:ph type="ftr" sz="quarter" idx="11"/>
          </p:nvPr>
        </p:nvSpPr>
        <p:spPr>
          <a:xfrm>
            <a:off x="35496" y="6306716"/>
            <a:ext cx="5256584" cy="492968"/>
          </a:xfrm>
        </p:spPr>
        <p:style>
          <a:lnRef idx="1">
            <a:schemeClr val="accent2"/>
          </a:lnRef>
          <a:fillRef idx="2">
            <a:schemeClr val="accent2"/>
          </a:fillRef>
          <a:effectRef idx="1">
            <a:schemeClr val="accent2"/>
          </a:effectRef>
          <a:fontRef idx="minor">
            <a:schemeClr val="dk1"/>
          </a:fontRef>
        </p:style>
        <p:txBody>
          <a:bodyPr/>
          <a:lstStyle/>
          <a:p>
            <a:pPr algn="l">
              <a:defRPr/>
            </a:pPr>
            <a:r>
              <a:rPr lang="el-GR" dirty="0"/>
              <a:t>Πανεπιστήμιο Δυτικής </a:t>
            </a:r>
            <a:r>
              <a:rPr lang="el-GR" dirty="0" smtClean="0"/>
              <a:t>Αττικής</a:t>
            </a:r>
          </a:p>
          <a:p>
            <a:pPr algn="l">
              <a:defRPr/>
            </a:pPr>
            <a:r>
              <a:rPr lang="el-GR" dirty="0" smtClean="0"/>
              <a:t>Μ.ΠΗΛΑΚΟΥΤΑ </a:t>
            </a:r>
            <a:r>
              <a:rPr lang="el-GR" dirty="0"/>
              <a:t>ΜΕΤΡΗΣΕΙΣ -ΑΒΕΒΑΙΟΤΗΤΑ ΜΕΤΡΗΣΕΩΝ</a:t>
            </a:r>
          </a:p>
        </p:txBody>
      </p:sp>
      <p:sp>
        <p:nvSpPr>
          <p:cNvPr id="4" name="Θέση αριθμού διαφάνειας 3">
            <a:extLst>
              <a:ext uri="{FF2B5EF4-FFF2-40B4-BE49-F238E27FC236}">
                <a16:creationId xmlns="" xmlns:a16="http://schemas.microsoft.com/office/drawing/2014/main" id="{E28193A4-292C-4E3B-95A3-F03AE9953263}"/>
              </a:ext>
            </a:extLst>
          </p:cNvPr>
          <p:cNvSpPr>
            <a:spLocks noGrp="1"/>
          </p:cNvSpPr>
          <p:nvPr>
            <p:ph type="sldNum" sz="quarter" idx="12"/>
          </p:nvPr>
        </p:nvSpPr>
        <p:spPr/>
        <p:txBody>
          <a:bodyPr/>
          <a:lstStyle/>
          <a:p>
            <a:fld id="{393A751A-9160-4F23-8680-B80B5030C2C2}" type="slidenum">
              <a:rPr lang="el-GR" altLang="el-GR" smtClean="0"/>
              <a:pPr/>
              <a:t>6</a:t>
            </a:fld>
            <a:endParaRPr lang="el-GR" altLang="el-GR"/>
          </a:p>
        </p:txBody>
      </p:sp>
    </p:spTree>
    <p:extLst>
      <p:ext uri="{BB962C8B-B14F-4D97-AF65-F5344CB8AC3E}">
        <p14:creationId xmlns:p14="http://schemas.microsoft.com/office/powerpoint/2010/main" val="85363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Large confetti">
            <a:extLst>
              <a:ext uri="{FF2B5EF4-FFF2-40B4-BE49-F238E27FC236}">
                <a16:creationId xmlns:a16="http://schemas.microsoft.com/office/drawing/2014/main" xmlns="" id="{0675350B-7ADF-4282-8487-671DBB189352}"/>
              </a:ext>
            </a:extLst>
          </p:cNvPr>
          <p:cNvSpPr>
            <a:spLocks noGrp="1" noChangeArrowheads="1"/>
          </p:cNvSpPr>
          <p:nvPr>
            <p:ph type="title"/>
          </p:nvPr>
        </p:nvSpPr>
        <p:spPr/>
        <p:txBody>
          <a:bodyPr/>
          <a:lstStyle/>
          <a:p>
            <a:pPr algn="ctr" eaLnBrk="1" hangingPunct="1"/>
            <a:r>
              <a:rPr lang="el-GR" altLang="el-GR" sz="4000">
                <a:solidFill>
                  <a:schemeClr val="bg1"/>
                </a:solidFill>
              </a:rPr>
              <a:t>ΣΗΜΑΝΤΙΚΑ ΨΗΦΙΑ</a:t>
            </a:r>
          </a:p>
        </p:txBody>
      </p:sp>
      <p:sp>
        <p:nvSpPr>
          <p:cNvPr id="22532" name="Text Box 10">
            <a:extLst>
              <a:ext uri="{FF2B5EF4-FFF2-40B4-BE49-F238E27FC236}">
                <a16:creationId xmlns:a16="http://schemas.microsoft.com/office/drawing/2014/main" xmlns="" id="{DC81347B-626F-4F91-BC3C-E61CC38297C3}"/>
              </a:ext>
            </a:extLst>
          </p:cNvPr>
          <p:cNvSpPr txBox="1">
            <a:spLocks noChangeArrowheads="1"/>
          </p:cNvSpPr>
          <p:nvPr/>
        </p:nvSpPr>
        <p:spPr bwMode="auto">
          <a:xfrm>
            <a:off x="611560" y="1844824"/>
            <a:ext cx="8138740" cy="250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a:lnSpc>
                <a:spcPct val="114000"/>
              </a:lnSpc>
              <a:spcBef>
                <a:spcPts val="0"/>
              </a:spcBef>
            </a:pPr>
            <a:r>
              <a:rPr lang="el-GR" altLang="el-GR" sz="2800" dirty="0">
                <a:solidFill>
                  <a:schemeClr val="bg1"/>
                </a:solidFill>
              </a:rPr>
              <a:t>ΣΗΜΑΝΤΙΚΑ ΨΗΦΙΑ ΜΙΑΣ ΜΕΤΡΗΣΗΣ ΘΕΩΡΟΥΝΤΑΙ </a:t>
            </a:r>
            <a:r>
              <a:rPr lang="en-US" altLang="el-GR" sz="2800" dirty="0">
                <a:solidFill>
                  <a:schemeClr val="bg1"/>
                </a:solidFill>
              </a:rPr>
              <a:t>O</a:t>
            </a:r>
            <a:r>
              <a:rPr lang="el-GR" altLang="el-GR" sz="2800" dirty="0">
                <a:solidFill>
                  <a:schemeClr val="bg1"/>
                </a:solidFill>
              </a:rPr>
              <a:t>ΛΑ ΟΣΑ ΜΠΟΡΟΥΜΕ ΝΑ ΔΙΑΒΑΣΟΥΜΕ ΜΕ ΑΠΟΛΥΤΗ  ΒΕΒΑΙΟΤΗΤΑ </a:t>
            </a:r>
            <a:endParaRPr lang="el-GR" altLang="el-GR" sz="2800" dirty="0" smtClean="0">
              <a:solidFill>
                <a:schemeClr val="bg1"/>
              </a:solidFill>
            </a:endParaRPr>
          </a:p>
          <a:p>
            <a:pPr algn="just">
              <a:lnSpc>
                <a:spcPct val="114000"/>
              </a:lnSpc>
              <a:spcBef>
                <a:spcPts val="0"/>
              </a:spcBef>
            </a:pPr>
            <a:r>
              <a:rPr lang="el-GR" altLang="el-GR" sz="2800" dirty="0" smtClean="0">
                <a:solidFill>
                  <a:srgbClr val="FF0000"/>
                </a:solidFill>
              </a:rPr>
              <a:t>ΣΥΝ </a:t>
            </a:r>
            <a:r>
              <a:rPr lang="el-GR" altLang="el-GR" sz="2800" dirty="0">
                <a:solidFill>
                  <a:srgbClr val="FF0000"/>
                </a:solidFill>
              </a:rPr>
              <a:t>ΤΟ ΤΕΛΕΥΤΑΙΟ ΠΟΥ ΕΙΝΑΙ ΠΑΝΤΑ ΑΒΕΒΑΙΟ</a:t>
            </a:r>
          </a:p>
        </p:txBody>
      </p:sp>
      <p:pic>
        <p:nvPicPr>
          <p:cNvPr id="22534" name="Picture 13">
            <a:extLst>
              <a:ext uri="{FF2B5EF4-FFF2-40B4-BE49-F238E27FC236}">
                <a16:creationId xmlns:a16="http://schemas.microsoft.com/office/drawing/2014/main" xmlns="" id="{223BE0DD-336E-4829-AEE6-C057C4D0F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182690"/>
            <a:ext cx="25908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
            <a:extLst>
              <a:ext uri="{FF2B5EF4-FFF2-40B4-BE49-F238E27FC236}">
                <a16:creationId xmlns:a16="http://schemas.microsoft.com/office/drawing/2014/main" xmlns="" id="{1E0A92EF-C322-4B23-A221-C33326EF1440}"/>
              </a:ext>
            </a:extLst>
          </p:cNvPr>
          <p:cNvSpPr txBox="1">
            <a:spLocks noChangeArrowheads="1"/>
          </p:cNvSpPr>
          <p:nvPr/>
        </p:nvSpPr>
        <p:spPr bwMode="auto">
          <a:xfrm>
            <a:off x="5364088" y="4469657"/>
            <a:ext cx="295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l-GR" altLang="el-GR" dirty="0">
                <a:solidFill>
                  <a:schemeClr val="bg1"/>
                </a:solidFill>
              </a:rPr>
              <a:t>2.5 </a:t>
            </a:r>
            <a:r>
              <a:rPr lang="el-GR" altLang="el-GR" dirty="0" smtClean="0">
                <a:solidFill>
                  <a:schemeClr val="bg1"/>
                </a:solidFill>
                <a:latin typeface="Arial Black" panose="020B0A04020102020204" pitchFamily="34" charset="0"/>
              </a:rPr>
              <a:t>→ </a:t>
            </a:r>
            <a:r>
              <a:rPr lang="el-GR" altLang="el-GR" dirty="0" smtClean="0">
                <a:solidFill>
                  <a:schemeClr val="bg1"/>
                </a:solidFill>
              </a:rPr>
              <a:t>δύο </a:t>
            </a:r>
            <a:r>
              <a:rPr lang="el-GR" altLang="el-GR" dirty="0">
                <a:solidFill>
                  <a:schemeClr val="bg1"/>
                </a:solidFill>
              </a:rPr>
              <a:t>σημαντικά ψηφία </a:t>
            </a:r>
          </a:p>
        </p:txBody>
      </p:sp>
      <p:sp>
        <p:nvSpPr>
          <p:cNvPr id="2" name="Θέση υποσέλιδου 1">
            <a:extLst>
              <a:ext uri="{FF2B5EF4-FFF2-40B4-BE49-F238E27FC236}">
                <a16:creationId xmlns:a16="http://schemas.microsoft.com/office/drawing/2014/main" xmlns="" id="{94DDA5B3-D381-4984-8CA3-0ED3946EFBBC}"/>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a16="http://schemas.microsoft.com/office/drawing/2014/main" xmlns="" id="{B0635234-9AF9-4CD5-BEC3-5A0A735D1BC2}"/>
              </a:ext>
            </a:extLst>
          </p:cNvPr>
          <p:cNvSpPr>
            <a:spLocks noGrp="1"/>
          </p:cNvSpPr>
          <p:nvPr>
            <p:ph type="sldNum" sz="quarter" idx="12"/>
          </p:nvPr>
        </p:nvSpPr>
        <p:spPr/>
        <p:txBody>
          <a:bodyPr/>
          <a:lstStyle/>
          <a:p>
            <a:fld id="{393A751A-9160-4F23-8680-B80B5030C2C2}" type="slidenum">
              <a:rPr lang="el-GR" altLang="el-GR" smtClean="0"/>
              <a:pPr/>
              <a:t>7</a:t>
            </a:fld>
            <a:endParaRPr lang="el-GR" altLang="el-GR"/>
          </a:p>
        </p:txBody>
      </p:sp>
    </p:spTree>
    <p:extLst>
      <p:ext uri="{BB962C8B-B14F-4D97-AF65-F5344CB8AC3E}">
        <p14:creationId xmlns:p14="http://schemas.microsoft.com/office/powerpoint/2010/main" val="2971967852"/>
      </p:ext>
    </p:extLst>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a:extLst>
              <a:ext uri="{FF2B5EF4-FFF2-40B4-BE49-F238E27FC236}">
                <a16:creationId xmlns:a16="http://schemas.microsoft.com/office/drawing/2014/main" xmlns="" id="{EB06E64F-43AF-4A4C-ADC5-AB83D3ED0F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404813"/>
            <a:ext cx="7486650" cy="2592387"/>
          </a:xfrm>
          <a:noFill/>
        </p:spPr>
      </p:pic>
      <p:sp>
        <p:nvSpPr>
          <p:cNvPr id="23557" name="6 - TextBox">
            <a:extLst>
              <a:ext uri="{FF2B5EF4-FFF2-40B4-BE49-F238E27FC236}">
                <a16:creationId xmlns:a16="http://schemas.microsoft.com/office/drawing/2014/main" xmlns="" id="{91203446-B4F3-462E-AB14-8E749DC7EEDE}"/>
              </a:ext>
            </a:extLst>
          </p:cNvPr>
          <p:cNvSpPr txBox="1">
            <a:spLocks noChangeArrowheads="1"/>
          </p:cNvSpPr>
          <p:nvPr/>
        </p:nvSpPr>
        <p:spPr bwMode="auto">
          <a:xfrm>
            <a:off x="2700338" y="5589588"/>
            <a:ext cx="3527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l-GR" altLang="el-GR"/>
          </a:p>
        </p:txBody>
      </p:sp>
      <p:sp>
        <p:nvSpPr>
          <p:cNvPr id="23558" name="8 - Ορθογώνιο">
            <a:extLst>
              <a:ext uri="{FF2B5EF4-FFF2-40B4-BE49-F238E27FC236}">
                <a16:creationId xmlns:a16="http://schemas.microsoft.com/office/drawing/2014/main" xmlns="" id="{15081B73-0736-40DD-9004-F6368163A989}"/>
              </a:ext>
            </a:extLst>
          </p:cNvPr>
          <p:cNvSpPr>
            <a:spLocks noChangeArrowheads="1"/>
          </p:cNvSpPr>
          <p:nvPr/>
        </p:nvSpPr>
        <p:spPr bwMode="auto">
          <a:xfrm>
            <a:off x="142875" y="3441700"/>
            <a:ext cx="90011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l-GR" altLang="el-GR">
                <a:solidFill>
                  <a:schemeClr val="bg1"/>
                </a:solidFill>
              </a:rPr>
              <a:t>Το αποτέλεσμα με τον χάρακα β) είναι περισσότερο λεπτομερές γιατί έχει περισσότερες υποδιαιρέσεις. Δεδομένου ότι ο δείκτης είναι μεταξύ 2.4 και 2.5, το αποτέλεσμα εκτιμάται ότι είναι 2.45. Το 2.4 το γνωρίζουμε με απόλυτη βεβαιότητα ενώ το 5 προέρχεται από υποκειμενική εκτίμηση, άρα φέρει αβεβαιότητα. Με τον χάρακα αυτό μπορούμε να μετρήσουμε διαφοροποιήσεις του μεγέθους που βρίσκονται μεταξύ 2.40 και 2.50, κάτι που δεν μπορούμε να κάνουμε με τον χάρακα α). Στην περίπτωση αυτή η μέτρηση έχει 3 σημαντικά ψηφία.</a:t>
            </a:r>
          </a:p>
        </p:txBody>
      </p:sp>
      <p:pic>
        <p:nvPicPr>
          <p:cNvPr id="23559" name="Αντικείμενο 1">
            <a:extLst>
              <a:ext uri="{FF2B5EF4-FFF2-40B4-BE49-F238E27FC236}">
                <a16:creationId xmlns:a16="http://schemas.microsoft.com/office/drawing/2014/main" xmlns="" id="{A4C66E1B-1649-439A-BFAC-3CA6BA38ADAB}"/>
              </a:ext>
            </a:extLst>
          </p:cNvPr>
          <p:cNvPicPr>
            <a:picLocks noChangeArrowheads="1"/>
          </p:cNvPicPr>
          <p:nvPr/>
        </p:nvPicPr>
        <p:blipFill>
          <a:blip r:embed="rId3">
            <a:extLst>
              <a:ext uri="{28A0092B-C50C-407E-A947-70E740481C1C}">
                <a14:useLocalDpi xmlns:a14="http://schemas.microsoft.com/office/drawing/2010/main" val="0"/>
              </a:ext>
            </a:extLst>
          </a:blip>
          <a:srcRect t="-8922" b="-2602"/>
          <a:stretch>
            <a:fillRect/>
          </a:stretch>
        </p:blipFill>
        <p:spPr bwMode="auto">
          <a:xfrm>
            <a:off x="971550" y="2924175"/>
            <a:ext cx="741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a16="http://schemas.microsoft.com/office/drawing/2014/main" xmlns="" id="{0D385DA2-6148-4426-934F-011405A5E9ED}"/>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3" name="Θέση αριθμού διαφάνειας 2">
            <a:extLst>
              <a:ext uri="{FF2B5EF4-FFF2-40B4-BE49-F238E27FC236}">
                <a16:creationId xmlns:a16="http://schemas.microsoft.com/office/drawing/2014/main" xmlns="" id="{E0CD1AF2-17C8-4B45-9AC4-492978460ADD}"/>
              </a:ext>
            </a:extLst>
          </p:cNvPr>
          <p:cNvSpPr>
            <a:spLocks noGrp="1"/>
          </p:cNvSpPr>
          <p:nvPr>
            <p:ph type="sldNum" sz="quarter" idx="12"/>
          </p:nvPr>
        </p:nvSpPr>
        <p:spPr/>
        <p:txBody>
          <a:bodyPr/>
          <a:lstStyle/>
          <a:p>
            <a:fld id="{E0A06FC7-4A0C-4E1B-AC7F-AC56ACDCE180}" type="slidenum">
              <a:rPr lang="el-GR" altLang="el-GR" smtClean="0"/>
              <a:pPr/>
              <a:t>8</a:t>
            </a:fld>
            <a:endParaRPr lang="el-GR" altLang="el-GR"/>
          </a:p>
        </p:txBody>
      </p:sp>
    </p:spTree>
    <p:extLst>
      <p:ext uri="{BB962C8B-B14F-4D97-AF65-F5344CB8AC3E}">
        <p14:creationId xmlns:p14="http://schemas.microsoft.com/office/powerpoint/2010/main" val="359656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descr="Large confetti">
            <a:extLst>
              <a:ext uri="{FF2B5EF4-FFF2-40B4-BE49-F238E27FC236}">
                <a16:creationId xmlns:a16="http://schemas.microsoft.com/office/drawing/2014/main" xmlns="" id="{89E1F77E-F1C3-42C8-BB48-7356776186EE}"/>
              </a:ext>
            </a:extLst>
          </p:cNvPr>
          <p:cNvSpPr>
            <a:spLocks noGrp="1"/>
          </p:cNvSpPr>
          <p:nvPr>
            <p:ph type="title"/>
          </p:nvPr>
        </p:nvSpPr>
        <p:spPr/>
        <p:txBody>
          <a:bodyPr/>
          <a:lstStyle/>
          <a:p>
            <a:pPr algn="ctr"/>
            <a:r>
              <a:rPr lang="el-GR" altLang="el-GR" sz="4000">
                <a:solidFill>
                  <a:schemeClr val="bg1"/>
                </a:solidFill>
              </a:rPr>
              <a:t>ΣΗΜΑΝΤΙΚΑ ΨΗΦΙΑ</a:t>
            </a:r>
            <a:br>
              <a:rPr lang="el-GR" altLang="el-GR" sz="4000">
                <a:solidFill>
                  <a:schemeClr val="bg1"/>
                </a:solidFill>
              </a:rPr>
            </a:br>
            <a:r>
              <a:rPr lang="el-GR" altLang="el-GR" sz="4000">
                <a:solidFill>
                  <a:schemeClr val="bg1"/>
                </a:solidFill>
              </a:rPr>
              <a:t>ΑΚΡΙΒΕΙΑ ΟΡΓΑΝΩΝ</a:t>
            </a:r>
          </a:p>
        </p:txBody>
      </p:sp>
      <p:pic>
        <p:nvPicPr>
          <p:cNvPr id="25605" name="Picture 3">
            <a:extLst>
              <a:ext uri="{FF2B5EF4-FFF2-40B4-BE49-F238E27FC236}">
                <a16:creationId xmlns:a16="http://schemas.microsoft.com/office/drawing/2014/main" xmlns="" id="{42662BDC-96F8-4E6A-A950-C3B557ECF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629" t="27721" r="14159" b="16521"/>
          <a:stretch>
            <a:fillRect/>
          </a:stretch>
        </p:blipFill>
        <p:spPr bwMode="auto">
          <a:xfrm>
            <a:off x="2268538" y="1730375"/>
            <a:ext cx="42481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a:extLst>
              <a:ext uri="{FF2B5EF4-FFF2-40B4-BE49-F238E27FC236}">
                <a16:creationId xmlns:a16="http://schemas.microsoft.com/office/drawing/2014/main" xmlns="" id="{046FCF44-AAFB-413E-BBB0-A41883382B2B}"/>
              </a:ext>
            </a:extLst>
          </p:cNvPr>
          <p:cNvSpPr/>
          <p:nvPr/>
        </p:nvSpPr>
        <p:spPr bwMode="auto">
          <a:xfrm rot="3803046">
            <a:off x="6783867" y="827479"/>
            <a:ext cx="700246" cy="3930652"/>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vert270" wrap="none"/>
          <a:lstStyle/>
          <a:p>
            <a:pPr>
              <a:defRPr/>
            </a:pPr>
            <a:r>
              <a:rPr lang="el-GR" sz="1800" dirty="0"/>
              <a:t>Δύο σημαντικά – Αβεβαιότητα  ± 0.1</a:t>
            </a:r>
          </a:p>
        </p:txBody>
      </p:sp>
      <p:sp>
        <p:nvSpPr>
          <p:cNvPr id="7" name="Down Arrow 6">
            <a:extLst>
              <a:ext uri="{FF2B5EF4-FFF2-40B4-BE49-F238E27FC236}">
                <a16:creationId xmlns:a16="http://schemas.microsoft.com/office/drawing/2014/main" xmlns="" id="{BCAEAB5B-57D5-4435-A006-8EFF490906BE}"/>
              </a:ext>
            </a:extLst>
          </p:cNvPr>
          <p:cNvSpPr/>
          <p:nvPr/>
        </p:nvSpPr>
        <p:spPr bwMode="auto">
          <a:xfrm rot="17769008">
            <a:off x="1524794" y="848519"/>
            <a:ext cx="722312" cy="3930650"/>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vert" wrap="none"/>
          <a:lstStyle/>
          <a:p>
            <a:pPr>
              <a:defRPr/>
            </a:pPr>
            <a:r>
              <a:rPr lang="el-GR" sz="1800" dirty="0"/>
              <a:t>4 σημαντικά– Αβεβαιότητα  ± 0.001</a:t>
            </a:r>
          </a:p>
        </p:txBody>
      </p:sp>
      <p:sp>
        <p:nvSpPr>
          <p:cNvPr id="3" name="Θέση υποσέλιδου 2">
            <a:extLst>
              <a:ext uri="{FF2B5EF4-FFF2-40B4-BE49-F238E27FC236}">
                <a16:creationId xmlns:a16="http://schemas.microsoft.com/office/drawing/2014/main" xmlns="" id="{8CB89539-0908-40F7-A50D-EA8939583971}"/>
              </a:ext>
            </a:extLst>
          </p:cNvPr>
          <p:cNvSpPr>
            <a:spLocks noGrp="1"/>
          </p:cNvSpPr>
          <p:nvPr>
            <p:ph type="ftr" sz="quarter" idx="11"/>
          </p:nvPr>
        </p:nvSpPr>
        <p:spPr/>
        <p:txBody>
          <a:bodyPr/>
          <a:lstStyle/>
          <a:p>
            <a:pPr>
              <a:defRPr/>
            </a:pPr>
            <a:r>
              <a:rPr lang="el-GR"/>
              <a:t>Πανεπιστήμιο Δυτικής Αττικής -Μ.ΠΗΛΑΚΟΥΤΑ ΜΕΤΡΗΣΕΙΣ -ΑΒΕΒΑΙΟΤΗΤΑ ΜΕΤΡΗΣΕΩΝ</a:t>
            </a:r>
          </a:p>
        </p:txBody>
      </p:sp>
      <p:sp>
        <p:nvSpPr>
          <p:cNvPr id="4" name="Θέση αριθμού διαφάνειας 3">
            <a:extLst>
              <a:ext uri="{FF2B5EF4-FFF2-40B4-BE49-F238E27FC236}">
                <a16:creationId xmlns:a16="http://schemas.microsoft.com/office/drawing/2014/main" xmlns="" id="{8AA7AD64-7C69-4C28-9CCC-AE157E538B86}"/>
              </a:ext>
            </a:extLst>
          </p:cNvPr>
          <p:cNvSpPr>
            <a:spLocks noGrp="1"/>
          </p:cNvSpPr>
          <p:nvPr>
            <p:ph type="sldNum" sz="quarter" idx="12"/>
          </p:nvPr>
        </p:nvSpPr>
        <p:spPr/>
        <p:txBody>
          <a:bodyPr/>
          <a:lstStyle/>
          <a:p>
            <a:fld id="{393A751A-9160-4F23-8680-B80B5030C2C2}" type="slidenum">
              <a:rPr lang="el-GR" altLang="el-GR" smtClean="0"/>
              <a:pPr/>
              <a:t>9</a:t>
            </a:fld>
            <a:endParaRPr lang="el-GR" altLang="el-GR"/>
          </a:p>
        </p:txBody>
      </p:sp>
    </p:spTree>
    <p:extLst>
      <p:ext uri="{BB962C8B-B14F-4D97-AF65-F5344CB8AC3E}">
        <p14:creationId xmlns:p14="http://schemas.microsoft.com/office/powerpoint/2010/main" val="3540621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Ρυζόχαρτο">
  <a:themeElements>
    <a:clrScheme name="Ρυζόχαρτο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Ρυζόχαρτο">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Ρυζόχαρτο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Ρυζόχαρτο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Ρυζόχαρτο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Ρυζόχαρτο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Ρυζόχαρτο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D40F5D7462F94BBAFA8D28E17E3012" ma:contentTypeVersion="9" ma:contentTypeDescription="Create a new document." ma:contentTypeScope="" ma:versionID="911f9e1f349b47098fe0b927880a628f">
  <xsd:schema xmlns:xsd="http://www.w3.org/2001/XMLSchema" xmlns:xs="http://www.w3.org/2001/XMLSchema" xmlns:p="http://schemas.microsoft.com/office/2006/metadata/properties" xmlns:ns3="3009c594-b062-4bb1-be07-66f5552493e5" targetNamespace="http://schemas.microsoft.com/office/2006/metadata/properties" ma:root="true" ma:fieldsID="70789232d09aa22aeca07c2e8740e1ce" ns3:_="">
    <xsd:import namespace="3009c594-b062-4bb1-be07-66f5552493e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9c594-b062-4bb1-be07-66f5552493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EF43C5-1586-4D39-A15A-875029C4B5E8}">
  <ds:schemaRefs>
    <ds:schemaRef ds:uri="http://purl.org/dc/dcmitype/"/>
    <ds:schemaRef ds:uri="http://schemas.microsoft.com/office/2006/documentManagement/types"/>
    <ds:schemaRef ds:uri="3009c594-b062-4bb1-be07-66f5552493e5"/>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61B730B-A1AE-484A-87E3-1D3C8278F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9c594-b062-4bb1-be07-66f555249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A41D82-182B-4F48-B0B7-4CB6B86B7B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4346</TotalTime>
  <Words>1434</Words>
  <Application>Microsoft Office PowerPoint</Application>
  <PresentationFormat>On-screen Show (4:3)</PresentationFormat>
  <Paragraphs>198</Paragraphs>
  <Slides>26</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SimSun</vt:lpstr>
      <vt:lpstr>Arial</vt:lpstr>
      <vt:lpstr>Arial Black</vt:lpstr>
      <vt:lpstr>Calibri</vt:lpstr>
      <vt:lpstr>Cambria Math</vt:lpstr>
      <vt:lpstr>Tahoma</vt:lpstr>
      <vt:lpstr>Times New Roman</vt:lpstr>
      <vt:lpstr>Wingdings</vt:lpstr>
      <vt:lpstr>Ρυζόχαρτο</vt:lpstr>
      <vt:lpstr>Equation</vt:lpstr>
      <vt:lpstr>PowerPoint Presentation</vt:lpstr>
      <vt:lpstr>ΜΕΤΡΗΣΕΙΣ  ΑΒΕΒΑΙΟΤΗΤΑ- ΜΕΤΡΗΣΕΩΝ</vt:lpstr>
      <vt:lpstr>PowerPoint Presentation</vt:lpstr>
      <vt:lpstr>PowerPoint Presentation</vt:lpstr>
      <vt:lpstr>PowerPoint Presentation</vt:lpstr>
      <vt:lpstr>ΤΡΟΠΟΣ ΕΚΦΡΑΣΗΣ ΤΟΥ ΑΠΟΤΕΛΕΣΜΑΤΟΣ</vt:lpstr>
      <vt:lpstr>ΣΗΜΑΝΤΙΚΑ ΨΗΦΙΑ</vt:lpstr>
      <vt:lpstr>PowerPoint Presentation</vt:lpstr>
      <vt:lpstr>ΣΗΜΑΝΤΙΚΑ ΨΗΦΙΑ ΑΚΡΙΒΕΙΑ ΟΡΓΑΝΩΝ</vt:lpstr>
      <vt:lpstr>ΚΑΝΟΝΕΣ ΚΑΘΟΡΙΣΜΟΥ ΣΗΜΑΝΤΙΚΩΝ ΨΗΦΙΩΝ</vt:lpstr>
      <vt:lpstr>ΣΥΝΔΙΑΣΜΟΣ ΜΕΤΡΗΣΕΩΝ</vt:lpstr>
      <vt:lpstr>ΜΕΤΡΗΣΕΙΣ -ΑΒΕΒΑΙΟΤΗΤΑ</vt:lpstr>
      <vt:lpstr>ΑΚΡΙΒΕΙΑ - ΑΞΙΟΠΙΣΤΙΑ</vt:lpstr>
      <vt:lpstr>ΜΕΤΡΗΣΕΙΣ -ΑΒΕΒΑΙΟΤΗΤΑ</vt:lpstr>
      <vt:lpstr>ΜΕΤΡΗΣΕΙΣ -ΑΒΕΒΑΙΟΤΗΤΑ</vt:lpstr>
      <vt:lpstr>ΣΥΓΚΡΙΣΗ ΜΕΤΡΗΣΕΩΝ</vt:lpstr>
      <vt:lpstr> ΣΥΓΚΡΙΣΗ ΜΕΤΡΗΣΕΩΝ</vt:lpstr>
      <vt:lpstr>ΜΕΤΡΗΣΕΙΣ -ΑΒΕΒΑΙΟΤΗΤΑ</vt:lpstr>
      <vt:lpstr>ΣΥΣΤΗΜΑΤΙΚΕΣ ΑΒΕΒΑΙΟΤΗΤΕΣ</vt:lpstr>
      <vt:lpstr>ΤΥΧΑΙΑ ΣΦΑΛΜΑΤΑ  Τι εκφράζει η τυπική απόκλιση</vt:lpstr>
      <vt:lpstr>ΣΤΑΤΙΣΤΙΚΗ ΕΠΕΞΕΡΓΑΣΙΑ ΤΥΧΑΙΩΝ ΣΦΑΛΜΑΤΩΝ</vt:lpstr>
      <vt:lpstr>ΣΤΑΤΙΣΤΙΚΗ ΕΠΕΞΕΡΓΑΣΙΑ ΤΥΧΑΙΩΝ ΣΦΑΛΜΑΤΩΝ</vt:lpstr>
      <vt:lpstr>ΑΡΙΘΜΗΤΙΚΗ ΕΦΑΡΜΟΓΗ</vt:lpstr>
      <vt:lpstr>ΤΥΠΟΛΟΓΙΟ</vt:lpstr>
      <vt:lpstr> ΚΥΡΙΑ ΣΗΜΕΙΑ ΠΕΡΙΛΗΠΤΙΚΑ  </vt:lpstr>
      <vt:lpstr>ΚΥΡΙΑ ΣΗΜΕΙΑ ΠΕΡΙΛΗΠΤΙΚΑ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ΣΦΑΛΜΑΤΑ</dc:title>
  <dc:creator>***</dc:creator>
  <cp:lastModifiedBy>Marina</cp:lastModifiedBy>
  <cp:revision>259</cp:revision>
  <dcterms:created xsi:type="dcterms:W3CDTF">2003-01-21T20:54:39Z</dcterms:created>
  <dcterms:modified xsi:type="dcterms:W3CDTF">2020-11-09T21:39:13Z</dcterms:modified>
</cp:coreProperties>
</file>