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8" r:id="rId1"/>
  </p:sldMasterIdLst>
  <p:notesMasterIdLst>
    <p:notesMasterId r:id="rId25"/>
  </p:notesMasterIdLst>
  <p:handoutMasterIdLst>
    <p:handoutMasterId r:id="rId26"/>
  </p:handoutMasterIdLst>
  <p:sldIdLst>
    <p:sldId id="256" r:id="rId2"/>
    <p:sldId id="532" r:id="rId3"/>
    <p:sldId id="525" r:id="rId4"/>
    <p:sldId id="526" r:id="rId5"/>
    <p:sldId id="527" r:id="rId6"/>
    <p:sldId id="528" r:id="rId7"/>
    <p:sldId id="531" r:id="rId8"/>
    <p:sldId id="430" r:id="rId9"/>
    <p:sldId id="431" r:id="rId10"/>
    <p:sldId id="432" r:id="rId11"/>
    <p:sldId id="433" r:id="rId12"/>
    <p:sldId id="434" r:id="rId13"/>
    <p:sldId id="435" r:id="rId14"/>
    <p:sldId id="436" r:id="rId15"/>
    <p:sldId id="437" r:id="rId16"/>
    <p:sldId id="438" r:id="rId17"/>
    <p:sldId id="439" r:id="rId18"/>
    <p:sldId id="440" r:id="rId19"/>
    <p:sldId id="441" r:id="rId20"/>
    <p:sldId id="442" r:id="rId21"/>
    <p:sldId id="443" r:id="rId22"/>
    <p:sldId id="444" r:id="rId23"/>
    <p:sldId id="445" r:id="rId24"/>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Century Schoolbook" pitchFamily="18" charset="0"/>
        <a:ea typeface="+mn-ea"/>
        <a:cs typeface="Arial" charset="0"/>
      </a:defRPr>
    </a:lvl1pPr>
    <a:lvl2pPr marL="457200" algn="l" rtl="0" fontAlgn="base">
      <a:spcBef>
        <a:spcPct val="0"/>
      </a:spcBef>
      <a:spcAft>
        <a:spcPct val="0"/>
      </a:spcAft>
      <a:defRPr kern="1200">
        <a:solidFill>
          <a:schemeClr val="tx1"/>
        </a:solidFill>
        <a:latin typeface="Century Schoolbook" pitchFamily="18" charset="0"/>
        <a:ea typeface="+mn-ea"/>
        <a:cs typeface="Arial" charset="0"/>
      </a:defRPr>
    </a:lvl2pPr>
    <a:lvl3pPr marL="914400" algn="l" rtl="0" fontAlgn="base">
      <a:spcBef>
        <a:spcPct val="0"/>
      </a:spcBef>
      <a:spcAft>
        <a:spcPct val="0"/>
      </a:spcAft>
      <a:defRPr kern="1200">
        <a:solidFill>
          <a:schemeClr val="tx1"/>
        </a:solidFill>
        <a:latin typeface="Century Schoolbook" pitchFamily="18" charset="0"/>
        <a:ea typeface="+mn-ea"/>
        <a:cs typeface="Arial" charset="0"/>
      </a:defRPr>
    </a:lvl3pPr>
    <a:lvl4pPr marL="1371600" algn="l" rtl="0" fontAlgn="base">
      <a:spcBef>
        <a:spcPct val="0"/>
      </a:spcBef>
      <a:spcAft>
        <a:spcPct val="0"/>
      </a:spcAft>
      <a:defRPr kern="1200">
        <a:solidFill>
          <a:schemeClr val="tx1"/>
        </a:solidFill>
        <a:latin typeface="Century Schoolbook" pitchFamily="18" charset="0"/>
        <a:ea typeface="+mn-ea"/>
        <a:cs typeface="Arial" charset="0"/>
      </a:defRPr>
    </a:lvl4pPr>
    <a:lvl5pPr marL="1828800" algn="l" rtl="0" fontAlgn="base">
      <a:spcBef>
        <a:spcPct val="0"/>
      </a:spcBef>
      <a:spcAft>
        <a:spcPct val="0"/>
      </a:spcAft>
      <a:defRPr kern="1200">
        <a:solidFill>
          <a:schemeClr val="tx1"/>
        </a:solidFill>
        <a:latin typeface="Century Schoolbook" pitchFamily="18" charset="0"/>
        <a:ea typeface="+mn-ea"/>
        <a:cs typeface="Arial" charset="0"/>
      </a:defRPr>
    </a:lvl5pPr>
    <a:lvl6pPr marL="2286000" algn="l" defTabSz="914400" rtl="0" eaLnBrk="1" latinLnBrk="0" hangingPunct="1">
      <a:defRPr kern="1200">
        <a:solidFill>
          <a:schemeClr val="tx1"/>
        </a:solidFill>
        <a:latin typeface="Century Schoolbook" pitchFamily="18" charset="0"/>
        <a:ea typeface="+mn-ea"/>
        <a:cs typeface="Arial" charset="0"/>
      </a:defRPr>
    </a:lvl6pPr>
    <a:lvl7pPr marL="2743200" algn="l" defTabSz="914400" rtl="0" eaLnBrk="1" latinLnBrk="0" hangingPunct="1">
      <a:defRPr kern="1200">
        <a:solidFill>
          <a:schemeClr val="tx1"/>
        </a:solidFill>
        <a:latin typeface="Century Schoolbook" pitchFamily="18" charset="0"/>
        <a:ea typeface="+mn-ea"/>
        <a:cs typeface="Arial" charset="0"/>
      </a:defRPr>
    </a:lvl7pPr>
    <a:lvl8pPr marL="3200400" algn="l" defTabSz="914400" rtl="0" eaLnBrk="1" latinLnBrk="0" hangingPunct="1">
      <a:defRPr kern="1200">
        <a:solidFill>
          <a:schemeClr val="tx1"/>
        </a:solidFill>
        <a:latin typeface="Century Schoolbook" pitchFamily="18" charset="0"/>
        <a:ea typeface="+mn-ea"/>
        <a:cs typeface="Arial" charset="0"/>
      </a:defRPr>
    </a:lvl8pPr>
    <a:lvl9pPr marL="3657600" algn="l" defTabSz="914400" rtl="0" eaLnBrk="1" latinLnBrk="0" hangingPunct="1">
      <a:defRPr kern="1200">
        <a:solidFill>
          <a:schemeClr val="tx1"/>
        </a:solidFill>
        <a:latin typeface="Century Schoolbook"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35" autoAdjust="0"/>
    <p:restoredTop sz="76571" autoAdjust="0"/>
  </p:normalViewPr>
  <p:slideViewPr>
    <p:cSldViewPr>
      <p:cViewPr varScale="1">
        <p:scale>
          <a:sx n="68" d="100"/>
          <a:sy n="68" d="100"/>
        </p:scale>
        <p:origin x="1301" y="48"/>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sorterViewPr>
    <p:cViewPr>
      <p:scale>
        <a:sx n="100" d="100"/>
        <a:sy n="100" d="100"/>
      </p:scale>
      <p:origin x="0" y="702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DC1C11B-0967-401C-98BA-836A32F2A517}" type="datetimeFigureOut">
              <a:rPr lang="el-GR"/>
              <a:pPr>
                <a:defRPr/>
              </a:pPr>
              <a:t>22/11/2015</a:t>
            </a:fld>
            <a:endParaRPr lang="el-G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l-GR"/>
              <a:t>Εργαστήριο Βιοστατιστικής-Ε. Παπαγεωργίου</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4FDBF19-31F0-429D-8B92-AD453E76AAD5}" type="slidenum">
              <a:rPr lang="el-GR"/>
              <a:pPr>
                <a:defRPr/>
              </a:pPr>
              <a:t>‹#›</a:t>
            </a:fld>
            <a:endParaRPr lang="el-GR"/>
          </a:p>
        </p:txBody>
      </p:sp>
    </p:spTree>
    <p:extLst>
      <p:ext uri="{BB962C8B-B14F-4D97-AF65-F5344CB8AC3E}">
        <p14:creationId xmlns:p14="http://schemas.microsoft.com/office/powerpoint/2010/main" val="211342851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3FC76CD-04EE-46A3-885D-090C1240C5B7}" type="datetimeFigureOut">
              <a:rPr lang="el-GR"/>
              <a:pPr>
                <a:defRPr/>
              </a:pPr>
              <a:t>22/11/2015</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l-GR"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l-GR"/>
              <a:t>Εργαστήριο Βιοστατιστικής-Ε. Παπαγεωργίου</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9281EA1-621B-4845-A868-A7A483D11EE9}" type="slidenum">
              <a:rPr lang="el-GR"/>
              <a:pPr>
                <a:defRPr/>
              </a:pPr>
              <a:t>‹#›</a:t>
            </a:fld>
            <a:endParaRPr lang="el-GR"/>
          </a:p>
        </p:txBody>
      </p:sp>
    </p:spTree>
    <p:extLst>
      <p:ext uri="{BB962C8B-B14F-4D97-AF65-F5344CB8AC3E}">
        <p14:creationId xmlns:p14="http://schemas.microsoft.com/office/powerpoint/2010/main" val="4223000256"/>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smtClean="0"/>
          </a:p>
        </p:txBody>
      </p:sp>
      <p:sp>
        <p:nvSpPr>
          <p:cNvPr id="614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defRPr/>
            </a:pPr>
            <a:fld id="{0C78D981-76DE-4621-89E8-F7BA64BFC99B}" type="slidenum">
              <a:rPr lang="el-GR" smtClean="0">
                <a:latin typeface="Calibri" pitchFamily="34" charset="0"/>
              </a:rPr>
              <a:pPr fontAlgn="base">
                <a:spcBef>
                  <a:spcPct val="0"/>
                </a:spcBef>
                <a:spcAft>
                  <a:spcPct val="0"/>
                </a:spcAft>
                <a:defRPr/>
              </a:pPr>
              <a:t>1</a:t>
            </a:fld>
            <a:endParaRPr lang="el-GR" smtClean="0">
              <a:latin typeface="Calibri" pitchFamily="34" charset="0"/>
            </a:endParaRPr>
          </a:p>
        </p:txBody>
      </p:sp>
      <p:sp>
        <p:nvSpPr>
          <p:cNvPr id="61445" name="Footer Placeholder 4"/>
          <p:cNvSpPr>
            <a:spLocks noGrp="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defRPr/>
            </a:pPr>
            <a:r>
              <a:rPr lang="el-GR" smtClean="0">
                <a:latin typeface="Calibri" pitchFamily="34" charset="0"/>
              </a:rPr>
              <a:t>Εργαστήριο Βιοστατιστικής-Ε. Παπαγεωργίου</a:t>
            </a:r>
          </a:p>
        </p:txBody>
      </p:sp>
    </p:spTree>
    <p:extLst>
      <p:ext uri="{BB962C8B-B14F-4D97-AF65-F5344CB8AC3E}">
        <p14:creationId xmlns:p14="http://schemas.microsoft.com/office/powerpoint/2010/main" val="35845392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ED29B53F-C41F-4F02-8552-32E857218A76}" type="slidenum">
              <a:rPr lang="el-GR">
                <a:latin typeface="Calibri" pitchFamily="34" charset="0"/>
              </a:rPr>
              <a:pPr fontAlgn="base">
                <a:spcBef>
                  <a:spcPct val="0"/>
                </a:spcBef>
                <a:spcAft>
                  <a:spcPct val="0"/>
                </a:spcAft>
              </a:pPr>
              <a:t>10</a:t>
            </a:fld>
            <a:endParaRPr lang="el-GR">
              <a:latin typeface="Calibri" pitchFamily="34" charset="0"/>
            </a:endParaRPr>
          </a:p>
        </p:txBody>
      </p:sp>
      <p:sp>
        <p:nvSpPr>
          <p:cNvPr id="27653"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el-GR">
                <a:latin typeface="Calibri" pitchFamily="34" charset="0"/>
              </a:rPr>
              <a:t>Εργαστήριο Βιοστατιστικής-Ε. Παπαγεωργίου</a:t>
            </a:r>
          </a:p>
        </p:txBody>
      </p:sp>
    </p:spTree>
    <p:extLst>
      <p:ext uri="{BB962C8B-B14F-4D97-AF65-F5344CB8AC3E}">
        <p14:creationId xmlns:p14="http://schemas.microsoft.com/office/powerpoint/2010/main" val="21168570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735C11DB-3A21-40DF-BA7B-E41FEE7D1B79}" type="slidenum">
              <a:rPr lang="el-GR">
                <a:latin typeface="Calibri" pitchFamily="34" charset="0"/>
              </a:rPr>
              <a:pPr fontAlgn="base">
                <a:spcBef>
                  <a:spcPct val="0"/>
                </a:spcBef>
                <a:spcAft>
                  <a:spcPct val="0"/>
                </a:spcAft>
              </a:pPr>
              <a:t>11</a:t>
            </a:fld>
            <a:endParaRPr lang="el-GR">
              <a:latin typeface="Calibri" pitchFamily="34" charset="0"/>
            </a:endParaRPr>
          </a:p>
        </p:txBody>
      </p:sp>
      <p:sp>
        <p:nvSpPr>
          <p:cNvPr id="28677"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el-GR">
                <a:latin typeface="Calibri" pitchFamily="34" charset="0"/>
              </a:rPr>
              <a:t>Εργαστήριο Βιοστατιστικής-Ε. Παπαγεωργίου</a:t>
            </a:r>
          </a:p>
        </p:txBody>
      </p:sp>
    </p:spTree>
    <p:extLst>
      <p:ext uri="{BB962C8B-B14F-4D97-AF65-F5344CB8AC3E}">
        <p14:creationId xmlns:p14="http://schemas.microsoft.com/office/powerpoint/2010/main" val="27946084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C0E6ADEE-B6D4-4604-B3DC-3A0A2731B0E2}" type="slidenum">
              <a:rPr lang="el-GR">
                <a:latin typeface="Calibri" pitchFamily="34" charset="0"/>
              </a:rPr>
              <a:pPr fontAlgn="base">
                <a:spcBef>
                  <a:spcPct val="0"/>
                </a:spcBef>
                <a:spcAft>
                  <a:spcPct val="0"/>
                </a:spcAft>
              </a:pPr>
              <a:t>12</a:t>
            </a:fld>
            <a:endParaRPr lang="el-GR">
              <a:latin typeface="Calibri" pitchFamily="34" charset="0"/>
            </a:endParaRPr>
          </a:p>
        </p:txBody>
      </p:sp>
      <p:sp>
        <p:nvSpPr>
          <p:cNvPr id="29701"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el-GR">
                <a:latin typeface="Calibri" pitchFamily="34" charset="0"/>
              </a:rPr>
              <a:t>Εργαστήριο Βιοστατιστικής-Ε. Παπαγεωργίου</a:t>
            </a:r>
          </a:p>
        </p:txBody>
      </p:sp>
    </p:spTree>
    <p:extLst>
      <p:ext uri="{BB962C8B-B14F-4D97-AF65-F5344CB8AC3E}">
        <p14:creationId xmlns:p14="http://schemas.microsoft.com/office/powerpoint/2010/main" val="573603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F0627C89-68CE-4405-9FB1-6B86D8A8D8E2}" type="slidenum">
              <a:rPr lang="el-GR">
                <a:latin typeface="Calibri" pitchFamily="34" charset="0"/>
              </a:rPr>
              <a:pPr fontAlgn="base">
                <a:spcBef>
                  <a:spcPct val="0"/>
                </a:spcBef>
                <a:spcAft>
                  <a:spcPct val="0"/>
                </a:spcAft>
              </a:pPr>
              <a:t>13</a:t>
            </a:fld>
            <a:endParaRPr lang="el-GR">
              <a:latin typeface="Calibri" pitchFamily="34" charset="0"/>
            </a:endParaRPr>
          </a:p>
        </p:txBody>
      </p:sp>
      <p:sp>
        <p:nvSpPr>
          <p:cNvPr id="31749"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el-GR">
                <a:latin typeface="Calibri" pitchFamily="34" charset="0"/>
              </a:rPr>
              <a:t>Εργαστήριο Βιοστατιστικής-Ε. Παπαγεωργίου</a:t>
            </a:r>
          </a:p>
        </p:txBody>
      </p:sp>
    </p:spTree>
    <p:extLst>
      <p:ext uri="{BB962C8B-B14F-4D97-AF65-F5344CB8AC3E}">
        <p14:creationId xmlns:p14="http://schemas.microsoft.com/office/powerpoint/2010/main" val="32503416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6F4DEE85-A152-4C7F-9ADC-AA056D63D7D7}" type="slidenum">
              <a:rPr lang="el-GR">
                <a:latin typeface="Calibri" pitchFamily="34" charset="0"/>
              </a:rPr>
              <a:pPr fontAlgn="base">
                <a:spcBef>
                  <a:spcPct val="0"/>
                </a:spcBef>
                <a:spcAft>
                  <a:spcPct val="0"/>
                </a:spcAft>
              </a:pPr>
              <a:t>14</a:t>
            </a:fld>
            <a:endParaRPr lang="el-GR">
              <a:latin typeface="Calibri" pitchFamily="34" charset="0"/>
            </a:endParaRPr>
          </a:p>
        </p:txBody>
      </p:sp>
      <p:sp>
        <p:nvSpPr>
          <p:cNvPr id="32773"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el-GR">
                <a:latin typeface="Calibri" pitchFamily="34" charset="0"/>
              </a:rPr>
              <a:t>Εργαστήριο Βιοστατιστικής-Ε. Παπαγεωργίου</a:t>
            </a:r>
          </a:p>
        </p:txBody>
      </p:sp>
    </p:spTree>
    <p:extLst>
      <p:ext uri="{BB962C8B-B14F-4D97-AF65-F5344CB8AC3E}">
        <p14:creationId xmlns:p14="http://schemas.microsoft.com/office/powerpoint/2010/main" val="1953650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99A491AE-E6AB-45DC-9656-29939B4ECCED}" type="slidenum">
              <a:rPr lang="el-GR">
                <a:latin typeface="Calibri" pitchFamily="34" charset="0"/>
              </a:rPr>
              <a:pPr fontAlgn="base">
                <a:spcBef>
                  <a:spcPct val="0"/>
                </a:spcBef>
                <a:spcAft>
                  <a:spcPct val="0"/>
                </a:spcAft>
              </a:pPr>
              <a:t>15</a:t>
            </a:fld>
            <a:endParaRPr lang="el-GR">
              <a:latin typeface="Calibri" pitchFamily="34" charset="0"/>
            </a:endParaRPr>
          </a:p>
        </p:txBody>
      </p:sp>
      <p:sp>
        <p:nvSpPr>
          <p:cNvPr id="26629"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el-GR">
                <a:latin typeface="Calibri" pitchFamily="34" charset="0"/>
              </a:rPr>
              <a:t>Εργαστήριο Βιοστατιστικής-Ε. Παπαγεωργίου</a:t>
            </a:r>
          </a:p>
        </p:txBody>
      </p:sp>
    </p:spTree>
    <p:extLst>
      <p:ext uri="{BB962C8B-B14F-4D97-AF65-F5344CB8AC3E}">
        <p14:creationId xmlns:p14="http://schemas.microsoft.com/office/powerpoint/2010/main" val="39740431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AD5C88C1-9560-41D1-935A-A41E4EB64B98}" type="slidenum">
              <a:rPr lang="el-GR">
                <a:latin typeface="Calibri" pitchFamily="34" charset="0"/>
              </a:rPr>
              <a:pPr fontAlgn="base">
                <a:spcBef>
                  <a:spcPct val="0"/>
                </a:spcBef>
                <a:spcAft>
                  <a:spcPct val="0"/>
                </a:spcAft>
              </a:pPr>
              <a:t>16</a:t>
            </a:fld>
            <a:endParaRPr lang="el-GR">
              <a:latin typeface="Calibri" pitchFamily="34" charset="0"/>
            </a:endParaRPr>
          </a:p>
        </p:txBody>
      </p:sp>
      <p:sp>
        <p:nvSpPr>
          <p:cNvPr id="35845"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el-GR">
                <a:latin typeface="Calibri" pitchFamily="34" charset="0"/>
              </a:rPr>
              <a:t>Εργαστήριο Βιοστατιστικής-Ε. Παπαγεωργίου</a:t>
            </a:r>
          </a:p>
        </p:txBody>
      </p:sp>
    </p:spTree>
    <p:extLst>
      <p:ext uri="{BB962C8B-B14F-4D97-AF65-F5344CB8AC3E}">
        <p14:creationId xmlns:p14="http://schemas.microsoft.com/office/powerpoint/2010/main" val="10916559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7596B3A1-8286-43A2-83C5-C4DD41F25A69}" type="slidenum">
              <a:rPr lang="el-GR">
                <a:latin typeface="Calibri" pitchFamily="34" charset="0"/>
              </a:rPr>
              <a:pPr fontAlgn="base">
                <a:spcBef>
                  <a:spcPct val="0"/>
                </a:spcBef>
                <a:spcAft>
                  <a:spcPct val="0"/>
                </a:spcAft>
              </a:pPr>
              <a:t>17</a:t>
            </a:fld>
            <a:endParaRPr lang="el-GR">
              <a:latin typeface="Calibri" pitchFamily="34" charset="0"/>
            </a:endParaRPr>
          </a:p>
        </p:txBody>
      </p:sp>
      <p:sp>
        <p:nvSpPr>
          <p:cNvPr id="36869"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el-GR">
                <a:latin typeface="Calibri" pitchFamily="34" charset="0"/>
              </a:rPr>
              <a:t>Εργαστήριο Βιοστατιστικής-Ε. Παπαγεωργίου</a:t>
            </a:r>
          </a:p>
        </p:txBody>
      </p:sp>
    </p:spTree>
    <p:extLst>
      <p:ext uri="{BB962C8B-B14F-4D97-AF65-F5344CB8AC3E}">
        <p14:creationId xmlns:p14="http://schemas.microsoft.com/office/powerpoint/2010/main" val="23835268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7596B3A1-8286-43A2-83C5-C4DD41F25A69}" type="slidenum">
              <a:rPr lang="el-GR">
                <a:latin typeface="Calibri" pitchFamily="34" charset="0"/>
              </a:rPr>
              <a:pPr fontAlgn="base">
                <a:spcBef>
                  <a:spcPct val="0"/>
                </a:spcBef>
                <a:spcAft>
                  <a:spcPct val="0"/>
                </a:spcAft>
              </a:pPr>
              <a:t>18</a:t>
            </a:fld>
            <a:endParaRPr lang="el-GR">
              <a:latin typeface="Calibri" pitchFamily="34" charset="0"/>
            </a:endParaRPr>
          </a:p>
        </p:txBody>
      </p:sp>
      <p:sp>
        <p:nvSpPr>
          <p:cNvPr id="36869"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el-GR">
                <a:latin typeface="Calibri" pitchFamily="34" charset="0"/>
              </a:rPr>
              <a:t>Εργαστήριο Βιοστατιστικής-Ε. Παπαγεωργίου</a:t>
            </a:r>
          </a:p>
        </p:txBody>
      </p:sp>
    </p:spTree>
    <p:extLst>
      <p:ext uri="{BB962C8B-B14F-4D97-AF65-F5344CB8AC3E}">
        <p14:creationId xmlns:p14="http://schemas.microsoft.com/office/powerpoint/2010/main" val="19389662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7596B3A1-8286-43A2-83C5-C4DD41F25A69}" type="slidenum">
              <a:rPr lang="el-GR">
                <a:latin typeface="Calibri" pitchFamily="34" charset="0"/>
              </a:rPr>
              <a:pPr fontAlgn="base">
                <a:spcBef>
                  <a:spcPct val="0"/>
                </a:spcBef>
                <a:spcAft>
                  <a:spcPct val="0"/>
                </a:spcAft>
              </a:pPr>
              <a:t>19</a:t>
            </a:fld>
            <a:endParaRPr lang="el-GR">
              <a:latin typeface="Calibri" pitchFamily="34" charset="0"/>
            </a:endParaRPr>
          </a:p>
        </p:txBody>
      </p:sp>
      <p:sp>
        <p:nvSpPr>
          <p:cNvPr id="36869"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el-GR">
                <a:latin typeface="Calibri" pitchFamily="34" charset="0"/>
              </a:rPr>
              <a:t>Εργαστήριο Βιοστατιστικής-Ε. Παπαγεωργίου</a:t>
            </a:r>
          </a:p>
        </p:txBody>
      </p:sp>
    </p:spTree>
    <p:extLst>
      <p:ext uri="{BB962C8B-B14F-4D97-AF65-F5344CB8AC3E}">
        <p14:creationId xmlns:p14="http://schemas.microsoft.com/office/powerpoint/2010/main" val="3069475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l-GR" dirty="0" smtClean="0"/>
              <a:t>4 Συσχέτιση - Παλινδρόμηση</a:t>
            </a:r>
          </a:p>
          <a:p>
            <a:endParaRPr lang="el-GR" dirty="0"/>
          </a:p>
        </p:txBody>
      </p:sp>
      <p:sp>
        <p:nvSpPr>
          <p:cNvPr id="4" name="Footer Placeholder 3"/>
          <p:cNvSpPr>
            <a:spLocks noGrp="1"/>
          </p:cNvSpPr>
          <p:nvPr>
            <p:ph type="ftr" sz="quarter" idx="10"/>
          </p:nvPr>
        </p:nvSpPr>
        <p:spPr/>
        <p:txBody>
          <a:bodyPr/>
          <a:lstStyle/>
          <a:p>
            <a:pPr>
              <a:defRPr/>
            </a:pPr>
            <a:r>
              <a:rPr lang="el-GR" smtClean="0"/>
              <a:t>Εργαστήριο Βιοστατιστικής-Ε. Παπαγεωργίου</a:t>
            </a:r>
            <a:endParaRPr lang="el-GR"/>
          </a:p>
        </p:txBody>
      </p:sp>
      <p:sp>
        <p:nvSpPr>
          <p:cNvPr id="5" name="Slide Number Placeholder 4"/>
          <p:cNvSpPr>
            <a:spLocks noGrp="1"/>
          </p:cNvSpPr>
          <p:nvPr>
            <p:ph type="sldNum" sz="quarter" idx="11"/>
          </p:nvPr>
        </p:nvSpPr>
        <p:spPr/>
        <p:txBody>
          <a:bodyPr/>
          <a:lstStyle/>
          <a:p>
            <a:pPr>
              <a:defRPr/>
            </a:pPr>
            <a:fld id="{F9281EA1-621B-4845-A868-A7A483D11EE9}" type="slidenum">
              <a:rPr lang="el-GR" smtClean="0"/>
              <a:pPr>
                <a:defRPr/>
              </a:pPr>
              <a:t>2</a:t>
            </a:fld>
            <a:endParaRPr lang="el-GR"/>
          </a:p>
        </p:txBody>
      </p:sp>
    </p:spTree>
    <p:extLst>
      <p:ext uri="{BB962C8B-B14F-4D97-AF65-F5344CB8AC3E}">
        <p14:creationId xmlns:p14="http://schemas.microsoft.com/office/powerpoint/2010/main" val="33274608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F351CCF7-163F-4531-BD8A-9A1AAC70A0B9}" type="slidenum">
              <a:rPr lang="el-GR">
                <a:latin typeface="Calibri" pitchFamily="34" charset="0"/>
              </a:rPr>
              <a:pPr fontAlgn="base">
                <a:spcBef>
                  <a:spcPct val="0"/>
                </a:spcBef>
                <a:spcAft>
                  <a:spcPct val="0"/>
                </a:spcAft>
              </a:pPr>
              <a:t>20</a:t>
            </a:fld>
            <a:endParaRPr lang="el-GR">
              <a:latin typeface="Calibri" pitchFamily="34" charset="0"/>
            </a:endParaRPr>
          </a:p>
        </p:txBody>
      </p:sp>
      <p:sp>
        <p:nvSpPr>
          <p:cNvPr id="37893"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el-GR">
                <a:latin typeface="Calibri" pitchFamily="34" charset="0"/>
              </a:rPr>
              <a:t>Εργαστήριο Βιοστατιστικής-Ε. Παπαγεωργίου</a:t>
            </a:r>
          </a:p>
        </p:txBody>
      </p:sp>
    </p:spTree>
    <p:extLst>
      <p:ext uri="{BB962C8B-B14F-4D97-AF65-F5344CB8AC3E}">
        <p14:creationId xmlns:p14="http://schemas.microsoft.com/office/powerpoint/2010/main" val="33977061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720C6673-CED2-429A-85C1-98284F1B8E14}" type="slidenum">
              <a:rPr lang="el-GR">
                <a:latin typeface="Calibri" pitchFamily="34" charset="0"/>
              </a:rPr>
              <a:pPr fontAlgn="base">
                <a:spcBef>
                  <a:spcPct val="0"/>
                </a:spcBef>
                <a:spcAft>
                  <a:spcPct val="0"/>
                </a:spcAft>
              </a:pPr>
              <a:t>21</a:t>
            </a:fld>
            <a:endParaRPr lang="el-GR">
              <a:latin typeface="Calibri" pitchFamily="34" charset="0"/>
            </a:endParaRPr>
          </a:p>
        </p:txBody>
      </p:sp>
      <p:sp>
        <p:nvSpPr>
          <p:cNvPr id="40965"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el-GR">
                <a:latin typeface="Calibri" pitchFamily="34" charset="0"/>
              </a:rPr>
              <a:t>Εργαστήριο Βιοστατιστικής-Ε. Παπαγεωργίου</a:t>
            </a:r>
          </a:p>
        </p:txBody>
      </p:sp>
    </p:spTree>
    <p:extLst>
      <p:ext uri="{BB962C8B-B14F-4D97-AF65-F5344CB8AC3E}">
        <p14:creationId xmlns:p14="http://schemas.microsoft.com/office/powerpoint/2010/main" val="41135118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B9F9702F-924D-4037-97E5-169F715D78FF}" type="slidenum">
              <a:rPr lang="el-GR">
                <a:latin typeface="Calibri" pitchFamily="34" charset="0"/>
              </a:rPr>
              <a:pPr fontAlgn="base">
                <a:spcBef>
                  <a:spcPct val="0"/>
                </a:spcBef>
                <a:spcAft>
                  <a:spcPct val="0"/>
                </a:spcAft>
              </a:pPr>
              <a:t>22</a:t>
            </a:fld>
            <a:endParaRPr lang="el-GR">
              <a:latin typeface="Calibri" pitchFamily="34" charset="0"/>
            </a:endParaRPr>
          </a:p>
        </p:txBody>
      </p:sp>
      <p:sp>
        <p:nvSpPr>
          <p:cNvPr id="38917"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el-GR">
                <a:latin typeface="Calibri" pitchFamily="34" charset="0"/>
              </a:rPr>
              <a:t>Εργαστήριο Βιοστατιστικής-Ε. Παπαγεωργίου</a:t>
            </a:r>
          </a:p>
        </p:txBody>
      </p:sp>
    </p:spTree>
    <p:extLst>
      <p:ext uri="{BB962C8B-B14F-4D97-AF65-F5344CB8AC3E}">
        <p14:creationId xmlns:p14="http://schemas.microsoft.com/office/powerpoint/2010/main" val="10036749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3777BE5D-3504-44D7-AA9F-74526114DE7D}" type="slidenum">
              <a:rPr lang="el-GR">
                <a:latin typeface="Calibri" pitchFamily="34" charset="0"/>
              </a:rPr>
              <a:pPr fontAlgn="base">
                <a:spcBef>
                  <a:spcPct val="0"/>
                </a:spcBef>
                <a:spcAft>
                  <a:spcPct val="0"/>
                </a:spcAft>
              </a:pPr>
              <a:t>23</a:t>
            </a:fld>
            <a:endParaRPr lang="el-GR">
              <a:latin typeface="Calibri" pitchFamily="34" charset="0"/>
            </a:endParaRPr>
          </a:p>
        </p:txBody>
      </p:sp>
      <p:sp>
        <p:nvSpPr>
          <p:cNvPr id="39941"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el-GR">
                <a:latin typeface="Calibri" pitchFamily="34" charset="0"/>
              </a:rPr>
              <a:t>Εργαστήριο Βιοστατιστικής-Ε. Παπαγεωργίου</a:t>
            </a:r>
          </a:p>
        </p:txBody>
      </p:sp>
    </p:spTree>
    <p:extLst>
      <p:ext uri="{BB962C8B-B14F-4D97-AF65-F5344CB8AC3E}">
        <p14:creationId xmlns:p14="http://schemas.microsoft.com/office/powerpoint/2010/main" val="713456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Footer Placeholder 3"/>
          <p:cNvSpPr>
            <a:spLocks noGrp="1"/>
          </p:cNvSpPr>
          <p:nvPr>
            <p:ph type="ftr" sz="quarter" idx="10"/>
          </p:nvPr>
        </p:nvSpPr>
        <p:spPr/>
        <p:txBody>
          <a:bodyPr/>
          <a:lstStyle/>
          <a:p>
            <a:pPr>
              <a:defRPr/>
            </a:pPr>
            <a:r>
              <a:rPr lang="el-GR" smtClean="0"/>
              <a:t>Εργαστήριο Βιοστατιστικής-Ε. Παπαγεωργίου</a:t>
            </a:r>
            <a:endParaRPr lang="el-GR"/>
          </a:p>
        </p:txBody>
      </p:sp>
      <p:sp>
        <p:nvSpPr>
          <p:cNvPr id="5" name="Slide Number Placeholder 4"/>
          <p:cNvSpPr>
            <a:spLocks noGrp="1"/>
          </p:cNvSpPr>
          <p:nvPr>
            <p:ph type="sldNum" sz="quarter" idx="11"/>
          </p:nvPr>
        </p:nvSpPr>
        <p:spPr/>
        <p:txBody>
          <a:bodyPr/>
          <a:lstStyle/>
          <a:p>
            <a:pPr>
              <a:defRPr/>
            </a:pPr>
            <a:fld id="{F9281EA1-621B-4845-A868-A7A483D11EE9}" type="slidenum">
              <a:rPr lang="el-GR" smtClean="0"/>
              <a:pPr>
                <a:defRPr/>
              </a:pPr>
              <a:t>3</a:t>
            </a:fld>
            <a:endParaRPr lang="el-GR"/>
          </a:p>
        </p:txBody>
      </p:sp>
    </p:spTree>
    <p:extLst>
      <p:ext uri="{BB962C8B-B14F-4D97-AF65-F5344CB8AC3E}">
        <p14:creationId xmlns:p14="http://schemas.microsoft.com/office/powerpoint/2010/main" val="829880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Footer Placeholder 3"/>
          <p:cNvSpPr>
            <a:spLocks noGrp="1"/>
          </p:cNvSpPr>
          <p:nvPr>
            <p:ph type="ftr" sz="quarter" idx="10"/>
          </p:nvPr>
        </p:nvSpPr>
        <p:spPr/>
        <p:txBody>
          <a:bodyPr/>
          <a:lstStyle/>
          <a:p>
            <a:pPr>
              <a:defRPr/>
            </a:pPr>
            <a:r>
              <a:rPr lang="el-GR" smtClean="0"/>
              <a:t>Εργαστήριο Βιοστατιστικής-Ε. Παπαγεωργίου</a:t>
            </a:r>
            <a:endParaRPr lang="el-GR"/>
          </a:p>
        </p:txBody>
      </p:sp>
      <p:sp>
        <p:nvSpPr>
          <p:cNvPr id="5" name="Slide Number Placeholder 4"/>
          <p:cNvSpPr>
            <a:spLocks noGrp="1"/>
          </p:cNvSpPr>
          <p:nvPr>
            <p:ph type="sldNum" sz="quarter" idx="11"/>
          </p:nvPr>
        </p:nvSpPr>
        <p:spPr/>
        <p:txBody>
          <a:bodyPr/>
          <a:lstStyle/>
          <a:p>
            <a:pPr>
              <a:defRPr/>
            </a:pPr>
            <a:fld id="{F9281EA1-621B-4845-A868-A7A483D11EE9}" type="slidenum">
              <a:rPr lang="el-GR" smtClean="0"/>
              <a:pPr>
                <a:defRPr/>
              </a:pPr>
              <a:t>4</a:t>
            </a:fld>
            <a:endParaRPr lang="el-GR"/>
          </a:p>
        </p:txBody>
      </p:sp>
    </p:spTree>
    <p:extLst>
      <p:ext uri="{BB962C8B-B14F-4D97-AF65-F5344CB8AC3E}">
        <p14:creationId xmlns:p14="http://schemas.microsoft.com/office/powerpoint/2010/main" val="829880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Footer Placeholder 3"/>
          <p:cNvSpPr>
            <a:spLocks noGrp="1"/>
          </p:cNvSpPr>
          <p:nvPr>
            <p:ph type="ftr" sz="quarter" idx="10"/>
          </p:nvPr>
        </p:nvSpPr>
        <p:spPr/>
        <p:txBody>
          <a:bodyPr/>
          <a:lstStyle/>
          <a:p>
            <a:pPr>
              <a:defRPr/>
            </a:pPr>
            <a:r>
              <a:rPr lang="el-GR" smtClean="0"/>
              <a:t>Εργαστήριο Βιοστατιστικής-Ε. Παπαγεωργίου</a:t>
            </a:r>
            <a:endParaRPr lang="el-GR"/>
          </a:p>
        </p:txBody>
      </p:sp>
      <p:sp>
        <p:nvSpPr>
          <p:cNvPr id="5" name="Slide Number Placeholder 4"/>
          <p:cNvSpPr>
            <a:spLocks noGrp="1"/>
          </p:cNvSpPr>
          <p:nvPr>
            <p:ph type="sldNum" sz="quarter" idx="11"/>
          </p:nvPr>
        </p:nvSpPr>
        <p:spPr/>
        <p:txBody>
          <a:bodyPr/>
          <a:lstStyle/>
          <a:p>
            <a:pPr>
              <a:defRPr/>
            </a:pPr>
            <a:fld id="{F9281EA1-621B-4845-A868-A7A483D11EE9}" type="slidenum">
              <a:rPr lang="el-GR" smtClean="0"/>
              <a:pPr>
                <a:defRPr/>
              </a:pPr>
              <a:t>5</a:t>
            </a:fld>
            <a:endParaRPr lang="el-GR"/>
          </a:p>
        </p:txBody>
      </p:sp>
    </p:spTree>
    <p:extLst>
      <p:ext uri="{BB962C8B-B14F-4D97-AF65-F5344CB8AC3E}">
        <p14:creationId xmlns:p14="http://schemas.microsoft.com/office/powerpoint/2010/main" val="829880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Footer Placeholder 3"/>
          <p:cNvSpPr>
            <a:spLocks noGrp="1"/>
          </p:cNvSpPr>
          <p:nvPr>
            <p:ph type="ftr" sz="quarter" idx="10"/>
          </p:nvPr>
        </p:nvSpPr>
        <p:spPr/>
        <p:txBody>
          <a:bodyPr/>
          <a:lstStyle/>
          <a:p>
            <a:pPr>
              <a:defRPr/>
            </a:pPr>
            <a:r>
              <a:rPr lang="el-GR" smtClean="0"/>
              <a:t>Εργαστήριο Βιοστατιστικής-Ε. Παπαγεωργίου</a:t>
            </a:r>
            <a:endParaRPr lang="el-GR"/>
          </a:p>
        </p:txBody>
      </p:sp>
      <p:sp>
        <p:nvSpPr>
          <p:cNvPr id="5" name="Slide Number Placeholder 4"/>
          <p:cNvSpPr>
            <a:spLocks noGrp="1"/>
          </p:cNvSpPr>
          <p:nvPr>
            <p:ph type="sldNum" sz="quarter" idx="11"/>
          </p:nvPr>
        </p:nvSpPr>
        <p:spPr/>
        <p:txBody>
          <a:bodyPr/>
          <a:lstStyle/>
          <a:p>
            <a:pPr>
              <a:defRPr/>
            </a:pPr>
            <a:fld id="{F9281EA1-621B-4845-A868-A7A483D11EE9}" type="slidenum">
              <a:rPr lang="el-GR" smtClean="0"/>
              <a:pPr>
                <a:defRPr/>
              </a:pPr>
              <a:t>6</a:t>
            </a:fld>
            <a:endParaRPr lang="el-GR"/>
          </a:p>
        </p:txBody>
      </p:sp>
    </p:spTree>
    <p:extLst>
      <p:ext uri="{BB962C8B-B14F-4D97-AF65-F5344CB8AC3E}">
        <p14:creationId xmlns:p14="http://schemas.microsoft.com/office/powerpoint/2010/main" val="8298808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Footer Placeholder 3"/>
          <p:cNvSpPr>
            <a:spLocks noGrp="1"/>
          </p:cNvSpPr>
          <p:nvPr>
            <p:ph type="ftr" sz="quarter" idx="10"/>
          </p:nvPr>
        </p:nvSpPr>
        <p:spPr/>
        <p:txBody>
          <a:bodyPr/>
          <a:lstStyle/>
          <a:p>
            <a:pPr>
              <a:defRPr/>
            </a:pPr>
            <a:r>
              <a:rPr lang="el-GR" smtClean="0"/>
              <a:t>Εργαστήριο Βιοστατιστικής-Ε. Παπαγεωργίου</a:t>
            </a:r>
            <a:endParaRPr lang="el-GR"/>
          </a:p>
        </p:txBody>
      </p:sp>
      <p:sp>
        <p:nvSpPr>
          <p:cNvPr id="5" name="Slide Number Placeholder 4"/>
          <p:cNvSpPr>
            <a:spLocks noGrp="1"/>
          </p:cNvSpPr>
          <p:nvPr>
            <p:ph type="sldNum" sz="quarter" idx="11"/>
          </p:nvPr>
        </p:nvSpPr>
        <p:spPr/>
        <p:txBody>
          <a:bodyPr/>
          <a:lstStyle/>
          <a:p>
            <a:pPr>
              <a:defRPr/>
            </a:pPr>
            <a:fld id="{F9281EA1-621B-4845-A868-A7A483D11EE9}" type="slidenum">
              <a:rPr lang="el-GR" smtClean="0"/>
              <a:pPr>
                <a:defRPr/>
              </a:pPr>
              <a:t>7</a:t>
            </a:fld>
            <a:endParaRPr lang="el-GR"/>
          </a:p>
        </p:txBody>
      </p:sp>
    </p:spTree>
    <p:extLst>
      <p:ext uri="{BB962C8B-B14F-4D97-AF65-F5344CB8AC3E}">
        <p14:creationId xmlns:p14="http://schemas.microsoft.com/office/powerpoint/2010/main" val="829880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l-GR" dirty="0" smtClean="0"/>
              <a:t>4 Συσχέτιση - Παλινδρόμηση</a:t>
            </a: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99A491AE-E6AB-45DC-9656-29939B4ECCED}" type="slidenum">
              <a:rPr lang="el-GR">
                <a:latin typeface="Calibri" pitchFamily="34" charset="0"/>
              </a:rPr>
              <a:pPr fontAlgn="base">
                <a:spcBef>
                  <a:spcPct val="0"/>
                </a:spcBef>
                <a:spcAft>
                  <a:spcPct val="0"/>
                </a:spcAft>
              </a:pPr>
              <a:t>8</a:t>
            </a:fld>
            <a:endParaRPr lang="el-GR">
              <a:latin typeface="Calibri" pitchFamily="34" charset="0"/>
            </a:endParaRPr>
          </a:p>
        </p:txBody>
      </p:sp>
      <p:sp>
        <p:nvSpPr>
          <p:cNvPr id="26629"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el-GR">
                <a:latin typeface="Calibri" pitchFamily="34" charset="0"/>
              </a:rPr>
              <a:t>Εργαστήριο Βιοστατιστικής-Ε. Παπαγεωργίου</a:t>
            </a:r>
          </a:p>
        </p:txBody>
      </p:sp>
    </p:spTree>
    <p:extLst>
      <p:ext uri="{BB962C8B-B14F-4D97-AF65-F5344CB8AC3E}">
        <p14:creationId xmlns:p14="http://schemas.microsoft.com/office/powerpoint/2010/main" val="1237063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99A491AE-E6AB-45DC-9656-29939B4ECCED}" type="slidenum">
              <a:rPr lang="el-GR">
                <a:latin typeface="Calibri" pitchFamily="34" charset="0"/>
              </a:rPr>
              <a:pPr fontAlgn="base">
                <a:spcBef>
                  <a:spcPct val="0"/>
                </a:spcBef>
                <a:spcAft>
                  <a:spcPct val="0"/>
                </a:spcAft>
              </a:pPr>
              <a:t>9</a:t>
            </a:fld>
            <a:endParaRPr lang="el-GR">
              <a:latin typeface="Calibri" pitchFamily="34" charset="0"/>
            </a:endParaRPr>
          </a:p>
        </p:txBody>
      </p:sp>
      <p:sp>
        <p:nvSpPr>
          <p:cNvPr id="26629"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el-GR">
                <a:latin typeface="Calibri" pitchFamily="34" charset="0"/>
              </a:rPr>
              <a:t>Εργαστήριο Βιοστατιστικής-Ε. Παπαγεωργίου</a:t>
            </a:r>
          </a:p>
        </p:txBody>
      </p:sp>
    </p:spTree>
    <p:extLst>
      <p:ext uri="{BB962C8B-B14F-4D97-AF65-F5344CB8AC3E}">
        <p14:creationId xmlns:p14="http://schemas.microsoft.com/office/powerpoint/2010/main" val="2421747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Υπότιτλος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Τίτλος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Στυλ κύριου τίτλου</a:t>
            </a:r>
            <a:endParaRPr kumimoji="0" lang="en-US"/>
          </a:p>
        </p:txBody>
      </p:sp>
      <p:cxnSp>
        <p:nvCxnSpPr>
          <p:cNvPr id="8" name="Ευθεία γραμμή σύνδεσης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Ευθεία γραμμή σύνδεσης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Έλλειψη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Θέση ημερομηνίας 14"/>
          <p:cNvSpPr>
            <a:spLocks noGrp="1"/>
          </p:cNvSpPr>
          <p:nvPr>
            <p:ph type="dt" sz="half" idx="10"/>
          </p:nvPr>
        </p:nvSpPr>
        <p:spPr/>
        <p:txBody>
          <a:bodyPr/>
          <a:lstStyle/>
          <a:p>
            <a:pPr>
              <a:defRPr/>
            </a:pPr>
            <a:fld id="{B89C8146-84FB-4138-977C-0981BD2801E4}" type="datetime1">
              <a:rPr lang="el-GR" smtClean="0"/>
              <a:pPr>
                <a:defRPr/>
              </a:pPr>
              <a:t>22/11/2015</a:t>
            </a:fld>
            <a:endParaRPr lang="el-GR"/>
          </a:p>
        </p:txBody>
      </p:sp>
      <p:sp>
        <p:nvSpPr>
          <p:cNvPr id="16" name="Θέση αριθμού διαφάνειας 15"/>
          <p:cNvSpPr>
            <a:spLocks noGrp="1"/>
          </p:cNvSpPr>
          <p:nvPr>
            <p:ph type="sldNum" sz="quarter" idx="11"/>
          </p:nvPr>
        </p:nvSpPr>
        <p:spPr/>
        <p:txBody>
          <a:bodyPr/>
          <a:lstStyle/>
          <a:p>
            <a:pPr>
              <a:defRPr/>
            </a:pPr>
            <a:fld id="{250F0AA8-3144-4EB0-B30C-78710925F1D2}" type="slidenum">
              <a:rPr lang="el-GR" smtClean="0"/>
              <a:pPr>
                <a:defRPr/>
              </a:pPr>
              <a:t>‹#›</a:t>
            </a:fld>
            <a:endParaRPr lang="el-GR"/>
          </a:p>
        </p:txBody>
      </p:sp>
      <p:sp>
        <p:nvSpPr>
          <p:cNvPr id="17" name="Θέση υποσέλιδου 16"/>
          <p:cNvSpPr>
            <a:spLocks noGrp="1"/>
          </p:cNvSpPr>
          <p:nvPr>
            <p:ph type="ftr" sz="quarter" idx="12"/>
          </p:nvPr>
        </p:nvSpPr>
        <p:spPr/>
        <p:txBody>
          <a:bodyPr/>
          <a:lstStyle/>
          <a:p>
            <a:pPr>
              <a:defRPr/>
            </a:pPr>
            <a:r>
              <a:rPr lang="el-GR" smtClean="0"/>
              <a:t>Ε. ΠΑΠΑΓΕΩΡΓΙΟΥ</a:t>
            </a:r>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pPr>
              <a:defRPr/>
            </a:pPr>
            <a:fld id="{BCF54E26-C33D-4CB1-9764-7C5BAE803369}" type="datetime1">
              <a:rPr lang="el-GR" smtClean="0"/>
              <a:pPr>
                <a:defRPr/>
              </a:pPr>
              <a:t>22/11/2015</a:t>
            </a:fld>
            <a:endParaRPr lang="el-GR"/>
          </a:p>
        </p:txBody>
      </p:sp>
      <p:sp>
        <p:nvSpPr>
          <p:cNvPr id="5" name="Θέση υποσέλιδου 4"/>
          <p:cNvSpPr>
            <a:spLocks noGrp="1"/>
          </p:cNvSpPr>
          <p:nvPr>
            <p:ph type="ftr" sz="quarter" idx="11"/>
          </p:nvPr>
        </p:nvSpPr>
        <p:spPr/>
        <p:txBody>
          <a:bodyPr/>
          <a:lstStyle/>
          <a:p>
            <a:pPr>
              <a:defRPr/>
            </a:pPr>
            <a:r>
              <a:rPr lang="el-GR" smtClean="0"/>
              <a:t>Ε. ΠΑΠΑΓΕΩΡΓΙΟΥ</a:t>
            </a:r>
            <a:endParaRPr lang="el-GR"/>
          </a:p>
        </p:txBody>
      </p:sp>
      <p:sp>
        <p:nvSpPr>
          <p:cNvPr id="6" name="Θέση αριθμού διαφάνειας 5"/>
          <p:cNvSpPr>
            <a:spLocks noGrp="1"/>
          </p:cNvSpPr>
          <p:nvPr>
            <p:ph type="sldNum" sz="quarter" idx="12"/>
          </p:nvPr>
        </p:nvSpPr>
        <p:spPr/>
        <p:txBody>
          <a:bodyPr/>
          <a:lstStyle/>
          <a:p>
            <a:pPr>
              <a:defRPr/>
            </a:pPr>
            <a:fld id="{250F0AA8-3144-4EB0-B30C-78710925F1D2}" type="slidenum">
              <a:rPr lang="el-GR" smtClean="0"/>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pPr>
              <a:defRPr/>
            </a:pPr>
            <a:fld id="{AF9F11BF-0C9D-4254-A94F-6240A74B2445}" type="datetime1">
              <a:rPr lang="el-GR" smtClean="0"/>
              <a:pPr>
                <a:defRPr/>
              </a:pPr>
              <a:t>22/11/2015</a:t>
            </a:fld>
            <a:endParaRPr lang="el-GR"/>
          </a:p>
        </p:txBody>
      </p:sp>
      <p:sp>
        <p:nvSpPr>
          <p:cNvPr id="5" name="Θέση υποσέλιδου 4"/>
          <p:cNvSpPr>
            <a:spLocks noGrp="1"/>
          </p:cNvSpPr>
          <p:nvPr>
            <p:ph type="ftr" sz="quarter" idx="11"/>
          </p:nvPr>
        </p:nvSpPr>
        <p:spPr/>
        <p:txBody>
          <a:bodyPr/>
          <a:lstStyle/>
          <a:p>
            <a:pPr>
              <a:defRPr/>
            </a:pPr>
            <a:r>
              <a:rPr lang="el-GR" smtClean="0"/>
              <a:t>Ε. ΠΑΠΑΓΕΩΡΓΙΟΥ</a:t>
            </a:r>
            <a:endParaRPr lang="el-GR"/>
          </a:p>
        </p:txBody>
      </p:sp>
      <p:sp>
        <p:nvSpPr>
          <p:cNvPr id="6" name="Θέση αριθμού διαφάνειας 5"/>
          <p:cNvSpPr>
            <a:spLocks noGrp="1"/>
          </p:cNvSpPr>
          <p:nvPr>
            <p:ph type="sldNum" sz="quarter" idx="12"/>
          </p:nvPr>
        </p:nvSpPr>
        <p:spPr/>
        <p:txBody>
          <a:bodyPr/>
          <a:lstStyle/>
          <a:p>
            <a:pPr>
              <a:defRPr/>
            </a:pPr>
            <a:fld id="{250F0AA8-3144-4EB0-B30C-78710925F1D2}" type="slidenum">
              <a:rPr lang="el-GR" smtClean="0"/>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9" name="Θέση περιεχομένου 8"/>
          <p:cNvSpPr>
            <a:spLocks noGrp="1"/>
          </p:cNvSpPr>
          <p:nvPr>
            <p:ph idx="1"/>
          </p:nvPr>
        </p:nvSpPr>
        <p:spPr>
          <a:xfrm>
            <a:off x="457200" y="1524000"/>
            <a:ext cx="82296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Θέση ημερομηνίας 13"/>
          <p:cNvSpPr>
            <a:spLocks noGrp="1"/>
          </p:cNvSpPr>
          <p:nvPr>
            <p:ph type="dt" sz="half" idx="14"/>
          </p:nvPr>
        </p:nvSpPr>
        <p:spPr/>
        <p:txBody>
          <a:bodyPr/>
          <a:lstStyle/>
          <a:p>
            <a:pPr>
              <a:defRPr/>
            </a:pPr>
            <a:fld id="{5920EDA7-E178-40F2-B2A4-7DF219C40BBE}" type="datetime1">
              <a:rPr lang="el-GR" smtClean="0"/>
              <a:pPr>
                <a:defRPr/>
              </a:pPr>
              <a:t>22/11/2015</a:t>
            </a:fld>
            <a:endParaRPr lang="el-GR"/>
          </a:p>
        </p:txBody>
      </p:sp>
      <p:sp>
        <p:nvSpPr>
          <p:cNvPr id="15" name="Θέση αριθμού διαφάνειας 14"/>
          <p:cNvSpPr>
            <a:spLocks noGrp="1"/>
          </p:cNvSpPr>
          <p:nvPr>
            <p:ph type="sldNum" sz="quarter" idx="15"/>
          </p:nvPr>
        </p:nvSpPr>
        <p:spPr/>
        <p:txBody>
          <a:bodyPr/>
          <a:lstStyle>
            <a:lvl1pPr algn="ctr">
              <a:defRPr/>
            </a:lvl1pPr>
          </a:lstStyle>
          <a:p>
            <a:pPr>
              <a:defRPr/>
            </a:pPr>
            <a:fld id="{250F0AA8-3144-4EB0-B30C-78710925F1D2}" type="slidenum">
              <a:rPr lang="el-GR" smtClean="0"/>
              <a:pPr>
                <a:defRPr/>
              </a:pPr>
              <a:t>‹#›</a:t>
            </a:fld>
            <a:endParaRPr lang="el-GR"/>
          </a:p>
        </p:txBody>
      </p:sp>
      <p:sp>
        <p:nvSpPr>
          <p:cNvPr id="16" name="Θέση υποσέλιδου 15"/>
          <p:cNvSpPr>
            <a:spLocks noGrp="1"/>
          </p:cNvSpPr>
          <p:nvPr>
            <p:ph type="ftr" sz="quarter" idx="16"/>
          </p:nvPr>
        </p:nvSpPr>
        <p:spPr/>
        <p:txBody>
          <a:bodyPr/>
          <a:lstStyle/>
          <a:p>
            <a:pPr>
              <a:defRPr/>
            </a:pPr>
            <a:r>
              <a:rPr lang="el-GR" smtClean="0"/>
              <a:t>Ε. ΠΑΠΑΓΕΩΡΓΙΟΥ</a:t>
            </a:r>
            <a:endParaRPr lang="el-GR"/>
          </a:p>
        </p:txBody>
      </p:sp>
      <p:sp>
        <p:nvSpPr>
          <p:cNvPr id="17" name="Τίτλος 16"/>
          <p:cNvSpPr>
            <a:spLocks noGrp="1"/>
          </p:cNvSpPr>
          <p:nvPr>
            <p:ph type="title"/>
          </p:nvPr>
        </p:nvSpPr>
        <p:spPr/>
        <p:txBody>
          <a:bodyPr rtlCol="0" anchor="b" anchorCtr="0"/>
          <a:lstStyle/>
          <a:p>
            <a:r>
              <a:rPr kumimoji="0" lang="el-GR" smtClean="0"/>
              <a:t>Στυλ κύριου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Θέση ημερομηνίας 3"/>
          <p:cNvSpPr>
            <a:spLocks noGrp="1"/>
          </p:cNvSpPr>
          <p:nvPr>
            <p:ph type="dt" sz="half" idx="10"/>
          </p:nvPr>
        </p:nvSpPr>
        <p:spPr/>
        <p:txBody>
          <a:bodyPr/>
          <a:lstStyle/>
          <a:p>
            <a:pPr>
              <a:defRPr/>
            </a:pPr>
            <a:fld id="{F8C2C3BC-ACA2-4775-9AEF-FAF57ADE67BE}" type="datetime1">
              <a:rPr lang="el-GR" smtClean="0"/>
              <a:pPr>
                <a:defRPr/>
              </a:pPr>
              <a:t>22/11/2015</a:t>
            </a:fld>
            <a:endParaRPr lang="el-GR"/>
          </a:p>
        </p:txBody>
      </p:sp>
      <p:sp>
        <p:nvSpPr>
          <p:cNvPr id="5" name="Θέση υποσέλιδου 4"/>
          <p:cNvSpPr>
            <a:spLocks noGrp="1"/>
          </p:cNvSpPr>
          <p:nvPr>
            <p:ph type="ftr" sz="quarter" idx="11"/>
          </p:nvPr>
        </p:nvSpPr>
        <p:spPr/>
        <p:txBody>
          <a:bodyPr/>
          <a:lstStyle/>
          <a:p>
            <a:pPr>
              <a:defRPr/>
            </a:pPr>
            <a:r>
              <a:rPr lang="el-GR" smtClean="0"/>
              <a:t>Ε. ΠΑΠΑΓΕΩΡΓΙΟΥ</a:t>
            </a:r>
            <a:endParaRPr lang="el-GR"/>
          </a:p>
        </p:txBody>
      </p:sp>
      <p:sp>
        <p:nvSpPr>
          <p:cNvPr id="6" name="Θέση αριθμού διαφάνειας 5"/>
          <p:cNvSpPr>
            <a:spLocks noGrp="1"/>
          </p:cNvSpPr>
          <p:nvPr>
            <p:ph type="sldNum" sz="quarter" idx="12"/>
          </p:nvPr>
        </p:nvSpPr>
        <p:spPr/>
        <p:txBody>
          <a:bodyPr/>
          <a:lstStyle/>
          <a:p>
            <a:pPr>
              <a:defRPr/>
            </a:pPr>
            <a:fld id="{250F0AA8-3144-4EB0-B30C-78710925F1D2}" type="slidenum">
              <a:rPr lang="el-GR" smtClean="0"/>
              <a:pPr>
                <a:defRPr/>
              </a:pPr>
              <a:t>‹#›</a:t>
            </a:fld>
            <a:endParaRPr lang="el-GR"/>
          </a:p>
        </p:txBody>
      </p:sp>
      <p:sp>
        <p:nvSpPr>
          <p:cNvPr id="2" name="Τίτλος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cxnSp>
        <p:nvCxnSpPr>
          <p:cNvPr id="7" name="Ευθεία γραμμή σύνδεσης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Θέση ημερομηνίας 4"/>
          <p:cNvSpPr>
            <a:spLocks noGrp="1"/>
          </p:cNvSpPr>
          <p:nvPr>
            <p:ph type="dt" sz="half" idx="10"/>
          </p:nvPr>
        </p:nvSpPr>
        <p:spPr/>
        <p:txBody>
          <a:bodyPr/>
          <a:lstStyle/>
          <a:p>
            <a:pPr>
              <a:defRPr/>
            </a:pPr>
            <a:fld id="{B8BE5F39-602D-438F-AF46-DA5D33688CA7}" type="datetime1">
              <a:rPr lang="el-GR" smtClean="0"/>
              <a:pPr>
                <a:defRPr/>
              </a:pPr>
              <a:t>22/11/2015</a:t>
            </a:fld>
            <a:endParaRPr lang="el-GR"/>
          </a:p>
        </p:txBody>
      </p:sp>
      <p:sp>
        <p:nvSpPr>
          <p:cNvPr id="6" name="Θέση υποσέλιδου 5"/>
          <p:cNvSpPr>
            <a:spLocks noGrp="1"/>
          </p:cNvSpPr>
          <p:nvPr>
            <p:ph type="ftr" sz="quarter" idx="11"/>
          </p:nvPr>
        </p:nvSpPr>
        <p:spPr/>
        <p:txBody>
          <a:bodyPr/>
          <a:lstStyle/>
          <a:p>
            <a:pPr>
              <a:defRPr/>
            </a:pPr>
            <a:r>
              <a:rPr lang="el-GR" smtClean="0"/>
              <a:t>Ε. ΠΑΠΑΓΕΩΡΓΙΟΥ</a:t>
            </a:r>
            <a:endParaRPr lang="el-GR"/>
          </a:p>
        </p:txBody>
      </p:sp>
      <p:sp>
        <p:nvSpPr>
          <p:cNvPr id="7" name="Θέση αριθμού διαφάνειας 6"/>
          <p:cNvSpPr>
            <a:spLocks noGrp="1"/>
          </p:cNvSpPr>
          <p:nvPr>
            <p:ph type="sldNum" sz="quarter" idx="12"/>
          </p:nvPr>
        </p:nvSpPr>
        <p:spPr/>
        <p:txBody>
          <a:bodyPr/>
          <a:lstStyle/>
          <a:p>
            <a:pPr>
              <a:defRPr/>
            </a:pPr>
            <a:fld id="{250F0AA8-3144-4EB0-B30C-78710925F1D2}" type="slidenum">
              <a:rPr lang="el-GR" smtClean="0"/>
              <a:pPr>
                <a:defRPr/>
              </a:pPr>
              <a:t>‹#›</a:t>
            </a:fld>
            <a:endParaRPr lang="el-GR"/>
          </a:p>
        </p:txBody>
      </p:sp>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11" name="Θέση περιεχομένου 10"/>
          <p:cNvSpPr>
            <a:spLocks noGrp="1"/>
          </p:cNvSpPr>
          <p:nvPr>
            <p:ph sz="half" idx="1"/>
          </p:nvPr>
        </p:nvSpPr>
        <p:spPr>
          <a:xfrm>
            <a:off x="457200" y="1524000"/>
            <a:ext cx="4059936"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Θέση περιεχομένου 12"/>
          <p:cNvSpPr>
            <a:spLocks noGrp="1"/>
          </p:cNvSpPr>
          <p:nvPr>
            <p:ph sz="half" idx="2"/>
          </p:nvPr>
        </p:nvSpPr>
        <p:spPr>
          <a:xfrm>
            <a:off x="4648200" y="1524000"/>
            <a:ext cx="4059936"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Θέση αριθμού διαφάνειας 8"/>
          <p:cNvSpPr>
            <a:spLocks noGrp="1"/>
          </p:cNvSpPr>
          <p:nvPr>
            <p:ph type="sldNum" sz="quarter" idx="12"/>
          </p:nvPr>
        </p:nvSpPr>
        <p:spPr/>
        <p:txBody>
          <a:bodyPr/>
          <a:lstStyle/>
          <a:p>
            <a:pPr>
              <a:defRPr/>
            </a:pPr>
            <a:fld id="{250F0AA8-3144-4EB0-B30C-78710925F1D2}" type="slidenum">
              <a:rPr lang="el-GR" smtClean="0"/>
              <a:pPr>
                <a:defRPr/>
              </a:pPr>
              <a:t>‹#›</a:t>
            </a:fld>
            <a:endParaRPr lang="el-GR"/>
          </a:p>
        </p:txBody>
      </p:sp>
      <p:sp>
        <p:nvSpPr>
          <p:cNvPr id="8" name="Θέση υποσέλιδου 7"/>
          <p:cNvSpPr>
            <a:spLocks noGrp="1"/>
          </p:cNvSpPr>
          <p:nvPr>
            <p:ph type="ftr" sz="quarter" idx="11"/>
          </p:nvPr>
        </p:nvSpPr>
        <p:spPr/>
        <p:txBody>
          <a:bodyPr/>
          <a:lstStyle/>
          <a:p>
            <a:pPr>
              <a:defRPr/>
            </a:pPr>
            <a:r>
              <a:rPr lang="el-GR" smtClean="0"/>
              <a:t>Ε. ΠΑΠΑΓΕΩΡΓΙΟΥ</a:t>
            </a:r>
            <a:endParaRPr lang="el-GR"/>
          </a:p>
        </p:txBody>
      </p:sp>
      <p:sp>
        <p:nvSpPr>
          <p:cNvPr id="7" name="Θέση ημερομηνίας 6"/>
          <p:cNvSpPr>
            <a:spLocks noGrp="1"/>
          </p:cNvSpPr>
          <p:nvPr>
            <p:ph type="dt" sz="half" idx="10"/>
          </p:nvPr>
        </p:nvSpPr>
        <p:spPr/>
        <p:txBody>
          <a:bodyPr/>
          <a:lstStyle/>
          <a:p>
            <a:pPr>
              <a:defRPr/>
            </a:pPr>
            <a:fld id="{84D36910-4F8B-4081-9472-BE2480C6C613}" type="datetime1">
              <a:rPr lang="el-GR" smtClean="0"/>
              <a:pPr>
                <a:defRPr/>
              </a:pPr>
              <a:t>22/11/2015</a:t>
            </a:fld>
            <a:endParaRPr lang="el-GR"/>
          </a:p>
        </p:txBody>
      </p:sp>
      <p:sp>
        <p:nvSpPr>
          <p:cNvPr id="3" name="Θέση κειμένου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32" name="Θέση περιεχομένου 31"/>
          <p:cNvSpPr>
            <a:spLocks noGrp="1"/>
          </p:cNvSpPr>
          <p:nvPr>
            <p:ph sz="half" idx="2"/>
          </p:nvPr>
        </p:nvSpPr>
        <p:spPr>
          <a:xfrm>
            <a:off x="457200" y="2201896"/>
            <a:ext cx="4038600" cy="391363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Θέση περιεχομένου 33"/>
          <p:cNvSpPr>
            <a:spLocks noGrp="1"/>
          </p:cNvSpPr>
          <p:nvPr>
            <p:ph sz="quarter" idx="4"/>
          </p:nvPr>
        </p:nvSpPr>
        <p:spPr>
          <a:xfrm>
            <a:off x="4649788" y="2201896"/>
            <a:ext cx="4038600" cy="391363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Τίτλος 1"/>
          <p:cNvSpPr>
            <a:spLocks noGrp="1"/>
          </p:cNvSpPr>
          <p:nvPr>
            <p:ph type="title"/>
          </p:nvPr>
        </p:nvSpPr>
        <p:spPr>
          <a:xfrm>
            <a:off x="457200" y="155448"/>
            <a:ext cx="8229600" cy="1143000"/>
          </a:xfrm>
        </p:spPr>
        <p:txBody>
          <a:bodyPr anchor="b" anchorCtr="0"/>
          <a:lstStyle>
            <a:lvl1pPr>
              <a:defRPr/>
            </a:lvl1pPr>
          </a:lstStyle>
          <a:p>
            <a:r>
              <a:rPr kumimoji="0" lang="el-GR" smtClean="0"/>
              <a:t>Στυλ κύριου τίτλου</a:t>
            </a:r>
            <a:endParaRPr kumimoji="0" lang="en-US"/>
          </a:p>
        </p:txBody>
      </p:sp>
      <p:sp>
        <p:nvSpPr>
          <p:cNvPr id="12" name="Θέση κειμένου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cxnSp>
        <p:nvCxnSpPr>
          <p:cNvPr id="10" name="Ευθεία γραμμή σύνδεσης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Ευθεία γραμμή σύνδεσης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Θέση ημερομηνίας 2"/>
          <p:cNvSpPr>
            <a:spLocks noGrp="1"/>
          </p:cNvSpPr>
          <p:nvPr>
            <p:ph type="dt" sz="half" idx="10"/>
          </p:nvPr>
        </p:nvSpPr>
        <p:spPr/>
        <p:txBody>
          <a:bodyPr/>
          <a:lstStyle/>
          <a:p>
            <a:pPr>
              <a:defRPr/>
            </a:pPr>
            <a:fld id="{CEF1B90B-5647-4864-9673-E68C40F1EF67}" type="datetime1">
              <a:rPr lang="el-GR" smtClean="0"/>
              <a:pPr>
                <a:defRPr/>
              </a:pPr>
              <a:t>22/11/2015</a:t>
            </a:fld>
            <a:endParaRPr lang="el-GR"/>
          </a:p>
        </p:txBody>
      </p:sp>
      <p:sp>
        <p:nvSpPr>
          <p:cNvPr id="4" name="Θέση υποσέλιδου 3"/>
          <p:cNvSpPr>
            <a:spLocks noGrp="1"/>
          </p:cNvSpPr>
          <p:nvPr>
            <p:ph type="ftr" sz="quarter" idx="11"/>
          </p:nvPr>
        </p:nvSpPr>
        <p:spPr/>
        <p:txBody>
          <a:bodyPr/>
          <a:lstStyle/>
          <a:p>
            <a:pPr>
              <a:defRPr/>
            </a:pPr>
            <a:r>
              <a:rPr lang="el-GR" smtClean="0"/>
              <a:t>Ε. ΠΑΠΑΓΕΩΡΓΙΟΥ</a:t>
            </a:r>
            <a:endParaRPr lang="el-GR"/>
          </a:p>
        </p:txBody>
      </p:sp>
      <p:sp>
        <p:nvSpPr>
          <p:cNvPr id="5" name="Θέση αριθμού διαφάνειας 4"/>
          <p:cNvSpPr>
            <a:spLocks noGrp="1"/>
          </p:cNvSpPr>
          <p:nvPr>
            <p:ph type="sldNum" sz="quarter" idx="12"/>
          </p:nvPr>
        </p:nvSpPr>
        <p:spPr/>
        <p:txBody>
          <a:bodyPr/>
          <a:lstStyle/>
          <a:p>
            <a:pPr>
              <a:defRPr/>
            </a:pPr>
            <a:fld id="{250F0AA8-3144-4EB0-B30C-78710925F1D2}" type="slidenum">
              <a:rPr lang="el-GR" smtClean="0"/>
              <a:pPr>
                <a:defRPr/>
              </a:pPr>
              <a:t>‹#›</a:t>
            </a:fld>
            <a:endParaRPr lang="el-GR"/>
          </a:p>
        </p:txBody>
      </p:sp>
      <p:sp>
        <p:nvSpPr>
          <p:cNvPr id="2" name="Τίτλος 1"/>
          <p:cNvSpPr>
            <a:spLocks noGrp="1"/>
          </p:cNvSpPr>
          <p:nvPr>
            <p:ph type="title"/>
          </p:nvPr>
        </p:nvSpPr>
        <p:spPr/>
        <p:txBody>
          <a:bodyPr/>
          <a:lstStyle/>
          <a:p>
            <a:r>
              <a:rPr kumimoji="0" lang="el-GR" smtClean="0"/>
              <a:t>Στυλ κύριου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pPr>
              <a:defRPr/>
            </a:pPr>
            <a:fld id="{AE543E75-7A64-4890-BD99-28573536FC4D}" type="datetime1">
              <a:rPr lang="el-GR" smtClean="0"/>
              <a:pPr>
                <a:defRPr/>
              </a:pPr>
              <a:t>22/11/2015</a:t>
            </a:fld>
            <a:endParaRPr lang="el-GR"/>
          </a:p>
        </p:txBody>
      </p:sp>
      <p:sp>
        <p:nvSpPr>
          <p:cNvPr id="3" name="Θέση υποσέλιδου 2"/>
          <p:cNvSpPr>
            <a:spLocks noGrp="1"/>
          </p:cNvSpPr>
          <p:nvPr>
            <p:ph type="ftr" sz="quarter" idx="11"/>
          </p:nvPr>
        </p:nvSpPr>
        <p:spPr/>
        <p:txBody>
          <a:bodyPr/>
          <a:lstStyle/>
          <a:p>
            <a:pPr>
              <a:defRPr/>
            </a:pPr>
            <a:r>
              <a:rPr lang="el-GR" smtClean="0"/>
              <a:t>Ε. ΠΑΠΑΓΕΩΡΓΙΟΥ</a:t>
            </a:r>
            <a:endParaRPr lang="el-GR"/>
          </a:p>
        </p:txBody>
      </p:sp>
      <p:sp>
        <p:nvSpPr>
          <p:cNvPr id="4" name="Θέση αριθμού διαφάνειας 3"/>
          <p:cNvSpPr>
            <a:spLocks noGrp="1"/>
          </p:cNvSpPr>
          <p:nvPr>
            <p:ph type="sldNum" sz="quarter" idx="12"/>
          </p:nvPr>
        </p:nvSpPr>
        <p:spPr/>
        <p:txBody>
          <a:bodyPr/>
          <a:lstStyle/>
          <a:p>
            <a:pPr>
              <a:defRPr/>
            </a:pPr>
            <a:fld id="{250F0AA8-3144-4EB0-B30C-78710925F1D2}" type="slidenum">
              <a:rPr lang="el-GR" smtClean="0"/>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Θέση περιεχομένου 28"/>
          <p:cNvSpPr>
            <a:spLocks noGrp="1"/>
          </p:cNvSpPr>
          <p:nvPr>
            <p:ph sz="quarter" idx="1"/>
          </p:nvPr>
        </p:nvSpPr>
        <p:spPr>
          <a:xfrm>
            <a:off x="457200" y="457200"/>
            <a:ext cx="6248400" cy="5715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Θέση κειμένου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31" name="Τίτλος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Στυλ κύριου τίτλου</a:t>
            </a:r>
            <a:endParaRPr kumimoji="0" lang="en-US"/>
          </a:p>
        </p:txBody>
      </p:sp>
      <p:sp>
        <p:nvSpPr>
          <p:cNvPr id="8" name="Θέση ημερομηνίας 7"/>
          <p:cNvSpPr>
            <a:spLocks noGrp="1"/>
          </p:cNvSpPr>
          <p:nvPr>
            <p:ph type="dt" sz="half" idx="14"/>
          </p:nvPr>
        </p:nvSpPr>
        <p:spPr/>
        <p:txBody>
          <a:bodyPr/>
          <a:lstStyle/>
          <a:p>
            <a:pPr>
              <a:defRPr/>
            </a:pPr>
            <a:fld id="{CA537B3A-BCF5-4362-86B4-74CA5FF14246}" type="datetime1">
              <a:rPr lang="el-GR" smtClean="0"/>
              <a:pPr>
                <a:defRPr/>
              </a:pPr>
              <a:t>22/11/2015</a:t>
            </a:fld>
            <a:endParaRPr lang="el-GR"/>
          </a:p>
        </p:txBody>
      </p:sp>
      <p:sp>
        <p:nvSpPr>
          <p:cNvPr id="9" name="Θέση αριθμού διαφάνειας 8"/>
          <p:cNvSpPr>
            <a:spLocks noGrp="1"/>
          </p:cNvSpPr>
          <p:nvPr>
            <p:ph type="sldNum" sz="quarter" idx="15"/>
          </p:nvPr>
        </p:nvSpPr>
        <p:spPr/>
        <p:txBody>
          <a:bodyPr/>
          <a:lstStyle/>
          <a:p>
            <a:pPr>
              <a:defRPr/>
            </a:pPr>
            <a:fld id="{250F0AA8-3144-4EB0-B30C-78710925F1D2}" type="slidenum">
              <a:rPr lang="el-GR" smtClean="0"/>
              <a:pPr>
                <a:defRPr/>
              </a:pPr>
              <a:t>‹#›</a:t>
            </a:fld>
            <a:endParaRPr lang="el-GR"/>
          </a:p>
        </p:txBody>
      </p:sp>
      <p:sp>
        <p:nvSpPr>
          <p:cNvPr id="10" name="Θέση υποσέλιδου 9"/>
          <p:cNvSpPr>
            <a:spLocks noGrp="1"/>
          </p:cNvSpPr>
          <p:nvPr>
            <p:ph type="ftr" sz="quarter" idx="16"/>
          </p:nvPr>
        </p:nvSpPr>
        <p:spPr/>
        <p:txBody>
          <a:bodyPr/>
          <a:lstStyle/>
          <a:p>
            <a:pPr>
              <a:defRPr/>
            </a:pPr>
            <a:r>
              <a:rPr lang="el-GR" smtClean="0"/>
              <a:t>Ε. ΠΑΠΑΓΕΩΡΓΙΟΥ</a:t>
            </a:r>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Θέση κειμένου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8" name="Θέση ημερομηνίας 7"/>
          <p:cNvSpPr>
            <a:spLocks noGrp="1"/>
          </p:cNvSpPr>
          <p:nvPr>
            <p:ph type="dt" sz="half" idx="10"/>
          </p:nvPr>
        </p:nvSpPr>
        <p:spPr/>
        <p:txBody>
          <a:bodyPr/>
          <a:lstStyle/>
          <a:p>
            <a:pPr>
              <a:defRPr/>
            </a:pPr>
            <a:fld id="{5452BCF8-8D45-4510-B8B8-0289902FC0E4}" type="datetime1">
              <a:rPr lang="el-GR" smtClean="0"/>
              <a:pPr>
                <a:defRPr/>
              </a:pPr>
              <a:t>22/11/2015</a:t>
            </a:fld>
            <a:endParaRPr lang="el-GR"/>
          </a:p>
        </p:txBody>
      </p:sp>
      <p:sp>
        <p:nvSpPr>
          <p:cNvPr id="9" name="Θέση αριθμού διαφάνειας 8"/>
          <p:cNvSpPr>
            <a:spLocks noGrp="1"/>
          </p:cNvSpPr>
          <p:nvPr>
            <p:ph type="sldNum" sz="quarter" idx="11"/>
          </p:nvPr>
        </p:nvSpPr>
        <p:spPr/>
        <p:txBody>
          <a:bodyPr/>
          <a:lstStyle/>
          <a:p>
            <a:pPr>
              <a:defRPr/>
            </a:pPr>
            <a:fld id="{250F0AA8-3144-4EB0-B30C-78710925F1D2}" type="slidenum">
              <a:rPr lang="el-GR" smtClean="0"/>
              <a:pPr>
                <a:defRPr/>
              </a:pPr>
              <a:t>‹#›</a:t>
            </a:fld>
            <a:endParaRPr lang="el-GR"/>
          </a:p>
        </p:txBody>
      </p:sp>
      <p:sp>
        <p:nvSpPr>
          <p:cNvPr id="10" name="Θέση υποσέλιδου 9"/>
          <p:cNvSpPr>
            <a:spLocks noGrp="1"/>
          </p:cNvSpPr>
          <p:nvPr>
            <p:ph type="ftr" sz="quarter" idx="12"/>
          </p:nvPr>
        </p:nvSpPr>
        <p:spPr/>
        <p:txBody>
          <a:bodyPr/>
          <a:lstStyle/>
          <a:p>
            <a:pPr>
              <a:defRPr/>
            </a:pPr>
            <a:r>
              <a:rPr lang="el-GR" smtClean="0"/>
              <a:t>Ε. ΠΑΠΑΓΕΩΡΓΙΟΥ</a:t>
            </a:r>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Θέση κειμένου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Θέση ημερομηνίας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a:defRPr/>
            </a:pPr>
            <a:fld id="{C4E4AB2E-3AEB-4371-84B1-10757C1156D9}" type="datetime1">
              <a:rPr lang="el-GR" smtClean="0"/>
              <a:pPr>
                <a:defRPr/>
              </a:pPr>
              <a:t>22/11/2015</a:t>
            </a:fld>
            <a:endParaRPr lang="el-GR"/>
          </a:p>
        </p:txBody>
      </p:sp>
      <p:sp>
        <p:nvSpPr>
          <p:cNvPr id="10" name="Θέση υποσέλιδου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pPr>
              <a:defRPr/>
            </a:pPr>
            <a:r>
              <a:rPr lang="el-GR" smtClean="0"/>
              <a:t>Ε. ΠΑΠΑΓΕΩΡΓΙΟΥ</a:t>
            </a:r>
            <a:endParaRPr lang="el-GR"/>
          </a:p>
        </p:txBody>
      </p:sp>
      <p:sp>
        <p:nvSpPr>
          <p:cNvPr id="22" name="Θέση αριθμού διαφάνειας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a:defRPr/>
            </a:pPr>
            <a:fld id="{250F0AA8-3144-4EB0-B30C-78710925F1D2}" type="slidenum">
              <a:rPr lang="el-GR" smtClean="0"/>
              <a:pPr>
                <a:defRPr/>
              </a:pPr>
              <a:t>‹#›</a:t>
            </a:fld>
            <a:endParaRPr lang="el-GR"/>
          </a:p>
        </p:txBody>
      </p:sp>
      <p:sp>
        <p:nvSpPr>
          <p:cNvPr id="5" name="Θέση τίτλου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Στυλ κύριου τίτλου</a:t>
            </a:r>
            <a:endParaRPr kumimoji="0" lang="en-US"/>
          </a:p>
        </p:txBody>
      </p:sp>
    </p:spTree>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hf hd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ubtitle 2"/>
          <p:cNvSpPr>
            <a:spLocks noGrp="1"/>
          </p:cNvSpPr>
          <p:nvPr>
            <p:ph type="subTitle" idx="1"/>
          </p:nvPr>
        </p:nvSpPr>
        <p:spPr>
          <a:xfrm>
            <a:off x="2339752" y="3573016"/>
            <a:ext cx="6172200" cy="1439863"/>
          </a:xfrm>
        </p:spPr>
        <p:txBody>
          <a:bodyPr/>
          <a:lstStyle/>
          <a:p>
            <a:pPr eaLnBrk="1" hangingPunct="1">
              <a:buClr>
                <a:srgbClr val="FE8637"/>
              </a:buClr>
            </a:pPr>
            <a:r>
              <a:rPr lang="el-GR" sz="1400" dirty="0" smtClean="0">
                <a:solidFill>
                  <a:srgbClr val="575F6D"/>
                </a:solidFill>
              </a:rPr>
              <a:t>Δρ Ε. ΠΑΠΑΓΕΩΡΓΙΟΥ</a:t>
            </a:r>
          </a:p>
          <a:p>
            <a:pPr eaLnBrk="1" hangingPunct="1"/>
            <a:r>
              <a:rPr lang="el-GR" sz="1400" dirty="0" smtClean="0"/>
              <a:t>Επίκουρος   Καθηγήτρια</a:t>
            </a:r>
          </a:p>
          <a:p>
            <a:pPr eaLnBrk="1" hangingPunct="1"/>
            <a:r>
              <a:rPr lang="el-GR" sz="1200" dirty="0" smtClean="0"/>
              <a:t>ΤΜΗΜΑ ΙΑΤΡΙΚΩΝ ΕΡΓΑΣΤΗΡΙΩΝ </a:t>
            </a:r>
          </a:p>
          <a:p>
            <a:pPr eaLnBrk="1" hangingPunct="1"/>
            <a:r>
              <a:rPr lang="el-GR" sz="1200" dirty="0" smtClean="0"/>
              <a:t>Τ.Ε.Ι. ΑΘΗΝΑΣ</a:t>
            </a:r>
          </a:p>
        </p:txBody>
      </p:sp>
      <p:sp>
        <p:nvSpPr>
          <p:cNvPr id="2" name="Title 1"/>
          <p:cNvSpPr>
            <a:spLocks noGrp="1"/>
          </p:cNvSpPr>
          <p:nvPr>
            <p:ph type="ctrTitle"/>
          </p:nvPr>
        </p:nvSpPr>
        <p:spPr>
          <a:xfrm>
            <a:off x="2267744" y="476672"/>
            <a:ext cx="6172994" cy="4536504"/>
          </a:xfrm>
        </p:spPr>
        <p:txBody>
          <a:bodyPr>
            <a:normAutofit fontScale="90000"/>
          </a:bodyPr>
          <a:lstStyle/>
          <a:p>
            <a:pPr>
              <a:defRPr/>
            </a:pPr>
            <a:r>
              <a:rPr lang="el-GR" sz="2800" dirty="0" smtClean="0">
                <a:effectLst>
                  <a:outerShdw blurRad="38100" dist="38100" dir="2700000" algn="tl">
                    <a:srgbClr val="000000">
                      <a:alpha val="43137"/>
                    </a:srgbClr>
                  </a:outerShdw>
                </a:effectLst>
              </a:rPr>
              <a:t/>
            </a:r>
            <a:br>
              <a:rPr lang="el-GR" sz="2800" dirty="0" smtClean="0">
                <a:effectLst>
                  <a:outerShdw blurRad="38100" dist="38100" dir="2700000" algn="tl">
                    <a:srgbClr val="000000">
                      <a:alpha val="43137"/>
                    </a:srgbClr>
                  </a:outerShdw>
                </a:effectLst>
              </a:rPr>
            </a:br>
            <a:r>
              <a:rPr lang="el-GR" sz="2800" dirty="0">
                <a:effectLst>
                  <a:outerShdw blurRad="38100" dist="38100" dir="2700000" algn="tl">
                    <a:srgbClr val="000000">
                      <a:alpha val="43137"/>
                    </a:srgbClr>
                  </a:outerShdw>
                </a:effectLst>
              </a:rPr>
              <a:t/>
            </a:r>
            <a:br>
              <a:rPr lang="el-GR" sz="2800" dirty="0">
                <a:effectLst>
                  <a:outerShdw blurRad="38100" dist="38100" dir="2700000" algn="tl">
                    <a:srgbClr val="000000">
                      <a:alpha val="43137"/>
                    </a:srgbClr>
                  </a:outerShdw>
                </a:effectLst>
              </a:rPr>
            </a:br>
            <a:r>
              <a:rPr lang="el-GR" sz="2800" dirty="0" smtClean="0">
                <a:effectLst>
                  <a:outerShdw blurRad="38100" dist="38100" dir="2700000" algn="tl">
                    <a:srgbClr val="000000">
                      <a:alpha val="43137"/>
                    </a:srgbClr>
                  </a:outerShdw>
                </a:effectLst>
              </a:rPr>
              <a:t/>
            </a:r>
            <a:br>
              <a:rPr lang="el-GR" sz="2800" dirty="0" smtClean="0">
                <a:effectLst>
                  <a:outerShdw blurRad="38100" dist="38100" dir="2700000" algn="tl">
                    <a:srgbClr val="000000">
                      <a:alpha val="43137"/>
                    </a:srgbClr>
                  </a:outerShdw>
                </a:effectLst>
              </a:rPr>
            </a:br>
            <a:r>
              <a:rPr lang="el-GR" sz="2800" dirty="0">
                <a:effectLst>
                  <a:outerShdw blurRad="38100" dist="38100" dir="2700000" algn="tl">
                    <a:srgbClr val="000000">
                      <a:alpha val="43137"/>
                    </a:srgbClr>
                  </a:outerShdw>
                </a:effectLst>
              </a:rPr>
              <a:t/>
            </a:r>
            <a:br>
              <a:rPr lang="el-GR" sz="2800" dirty="0">
                <a:effectLst>
                  <a:outerShdw blurRad="38100" dist="38100" dir="2700000" algn="tl">
                    <a:srgbClr val="000000">
                      <a:alpha val="43137"/>
                    </a:srgbClr>
                  </a:outerShdw>
                </a:effectLst>
              </a:rPr>
            </a:br>
            <a:r>
              <a:rPr lang="el-GR" sz="2800" dirty="0" smtClean="0">
                <a:effectLst>
                  <a:outerShdw blurRad="38100" dist="38100" dir="2700000" algn="tl">
                    <a:srgbClr val="000000">
                      <a:alpha val="43137"/>
                    </a:srgbClr>
                  </a:outerShdw>
                </a:effectLst>
              </a:rPr>
              <a:t/>
            </a:r>
            <a:br>
              <a:rPr lang="el-GR" sz="2800" dirty="0" smtClean="0">
                <a:effectLst>
                  <a:outerShdw blurRad="38100" dist="38100" dir="2700000" algn="tl">
                    <a:srgbClr val="000000">
                      <a:alpha val="43137"/>
                    </a:srgbClr>
                  </a:outerShdw>
                </a:effectLst>
              </a:rPr>
            </a:br>
            <a:r>
              <a:rPr lang="el-GR" sz="2800" dirty="0">
                <a:effectLst>
                  <a:outerShdw blurRad="38100" dist="38100" dir="2700000" algn="tl">
                    <a:srgbClr val="000000">
                      <a:alpha val="43137"/>
                    </a:srgbClr>
                  </a:outerShdw>
                </a:effectLst>
              </a:rPr>
              <a:t/>
            </a:r>
            <a:br>
              <a:rPr lang="el-GR" sz="2800" dirty="0">
                <a:effectLst>
                  <a:outerShdw blurRad="38100" dist="38100" dir="2700000" algn="tl">
                    <a:srgbClr val="000000">
                      <a:alpha val="43137"/>
                    </a:srgbClr>
                  </a:outerShdw>
                </a:effectLst>
              </a:rPr>
            </a:br>
            <a:r>
              <a:rPr lang="el-GR" sz="2800" dirty="0" smtClean="0">
                <a:effectLst>
                  <a:outerShdw blurRad="38100" dist="38100" dir="2700000" algn="tl">
                    <a:srgbClr val="000000">
                      <a:alpha val="43137"/>
                    </a:srgbClr>
                  </a:outerShdw>
                </a:effectLst>
              </a:rPr>
              <a:t/>
            </a:r>
            <a:br>
              <a:rPr lang="el-GR" sz="2800" dirty="0" smtClean="0">
                <a:effectLst>
                  <a:outerShdw blurRad="38100" dist="38100" dir="2700000" algn="tl">
                    <a:srgbClr val="000000">
                      <a:alpha val="43137"/>
                    </a:srgbClr>
                  </a:outerShdw>
                </a:effectLst>
              </a:rPr>
            </a:br>
            <a:r>
              <a:rPr lang="el-GR" sz="2800" dirty="0">
                <a:effectLst>
                  <a:outerShdw blurRad="38100" dist="38100" dir="2700000" algn="tl">
                    <a:srgbClr val="000000">
                      <a:alpha val="43137"/>
                    </a:srgbClr>
                  </a:outerShdw>
                </a:effectLst>
              </a:rPr>
              <a:t/>
            </a:r>
            <a:br>
              <a:rPr lang="el-GR" sz="2800" dirty="0">
                <a:effectLst>
                  <a:outerShdw blurRad="38100" dist="38100" dir="2700000" algn="tl">
                    <a:srgbClr val="000000">
                      <a:alpha val="43137"/>
                    </a:srgbClr>
                  </a:outerShdw>
                </a:effectLst>
              </a:rPr>
            </a:br>
            <a:r>
              <a:rPr lang="el-GR" sz="2800" dirty="0" smtClean="0">
                <a:effectLst>
                  <a:outerShdw blurRad="38100" dist="38100" dir="2700000" algn="tl">
                    <a:srgbClr val="000000">
                      <a:alpha val="43137"/>
                    </a:srgbClr>
                  </a:outerShdw>
                </a:effectLst>
              </a:rPr>
              <a:t/>
            </a:r>
            <a:br>
              <a:rPr lang="el-GR" sz="2800" dirty="0" smtClean="0">
                <a:effectLst>
                  <a:outerShdw blurRad="38100" dist="38100" dir="2700000" algn="tl">
                    <a:srgbClr val="000000">
                      <a:alpha val="43137"/>
                    </a:srgbClr>
                  </a:outerShdw>
                </a:effectLst>
              </a:rPr>
            </a:br>
            <a:r>
              <a:rPr lang="el-GR" sz="2800" dirty="0" smtClean="0">
                <a:effectLst>
                  <a:outerShdw blurRad="38100" dist="38100" dir="2700000" algn="tl">
                    <a:srgbClr val="000000">
                      <a:alpha val="43137"/>
                    </a:srgbClr>
                  </a:outerShdw>
                </a:effectLst>
              </a:rPr>
              <a:t/>
            </a:r>
            <a:br>
              <a:rPr lang="el-GR" sz="2800" dirty="0" smtClean="0">
                <a:effectLst>
                  <a:outerShdw blurRad="38100" dist="38100" dir="2700000" algn="tl">
                    <a:srgbClr val="000000">
                      <a:alpha val="43137"/>
                    </a:srgbClr>
                  </a:outerShdw>
                </a:effectLst>
              </a:rPr>
            </a:br>
            <a:r>
              <a:rPr lang="el-GR" sz="2800" dirty="0" smtClean="0">
                <a:effectLst>
                  <a:outerShdw blurRad="38100" dist="38100" dir="2700000" algn="tl">
                    <a:srgbClr val="000000">
                      <a:alpha val="43137"/>
                    </a:srgbClr>
                  </a:outerShdw>
                </a:effectLst>
              </a:rPr>
              <a:t/>
            </a:r>
            <a:br>
              <a:rPr lang="el-GR" sz="2800" dirty="0" smtClean="0">
                <a:effectLst>
                  <a:outerShdw blurRad="38100" dist="38100" dir="2700000" algn="tl">
                    <a:srgbClr val="000000">
                      <a:alpha val="43137"/>
                    </a:srgbClr>
                  </a:outerShdw>
                </a:effectLst>
              </a:rPr>
            </a:br>
            <a:r>
              <a:rPr lang="el-GR" sz="2800" dirty="0">
                <a:effectLst>
                  <a:outerShdw blurRad="38100" dist="38100" dir="2700000" algn="tl">
                    <a:srgbClr val="000000">
                      <a:alpha val="43137"/>
                    </a:srgbClr>
                  </a:outerShdw>
                </a:effectLst>
              </a:rPr>
              <a:t/>
            </a:r>
            <a:br>
              <a:rPr lang="el-GR" sz="2800" dirty="0">
                <a:effectLst>
                  <a:outerShdw blurRad="38100" dist="38100" dir="2700000" algn="tl">
                    <a:srgbClr val="000000">
                      <a:alpha val="43137"/>
                    </a:srgbClr>
                  </a:outerShdw>
                </a:effectLst>
              </a:rPr>
            </a:br>
            <a:r>
              <a:rPr lang="el-GR" sz="2800" dirty="0" smtClean="0">
                <a:effectLst>
                  <a:outerShdw blurRad="38100" dist="38100" dir="2700000" algn="tl">
                    <a:srgbClr val="000000">
                      <a:alpha val="43137"/>
                    </a:srgbClr>
                  </a:outerShdw>
                </a:effectLst>
              </a:rPr>
              <a:t/>
            </a:r>
            <a:br>
              <a:rPr lang="el-GR" sz="2800" dirty="0" smtClean="0">
                <a:effectLst>
                  <a:outerShdw blurRad="38100" dist="38100" dir="2700000" algn="tl">
                    <a:srgbClr val="000000">
                      <a:alpha val="43137"/>
                    </a:srgbClr>
                  </a:outerShdw>
                </a:effectLst>
              </a:rPr>
            </a:br>
            <a:r>
              <a:rPr lang="el-GR" sz="2800" dirty="0">
                <a:effectLst>
                  <a:outerShdw blurRad="38100" dist="38100" dir="2700000" algn="tl">
                    <a:srgbClr val="000000">
                      <a:alpha val="43137"/>
                    </a:srgbClr>
                  </a:outerShdw>
                </a:effectLst>
              </a:rPr>
              <a:t/>
            </a:r>
            <a:br>
              <a:rPr lang="el-GR" sz="2800" dirty="0">
                <a:effectLst>
                  <a:outerShdw blurRad="38100" dist="38100" dir="2700000" algn="tl">
                    <a:srgbClr val="000000">
                      <a:alpha val="43137"/>
                    </a:srgbClr>
                  </a:outerShdw>
                </a:effectLst>
              </a:rPr>
            </a:br>
            <a:r>
              <a:rPr lang="el-GR" sz="2800" dirty="0" smtClean="0">
                <a:effectLst>
                  <a:outerShdw blurRad="38100" dist="38100" dir="2700000" algn="tl">
                    <a:srgbClr val="000000">
                      <a:alpha val="43137"/>
                    </a:srgbClr>
                  </a:outerShdw>
                </a:effectLst>
              </a:rPr>
              <a:t/>
            </a:r>
            <a:br>
              <a:rPr lang="el-GR" sz="2800" dirty="0" smtClean="0">
                <a:effectLst>
                  <a:outerShdw blurRad="38100" dist="38100" dir="2700000" algn="tl">
                    <a:srgbClr val="000000">
                      <a:alpha val="43137"/>
                    </a:srgbClr>
                  </a:outerShdw>
                </a:effectLst>
              </a:rPr>
            </a:br>
            <a:r>
              <a:rPr lang="el-GR" sz="2800" dirty="0">
                <a:effectLst>
                  <a:outerShdw blurRad="38100" dist="38100" dir="2700000" algn="tl">
                    <a:srgbClr val="000000">
                      <a:alpha val="43137"/>
                    </a:srgbClr>
                  </a:outerShdw>
                </a:effectLst>
              </a:rPr>
              <a:t/>
            </a:r>
            <a:br>
              <a:rPr lang="el-GR" sz="2800" dirty="0">
                <a:effectLst>
                  <a:outerShdw blurRad="38100" dist="38100" dir="2700000" algn="tl">
                    <a:srgbClr val="000000">
                      <a:alpha val="43137"/>
                    </a:srgbClr>
                  </a:outerShdw>
                </a:effectLst>
              </a:rPr>
            </a:br>
            <a:r>
              <a:rPr lang="el-GR" sz="1800" b="1" dirty="0" smtClean="0">
                <a:solidFill>
                  <a:schemeClr val="accent2">
                    <a:lumMod val="75000"/>
                  </a:schemeClr>
                </a:solidFill>
                <a:effectLst>
                  <a:outerShdw blurRad="38100" dist="38100" dir="2700000" algn="tl">
                    <a:srgbClr val="000000">
                      <a:alpha val="43137"/>
                    </a:srgbClr>
                  </a:outerShdw>
                </a:effectLst>
              </a:rPr>
              <a:t>Τ. Ε. Ι. </a:t>
            </a:r>
            <a:r>
              <a:rPr sz="1800" b="1" dirty="0" smtClean="0">
                <a:solidFill>
                  <a:schemeClr val="accent2">
                    <a:lumMod val="75000"/>
                  </a:schemeClr>
                </a:solidFill>
                <a:effectLst>
                  <a:outerShdw blurRad="38100" dist="38100" dir="2700000" algn="tl">
                    <a:srgbClr val="000000">
                      <a:alpha val="43137"/>
                    </a:srgbClr>
                  </a:outerShdw>
                </a:effectLst>
              </a:rPr>
              <a:t> </a:t>
            </a:r>
            <a:r>
              <a:rPr lang="el-GR" sz="1800" b="1" dirty="0" smtClean="0">
                <a:solidFill>
                  <a:schemeClr val="accent2">
                    <a:lumMod val="75000"/>
                  </a:schemeClr>
                </a:solidFill>
                <a:effectLst>
                  <a:outerShdw blurRad="38100" dist="38100" dir="2700000" algn="tl">
                    <a:srgbClr val="000000">
                      <a:alpha val="43137"/>
                    </a:srgbClr>
                  </a:outerShdw>
                </a:effectLst>
              </a:rPr>
              <a:t>Αθήνας</a:t>
            </a:r>
            <a:br>
              <a:rPr lang="el-GR" sz="1800" b="1" dirty="0" smtClean="0">
                <a:solidFill>
                  <a:schemeClr val="accent2">
                    <a:lumMod val="75000"/>
                  </a:schemeClr>
                </a:solidFill>
                <a:effectLst>
                  <a:outerShdw blurRad="38100" dist="38100" dir="2700000" algn="tl">
                    <a:srgbClr val="000000">
                      <a:alpha val="43137"/>
                    </a:srgbClr>
                  </a:outerShdw>
                </a:effectLst>
              </a:rPr>
            </a:br>
            <a:r>
              <a:rPr lang="el-GR" sz="1600" b="1" dirty="0">
                <a:solidFill>
                  <a:schemeClr val="accent2">
                    <a:lumMod val="75000"/>
                  </a:schemeClr>
                </a:solidFill>
                <a:effectLst/>
              </a:rPr>
              <a:t/>
            </a:r>
            <a:br>
              <a:rPr lang="el-GR" sz="1600" b="1" dirty="0">
                <a:solidFill>
                  <a:schemeClr val="accent2">
                    <a:lumMod val="75000"/>
                  </a:schemeClr>
                </a:solidFill>
                <a:effectLst/>
              </a:rPr>
            </a:br>
            <a:r>
              <a:rPr lang="el-GR" sz="1600" b="1" dirty="0">
                <a:solidFill>
                  <a:schemeClr val="accent2">
                    <a:lumMod val="75000"/>
                  </a:schemeClr>
                </a:solidFill>
                <a:effectLst/>
              </a:rPr>
              <a:t>Τμήμα </a:t>
            </a:r>
            <a:r>
              <a:rPr lang="el-GR" sz="1600" b="1" dirty="0" smtClean="0">
                <a:solidFill>
                  <a:schemeClr val="accent2">
                    <a:lumMod val="75000"/>
                  </a:schemeClr>
                </a:solidFill>
                <a:effectLst/>
              </a:rPr>
              <a:t> Ιατρικών  Εργαστηρίων </a:t>
            </a:r>
            <a:r>
              <a:rPr lang="el-GR" sz="1600" b="1" dirty="0">
                <a:solidFill>
                  <a:schemeClr val="bg1"/>
                </a:solidFill>
                <a:effectLst/>
              </a:rPr>
              <a:t/>
            </a:r>
            <a:br>
              <a:rPr lang="el-GR" sz="1600" b="1" dirty="0">
                <a:solidFill>
                  <a:schemeClr val="bg1"/>
                </a:solidFill>
                <a:effectLst/>
              </a:rPr>
            </a:br>
            <a:r>
              <a:rPr lang="el-GR" sz="2800" dirty="0" smtClean="0">
                <a:effectLst>
                  <a:outerShdw blurRad="38100" dist="38100" dir="2700000" algn="tl">
                    <a:srgbClr val="000000">
                      <a:alpha val="43137"/>
                    </a:srgbClr>
                  </a:outerShdw>
                </a:effectLst>
              </a:rPr>
              <a:t/>
            </a:r>
            <a:br>
              <a:rPr lang="el-GR" sz="2800" dirty="0" smtClean="0">
                <a:effectLst>
                  <a:outerShdw blurRad="38100" dist="38100" dir="2700000" algn="tl">
                    <a:srgbClr val="000000">
                      <a:alpha val="43137"/>
                    </a:srgbClr>
                  </a:outerShdw>
                </a:effectLst>
              </a:rPr>
            </a:br>
            <a:r>
              <a:rPr lang="el-GR" sz="2800" dirty="0" smtClean="0">
                <a:solidFill>
                  <a:srgbClr val="FFFF00"/>
                </a:solidFill>
                <a:effectLst>
                  <a:outerShdw blurRad="38100" dist="38100" dir="2700000" algn="tl">
                    <a:srgbClr val="000000">
                      <a:alpha val="43137"/>
                    </a:srgbClr>
                  </a:outerShdw>
                </a:effectLst>
              </a:rPr>
              <a:t>ΒΙΟΣΤΑΤΙΣΤΙΚΗ</a:t>
            </a:r>
            <a:r>
              <a:rPr lang="el-GR" sz="2800" dirty="0">
                <a:solidFill>
                  <a:srgbClr val="FFFF00"/>
                </a:solidFill>
                <a:effectLst>
                  <a:outerShdw blurRad="38100" dist="38100" dir="2700000" algn="tl">
                    <a:srgbClr val="000000">
                      <a:alpha val="43137"/>
                    </a:srgbClr>
                  </a:outerShdw>
                </a:effectLst>
              </a:rPr>
              <a:t/>
            </a:r>
            <a:br>
              <a:rPr lang="el-GR" sz="2800" dirty="0">
                <a:solidFill>
                  <a:srgbClr val="FFFF00"/>
                </a:solidFill>
                <a:effectLst>
                  <a:outerShdw blurRad="38100" dist="38100" dir="2700000" algn="tl">
                    <a:srgbClr val="000000">
                      <a:alpha val="43137"/>
                    </a:srgbClr>
                  </a:outerShdw>
                </a:effectLst>
              </a:rPr>
            </a:br>
            <a:r>
              <a:rPr lang="el-GR" sz="2800" dirty="0">
                <a:effectLst>
                  <a:outerShdw blurRad="38100" dist="38100" dir="2700000" algn="tl">
                    <a:srgbClr val="000000">
                      <a:alpha val="43137"/>
                    </a:srgbClr>
                  </a:outerShdw>
                </a:effectLst>
              </a:rPr>
              <a:t/>
            </a:r>
            <a:br>
              <a:rPr lang="el-GR" sz="2800" dirty="0">
                <a:effectLst>
                  <a:outerShdw blurRad="38100" dist="38100" dir="2700000" algn="tl">
                    <a:srgbClr val="000000">
                      <a:alpha val="43137"/>
                    </a:srgbClr>
                  </a:outerShdw>
                </a:effectLst>
              </a:rPr>
            </a:br>
            <a:r>
              <a:rPr lang="el-GR" sz="2800" dirty="0">
                <a:effectLst>
                  <a:outerShdw blurRad="38100" dist="38100" dir="2700000" algn="tl">
                    <a:srgbClr val="000000">
                      <a:alpha val="43137"/>
                    </a:srgbClr>
                  </a:outerShdw>
                </a:effectLst>
              </a:rPr>
              <a:t/>
            </a:r>
            <a:br>
              <a:rPr lang="el-GR" sz="2800" dirty="0">
                <a:effectLst>
                  <a:outerShdw blurRad="38100" dist="38100" dir="2700000" algn="tl">
                    <a:srgbClr val="000000">
                      <a:alpha val="43137"/>
                    </a:srgbClr>
                  </a:outerShdw>
                </a:effectLst>
              </a:rPr>
            </a:br>
            <a:r>
              <a:rPr lang="el-GR" sz="2800" dirty="0" smtClean="0">
                <a:effectLst>
                  <a:outerShdw blurRad="38100" dist="38100" dir="2700000" algn="tl">
                    <a:srgbClr val="000000">
                      <a:alpha val="43137"/>
                    </a:srgbClr>
                  </a:outerShdw>
                </a:effectLst>
              </a:rPr>
              <a:t/>
            </a:r>
            <a:br>
              <a:rPr lang="el-GR" sz="2800" dirty="0" smtClean="0">
                <a:effectLst>
                  <a:outerShdw blurRad="38100" dist="38100" dir="2700000" algn="tl">
                    <a:srgbClr val="000000">
                      <a:alpha val="43137"/>
                    </a:srgbClr>
                  </a:outerShdw>
                </a:effectLst>
              </a:rPr>
            </a:br>
            <a:endParaRPr lang="el-GR" sz="2800" dirty="0">
              <a:effectLst>
                <a:outerShdw blurRad="38100" dist="38100" dir="2700000" algn="tl">
                  <a:srgbClr val="000000">
                    <a:alpha val="43137"/>
                  </a:srgbClr>
                </a:outerShdw>
              </a:effectLst>
            </a:endParaRPr>
          </a:p>
        </p:txBody>
      </p:sp>
      <p:sp>
        <p:nvSpPr>
          <p:cNvPr id="4" name="TextBox 3"/>
          <p:cNvSpPr txBox="1"/>
          <p:nvPr/>
        </p:nvSpPr>
        <p:spPr>
          <a:xfrm>
            <a:off x="406624" y="4221088"/>
            <a:ext cx="6136616" cy="2862322"/>
          </a:xfrm>
          <a:prstGeom prst="rect">
            <a:avLst/>
          </a:prstGeom>
          <a:noFill/>
        </p:spPr>
        <p:txBody>
          <a:bodyPr wrap="none" rtlCol="0">
            <a:spAutoFit/>
          </a:bodyPr>
          <a:lstStyle/>
          <a:p>
            <a:r>
              <a:rPr lang="el-GR" dirty="0">
                <a:effectLst>
                  <a:outerShdw blurRad="38100" dist="38100" dir="2700000" algn="tl">
                    <a:srgbClr val="000000">
                      <a:alpha val="43137"/>
                    </a:srgbClr>
                  </a:outerShdw>
                </a:effectLst>
              </a:rPr>
              <a:t/>
            </a:r>
            <a:br>
              <a:rPr lang="el-GR" dirty="0">
                <a:effectLst>
                  <a:outerShdw blurRad="38100" dist="38100" dir="2700000" algn="tl">
                    <a:srgbClr val="000000">
                      <a:alpha val="43137"/>
                    </a:srgbClr>
                  </a:outerShdw>
                </a:effectLst>
              </a:rPr>
            </a:br>
            <a:r>
              <a:rPr lang="el-GR" dirty="0" smtClean="0">
                <a:solidFill>
                  <a:srgbClr val="FFFF00"/>
                </a:solidFill>
                <a:effectLst>
                  <a:outerShdw blurRad="38100" dist="38100" dir="2700000" algn="tl">
                    <a:srgbClr val="000000">
                      <a:alpha val="43137"/>
                    </a:srgbClr>
                  </a:outerShdw>
                </a:effectLst>
              </a:rPr>
              <a:t>ΒΙΟΣΤΑΤΙΣΤΙΚΗ</a:t>
            </a:r>
            <a:r>
              <a:rPr lang="en-US" dirty="0" smtClean="0">
                <a:solidFill>
                  <a:srgbClr val="FFFF00"/>
                </a:solidFill>
                <a:effectLst>
                  <a:outerShdw blurRad="38100" dist="38100" dir="2700000" algn="tl">
                    <a:srgbClr val="000000">
                      <a:alpha val="43137"/>
                    </a:srgbClr>
                  </a:outerShdw>
                </a:effectLst>
              </a:rPr>
              <a:t> (</a:t>
            </a:r>
            <a:r>
              <a:rPr lang="el-GR" dirty="0" smtClean="0">
                <a:solidFill>
                  <a:srgbClr val="FFFF00"/>
                </a:solidFill>
                <a:effectLst>
                  <a:outerShdw blurRad="38100" dist="38100" dir="2700000" algn="tl">
                    <a:srgbClr val="000000">
                      <a:alpha val="43137"/>
                    </a:srgbClr>
                  </a:outerShdw>
                </a:effectLst>
              </a:rPr>
              <a:t>Θ)</a:t>
            </a:r>
          </a:p>
          <a:p>
            <a:r>
              <a:rPr lang="el-GR" dirty="0" err="1" smtClean="0">
                <a:solidFill>
                  <a:srgbClr val="FFFF00"/>
                </a:solidFill>
                <a:effectLst>
                  <a:outerShdw blurRad="38100" dist="38100" dir="2700000" algn="tl">
                    <a:srgbClr val="000000">
                      <a:alpha val="43137"/>
                    </a:srgbClr>
                  </a:outerShdw>
                </a:effectLst>
              </a:rPr>
              <a:t>Δρ.Ευσταθία</a:t>
            </a:r>
            <a:r>
              <a:rPr lang="el-GR" dirty="0" smtClean="0">
                <a:solidFill>
                  <a:srgbClr val="FFFF00"/>
                </a:solidFill>
                <a:effectLst>
                  <a:outerShdw blurRad="38100" dist="38100" dir="2700000" algn="tl">
                    <a:srgbClr val="000000">
                      <a:alpha val="43137"/>
                    </a:srgbClr>
                  </a:outerShdw>
                </a:effectLst>
              </a:rPr>
              <a:t> Παπαγεωργίου, Αναπληρώτρια Καθηγήτρια</a:t>
            </a:r>
          </a:p>
          <a:p>
            <a:r>
              <a:rPr lang="el-GR" dirty="0" smtClean="0">
                <a:solidFill>
                  <a:srgbClr val="FFFF00"/>
                </a:solidFill>
                <a:effectLst>
                  <a:outerShdw blurRad="38100" dist="38100" dir="2700000" algn="tl">
                    <a:srgbClr val="000000">
                      <a:alpha val="43137"/>
                    </a:srgbClr>
                  </a:outerShdw>
                </a:effectLst>
              </a:rPr>
              <a:t>Τμήμα Φυσικοθεραπείας</a:t>
            </a:r>
            <a:endParaRPr lang="en-US" dirty="0" smtClean="0">
              <a:solidFill>
                <a:srgbClr val="FFFF00"/>
              </a:solidFill>
              <a:effectLst>
                <a:outerShdw blurRad="38100" dist="38100" dir="2700000" algn="tl">
                  <a:srgbClr val="000000">
                    <a:alpha val="43137"/>
                  </a:srgbClr>
                </a:outerShdw>
              </a:effectLst>
            </a:endParaRPr>
          </a:p>
          <a:p>
            <a:r>
              <a:rPr lang="en-US" dirty="0" smtClean="0">
                <a:solidFill>
                  <a:srgbClr val="FFFF00"/>
                </a:solidFill>
                <a:effectLst>
                  <a:outerShdw blurRad="38100" dist="38100" dir="2700000" algn="tl">
                    <a:srgbClr val="000000">
                      <a:alpha val="43137"/>
                    </a:srgbClr>
                  </a:outerShdw>
                </a:effectLst>
              </a:rPr>
              <a:t>+</a:t>
            </a:r>
          </a:p>
          <a:p>
            <a:r>
              <a:rPr lang="el-GR" dirty="0">
                <a:solidFill>
                  <a:srgbClr val="FFFF00"/>
                </a:solidFill>
                <a:effectLst>
                  <a:outerShdw blurRad="38100" dist="38100" dir="2700000" algn="tl">
                    <a:srgbClr val="000000">
                      <a:alpha val="43137"/>
                    </a:srgbClr>
                  </a:outerShdw>
                </a:effectLst>
              </a:rPr>
              <a:t/>
            </a:r>
            <a:br>
              <a:rPr lang="el-GR" dirty="0">
                <a:solidFill>
                  <a:srgbClr val="FFFF00"/>
                </a:solidFill>
                <a:effectLst>
                  <a:outerShdw blurRad="38100" dist="38100" dir="2700000" algn="tl">
                    <a:srgbClr val="000000">
                      <a:alpha val="43137"/>
                    </a:srgbClr>
                  </a:outerShdw>
                </a:effectLst>
              </a:rPr>
            </a:br>
            <a:r>
              <a:rPr lang="el-GR" dirty="0">
                <a:effectLst>
                  <a:outerShdw blurRad="38100" dist="38100" dir="2700000" algn="tl">
                    <a:srgbClr val="000000">
                      <a:alpha val="43137"/>
                    </a:srgbClr>
                  </a:outerShdw>
                </a:effectLst>
              </a:rPr>
              <a:t/>
            </a:r>
            <a:br>
              <a:rPr lang="el-GR" dirty="0">
                <a:effectLst>
                  <a:outerShdw blurRad="38100" dist="38100" dir="2700000" algn="tl">
                    <a:srgbClr val="000000">
                      <a:alpha val="43137"/>
                    </a:srgbClr>
                  </a:outerShdw>
                </a:effectLst>
              </a:rPr>
            </a:br>
            <a:r>
              <a:rPr lang="el-GR" dirty="0">
                <a:effectLst>
                  <a:outerShdw blurRad="38100" dist="38100" dir="2700000" algn="tl">
                    <a:srgbClr val="000000">
                      <a:alpha val="43137"/>
                    </a:srgbClr>
                  </a:outerShdw>
                </a:effectLst>
              </a:rPr>
              <a:t/>
            </a:r>
            <a:br>
              <a:rPr lang="el-GR" dirty="0">
                <a:effectLst>
                  <a:outerShdw blurRad="38100" dist="38100" dir="2700000" algn="tl">
                    <a:srgbClr val="000000">
                      <a:alpha val="43137"/>
                    </a:srgbClr>
                  </a:outerShdw>
                </a:effectLst>
              </a:rPr>
            </a:br>
            <a:r>
              <a:rPr lang="el-GR" dirty="0">
                <a:effectLst>
                  <a:outerShdw blurRad="38100" dist="38100" dir="2700000" algn="tl">
                    <a:srgbClr val="000000">
                      <a:alpha val="43137"/>
                    </a:srgbClr>
                  </a:outerShdw>
                </a:effectLst>
              </a:rPr>
              <a:t/>
            </a:r>
            <a:br>
              <a:rPr lang="el-GR" dirty="0">
                <a:effectLst>
                  <a:outerShdw blurRad="38100" dist="38100" dir="2700000" algn="tl">
                    <a:srgbClr val="000000">
                      <a:alpha val="43137"/>
                    </a:srgbClr>
                  </a:outerShdw>
                </a:effectLst>
              </a:rPr>
            </a:br>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1800" y="692150"/>
            <a:ext cx="7669213" cy="5832475"/>
          </a:xfrm>
        </p:spPr>
        <p:txBody>
          <a:bodyPr>
            <a:normAutofit/>
          </a:bodyPr>
          <a:lstStyle/>
          <a:p>
            <a:pPr marL="274320" indent="-274320" algn="just" fontAlgn="auto">
              <a:spcAft>
                <a:spcPts val="0"/>
              </a:spcAft>
              <a:buFont typeface="Wingdings"/>
              <a:buChar char=""/>
              <a:defRPr/>
            </a:pPr>
            <a:r>
              <a:rPr lang="el-GR" sz="1600" b="1" dirty="0" smtClean="0">
                <a:solidFill>
                  <a:schemeClr val="accent3">
                    <a:lumMod val="75000"/>
                  </a:schemeClr>
                </a:solidFill>
              </a:rPr>
              <a:t>Παράδειγμα:</a:t>
            </a:r>
          </a:p>
          <a:p>
            <a:pPr marL="0" indent="0" algn="just" fontAlgn="auto">
              <a:spcAft>
                <a:spcPts val="0"/>
              </a:spcAft>
              <a:buNone/>
              <a:defRPr/>
            </a:pPr>
            <a:r>
              <a:rPr lang="el-GR" sz="1400" dirty="0" smtClean="0">
                <a:solidFill>
                  <a:srgbClr val="000000"/>
                </a:solidFill>
                <a:latin typeface="Verdana" pitchFamily="34" charset="0"/>
                <a:ea typeface="Verdana" pitchFamily="34" charset="0"/>
                <a:cs typeface="Verdana" pitchFamily="34" charset="0"/>
              </a:rPr>
              <a:t>Δίνονται οι τιμές της απορρόφησης πρωτείνης (σε μήκος κύματος 280nm) ανάλογα με την πυκνότητα (συγκέντρωση) της πρωτείνης αυτής (gr/lt). Υπάρχει σχέση απορρόφησης και πυκνότητας πρωτείνης;</a:t>
            </a:r>
          </a:p>
          <a:p>
            <a:pPr marL="0" indent="0" fontAlgn="auto">
              <a:spcAft>
                <a:spcPts val="0"/>
              </a:spcAft>
              <a:buFont typeface="Wingdings"/>
              <a:buNone/>
              <a:defRPr/>
            </a:pPr>
            <a:endParaRPr lang="el-GR" sz="1400" dirty="0" smtClean="0">
              <a:solidFill>
                <a:srgbClr val="000000"/>
              </a:solidFill>
              <a:latin typeface="Verdana" pitchFamily="34" charset="0"/>
              <a:ea typeface="Verdana" pitchFamily="34" charset="0"/>
              <a:cs typeface="Verdana" pitchFamily="34" charset="0"/>
            </a:endParaRPr>
          </a:p>
          <a:p>
            <a:pPr marL="0" indent="0" fontAlgn="auto">
              <a:spcAft>
                <a:spcPts val="0"/>
              </a:spcAft>
              <a:buFont typeface="Wingdings"/>
              <a:buNone/>
              <a:defRPr/>
            </a:pPr>
            <a:endParaRPr lang="el-GR" sz="1600" dirty="0">
              <a:solidFill>
                <a:srgbClr val="000000"/>
              </a:solidFill>
              <a:latin typeface="Times New Roman"/>
            </a:endParaRPr>
          </a:p>
          <a:p>
            <a:pPr marL="0" indent="0" fontAlgn="auto">
              <a:spcAft>
                <a:spcPts val="0"/>
              </a:spcAft>
              <a:buFont typeface="Wingdings"/>
              <a:buNone/>
              <a:defRPr/>
            </a:pPr>
            <a:endParaRPr lang="el-GR" sz="1600" dirty="0" smtClean="0">
              <a:solidFill>
                <a:srgbClr val="000000"/>
              </a:solidFill>
              <a:latin typeface="Times New Roman"/>
            </a:endParaRPr>
          </a:p>
          <a:p>
            <a:pPr marL="0" indent="0" fontAlgn="auto">
              <a:spcAft>
                <a:spcPts val="0"/>
              </a:spcAft>
              <a:buFont typeface="Wingdings"/>
              <a:buNone/>
              <a:defRPr/>
            </a:pPr>
            <a:endParaRPr lang="el-GR" sz="1600" dirty="0">
              <a:solidFill>
                <a:srgbClr val="000000"/>
              </a:solidFill>
              <a:latin typeface="Times New Roman"/>
            </a:endParaRPr>
          </a:p>
          <a:p>
            <a:pPr marL="0" indent="0" fontAlgn="auto">
              <a:spcAft>
                <a:spcPts val="0"/>
              </a:spcAft>
              <a:buFont typeface="Wingdings"/>
              <a:buNone/>
              <a:defRPr/>
            </a:pPr>
            <a:endParaRPr lang="el-GR" sz="1600" dirty="0" smtClean="0">
              <a:solidFill>
                <a:srgbClr val="000000"/>
              </a:solidFill>
              <a:latin typeface="Times New Roman"/>
            </a:endParaRPr>
          </a:p>
          <a:p>
            <a:pPr marL="0" indent="0" fontAlgn="auto">
              <a:spcAft>
                <a:spcPts val="0"/>
              </a:spcAft>
              <a:buFont typeface="Wingdings"/>
              <a:buNone/>
              <a:defRPr/>
            </a:pPr>
            <a:endParaRPr lang="el-GR" sz="1600" dirty="0" smtClean="0">
              <a:solidFill>
                <a:srgbClr val="000000"/>
              </a:solidFill>
              <a:latin typeface="Times New Roman"/>
            </a:endParaRPr>
          </a:p>
          <a:p>
            <a:pPr marL="0" indent="0" fontAlgn="auto">
              <a:spcAft>
                <a:spcPts val="0"/>
              </a:spcAft>
              <a:buFont typeface="Wingdings"/>
              <a:buNone/>
              <a:defRPr/>
            </a:pPr>
            <a:endParaRPr lang="el-GR" sz="1600" dirty="0">
              <a:solidFill>
                <a:srgbClr val="000000"/>
              </a:solidFill>
              <a:latin typeface="Times New Roman"/>
            </a:endParaRPr>
          </a:p>
          <a:p>
            <a:pPr marL="0" indent="0" fontAlgn="auto">
              <a:spcAft>
                <a:spcPts val="0"/>
              </a:spcAft>
              <a:buFont typeface="Wingdings"/>
              <a:buNone/>
              <a:defRPr/>
            </a:pPr>
            <a:endParaRPr lang="el-GR" sz="1600" dirty="0" smtClean="0">
              <a:solidFill>
                <a:srgbClr val="000000"/>
              </a:solidFill>
              <a:latin typeface="Times New Roman"/>
            </a:endParaRPr>
          </a:p>
          <a:p>
            <a:pPr marL="0" indent="0" fontAlgn="auto">
              <a:spcAft>
                <a:spcPts val="0"/>
              </a:spcAft>
              <a:buFont typeface="Wingdings"/>
              <a:buNone/>
              <a:defRPr/>
            </a:pPr>
            <a:endParaRPr lang="el-GR" sz="1600" dirty="0">
              <a:solidFill>
                <a:srgbClr val="000000"/>
              </a:solidFill>
              <a:latin typeface="Times New Roman"/>
            </a:endParaRPr>
          </a:p>
          <a:p>
            <a:pPr marL="0" indent="0" fontAlgn="auto">
              <a:spcAft>
                <a:spcPts val="0"/>
              </a:spcAft>
              <a:buFont typeface="Wingdings"/>
              <a:buNone/>
              <a:defRPr/>
            </a:pPr>
            <a:endParaRPr lang="el-GR" sz="1600" dirty="0" smtClean="0">
              <a:solidFill>
                <a:srgbClr val="000000"/>
              </a:solidFill>
              <a:latin typeface="Times New Roman"/>
            </a:endParaRPr>
          </a:p>
          <a:p>
            <a:pPr marL="0" indent="0" fontAlgn="auto">
              <a:spcAft>
                <a:spcPts val="0"/>
              </a:spcAft>
              <a:buFont typeface="Wingdings"/>
              <a:buNone/>
              <a:defRPr/>
            </a:pPr>
            <a:r>
              <a:rPr lang="el-GR" sz="1600" dirty="0">
                <a:solidFill>
                  <a:srgbClr val="000000"/>
                </a:solidFill>
                <a:latin typeface="Times New Roman"/>
              </a:rPr>
              <a:t>	</a:t>
            </a:r>
            <a:endParaRPr lang="el-GR" sz="1600" dirty="0" smtClean="0">
              <a:solidFill>
                <a:srgbClr val="000000"/>
              </a:solidFill>
              <a:latin typeface="Times New Roman"/>
            </a:endParaRPr>
          </a:p>
          <a:p>
            <a:pPr marL="0" indent="0" fontAlgn="auto">
              <a:spcAft>
                <a:spcPts val="0"/>
              </a:spcAft>
              <a:buFont typeface="Wingdings"/>
              <a:buNone/>
              <a:defRPr/>
            </a:pPr>
            <a:endParaRPr lang="el-GR" sz="1600" dirty="0">
              <a:solidFill>
                <a:srgbClr val="000000"/>
              </a:solidFill>
              <a:latin typeface="Times New Roman"/>
            </a:endParaRPr>
          </a:p>
          <a:p>
            <a:pPr marL="0" indent="0" fontAlgn="auto">
              <a:spcAft>
                <a:spcPts val="0"/>
              </a:spcAft>
              <a:buFont typeface="Wingdings"/>
              <a:buNone/>
              <a:defRPr/>
            </a:pPr>
            <a:endParaRPr lang="el-GR" sz="1600" dirty="0" smtClean="0">
              <a:solidFill>
                <a:srgbClr val="000000"/>
              </a:solidFill>
              <a:latin typeface="Times New Roman"/>
            </a:endParaRPr>
          </a:p>
          <a:p>
            <a:pPr marL="0" indent="0" fontAlgn="auto">
              <a:spcAft>
                <a:spcPts val="0"/>
              </a:spcAft>
              <a:buFont typeface="Wingdings"/>
              <a:buNone/>
              <a:defRPr/>
            </a:pPr>
            <a:endParaRPr lang="el-GR" sz="1600" dirty="0">
              <a:solidFill>
                <a:srgbClr val="000000"/>
              </a:solidFill>
              <a:latin typeface="Times New Roman"/>
            </a:endParaRPr>
          </a:p>
          <a:p>
            <a:pPr marL="0" indent="0" fontAlgn="auto">
              <a:spcAft>
                <a:spcPts val="0"/>
              </a:spcAft>
              <a:buFont typeface="Wingdings"/>
              <a:buNone/>
              <a:defRPr/>
            </a:pPr>
            <a:r>
              <a:rPr lang="el-GR" sz="1400" dirty="0">
                <a:solidFill>
                  <a:prstClr val="black"/>
                </a:solidFill>
              </a:rPr>
              <a:t>(Άσκηση 167 σελ. 48 του Βιβλίου Ασκήσεων Βιοστατιστικής Α. Τζώνου &amp; Κ. Κατσουγιάννη)</a:t>
            </a:r>
            <a:endParaRPr lang="el-GR" sz="1600" dirty="0">
              <a:solidFill>
                <a:srgbClr val="000000"/>
              </a:solidFill>
              <a:latin typeface="Times New Roman"/>
            </a:endParaRPr>
          </a:p>
        </p:txBody>
      </p:sp>
      <p:sp>
        <p:nvSpPr>
          <p:cNvPr id="2" name="Title 1"/>
          <p:cNvSpPr>
            <a:spLocks noGrp="1"/>
          </p:cNvSpPr>
          <p:nvPr>
            <p:ph type="title"/>
          </p:nvPr>
        </p:nvSpPr>
        <p:spPr>
          <a:xfrm>
            <a:off x="539750" y="115888"/>
            <a:ext cx="7416800" cy="504825"/>
          </a:xfrm>
        </p:spPr>
        <p:txBody>
          <a:bodyPr>
            <a:noAutofit/>
          </a:bodyPr>
          <a:lstStyle/>
          <a:p>
            <a:pPr algn="ctr" fontAlgn="auto">
              <a:spcAft>
                <a:spcPts val="0"/>
              </a:spcAft>
              <a:defRPr/>
            </a:pPr>
            <a:r>
              <a:rPr lang="el-GR" sz="1600" b="1" dirty="0"/>
              <a:t/>
            </a:r>
            <a:br>
              <a:rPr lang="el-GR" sz="1600" b="1" dirty="0"/>
            </a:br>
            <a:r>
              <a:rPr lang="el-GR" sz="1600" b="1" dirty="0">
                <a:solidFill>
                  <a:srgbClr val="575F6D"/>
                </a:solidFill>
                <a:latin typeface="Verdana" pitchFamily="34" charset="0"/>
                <a:ea typeface="Verdana" pitchFamily="34" charset="0"/>
                <a:cs typeface="Verdana" pitchFamily="34" charset="0"/>
              </a:rPr>
              <a:t>2.  Απλή Παλινδρόμηση</a:t>
            </a:r>
            <a:endParaRPr lang="el-GR" sz="1600" dirty="0" smtClean="0"/>
          </a:p>
        </p:txBody>
      </p:sp>
      <p:sp>
        <p:nvSpPr>
          <p:cNvPr id="10245" name="Rectangle 7"/>
          <p:cNvSpPr>
            <a:spLocks noChangeArrowheads="1"/>
          </p:cNvSpPr>
          <p:nvPr/>
        </p:nvSpPr>
        <p:spPr bwMode="auto">
          <a:xfrm>
            <a:off x="611188" y="4151313"/>
            <a:ext cx="73453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l-GR"/>
          </a:p>
          <a:p>
            <a:endParaRPr lang="el-GR"/>
          </a:p>
        </p:txBody>
      </p:sp>
      <p:graphicFrame>
        <p:nvGraphicFramePr>
          <p:cNvPr id="5" name="Table 4"/>
          <p:cNvGraphicFramePr>
            <a:graphicFrameLocks noGrp="1"/>
          </p:cNvGraphicFramePr>
          <p:nvPr>
            <p:extLst>
              <p:ext uri="{D42A27DB-BD31-4B8C-83A1-F6EECF244321}">
                <p14:modId xmlns:p14="http://schemas.microsoft.com/office/powerpoint/2010/main" val="1370931047"/>
              </p:ext>
            </p:extLst>
          </p:nvPr>
        </p:nvGraphicFramePr>
        <p:xfrm>
          <a:off x="3131840" y="1844824"/>
          <a:ext cx="2736850" cy="4237033"/>
        </p:xfrm>
        <a:graphic>
          <a:graphicData uri="http://schemas.openxmlformats.org/drawingml/2006/table">
            <a:tbl>
              <a:tblPr firstRow="1" bandRow="1">
                <a:tableStyleId>{5C22544A-7EE6-4342-B048-85BDC9FD1C3A}</a:tableStyleId>
              </a:tblPr>
              <a:tblGrid>
                <a:gridCol w="1368425"/>
                <a:gridCol w="1368425"/>
              </a:tblGrid>
              <a:tr h="579163">
                <a:tc>
                  <a:txBody>
                    <a:bodyPr/>
                    <a:lstStyle/>
                    <a:p>
                      <a:r>
                        <a:rPr kumimoji="0" lang="el-GR" sz="1600" b="0" i="0" u="none" strike="noStrike" kern="1200" cap="none" spc="0" normalizeH="0" baseline="0" noProof="0" dirty="0" smtClean="0">
                          <a:ln>
                            <a:noFill/>
                          </a:ln>
                          <a:solidFill>
                            <a:srgbClr val="000000"/>
                          </a:solidFill>
                          <a:effectLst/>
                          <a:uLnTx/>
                          <a:uFillTx/>
                          <a:latin typeface="Times New Roman"/>
                          <a:ea typeface="+mn-ea"/>
                          <a:cs typeface="+mn-cs"/>
                        </a:rPr>
                        <a:t>Απορρόφηση</a:t>
                      </a:r>
                    </a:p>
                    <a:p>
                      <a:r>
                        <a:rPr kumimoji="0" lang="el-GR" sz="1600" b="0" i="0" u="none" strike="noStrike" kern="1200" cap="none" spc="0" normalizeH="0" baseline="0" noProof="0" dirty="0" smtClean="0">
                          <a:ln>
                            <a:noFill/>
                          </a:ln>
                          <a:solidFill>
                            <a:srgbClr val="000000"/>
                          </a:solidFill>
                          <a:effectLst/>
                          <a:uLnTx/>
                          <a:uFillTx/>
                          <a:latin typeface="Times New Roman"/>
                          <a:ea typeface="+mn-ea"/>
                          <a:cs typeface="+mn-cs"/>
                        </a:rPr>
                        <a:t>Πρωτείνης</a:t>
                      </a:r>
                      <a:endParaRPr lang="el-GR" sz="1800" dirty="0"/>
                    </a:p>
                  </a:txBody>
                  <a:tcPr marL="91458" marR="91458" marT="45723" marB="45723"/>
                </a:tc>
                <a:tc>
                  <a:txBody>
                    <a:bodyPr/>
                    <a:lstStyle/>
                    <a:p>
                      <a:r>
                        <a:rPr kumimoji="0" lang="el-GR" sz="1600" b="0" i="0" u="none" strike="noStrike" kern="1200" cap="none" spc="0" normalizeH="0" baseline="0" noProof="0" dirty="0" smtClean="0">
                          <a:ln>
                            <a:noFill/>
                          </a:ln>
                          <a:solidFill>
                            <a:srgbClr val="000000"/>
                          </a:solidFill>
                          <a:effectLst/>
                          <a:uLnTx/>
                          <a:uFillTx/>
                          <a:latin typeface="Times New Roman"/>
                          <a:ea typeface="+mn-ea"/>
                          <a:cs typeface="+mn-cs"/>
                        </a:rPr>
                        <a:t>Πυκνότητα</a:t>
                      </a:r>
                    </a:p>
                    <a:p>
                      <a:r>
                        <a:rPr kumimoji="0" lang="el-GR" sz="1600" b="0" i="0" u="none" strike="noStrike" kern="1200" cap="none" spc="0" normalizeH="0" baseline="0" noProof="0" dirty="0" smtClean="0">
                          <a:ln>
                            <a:noFill/>
                          </a:ln>
                          <a:solidFill>
                            <a:srgbClr val="000000"/>
                          </a:solidFill>
                          <a:effectLst/>
                          <a:uLnTx/>
                          <a:uFillTx/>
                          <a:latin typeface="Times New Roman"/>
                          <a:ea typeface="+mn-ea"/>
                          <a:cs typeface="+mn-cs"/>
                        </a:rPr>
                        <a:t>Πρωτείνης</a:t>
                      </a:r>
                      <a:endParaRPr lang="el-GR" sz="1800" dirty="0"/>
                    </a:p>
                  </a:txBody>
                  <a:tcPr marL="91458" marR="91458" marT="45723" marB="45723"/>
                </a:tc>
              </a:tr>
              <a:tr h="365787">
                <a:tc>
                  <a:txBody>
                    <a:bodyPr/>
                    <a:lstStyle/>
                    <a:p>
                      <a:r>
                        <a:rPr lang="el-GR" sz="1800" dirty="0" smtClean="0"/>
                        <a:t>0,10</a:t>
                      </a:r>
                      <a:endParaRPr lang="el-GR" sz="1800" dirty="0"/>
                    </a:p>
                  </a:txBody>
                  <a:tcPr marL="91458" marR="91458" marT="45723" marB="45723"/>
                </a:tc>
                <a:tc>
                  <a:txBody>
                    <a:bodyPr/>
                    <a:lstStyle/>
                    <a:p>
                      <a:r>
                        <a:rPr lang="el-GR" sz="1800" dirty="0" smtClean="0"/>
                        <a:t>5</a:t>
                      </a:r>
                      <a:endParaRPr lang="el-GR" sz="1800" dirty="0"/>
                    </a:p>
                  </a:txBody>
                  <a:tcPr marL="91458" marR="91458" marT="45723" marB="45723"/>
                </a:tc>
              </a:tr>
              <a:tr h="365787">
                <a:tc>
                  <a:txBody>
                    <a:bodyPr/>
                    <a:lstStyle/>
                    <a:p>
                      <a:r>
                        <a:rPr lang="el-GR" sz="1800" dirty="0" smtClean="0"/>
                        <a:t>0,21</a:t>
                      </a:r>
                      <a:endParaRPr lang="el-GR" sz="1800" dirty="0"/>
                    </a:p>
                  </a:txBody>
                  <a:tcPr marL="91458" marR="91458" marT="45723" marB="45723"/>
                </a:tc>
                <a:tc>
                  <a:txBody>
                    <a:bodyPr/>
                    <a:lstStyle/>
                    <a:p>
                      <a:r>
                        <a:rPr lang="el-GR" sz="1800" dirty="0" smtClean="0"/>
                        <a:t>10</a:t>
                      </a:r>
                      <a:endParaRPr lang="el-GR" sz="1800" dirty="0"/>
                    </a:p>
                  </a:txBody>
                  <a:tcPr marL="91458" marR="91458" marT="45723" marB="45723"/>
                </a:tc>
              </a:tr>
              <a:tr h="365787">
                <a:tc>
                  <a:txBody>
                    <a:bodyPr/>
                    <a:lstStyle/>
                    <a:p>
                      <a:r>
                        <a:rPr lang="el-GR" sz="1800" dirty="0" smtClean="0"/>
                        <a:t>0,25</a:t>
                      </a:r>
                      <a:endParaRPr lang="el-GR" sz="1800" dirty="0"/>
                    </a:p>
                  </a:txBody>
                  <a:tcPr marL="91458" marR="91458" marT="45723" marB="45723"/>
                </a:tc>
                <a:tc>
                  <a:txBody>
                    <a:bodyPr/>
                    <a:lstStyle/>
                    <a:p>
                      <a:r>
                        <a:rPr lang="el-GR" sz="1800" dirty="0" smtClean="0"/>
                        <a:t>15</a:t>
                      </a:r>
                      <a:endParaRPr lang="el-GR" sz="1800" dirty="0"/>
                    </a:p>
                  </a:txBody>
                  <a:tcPr marL="91458" marR="91458" marT="45723" marB="45723"/>
                </a:tc>
              </a:tr>
              <a:tr h="365787">
                <a:tc>
                  <a:txBody>
                    <a:bodyPr/>
                    <a:lstStyle/>
                    <a:p>
                      <a:r>
                        <a:rPr lang="el-GR" sz="1800" dirty="0" smtClean="0"/>
                        <a:t>0,32</a:t>
                      </a:r>
                      <a:endParaRPr lang="el-GR" sz="1800" dirty="0"/>
                    </a:p>
                  </a:txBody>
                  <a:tcPr marL="91458" marR="91458" marT="45723" marB="45723"/>
                </a:tc>
                <a:tc>
                  <a:txBody>
                    <a:bodyPr/>
                    <a:lstStyle/>
                    <a:p>
                      <a:r>
                        <a:rPr lang="el-GR" sz="1800" dirty="0" smtClean="0"/>
                        <a:t>20</a:t>
                      </a:r>
                      <a:endParaRPr lang="el-GR" sz="1800" dirty="0"/>
                    </a:p>
                  </a:txBody>
                  <a:tcPr marL="91458" marR="91458" marT="45723" marB="45723"/>
                </a:tc>
              </a:tr>
              <a:tr h="365787">
                <a:tc>
                  <a:txBody>
                    <a:bodyPr/>
                    <a:lstStyle/>
                    <a:p>
                      <a:r>
                        <a:rPr lang="el-GR" sz="1800" dirty="0" smtClean="0"/>
                        <a:t>0,40</a:t>
                      </a:r>
                      <a:endParaRPr lang="el-GR" sz="1800" dirty="0"/>
                    </a:p>
                  </a:txBody>
                  <a:tcPr marL="91458" marR="91458" marT="45723" marB="45723"/>
                </a:tc>
                <a:tc>
                  <a:txBody>
                    <a:bodyPr/>
                    <a:lstStyle/>
                    <a:p>
                      <a:r>
                        <a:rPr lang="el-GR" sz="1800" dirty="0" smtClean="0"/>
                        <a:t>25</a:t>
                      </a:r>
                      <a:endParaRPr lang="el-GR" sz="1800" dirty="0"/>
                    </a:p>
                  </a:txBody>
                  <a:tcPr marL="91458" marR="91458" marT="45723" marB="45723"/>
                </a:tc>
              </a:tr>
              <a:tr h="365787">
                <a:tc>
                  <a:txBody>
                    <a:bodyPr/>
                    <a:lstStyle/>
                    <a:p>
                      <a:r>
                        <a:rPr lang="el-GR" sz="1800" dirty="0" smtClean="0"/>
                        <a:t>0,48</a:t>
                      </a:r>
                      <a:endParaRPr lang="el-GR" sz="1800" dirty="0"/>
                    </a:p>
                  </a:txBody>
                  <a:tcPr marL="91458" marR="91458" marT="45723" marB="45723"/>
                </a:tc>
                <a:tc>
                  <a:txBody>
                    <a:bodyPr/>
                    <a:lstStyle/>
                    <a:p>
                      <a:r>
                        <a:rPr lang="el-GR" sz="1800" dirty="0" smtClean="0"/>
                        <a:t>30</a:t>
                      </a:r>
                      <a:endParaRPr lang="el-GR" sz="1800" dirty="0"/>
                    </a:p>
                  </a:txBody>
                  <a:tcPr marL="91458" marR="91458" marT="45723" marB="45723"/>
                </a:tc>
              </a:tr>
              <a:tr h="365787">
                <a:tc>
                  <a:txBody>
                    <a:bodyPr/>
                    <a:lstStyle/>
                    <a:p>
                      <a:r>
                        <a:rPr lang="el-GR" sz="1800" dirty="0" smtClean="0"/>
                        <a:t>0,55</a:t>
                      </a:r>
                      <a:endParaRPr lang="el-GR" sz="1800" dirty="0"/>
                    </a:p>
                  </a:txBody>
                  <a:tcPr marL="91458" marR="91458" marT="45723" marB="45723"/>
                </a:tc>
                <a:tc>
                  <a:txBody>
                    <a:bodyPr/>
                    <a:lstStyle/>
                    <a:p>
                      <a:r>
                        <a:rPr lang="el-GR" sz="1800" dirty="0" smtClean="0"/>
                        <a:t>35</a:t>
                      </a:r>
                      <a:endParaRPr lang="el-GR" sz="1800" dirty="0"/>
                    </a:p>
                  </a:txBody>
                  <a:tcPr marL="91458" marR="91458" marT="45723" marB="45723"/>
                </a:tc>
              </a:tr>
              <a:tr h="365787">
                <a:tc>
                  <a:txBody>
                    <a:bodyPr/>
                    <a:lstStyle/>
                    <a:p>
                      <a:r>
                        <a:rPr lang="el-GR" sz="1800" dirty="0" smtClean="0"/>
                        <a:t>0,64</a:t>
                      </a:r>
                      <a:endParaRPr lang="el-GR" sz="1800" dirty="0"/>
                    </a:p>
                  </a:txBody>
                  <a:tcPr marL="91458" marR="91458" marT="45723" marB="45723"/>
                </a:tc>
                <a:tc>
                  <a:txBody>
                    <a:bodyPr/>
                    <a:lstStyle/>
                    <a:p>
                      <a:r>
                        <a:rPr lang="el-GR" sz="1800" dirty="0" smtClean="0"/>
                        <a:t>40</a:t>
                      </a:r>
                      <a:endParaRPr lang="el-GR" sz="1800" dirty="0"/>
                    </a:p>
                  </a:txBody>
                  <a:tcPr marL="91458" marR="91458" marT="45723" marB="45723"/>
                </a:tc>
              </a:tr>
              <a:tr h="365787">
                <a:tc>
                  <a:txBody>
                    <a:bodyPr/>
                    <a:lstStyle/>
                    <a:p>
                      <a:r>
                        <a:rPr lang="el-GR" sz="1800" dirty="0" smtClean="0"/>
                        <a:t>0,75</a:t>
                      </a:r>
                      <a:endParaRPr lang="el-GR" sz="1800" dirty="0"/>
                    </a:p>
                  </a:txBody>
                  <a:tcPr marL="91458" marR="91458" marT="45723" marB="45723"/>
                </a:tc>
                <a:tc>
                  <a:txBody>
                    <a:bodyPr/>
                    <a:lstStyle/>
                    <a:p>
                      <a:r>
                        <a:rPr lang="el-GR" sz="1800" dirty="0" smtClean="0"/>
                        <a:t>45</a:t>
                      </a:r>
                      <a:endParaRPr lang="el-GR" sz="1800" dirty="0"/>
                    </a:p>
                  </a:txBody>
                  <a:tcPr marL="91458" marR="91458" marT="45723" marB="45723"/>
                </a:tc>
              </a:tr>
              <a:tr h="365787">
                <a:tc>
                  <a:txBody>
                    <a:bodyPr/>
                    <a:lstStyle/>
                    <a:p>
                      <a:r>
                        <a:rPr lang="el-GR" sz="1800" dirty="0" smtClean="0"/>
                        <a:t>0,80</a:t>
                      </a:r>
                      <a:endParaRPr lang="el-GR" sz="1800" dirty="0"/>
                    </a:p>
                  </a:txBody>
                  <a:tcPr marL="91458" marR="91458" marT="45723" marB="45723"/>
                </a:tc>
                <a:tc>
                  <a:txBody>
                    <a:bodyPr/>
                    <a:lstStyle/>
                    <a:p>
                      <a:r>
                        <a:rPr lang="el-GR" sz="1800" dirty="0" smtClean="0"/>
                        <a:t>50</a:t>
                      </a:r>
                      <a:endParaRPr lang="el-GR" sz="1800" dirty="0"/>
                    </a:p>
                  </a:txBody>
                  <a:tcPr marL="91458" marR="91458" marT="45723" marB="45723"/>
                </a:tc>
              </a:tr>
            </a:tbl>
          </a:graphicData>
        </a:graphic>
      </p:graphicFrame>
      <p:sp>
        <p:nvSpPr>
          <p:cNvPr id="4" name="Θέση υποσέλιδου 3"/>
          <p:cNvSpPr>
            <a:spLocks noGrp="1"/>
          </p:cNvSpPr>
          <p:nvPr>
            <p:ph type="ftr" sz="quarter" idx="16"/>
          </p:nvPr>
        </p:nvSpPr>
        <p:spPr/>
        <p:txBody>
          <a:bodyPr/>
          <a:lstStyle/>
          <a:p>
            <a:pPr>
              <a:defRPr/>
            </a:pPr>
            <a:r>
              <a:rPr lang="el-GR" smtClean="0"/>
              <a:t>Ε. ΠΑΠΑΓΕΩΡΓΙΟΥ</a:t>
            </a:r>
            <a:endParaRPr lang="el-GR"/>
          </a:p>
        </p:txBody>
      </p:sp>
      <p:sp>
        <p:nvSpPr>
          <p:cNvPr id="8" name="7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10</a:t>
            </a:fld>
            <a:endParaRPr lang="el-GR"/>
          </a:p>
        </p:txBody>
      </p:sp>
    </p:spTree>
    <p:extLst>
      <p:ext uri="{BB962C8B-B14F-4D97-AF65-F5344CB8AC3E}">
        <p14:creationId xmlns:p14="http://schemas.microsoft.com/office/powerpoint/2010/main" val="1464338378"/>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539750" y="930275"/>
            <a:ext cx="7426325" cy="4730750"/>
          </a:xfrm>
        </p:spPr>
        <p:txBody>
          <a:bodyPr/>
          <a:lstStyle/>
          <a:p>
            <a:pPr marL="0" indent="0" algn="just">
              <a:buFont typeface="Wingdings" pitchFamily="2" charset="2"/>
              <a:buNone/>
            </a:pPr>
            <a:r>
              <a:rPr lang="el-GR" sz="1600" b="1" dirty="0" smtClean="0">
                <a:solidFill>
                  <a:schemeClr val="accent3">
                    <a:lumMod val="75000"/>
                  </a:schemeClr>
                </a:solidFill>
                <a:latin typeface="Verdana" pitchFamily="34" charset="0"/>
                <a:ea typeface="Verdana" pitchFamily="34" charset="0"/>
                <a:cs typeface="Verdana" pitchFamily="34" charset="0"/>
              </a:rPr>
              <a:t>Λύση:</a:t>
            </a:r>
          </a:p>
          <a:p>
            <a:pPr marL="0" indent="0" algn="just">
              <a:buFont typeface="Wingdings" pitchFamily="2" charset="2"/>
              <a:buNone/>
            </a:pPr>
            <a:r>
              <a:rPr lang="el-GR" sz="1600" dirty="0" smtClean="0">
                <a:latin typeface="Verdana" pitchFamily="34" charset="0"/>
                <a:ea typeface="Verdana" pitchFamily="34" charset="0"/>
                <a:cs typeface="Verdana" pitchFamily="34" charset="0"/>
              </a:rPr>
              <a:t>Ακολουθούμε τα παρακάτω βήματα:</a:t>
            </a:r>
          </a:p>
          <a:p>
            <a:pPr marL="0" indent="0" algn="just">
              <a:buFont typeface="Wingdings" pitchFamily="2" charset="2"/>
              <a:buNone/>
            </a:pPr>
            <a:r>
              <a:rPr lang="el-GR" sz="1600" dirty="0" smtClean="0">
                <a:latin typeface="Verdana" pitchFamily="34" charset="0"/>
                <a:ea typeface="Verdana" pitchFamily="34" charset="0"/>
                <a:cs typeface="Verdana" pitchFamily="34" charset="0"/>
              </a:rPr>
              <a:t> Εισάγουμε τα δεδομένα σε στήλες (με τον γνωστό τρόπο) όπως φαίνεται και στην παρακάτω εικόνα: </a:t>
            </a:r>
          </a:p>
        </p:txBody>
      </p:sp>
      <p:sp>
        <p:nvSpPr>
          <p:cNvPr id="6" name="Title 5"/>
          <p:cNvSpPr>
            <a:spLocks noGrp="1"/>
          </p:cNvSpPr>
          <p:nvPr>
            <p:ph type="title"/>
          </p:nvPr>
        </p:nvSpPr>
        <p:spPr>
          <a:xfrm>
            <a:off x="457200" y="274638"/>
            <a:ext cx="7427913" cy="633412"/>
          </a:xfrm>
        </p:spPr>
        <p:txBody>
          <a:bodyPr/>
          <a:lstStyle/>
          <a:p>
            <a:pPr algn="ctr" fontAlgn="auto">
              <a:spcAft>
                <a:spcPts val="0"/>
              </a:spcAft>
              <a:defRPr/>
            </a:pPr>
            <a:r>
              <a:rPr lang="el-GR" sz="1600" b="1" dirty="0" smtClean="0">
                <a:solidFill>
                  <a:srgbClr val="575F6D"/>
                </a:solidFill>
                <a:latin typeface="Verdana" pitchFamily="34" charset="0"/>
                <a:ea typeface="Verdana" pitchFamily="34" charset="0"/>
                <a:cs typeface="Verdana" pitchFamily="34" charset="0"/>
              </a:rPr>
              <a:t>4. </a:t>
            </a:r>
            <a:r>
              <a:rPr lang="el-GR" sz="1600" b="1" dirty="0">
                <a:solidFill>
                  <a:srgbClr val="575F6D"/>
                </a:solidFill>
                <a:latin typeface="Verdana" pitchFamily="34" charset="0"/>
                <a:ea typeface="Verdana" pitchFamily="34" charset="0"/>
                <a:cs typeface="Verdana" pitchFamily="34" charset="0"/>
              </a:rPr>
              <a:t>Απλή Παλινδρόμηση</a:t>
            </a:r>
            <a:endParaRPr lang="el-GR" sz="1600" dirty="0"/>
          </a:p>
        </p:txBody>
      </p:sp>
      <p:pic>
        <p:nvPicPr>
          <p:cNvPr id="112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6375" y="2297632"/>
            <a:ext cx="5599113" cy="3887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Θέση υποσέλιδου 1"/>
          <p:cNvSpPr>
            <a:spLocks noGrp="1"/>
          </p:cNvSpPr>
          <p:nvPr>
            <p:ph type="ftr" sz="quarter" idx="16"/>
          </p:nvPr>
        </p:nvSpPr>
        <p:spPr/>
        <p:txBody>
          <a:bodyPr/>
          <a:lstStyle/>
          <a:p>
            <a:pPr>
              <a:defRPr/>
            </a:pPr>
            <a:r>
              <a:rPr lang="el-GR" smtClean="0"/>
              <a:t>Ε. ΠΑΠΑΓΕΩΡΓΙΟΥ</a:t>
            </a:r>
            <a:endParaRPr lang="el-GR"/>
          </a:p>
        </p:txBody>
      </p:sp>
      <p:sp>
        <p:nvSpPr>
          <p:cNvPr id="7" name="6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11</a:t>
            </a:fld>
            <a:endParaRPr lang="el-GR"/>
          </a:p>
        </p:txBody>
      </p:sp>
    </p:spTree>
    <p:extLst>
      <p:ext uri="{BB962C8B-B14F-4D97-AF65-F5344CB8AC3E}">
        <p14:creationId xmlns:p14="http://schemas.microsoft.com/office/powerpoint/2010/main" val="1603275838"/>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1196752"/>
            <a:ext cx="6840562" cy="4392265"/>
          </a:xfrm>
        </p:spPr>
        <p:txBody>
          <a:bodyPr>
            <a:normAutofit/>
          </a:bodyPr>
          <a:lstStyle/>
          <a:p>
            <a:pPr marL="274320" indent="0" algn="just" fontAlgn="auto">
              <a:lnSpc>
                <a:spcPts val="2710"/>
              </a:lnSpc>
              <a:spcAft>
                <a:spcPts val="0"/>
              </a:spcAft>
              <a:buFont typeface="Wingdings"/>
              <a:buNone/>
              <a:defRPr/>
            </a:pPr>
            <a:endParaRPr lang="el-GR" sz="2000" dirty="0" smtClean="0"/>
          </a:p>
          <a:p>
            <a:pPr marL="274320" indent="0" algn="just" fontAlgn="auto">
              <a:lnSpc>
                <a:spcPts val="2710"/>
              </a:lnSpc>
              <a:spcAft>
                <a:spcPts val="0"/>
              </a:spcAft>
              <a:buFont typeface="Wingdings"/>
              <a:buNone/>
              <a:defRPr/>
            </a:pPr>
            <a:endParaRPr lang="el-GR" sz="2000" dirty="0"/>
          </a:p>
          <a:p>
            <a:pPr marL="274320" indent="0" algn="just" fontAlgn="auto">
              <a:lnSpc>
                <a:spcPts val="2710"/>
              </a:lnSpc>
              <a:spcAft>
                <a:spcPts val="0"/>
              </a:spcAft>
              <a:buFont typeface="Wingdings"/>
              <a:buNone/>
              <a:defRPr/>
            </a:pPr>
            <a:r>
              <a:rPr lang="el-GR" sz="2000" dirty="0" smtClean="0"/>
              <a:t>Στη </a:t>
            </a:r>
            <a:r>
              <a:rPr lang="el-GR" sz="2000" dirty="0"/>
              <a:t>συνέχεια κατασκευάζουμε ένα </a:t>
            </a:r>
            <a:r>
              <a:rPr lang="el-GR" sz="2000" dirty="0" smtClean="0"/>
              <a:t>διάγραμμα διασποράς (</a:t>
            </a:r>
            <a:r>
              <a:rPr lang="en-US" sz="2000" dirty="0" smtClean="0"/>
              <a:t>scatter plot</a:t>
            </a:r>
            <a:r>
              <a:rPr lang="el-GR" sz="2000" dirty="0" smtClean="0"/>
              <a:t>)</a:t>
            </a:r>
            <a:r>
              <a:rPr lang="en-US" sz="2000" dirty="0" smtClean="0"/>
              <a:t> </a:t>
            </a:r>
            <a:r>
              <a:rPr lang="el-GR" sz="2000" dirty="0"/>
              <a:t>το οποίο κρίνεται απαραίτητο προκειμένου να αναζητήσουμε αν υπάρχει κάποιου είδους σχέση μεταξύ των δύο μεταβλητών ή αν αυτές εμφανίζονται τυχαία κατανεμημένες. </a:t>
            </a:r>
            <a:endParaRPr lang="el-GR" sz="2000" b="1" dirty="0" smtClean="0"/>
          </a:p>
        </p:txBody>
      </p:sp>
      <p:sp>
        <p:nvSpPr>
          <p:cNvPr id="6" name="Title 5"/>
          <p:cNvSpPr>
            <a:spLocks noGrp="1"/>
          </p:cNvSpPr>
          <p:nvPr>
            <p:ph type="title"/>
          </p:nvPr>
        </p:nvSpPr>
        <p:spPr>
          <a:xfrm>
            <a:off x="395536" y="260648"/>
            <a:ext cx="7427913" cy="633412"/>
          </a:xfrm>
        </p:spPr>
        <p:txBody>
          <a:bodyPr>
            <a:normAutofit/>
          </a:bodyPr>
          <a:lstStyle/>
          <a:p>
            <a:pPr algn="ctr" fontAlgn="auto">
              <a:spcAft>
                <a:spcPts val="0"/>
              </a:spcAft>
              <a:defRPr/>
            </a:pPr>
            <a:r>
              <a:rPr lang="el-GR" sz="1600" b="1" dirty="0">
                <a:solidFill>
                  <a:srgbClr val="575F6D"/>
                </a:solidFill>
                <a:latin typeface="Verdana" pitchFamily="34" charset="0"/>
                <a:ea typeface="Verdana" pitchFamily="34" charset="0"/>
                <a:cs typeface="Verdana" pitchFamily="34" charset="0"/>
              </a:rPr>
              <a:t>2.  Απλή Παλινδρόμηση</a:t>
            </a:r>
            <a:endParaRPr lang="el-GR" sz="1600" dirty="0"/>
          </a:p>
        </p:txBody>
      </p:sp>
      <p:sp>
        <p:nvSpPr>
          <p:cNvPr id="2" name="Θέση υποσέλιδου 1"/>
          <p:cNvSpPr>
            <a:spLocks noGrp="1"/>
          </p:cNvSpPr>
          <p:nvPr>
            <p:ph type="ftr" sz="quarter" idx="16"/>
          </p:nvPr>
        </p:nvSpPr>
        <p:spPr/>
        <p:txBody>
          <a:bodyPr/>
          <a:lstStyle/>
          <a:p>
            <a:pPr>
              <a:defRPr/>
            </a:pPr>
            <a:r>
              <a:rPr lang="el-GR" smtClean="0"/>
              <a:t>Ε. ΠΑΠΑΓΕΩΡΓΙΟΥ</a:t>
            </a:r>
            <a:endParaRPr lang="el-GR"/>
          </a:p>
        </p:txBody>
      </p:sp>
      <p:sp>
        <p:nvSpPr>
          <p:cNvPr id="7" name="6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12</a:t>
            </a:fld>
            <a:endParaRPr lang="el-GR"/>
          </a:p>
        </p:txBody>
      </p:sp>
    </p:spTree>
    <p:extLst>
      <p:ext uri="{BB962C8B-B14F-4D97-AF65-F5344CB8AC3E}">
        <p14:creationId xmlns:p14="http://schemas.microsoft.com/office/powerpoint/2010/main" val="528328447"/>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499176" cy="778098"/>
          </a:xfrm>
        </p:spPr>
        <p:txBody>
          <a:bodyPr/>
          <a:lstStyle/>
          <a:p>
            <a:pPr algn="ctr" fontAlgn="auto">
              <a:spcAft>
                <a:spcPts val="0"/>
              </a:spcAft>
              <a:defRPr/>
            </a:pPr>
            <a:r>
              <a:rPr lang="el-GR" sz="1600" b="1" dirty="0">
                <a:solidFill>
                  <a:srgbClr val="575F6D"/>
                </a:solidFill>
                <a:latin typeface="Verdana" pitchFamily="34" charset="0"/>
                <a:ea typeface="Verdana" pitchFamily="34" charset="0"/>
                <a:cs typeface="Verdana" pitchFamily="34" charset="0"/>
              </a:rPr>
              <a:t>2.  Απλή Παλινδρόμηση</a:t>
            </a:r>
            <a:endParaRPr lang="el-GR" sz="1600" dirty="0"/>
          </a:p>
        </p:txBody>
      </p:sp>
      <p:pic>
        <p:nvPicPr>
          <p:cNvPr id="143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1340768"/>
            <a:ext cx="6552728" cy="5052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Θέση υποσέλιδου 1"/>
          <p:cNvSpPr>
            <a:spLocks noGrp="1"/>
          </p:cNvSpPr>
          <p:nvPr>
            <p:ph type="ftr" sz="quarter" idx="16"/>
          </p:nvPr>
        </p:nvSpPr>
        <p:spPr/>
        <p:txBody>
          <a:bodyPr/>
          <a:lstStyle/>
          <a:p>
            <a:pPr>
              <a:defRPr/>
            </a:pPr>
            <a:r>
              <a:rPr lang="el-GR" smtClean="0"/>
              <a:t>Ε. ΠΑΠΑΓΕΩΡΓΙΟΥ</a:t>
            </a:r>
            <a:endParaRPr lang="el-GR"/>
          </a:p>
        </p:txBody>
      </p:sp>
      <p:sp>
        <p:nvSpPr>
          <p:cNvPr id="7" name="6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13</a:t>
            </a:fld>
            <a:endParaRPr lang="el-GR"/>
          </a:p>
        </p:txBody>
      </p:sp>
    </p:spTree>
    <p:extLst>
      <p:ext uri="{BB962C8B-B14F-4D97-AF65-F5344CB8AC3E}">
        <p14:creationId xmlns:p14="http://schemas.microsoft.com/office/powerpoint/2010/main" val="20783793"/>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1763713" y="930275"/>
            <a:ext cx="5472112" cy="4730750"/>
          </a:xfrm>
        </p:spPr>
        <p:txBody>
          <a:bodyPr/>
          <a:lstStyle/>
          <a:p>
            <a:pPr marL="0" indent="0" algn="just">
              <a:lnSpc>
                <a:spcPct val="200000"/>
              </a:lnSpc>
              <a:buFont typeface="Wingdings" pitchFamily="2" charset="2"/>
              <a:buNone/>
            </a:pPr>
            <a:endParaRPr lang="el-GR" sz="1600" dirty="0" smtClean="0">
              <a:latin typeface="Verdana" pitchFamily="34" charset="0"/>
              <a:ea typeface="Verdana" pitchFamily="34" charset="0"/>
              <a:cs typeface="Verdana" pitchFamily="34" charset="0"/>
            </a:endParaRPr>
          </a:p>
          <a:p>
            <a:pPr marL="0" indent="0" algn="just">
              <a:lnSpc>
                <a:spcPct val="200000"/>
              </a:lnSpc>
              <a:buFont typeface="Wingdings" pitchFamily="2" charset="2"/>
              <a:buNone/>
            </a:pPr>
            <a:r>
              <a:rPr lang="el-GR" sz="1600" dirty="0" smtClean="0">
                <a:latin typeface="Verdana" pitchFamily="34" charset="0"/>
                <a:ea typeface="Verdana" pitchFamily="34" charset="0"/>
                <a:cs typeface="Verdana" pitchFamily="34" charset="0"/>
              </a:rPr>
              <a:t>Από το προηγούμενο διάγραμμα διασποράς (Scatterplot) είναι εμφανές ότι το μοντέλο μας είναι γραμμικό και συνεπώς μπορούμε να προχωρήσουμε στην εφαρμογή της αντίστοιχης θεωρίας για την απλή παλινδρόμηση και να εκτιμήσουμε τους συντελεστές της ευθείας που προσαρμόζεται στα δεδομένα μας.</a:t>
            </a:r>
          </a:p>
        </p:txBody>
      </p:sp>
      <p:sp>
        <p:nvSpPr>
          <p:cNvPr id="6" name="Title 5"/>
          <p:cNvSpPr>
            <a:spLocks noGrp="1"/>
          </p:cNvSpPr>
          <p:nvPr>
            <p:ph type="title"/>
          </p:nvPr>
        </p:nvSpPr>
        <p:spPr>
          <a:xfrm>
            <a:off x="457200" y="274638"/>
            <a:ext cx="7427913" cy="633412"/>
          </a:xfrm>
        </p:spPr>
        <p:txBody>
          <a:bodyPr/>
          <a:lstStyle/>
          <a:p>
            <a:pPr algn="ctr" fontAlgn="auto">
              <a:spcAft>
                <a:spcPts val="0"/>
              </a:spcAft>
              <a:defRPr/>
            </a:pPr>
            <a:r>
              <a:rPr lang="el-GR" sz="1600" b="1" dirty="0">
                <a:solidFill>
                  <a:srgbClr val="575F6D"/>
                </a:solidFill>
                <a:latin typeface="Verdana" pitchFamily="34" charset="0"/>
                <a:ea typeface="Verdana" pitchFamily="34" charset="0"/>
                <a:cs typeface="Verdana" pitchFamily="34" charset="0"/>
              </a:rPr>
              <a:t>2.  Απλή Παλινδρόμηση</a:t>
            </a:r>
            <a:endParaRPr lang="el-GR" sz="1600" dirty="0"/>
          </a:p>
        </p:txBody>
      </p:sp>
      <p:sp>
        <p:nvSpPr>
          <p:cNvPr id="2" name="Θέση υποσέλιδου 1"/>
          <p:cNvSpPr>
            <a:spLocks noGrp="1"/>
          </p:cNvSpPr>
          <p:nvPr>
            <p:ph type="ftr" sz="quarter" idx="16"/>
          </p:nvPr>
        </p:nvSpPr>
        <p:spPr/>
        <p:txBody>
          <a:bodyPr/>
          <a:lstStyle/>
          <a:p>
            <a:pPr>
              <a:defRPr/>
            </a:pPr>
            <a:r>
              <a:rPr lang="el-GR" smtClean="0"/>
              <a:t>Ε. ΠΑΠΑΓΕΩΡΓΙΟΥ</a:t>
            </a:r>
            <a:endParaRPr lang="el-GR"/>
          </a:p>
        </p:txBody>
      </p:sp>
      <p:sp>
        <p:nvSpPr>
          <p:cNvPr id="7" name="6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14</a:t>
            </a:fld>
            <a:endParaRPr lang="el-GR"/>
          </a:p>
        </p:txBody>
      </p:sp>
    </p:spTree>
    <p:extLst>
      <p:ext uri="{BB962C8B-B14F-4D97-AF65-F5344CB8AC3E}">
        <p14:creationId xmlns:p14="http://schemas.microsoft.com/office/powerpoint/2010/main" val="2756189257"/>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113" y="1198563"/>
            <a:ext cx="6264275" cy="4894262"/>
          </a:xfrm>
        </p:spPr>
        <p:txBody>
          <a:bodyPr>
            <a:normAutofit/>
          </a:bodyPr>
          <a:lstStyle/>
          <a:p>
            <a:pPr marL="0" indent="0" algn="just" fontAlgn="auto">
              <a:spcAft>
                <a:spcPts val="0"/>
              </a:spcAft>
              <a:buFont typeface="Wingdings"/>
              <a:buNone/>
              <a:defRPr/>
            </a:pPr>
            <a:r>
              <a:rPr lang="el-GR" sz="1600" dirty="0" smtClean="0"/>
              <a:t>Διαπιστώσαμε:</a:t>
            </a:r>
          </a:p>
          <a:p>
            <a:pPr marL="0" indent="0" algn="just" fontAlgn="auto">
              <a:spcAft>
                <a:spcPts val="0"/>
              </a:spcAft>
              <a:buFont typeface="Wingdings"/>
              <a:buNone/>
              <a:defRPr/>
            </a:pPr>
            <a:r>
              <a:rPr lang="el-GR" sz="1600" dirty="0"/>
              <a:t>•	Ύπαρξη συσχέτισης μεταξύ  </a:t>
            </a:r>
            <a:r>
              <a:rPr lang="el-GR" sz="1600" dirty="0" smtClean="0"/>
              <a:t>Χ, Υ</a:t>
            </a:r>
            <a:endParaRPr lang="el-GR" sz="1600" dirty="0"/>
          </a:p>
          <a:p>
            <a:pPr marL="0" indent="0" algn="just" fontAlgn="auto">
              <a:spcAft>
                <a:spcPts val="0"/>
              </a:spcAft>
              <a:buFont typeface="Wingdings"/>
              <a:buNone/>
              <a:defRPr/>
            </a:pPr>
            <a:r>
              <a:rPr lang="el-GR" sz="1600" dirty="0"/>
              <a:t>•	Ύπαρξη γραμμικής συσχέτισης μεταξύ  </a:t>
            </a:r>
            <a:r>
              <a:rPr lang="el-GR" sz="1600" dirty="0" smtClean="0"/>
              <a:t>Χ,Υ</a:t>
            </a:r>
          </a:p>
          <a:p>
            <a:pPr marL="0" indent="0" algn="just" fontAlgn="auto">
              <a:spcAft>
                <a:spcPts val="0"/>
              </a:spcAft>
              <a:buFont typeface="Wingdings"/>
              <a:buNone/>
              <a:defRPr/>
            </a:pPr>
            <a:endParaRPr lang="el-GR" sz="1600" dirty="0" smtClean="0"/>
          </a:p>
          <a:p>
            <a:pPr marL="0" indent="0" algn="just" fontAlgn="auto">
              <a:spcAft>
                <a:spcPts val="0"/>
              </a:spcAft>
              <a:buFont typeface="Wingdings"/>
              <a:buNone/>
              <a:defRPr/>
            </a:pPr>
            <a:endParaRPr lang="el-GR" sz="1600" dirty="0" smtClean="0"/>
          </a:p>
          <a:p>
            <a:pPr marL="0" indent="0" algn="just" fontAlgn="auto">
              <a:spcAft>
                <a:spcPts val="0"/>
              </a:spcAft>
              <a:buFont typeface="Wingdings"/>
              <a:buNone/>
              <a:defRPr/>
            </a:pPr>
            <a:r>
              <a:rPr lang="el-GR" sz="1600" dirty="0" smtClean="0"/>
              <a:t>Συνεπώς προχωράμε σε εκτίμηση των παραμέτρων</a:t>
            </a:r>
            <a:r>
              <a:rPr lang="en-US" sz="1600" dirty="0" smtClean="0"/>
              <a:t>  </a:t>
            </a:r>
            <a:r>
              <a:rPr lang="el-GR" sz="1600" dirty="0" smtClean="0"/>
              <a:t>α,β:</a:t>
            </a:r>
            <a:endParaRPr lang="el-GR" sz="1600" dirty="0"/>
          </a:p>
          <a:p>
            <a:pPr marL="0" indent="0" algn="just" fontAlgn="auto">
              <a:spcAft>
                <a:spcPts val="0"/>
              </a:spcAft>
              <a:buFont typeface="Wingdings"/>
              <a:buNone/>
              <a:defRPr/>
            </a:pPr>
            <a:endParaRPr lang="el-GR" sz="1600" dirty="0" smtClean="0"/>
          </a:p>
        </p:txBody>
      </p:sp>
      <p:sp>
        <p:nvSpPr>
          <p:cNvPr id="2" name="Title 1"/>
          <p:cNvSpPr>
            <a:spLocks noGrp="1"/>
          </p:cNvSpPr>
          <p:nvPr>
            <p:ph type="title"/>
          </p:nvPr>
        </p:nvSpPr>
        <p:spPr>
          <a:xfrm>
            <a:off x="735635" y="476672"/>
            <a:ext cx="7345363" cy="720725"/>
          </a:xfrm>
        </p:spPr>
        <p:txBody>
          <a:bodyPr>
            <a:noAutofit/>
          </a:bodyPr>
          <a:lstStyle/>
          <a:p>
            <a:pPr algn="ctr" fontAlgn="auto">
              <a:spcAft>
                <a:spcPts val="0"/>
              </a:spcAft>
              <a:defRPr/>
            </a:pPr>
            <a:r>
              <a:rPr lang="el-GR" sz="1800" b="1" dirty="0">
                <a:solidFill>
                  <a:srgbClr val="575F6D"/>
                </a:solidFill>
                <a:latin typeface="Verdana" pitchFamily="34" charset="0"/>
                <a:ea typeface="Verdana" pitchFamily="34" charset="0"/>
                <a:cs typeface="Verdana" pitchFamily="34" charset="0"/>
              </a:rPr>
              <a:t>2.  Απλή Παλινδρόμηση</a:t>
            </a:r>
            <a:endParaRPr lang="el-GR" sz="1400" b="1" dirty="0" smtClean="0"/>
          </a:p>
        </p:txBody>
      </p:sp>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2324449"/>
            <a:ext cx="864096" cy="256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5936" y="2315896"/>
            <a:ext cx="1152128" cy="239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0589" y="3356992"/>
            <a:ext cx="2155932" cy="547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76521" y="3355701"/>
            <a:ext cx="1663592" cy="509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3"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20589" y="4315105"/>
            <a:ext cx="847156" cy="297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4"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64998" y="4804872"/>
            <a:ext cx="963981" cy="338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971600" y="5301208"/>
            <a:ext cx="6768752" cy="369332"/>
          </a:xfrm>
          <a:prstGeom prst="rect">
            <a:avLst/>
          </a:prstGeom>
        </p:spPr>
        <p:txBody>
          <a:bodyPr wrap="square">
            <a:spAutoFit/>
          </a:bodyPr>
          <a:lstStyle/>
          <a:p>
            <a:r>
              <a:rPr lang="el-GR" dirty="0"/>
              <a:t>Προχωράμε στην επίλυση και παρατίθεται το αποτέλεσμα:</a:t>
            </a:r>
          </a:p>
        </p:txBody>
      </p:sp>
      <p:sp>
        <p:nvSpPr>
          <p:cNvPr id="8" name="Θέση υποσέλιδου 7"/>
          <p:cNvSpPr>
            <a:spLocks noGrp="1"/>
          </p:cNvSpPr>
          <p:nvPr>
            <p:ph type="ftr" sz="quarter" idx="16"/>
          </p:nvPr>
        </p:nvSpPr>
        <p:spPr/>
        <p:txBody>
          <a:bodyPr/>
          <a:lstStyle/>
          <a:p>
            <a:pPr>
              <a:defRPr/>
            </a:pPr>
            <a:r>
              <a:rPr lang="el-GR" smtClean="0"/>
              <a:t>Ε. ΠΑΠΑΓΕΩΡΓΙΟΥ</a:t>
            </a:r>
            <a:endParaRPr lang="el-GR"/>
          </a:p>
        </p:txBody>
      </p:sp>
      <p:sp>
        <p:nvSpPr>
          <p:cNvPr id="13" name="12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15</a:t>
            </a:fld>
            <a:endParaRPr lang="el-GR"/>
          </a:p>
        </p:txBody>
      </p:sp>
    </p:spTree>
    <p:extLst>
      <p:ext uri="{BB962C8B-B14F-4D97-AF65-F5344CB8AC3E}">
        <p14:creationId xmlns:p14="http://schemas.microsoft.com/office/powerpoint/2010/main" val="3562221414"/>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427913" cy="633412"/>
          </a:xfrm>
        </p:spPr>
        <p:txBody>
          <a:bodyPr/>
          <a:lstStyle/>
          <a:p>
            <a:pPr algn="ctr" fontAlgn="auto">
              <a:spcAft>
                <a:spcPts val="0"/>
              </a:spcAft>
              <a:defRPr/>
            </a:pPr>
            <a:r>
              <a:rPr lang="el-GR" sz="1600" b="1" dirty="0">
                <a:solidFill>
                  <a:srgbClr val="575F6D"/>
                </a:solidFill>
              </a:rPr>
              <a:t>ΚΕΦΑΛΑΙΟ 6.</a:t>
            </a:r>
            <a:r>
              <a:rPr lang="en-US" sz="1600" b="1" dirty="0">
                <a:solidFill>
                  <a:srgbClr val="575F6D"/>
                </a:solidFill>
              </a:rPr>
              <a:t>	</a:t>
            </a:r>
            <a:r>
              <a:rPr lang="el-GR" sz="1600" b="1" dirty="0">
                <a:solidFill>
                  <a:srgbClr val="575F6D"/>
                </a:solidFill>
              </a:rPr>
              <a:t>ΑΠΛΗ ΠΑΛΙΝΔΡΟΜΗΣΗ</a:t>
            </a:r>
            <a:br>
              <a:rPr lang="el-GR" sz="1600" b="1" dirty="0">
                <a:solidFill>
                  <a:srgbClr val="575F6D"/>
                </a:solidFill>
              </a:rPr>
            </a:br>
            <a:endParaRPr lang="el-GR" sz="1600" dirty="0"/>
          </a:p>
        </p:txBody>
      </p:sp>
      <p:pic>
        <p:nvPicPr>
          <p:cNvPr id="1843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2275" y="404813"/>
            <a:ext cx="5416550" cy="6065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Θέση υποσέλιδου 1"/>
          <p:cNvSpPr>
            <a:spLocks noGrp="1"/>
          </p:cNvSpPr>
          <p:nvPr>
            <p:ph type="ftr" sz="quarter" idx="16"/>
          </p:nvPr>
        </p:nvSpPr>
        <p:spPr/>
        <p:txBody>
          <a:bodyPr/>
          <a:lstStyle/>
          <a:p>
            <a:pPr>
              <a:defRPr/>
            </a:pPr>
            <a:r>
              <a:rPr lang="el-GR" smtClean="0"/>
              <a:t>Ε. ΠΑΠΑΓΕΩΡΓΙΟΥ</a:t>
            </a:r>
            <a:endParaRPr lang="el-GR"/>
          </a:p>
        </p:txBody>
      </p:sp>
      <p:sp>
        <p:nvSpPr>
          <p:cNvPr id="7" name="6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16</a:t>
            </a:fld>
            <a:endParaRPr lang="el-GR"/>
          </a:p>
        </p:txBody>
      </p:sp>
    </p:spTree>
    <p:extLst>
      <p:ext uri="{BB962C8B-B14F-4D97-AF65-F5344CB8AC3E}">
        <p14:creationId xmlns:p14="http://schemas.microsoft.com/office/powerpoint/2010/main" val="1038923312"/>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noRot="1" noChangeAspect="1" noMove="1" noResize="1" noEditPoints="1" noAdjustHandles="1" noChangeArrowheads="1" noChangeShapeType="1" noTextEdit="1"/>
          </p:cNvSpPr>
          <p:nvPr>
            <p:ph idx="1"/>
          </p:nvPr>
        </p:nvSpPr>
        <p:spPr>
          <a:xfrm>
            <a:off x="467544" y="1052736"/>
            <a:ext cx="7776864" cy="4873752"/>
          </a:xfrm>
          <a:blipFill rotWithShape="1">
            <a:blip r:embed="rId3"/>
            <a:stretch>
              <a:fillRect l="-706" t="-626"/>
            </a:stretch>
          </a:blipFill>
        </p:spPr>
        <p:txBody>
          <a:bodyPr/>
          <a:lstStyle/>
          <a:p>
            <a:r>
              <a:rPr lang="el-GR" dirty="0">
                <a:noFill/>
              </a:rPr>
              <a:t> </a:t>
            </a:r>
          </a:p>
        </p:txBody>
      </p:sp>
      <p:sp>
        <p:nvSpPr>
          <p:cNvPr id="6" name="Title 5"/>
          <p:cNvSpPr>
            <a:spLocks noGrp="1"/>
          </p:cNvSpPr>
          <p:nvPr>
            <p:ph type="title"/>
          </p:nvPr>
        </p:nvSpPr>
        <p:spPr>
          <a:xfrm>
            <a:off x="457200" y="274638"/>
            <a:ext cx="7427913" cy="633412"/>
          </a:xfrm>
        </p:spPr>
        <p:txBody>
          <a:bodyPr/>
          <a:lstStyle/>
          <a:p>
            <a:pPr algn="ctr" fontAlgn="auto">
              <a:spcAft>
                <a:spcPts val="0"/>
              </a:spcAft>
              <a:defRPr/>
            </a:pPr>
            <a:r>
              <a:rPr lang="el-GR" sz="1600" b="1" dirty="0">
                <a:solidFill>
                  <a:srgbClr val="575F6D"/>
                </a:solidFill>
                <a:latin typeface="Verdana" pitchFamily="34" charset="0"/>
                <a:ea typeface="Verdana" pitchFamily="34" charset="0"/>
                <a:cs typeface="Verdana" pitchFamily="34" charset="0"/>
              </a:rPr>
              <a:t>2.  Απλή Παλινδρόμηση</a:t>
            </a:r>
            <a:endParaRPr lang="el-GR" sz="1600" dirty="0"/>
          </a:p>
        </p:txBody>
      </p:sp>
      <p:sp>
        <p:nvSpPr>
          <p:cNvPr id="3" name="Θέση υποσέλιδου 2"/>
          <p:cNvSpPr>
            <a:spLocks noGrp="1"/>
          </p:cNvSpPr>
          <p:nvPr>
            <p:ph type="ftr" sz="quarter" idx="16"/>
          </p:nvPr>
        </p:nvSpPr>
        <p:spPr/>
        <p:txBody>
          <a:bodyPr/>
          <a:lstStyle/>
          <a:p>
            <a:pPr>
              <a:defRPr/>
            </a:pPr>
            <a:r>
              <a:rPr lang="el-GR" smtClean="0"/>
              <a:t>Ε. ΠΑΠΑΓΕΩΡΓΙΟΥ</a:t>
            </a:r>
            <a:endParaRPr lang="el-GR"/>
          </a:p>
        </p:txBody>
      </p:sp>
      <p:sp>
        <p:nvSpPr>
          <p:cNvPr id="7" name="6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17</a:t>
            </a:fld>
            <a:endParaRPr lang="el-GR"/>
          </a:p>
        </p:txBody>
      </p:sp>
    </p:spTree>
    <p:extLst>
      <p:ext uri="{BB962C8B-B14F-4D97-AF65-F5344CB8AC3E}">
        <p14:creationId xmlns:p14="http://schemas.microsoft.com/office/powerpoint/2010/main" val="312710373"/>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lvl="0" algn="just"/>
                <a:r>
                  <a:rPr lang="el-GR" sz="2000" dirty="0" smtClean="0">
                    <a:latin typeface="Verdana" pitchFamily="34" charset="0"/>
                    <a:ea typeface="Verdana" pitchFamily="34" charset="0"/>
                    <a:cs typeface="Verdana" pitchFamily="34" charset="0"/>
                  </a:rPr>
                  <a:t>Η τιμή </a:t>
                </a:r>
                <a:r>
                  <a:rPr lang="el-GR" sz="2000" b="1" i="1" dirty="0" smtClean="0">
                    <a:latin typeface="Verdana" pitchFamily="34" charset="0"/>
                    <a:ea typeface="Verdana" pitchFamily="34" charset="0"/>
                    <a:cs typeface="Verdana" pitchFamily="34" charset="0"/>
                  </a:rPr>
                  <a:t>του Συντελεστή </a:t>
                </a:r>
                <a:r>
                  <a:rPr lang="el-GR" sz="2000" b="1" i="1" dirty="0">
                    <a:latin typeface="Verdana" pitchFamily="34" charset="0"/>
                    <a:ea typeface="Verdana" pitchFamily="34" charset="0"/>
                    <a:cs typeface="Verdana" pitchFamily="34" charset="0"/>
                  </a:rPr>
                  <a:t>γραμμικής συσχέτισης του </a:t>
                </a:r>
                <a:r>
                  <a:rPr lang="el-GR" sz="2000" b="1" i="1" dirty="0" smtClean="0">
                    <a:latin typeface="Verdana" pitchFamily="34" charset="0"/>
                    <a:ea typeface="Verdana" pitchFamily="34" charset="0"/>
                    <a:cs typeface="Verdana" pitchFamily="34" charset="0"/>
                  </a:rPr>
                  <a:t>Peαrson</a:t>
                </a:r>
                <a:r>
                  <a:rPr lang="el-GR" sz="2000" dirty="0">
                    <a:latin typeface="Verdana" pitchFamily="34" charset="0"/>
                    <a:ea typeface="Verdana" pitchFamily="34" charset="0"/>
                    <a:cs typeface="Verdana" pitchFamily="34" charset="0"/>
                  </a:rPr>
                  <a:t>είναι </a:t>
                </a:r>
                <a:r>
                  <a:rPr lang="el-GR" sz="2000" dirty="0" smtClean="0">
                    <a:latin typeface="Verdana" pitchFamily="34" charset="0"/>
                    <a:ea typeface="Verdana" pitchFamily="34" charset="0"/>
                    <a:cs typeface="Verdana" pitchFamily="34" charset="0"/>
                  </a:rPr>
                  <a:t>0.997477, και ερμηνεύεται όπως αναφέραμε στην αντίστοιχη παράγραφο.</a:t>
                </a:r>
                <a:r>
                  <a:rPr lang="el-GR" sz="2000" i="1" dirty="0">
                    <a:latin typeface="Verdana" pitchFamily="34" charset="0"/>
                    <a:ea typeface="Verdana" pitchFamily="34" charset="0"/>
                    <a:cs typeface="Verdana" pitchFamily="34" charset="0"/>
                  </a:rPr>
                  <a:t> </a:t>
                </a:r>
                <a:endParaRPr lang="el-GR" sz="2000" dirty="0" smtClean="0">
                  <a:latin typeface="Verdana" pitchFamily="34" charset="0"/>
                  <a:ea typeface="Verdana" pitchFamily="34" charset="0"/>
                  <a:cs typeface="Verdana" pitchFamily="34" charset="0"/>
                </a:endParaRPr>
              </a:p>
              <a:p>
                <a:pPr lvl="0" algn="just"/>
                <a:r>
                  <a:rPr lang="el-GR" sz="2000" dirty="0">
                    <a:latin typeface="Verdana" pitchFamily="34" charset="0"/>
                    <a:ea typeface="Verdana" pitchFamily="34" charset="0"/>
                    <a:cs typeface="Verdana" pitchFamily="34" charset="0"/>
                  </a:rPr>
                  <a:t>Η τιμή </a:t>
                </a:r>
                <a:r>
                  <a:rPr lang="el-GR" sz="2000" b="1" i="1" dirty="0">
                    <a:latin typeface="Verdana" pitchFamily="34" charset="0"/>
                    <a:ea typeface="Verdana" pitchFamily="34" charset="0"/>
                    <a:cs typeface="Verdana" pitchFamily="34" charset="0"/>
                  </a:rPr>
                  <a:t>R squαre (Δείκτης προσδιορισμού)</a:t>
                </a:r>
                <a:r>
                  <a:rPr lang="el-GR" sz="2000" dirty="0">
                    <a:latin typeface="Verdana" pitchFamily="34" charset="0"/>
                    <a:ea typeface="Verdana" pitchFamily="34" charset="0"/>
                    <a:cs typeface="Verdana" pitchFamily="34" charset="0"/>
                  </a:rPr>
                  <a:t>είναι </a:t>
                </a:r>
                <a:r>
                  <a:rPr lang="el-GR" sz="2000" dirty="0" smtClean="0">
                    <a:latin typeface="Verdana" pitchFamily="34" charset="0"/>
                    <a:ea typeface="Verdana" pitchFamily="34" charset="0"/>
                    <a:cs typeface="Verdana" pitchFamily="34" charset="0"/>
                  </a:rPr>
                  <a:t>99.496 και είναι το τετράγωνο του συντελεστή </a:t>
                </a:r>
                <a:r>
                  <a:rPr lang="el-GR" sz="2000" dirty="0">
                    <a:latin typeface="Verdana" pitchFamily="34" charset="0"/>
                    <a:ea typeface="Verdana" pitchFamily="34" charset="0"/>
                    <a:cs typeface="Verdana" pitchFamily="34" charset="0"/>
                  </a:rPr>
                  <a:t>γραμμικής συσχέτισης του </a:t>
                </a:r>
                <a:r>
                  <a:rPr lang="el-GR" sz="2000" dirty="0" smtClean="0">
                    <a:latin typeface="Verdana" pitchFamily="34" charset="0"/>
                    <a:ea typeface="Verdana" pitchFamily="34" charset="0"/>
                    <a:cs typeface="Verdana" pitchFamily="34" charset="0"/>
                  </a:rPr>
                  <a:t>Peαrson,  (</a:t>
                </a:r>
                <a14:m>
                  <m:oMath xmlns:m="http://schemas.openxmlformats.org/officeDocument/2006/math">
                    <m:sSup>
                      <m:sSupPr>
                        <m:ctrlPr>
                          <a:rPr lang="en-US" sz="2000" i="1" smtClean="0">
                            <a:latin typeface="Cambria Math" panose="02040503050406030204" pitchFamily="18" charset="0"/>
                          </a:rPr>
                        </m:ctrlPr>
                      </m:sSupPr>
                      <m:e>
                        <m:r>
                          <a:rPr lang="el-GR" sz="2000" b="0" i="1" smtClean="0">
                            <a:latin typeface="Cambria Math"/>
                          </a:rPr>
                          <m:t>0.997477</m:t>
                        </m:r>
                      </m:e>
                      <m:sup>
                        <m:r>
                          <a:rPr lang="en-US" sz="2000" i="1" smtClean="0">
                            <a:latin typeface="Cambria Math"/>
                          </a:rPr>
                          <m:t>2</m:t>
                        </m:r>
                      </m:sup>
                    </m:sSup>
                  </m:oMath>
                </a14:m>
                <a:r>
                  <a:rPr lang="el-GR" sz="2000" dirty="0" smtClean="0">
                    <a:latin typeface="Verdana" pitchFamily="34" charset="0"/>
                    <a:ea typeface="Verdana" pitchFamily="34" charset="0"/>
                    <a:cs typeface="Verdana" pitchFamily="34" charset="0"/>
                  </a:rPr>
                  <a:t>=0.99496 ). Εκφράζεται  σε % και όσο πιο κοντά στο 100 βρίσκεται η τιμή του, τόσο πιο καλή προσαρμογή του μοντέλου έχουμε.</a:t>
                </a:r>
                <a:endParaRPr lang="el-GR" sz="2000" dirty="0">
                  <a:latin typeface="Verdana" pitchFamily="34" charset="0"/>
                  <a:ea typeface="Verdana" pitchFamily="34" charset="0"/>
                  <a:cs typeface="Verdana" pitchFamily="34" charset="0"/>
                </a:endParaRPr>
              </a:p>
              <a:p>
                <a:pPr marL="0" indent="0" algn="just">
                  <a:buNone/>
                </a:pPr>
                <a:r>
                  <a:rPr lang="el-GR" sz="2000" dirty="0" smtClean="0">
                    <a:latin typeface="Verdana" pitchFamily="34" charset="0"/>
                    <a:ea typeface="Verdana" pitchFamily="34" charset="0"/>
                    <a:cs typeface="Verdana" pitchFamily="34" charset="0"/>
                  </a:rPr>
                  <a:t>Στο παράδειγμά μας έχουμε σχεδόν τέλεια προσαρμογή του γραμμικού μοντέλου</a:t>
                </a:r>
                <a:endParaRPr lang="el-GR" sz="2000" dirty="0">
                  <a:latin typeface="Verdana" pitchFamily="34" charset="0"/>
                  <a:ea typeface="Verdana" pitchFamily="34" charset="0"/>
                  <a:cs typeface="Verdana" pitchFamily="34" charset="0"/>
                </a:endParaRPr>
              </a:p>
              <a:p>
                <a:endParaRPr lang="el-GR" sz="2000" dirty="0">
                  <a:latin typeface="Verdana" pitchFamily="34" charset="0"/>
                  <a:ea typeface="Verdana" pitchFamily="34" charset="0"/>
                  <a:cs typeface="Verdana"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3"/>
                <a:stretch>
                  <a:fillRect l="-816" t="-626" r="-816"/>
                </a:stretch>
              </a:blipFill>
            </p:spPr>
            <p:txBody>
              <a:bodyPr/>
              <a:lstStyle/>
              <a:p>
                <a:r>
                  <a:rPr lang="el-GR">
                    <a:noFill/>
                  </a:rPr>
                  <a:t> </a:t>
                </a:r>
              </a:p>
            </p:txBody>
          </p:sp>
        </mc:Fallback>
      </mc:AlternateContent>
      <p:sp>
        <p:nvSpPr>
          <p:cNvPr id="6" name="Title 5"/>
          <p:cNvSpPr>
            <a:spLocks noGrp="1"/>
          </p:cNvSpPr>
          <p:nvPr>
            <p:ph type="title"/>
          </p:nvPr>
        </p:nvSpPr>
        <p:spPr>
          <a:xfrm>
            <a:off x="457200" y="274638"/>
            <a:ext cx="7427913" cy="633412"/>
          </a:xfrm>
        </p:spPr>
        <p:txBody>
          <a:bodyPr/>
          <a:lstStyle/>
          <a:p>
            <a:pPr algn="ctr" fontAlgn="auto">
              <a:spcAft>
                <a:spcPts val="0"/>
              </a:spcAft>
              <a:defRPr/>
            </a:pPr>
            <a:r>
              <a:rPr lang="el-GR" sz="1600" b="1" dirty="0">
                <a:solidFill>
                  <a:srgbClr val="575F6D"/>
                </a:solidFill>
                <a:latin typeface="Verdana" pitchFamily="34" charset="0"/>
                <a:ea typeface="Verdana" pitchFamily="34" charset="0"/>
                <a:cs typeface="Verdana" pitchFamily="34" charset="0"/>
              </a:rPr>
              <a:t>2.  Απλή Παλινδρόμηση</a:t>
            </a:r>
            <a:endParaRPr lang="el-GR" sz="1600" dirty="0"/>
          </a:p>
        </p:txBody>
      </p:sp>
      <p:sp>
        <p:nvSpPr>
          <p:cNvPr id="2" name="Θέση υποσέλιδου 1"/>
          <p:cNvSpPr>
            <a:spLocks noGrp="1"/>
          </p:cNvSpPr>
          <p:nvPr>
            <p:ph type="ftr" sz="quarter" idx="16"/>
          </p:nvPr>
        </p:nvSpPr>
        <p:spPr/>
        <p:txBody>
          <a:bodyPr/>
          <a:lstStyle/>
          <a:p>
            <a:pPr>
              <a:defRPr/>
            </a:pPr>
            <a:r>
              <a:rPr lang="el-GR" smtClean="0"/>
              <a:t>Ε. ΠΑΠΑΓΕΩΡΓΙΟΥ</a:t>
            </a:r>
            <a:endParaRPr lang="el-GR"/>
          </a:p>
        </p:txBody>
      </p:sp>
      <p:sp>
        <p:nvSpPr>
          <p:cNvPr id="7" name="6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18</a:t>
            </a:fld>
            <a:endParaRPr lang="el-GR"/>
          </a:p>
        </p:txBody>
      </p:sp>
    </p:spTree>
    <p:extLst>
      <p:ext uri="{BB962C8B-B14F-4D97-AF65-F5344CB8AC3E}">
        <p14:creationId xmlns:p14="http://schemas.microsoft.com/office/powerpoint/2010/main" val="3733245692"/>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467600" cy="3773016"/>
          </a:xfrm>
        </p:spPr>
        <p:txBody>
          <a:bodyPr/>
          <a:lstStyle/>
          <a:p>
            <a:pPr marL="0" lvl="0" indent="0" algn="just">
              <a:buNone/>
            </a:pPr>
            <a:r>
              <a:rPr lang="el-GR" sz="2000" dirty="0" smtClean="0">
                <a:latin typeface="Verdana" pitchFamily="34" charset="0"/>
                <a:ea typeface="Verdana" pitchFamily="34" charset="0"/>
                <a:cs typeface="Verdana" pitchFamily="34" charset="0"/>
              </a:rPr>
              <a:t>Οι αντίστοιχες τιμές του </a:t>
            </a:r>
            <a:r>
              <a:rPr lang="el-GR" sz="2000" b="1" i="1" dirty="0" smtClean="0">
                <a:latin typeface="Verdana" pitchFamily="34" charset="0"/>
                <a:ea typeface="Verdana" pitchFamily="34" charset="0"/>
                <a:cs typeface="Verdana" pitchFamily="34" charset="0"/>
              </a:rPr>
              <a:t>p-value</a:t>
            </a:r>
            <a:r>
              <a:rPr lang="el-GR" sz="2000" dirty="0" smtClean="0">
                <a:latin typeface="Verdana" pitchFamily="34" charset="0"/>
                <a:ea typeface="Verdana" pitchFamily="34" charset="0"/>
                <a:cs typeface="Verdana" pitchFamily="34" charset="0"/>
              </a:rPr>
              <a:t> που εμφανίζονται στον πίνακα υπολογισμού του σταθερού όρου(α) και της κλίσης(β), αφορούν ελέγχους με μηδενικές υποθέσεις αντίστοιχα: το α=0 ή   β=0.</a:t>
            </a:r>
          </a:p>
          <a:p>
            <a:pPr marL="0" lvl="0" indent="0" algn="just">
              <a:buNone/>
            </a:pPr>
            <a:r>
              <a:rPr lang="el-GR" sz="2000" dirty="0">
                <a:latin typeface="Verdana" pitchFamily="34" charset="0"/>
                <a:ea typeface="Verdana" pitchFamily="34" charset="0"/>
                <a:cs typeface="Verdana" pitchFamily="34" charset="0"/>
              </a:rPr>
              <a:t>Στο παράδειγμά μας έχουμε</a:t>
            </a:r>
            <a:r>
              <a:rPr lang="el-GR" sz="2000" dirty="0" smtClean="0">
                <a:latin typeface="Verdana" pitchFamily="34" charset="0"/>
                <a:ea typeface="Verdana" pitchFamily="34" charset="0"/>
                <a:cs typeface="Verdana" pitchFamily="34" charset="0"/>
              </a:rPr>
              <a:t> για το α p-value=0.1325 και για το β το p-value=0.</a:t>
            </a:r>
          </a:p>
          <a:p>
            <a:pPr marL="0" lvl="0" indent="0" algn="just">
              <a:buNone/>
            </a:pPr>
            <a:r>
              <a:rPr lang="el-GR" sz="2000" dirty="0" smtClean="0">
                <a:latin typeface="Verdana" pitchFamily="34" charset="0"/>
                <a:ea typeface="Verdana" pitchFamily="34" charset="0"/>
                <a:cs typeface="Verdana" pitchFamily="34" charset="0"/>
              </a:rPr>
              <a:t>Συνεπώς αντιστοίχως αποδεχόμαστε την μηδενική υπόθεση για το α, δηλαδή δεχόμαστε α=0, ενώ απορρίπτουμε </a:t>
            </a:r>
            <a:r>
              <a:rPr lang="el-GR" sz="2000" dirty="0">
                <a:latin typeface="Verdana" pitchFamily="34" charset="0"/>
                <a:ea typeface="Verdana" pitchFamily="34" charset="0"/>
                <a:cs typeface="Verdana" pitchFamily="34" charset="0"/>
              </a:rPr>
              <a:t>την μηδενική υπόθεση για το </a:t>
            </a:r>
            <a:r>
              <a:rPr lang="el-GR" sz="2000" dirty="0" smtClean="0">
                <a:latin typeface="Verdana" pitchFamily="34" charset="0"/>
                <a:ea typeface="Verdana" pitchFamily="34" charset="0"/>
                <a:cs typeface="Verdana" pitchFamily="34" charset="0"/>
              </a:rPr>
              <a:t>β, δηλαδή το β δεν είναι μηδέν. </a:t>
            </a:r>
            <a:endParaRPr lang="el-GR" sz="2000" dirty="0">
              <a:latin typeface="Verdana" pitchFamily="34" charset="0"/>
              <a:ea typeface="Verdana" pitchFamily="34" charset="0"/>
              <a:cs typeface="Verdana" pitchFamily="34" charset="0"/>
            </a:endParaRPr>
          </a:p>
        </p:txBody>
      </p:sp>
      <p:sp>
        <p:nvSpPr>
          <p:cNvPr id="6" name="Title 5"/>
          <p:cNvSpPr>
            <a:spLocks noGrp="1"/>
          </p:cNvSpPr>
          <p:nvPr>
            <p:ph type="title"/>
          </p:nvPr>
        </p:nvSpPr>
        <p:spPr>
          <a:xfrm>
            <a:off x="457200" y="274638"/>
            <a:ext cx="7427913" cy="633412"/>
          </a:xfrm>
        </p:spPr>
        <p:txBody>
          <a:bodyPr/>
          <a:lstStyle/>
          <a:p>
            <a:pPr algn="ctr" fontAlgn="auto">
              <a:spcAft>
                <a:spcPts val="0"/>
              </a:spcAft>
              <a:defRPr/>
            </a:pPr>
            <a:r>
              <a:rPr lang="el-GR" sz="1600" b="1" dirty="0">
                <a:solidFill>
                  <a:srgbClr val="575F6D"/>
                </a:solidFill>
                <a:latin typeface="Verdana" pitchFamily="34" charset="0"/>
                <a:ea typeface="Verdana" pitchFamily="34" charset="0"/>
                <a:cs typeface="Verdana" pitchFamily="34" charset="0"/>
              </a:rPr>
              <a:t>2.  Απλή Παλινδρόμηση</a:t>
            </a:r>
            <a:endParaRPr lang="el-GR" sz="1600" dirty="0"/>
          </a:p>
        </p:txBody>
      </p:sp>
      <p:sp>
        <p:nvSpPr>
          <p:cNvPr id="2" name="Θέση υποσέλιδου 1"/>
          <p:cNvSpPr>
            <a:spLocks noGrp="1"/>
          </p:cNvSpPr>
          <p:nvPr>
            <p:ph type="ftr" sz="quarter" idx="16"/>
          </p:nvPr>
        </p:nvSpPr>
        <p:spPr/>
        <p:txBody>
          <a:bodyPr/>
          <a:lstStyle/>
          <a:p>
            <a:pPr>
              <a:defRPr/>
            </a:pPr>
            <a:r>
              <a:rPr lang="el-GR" smtClean="0"/>
              <a:t>Ε. ΠΑΠΑΓΕΩΡΓΙΟΥ</a:t>
            </a:r>
            <a:endParaRPr lang="el-GR"/>
          </a:p>
        </p:txBody>
      </p:sp>
      <p:sp>
        <p:nvSpPr>
          <p:cNvPr id="7" name="6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19</a:t>
            </a:fld>
            <a:endParaRPr lang="el-GR"/>
          </a:p>
        </p:txBody>
      </p:sp>
    </p:spTree>
    <p:extLst>
      <p:ext uri="{BB962C8B-B14F-4D97-AF65-F5344CB8AC3E}">
        <p14:creationId xmlns:p14="http://schemas.microsoft.com/office/powerpoint/2010/main" val="3716492523"/>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7240" y="332656"/>
            <a:ext cx="7571184" cy="720080"/>
          </a:xfrm>
        </p:spPr>
        <p:txBody>
          <a:bodyPr>
            <a:normAutofit/>
          </a:bodyPr>
          <a:lstStyle/>
          <a:p>
            <a:pPr algn="ctr"/>
            <a:r>
              <a:rPr lang="el-GR" sz="1800" b="1" dirty="0" smtClean="0">
                <a:solidFill>
                  <a:srgbClr val="575F6D"/>
                </a:solidFill>
                <a:latin typeface="Verdana" pitchFamily="34" charset="0"/>
                <a:ea typeface="Verdana" pitchFamily="34" charset="0"/>
                <a:cs typeface="Verdana" pitchFamily="34" charset="0"/>
              </a:rPr>
              <a:t>Συσχέτιση</a:t>
            </a:r>
            <a:endParaRPr lang="el-GR" sz="1800" dirty="0"/>
          </a:p>
        </p:txBody>
      </p:sp>
      <p:sp>
        <p:nvSpPr>
          <p:cNvPr id="4" name="Slide Number Placeholder 3"/>
          <p:cNvSpPr>
            <a:spLocks noGrp="1"/>
          </p:cNvSpPr>
          <p:nvPr>
            <p:ph type="sldNum" sz="quarter" idx="4294967295"/>
          </p:nvPr>
        </p:nvSpPr>
        <p:spPr>
          <a:xfrm>
            <a:off x="8129588" y="5734050"/>
            <a:ext cx="609600" cy="520700"/>
          </a:xfrm>
          <a:prstGeom prst="rect">
            <a:avLst/>
          </a:prstGeom>
        </p:spPr>
        <p:txBody>
          <a:bodyPr/>
          <a:lstStyle/>
          <a:p>
            <a:pPr>
              <a:defRPr/>
            </a:pPr>
            <a:fld id="{337F9D12-4836-4BC2-812B-B841C917A6F9}" type="slidenum">
              <a:rPr lang="el-GR" smtClean="0"/>
              <a:pPr>
                <a:defRPr/>
              </a:pPr>
              <a:t>2</a:t>
            </a:fld>
            <a:endParaRPr lang="el-GR"/>
          </a:p>
        </p:txBody>
      </p:sp>
      <p:sp>
        <p:nvSpPr>
          <p:cNvPr id="3" name="Rectangle 2"/>
          <p:cNvSpPr/>
          <p:nvPr/>
        </p:nvSpPr>
        <p:spPr>
          <a:xfrm>
            <a:off x="782081" y="980729"/>
            <a:ext cx="7606343" cy="1938992"/>
          </a:xfrm>
          <a:prstGeom prst="rect">
            <a:avLst/>
          </a:prstGeom>
        </p:spPr>
        <p:txBody>
          <a:bodyPr wrap="square">
            <a:spAutoFit/>
          </a:bodyPr>
          <a:lstStyle/>
          <a:p>
            <a:pPr algn="ctr"/>
            <a:endParaRPr lang="el-GR" sz="2000" b="1" dirty="0" smtClean="0">
              <a:latin typeface="Verdana" pitchFamily="34" charset="0"/>
              <a:ea typeface="Verdana" pitchFamily="34" charset="0"/>
              <a:cs typeface="Verdana" pitchFamily="34" charset="0"/>
            </a:endParaRPr>
          </a:p>
          <a:p>
            <a:pPr algn="ctr"/>
            <a:endParaRPr lang="el-GR" sz="2000" b="1" dirty="0" smtClean="0">
              <a:latin typeface="Verdana" pitchFamily="34" charset="0"/>
              <a:ea typeface="Verdana" pitchFamily="34" charset="0"/>
              <a:cs typeface="Verdana" pitchFamily="34" charset="0"/>
            </a:endParaRPr>
          </a:p>
          <a:p>
            <a:pPr algn="ctr"/>
            <a:endParaRPr lang="el-GR" sz="2000" b="1" dirty="0">
              <a:latin typeface="Verdana" pitchFamily="34" charset="0"/>
              <a:ea typeface="Verdana" pitchFamily="34" charset="0"/>
              <a:cs typeface="Verdana" pitchFamily="34" charset="0"/>
            </a:endParaRPr>
          </a:p>
          <a:p>
            <a:pPr algn="ctr"/>
            <a:endParaRPr lang="el-GR" sz="2000" b="1" dirty="0" smtClean="0">
              <a:latin typeface="Verdana" pitchFamily="34" charset="0"/>
              <a:ea typeface="Verdana" pitchFamily="34" charset="0"/>
              <a:cs typeface="Verdana" pitchFamily="34" charset="0"/>
            </a:endParaRPr>
          </a:p>
          <a:p>
            <a:pPr algn="ctr"/>
            <a:endParaRPr lang="el-GR" sz="2000" b="1" dirty="0">
              <a:latin typeface="Verdana" pitchFamily="34" charset="0"/>
              <a:ea typeface="Verdana" pitchFamily="34" charset="0"/>
              <a:cs typeface="Verdana" pitchFamily="34" charset="0"/>
            </a:endParaRPr>
          </a:p>
          <a:p>
            <a:pPr algn="ctr"/>
            <a:endParaRPr lang="el-GR" sz="2000" b="1" dirty="0">
              <a:latin typeface="Verdana" pitchFamily="34" charset="0"/>
              <a:ea typeface="Verdana" pitchFamily="34" charset="0"/>
              <a:cs typeface="Verdana" pitchFamily="34" charset="0"/>
            </a:endParaRPr>
          </a:p>
        </p:txBody>
      </p:sp>
      <p:sp>
        <p:nvSpPr>
          <p:cNvPr id="7" name="Content Placeholder 2"/>
          <p:cNvSpPr>
            <a:spLocks noGrp="1"/>
          </p:cNvSpPr>
          <p:nvPr>
            <p:ph sz="quarter" idx="1"/>
          </p:nvPr>
        </p:nvSpPr>
        <p:spPr>
          <a:xfrm>
            <a:off x="683568" y="1220069"/>
            <a:ext cx="7561262" cy="5018088"/>
          </a:xfrm>
        </p:spPr>
        <p:txBody>
          <a:bodyPr/>
          <a:lstStyle/>
          <a:p>
            <a:pPr marL="0" indent="0" algn="ctr">
              <a:buNone/>
            </a:pPr>
            <a:r>
              <a:rPr lang="el-GR" sz="2000" b="1" dirty="0" smtClean="0">
                <a:latin typeface="Verdana" pitchFamily="34" charset="0"/>
                <a:ea typeface="Verdana" pitchFamily="34" charset="0"/>
                <a:cs typeface="Verdana" pitchFamily="34" charset="0"/>
              </a:rPr>
              <a:t>Συντελεστής Συσχέτισης </a:t>
            </a:r>
            <a:r>
              <a:rPr lang="en-US" sz="2000" b="1" dirty="0" smtClean="0">
                <a:latin typeface="Verdana" pitchFamily="34" charset="0"/>
                <a:ea typeface="Verdana" pitchFamily="34" charset="0"/>
                <a:cs typeface="Verdana" pitchFamily="34" charset="0"/>
              </a:rPr>
              <a:t>Pearson</a:t>
            </a:r>
            <a:endParaRPr lang="el-GR" sz="2000" b="1" dirty="0" smtClean="0">
              <a:latin typeface="Verdana" pitchFamily="34" charset="0"/>
              <a:ea typeface="Verdana" pitchFamily="34" charset="0"/>
              <a:cs typeface="Verdana" pitchFamily="34" charset="0"/>
            </a:endParaRPr>
          </a:p>
        </p:txBody>
      </p:sp>
      <p:sp>
        <p:nvSpPr>
          <p:cNvPr id="6" name="Rectangle 5"/>
          <p:cNvSpPr/>
          <p:nvPr/>
        </p:nvSpPr>
        <p:spPr>
          <a:xfrm>
            <a:off x="782081" y="1974787"/>
            <a:ext cx="7606343" cy="2862322"/>
          </a:xfrm>
          <a:prstGeom prst="rect">
            <a:avLst/>
          </a:prstGeom>
        </p:spPr>
        <p:txBody>
          <a:bodyPr wrap="square">
            <a:spAutoFit/>
          </a:bodyPr>
          <a:lstStyle/>
          <a:p>
            <a:pPr algn="just"/>
            <a:r>
              <a:rPr lang="el-GR" sz="2000" dirty="0" smtClean="0">
                <a:latin typeface="Verdana"/>
              </a:rPr>
              <a:t>Ας θεωρήσουμε μια κλινική δοκιμή</a:t>
            </a:r>
            <a:r>
              <a:rPr lang="en-US" sz="2000" dirty="0" smtClean="0">
                <a:latin typeface="Verdana"/>
              </a:rPr>
              <a:t>.</a:t>
            </a:r>
            <a:endParaRPr lang="en-US" sz="2000" dirty="0">
              <a:latin typeface="Verdana"/>
            </a:endParaRPr>
          </a:p>
          <a:p>
            <a:pPr lvl="0" algn="just"/>
            <a:r>
              <a:rPr lang="el-GR" sz="2000" b="1" dirty="0" smtClean="0">
                <a:latin typeface="Verdana"/>
              </a:rPr>
              <a:t>Υπόθεση</a:t>
            </a:r>
            <a:r>
              <a:rPr lang="en-US" sz="2000" b="1" dirty="0" smtClean="0">
                <a:latin typeface="Verdana"/>
              </a:rPr>
              <a:t>: </a:t>
            </a:r>
            <a:r>
              <a:rPr lang="el-GR" sz="2000" dirty="0">
                <a:solidFill>
                  <a:prstClr val="black"/>
                </a:solidFill>
                <a:latin typeface="Verdana"/>
              </a:rPr>
              <a:t>Υπάρχει κάποια σχέση μεταξύ κάποιων μεταβλητών για παράδειγμα μεταξύ των λιπών που περιέχονται στις τροφές και του επιπέδου χοληστερόλης στο αίμα ή μετααξύ συστολικής πίεσης και ηλικίας.</a:t>
            </a:r>
          </a:p>
          <a:p>
            <a:pPr lvl="0"/>
            <a:r>
              <a:rPr lang="el-GR" sz="2000" b="1" dirty="0">
                <a:solidFill>
                  <a:prstClr val="black"/>
                </a:solidFill>
                <a:latin typeface="Verdana"/>
              </a:rPr>
              <a:t>Ερώτημα:</a:t>
            </a:r>
            <a:r>
              <a:rPr lang="en-US" sz="2000" dirty="0">
                <a:solidFill>
                  <a:prstClr val="black"/>
                </a:solidFill>
                <a:latin typeface="Verdana"/>
              </a:rPr>
              <a:t> </a:t>
            </a:r>
            <a:r>
              <a:rPr lang="el-GR" sz="2000" dirty="0">
                <a:solidFill>
                  <a:prstClr val="black"/>
                </a:solidFill>
                <a:latin typeface="Verdana"/>
              </a:rPr>
              <a:t>Πως μπορούμε να ποσοτικοποιήσουμε τέτοιες σχέσεις; </a:t>
            </a:r>
            <a:r>
              <a:rPr lang="en-US" sz="2000" dirty="0">
                <a:solidFill>
                  <a:prstClr val="black"/>
                </a:solidFill>
                <a:latin typeface="Verdana"/>
              </a:rPr>
              <a:t>How can we quantify such „relationships“?</a:t>
            </a:r>
          </a:p>
          <a:p>
            <a:pPr lvl="0"/>
            <a:r>
              <a:rPr lang="el-GR" sz="2000" b="1" dirty="0">
                <a:solidFill>
                  <a:prstClr val="black"/>
                </a:solidFill>
                <a:latin typeface="Verdana"/>
              </a:rPr>
              <a:t>Αναζητείται: </a:t>
            </a:r>
            <a:r>
              <a:rPr lang="el-GR" sz="2000" dirty="0">
                <a:solidFill>
                  <a:prstClr val="black"/>
                </a:solidFill>
                <a:latin typeface="Verdana"/>
              </a:rPr>
              <a:t>Ένα μέτρο που να ποσοτικοποιεί σχέσεις μεταξύ μεταβλητών </a:t>
            </a:r>
            <a:endParaRPr lang="en-US" sz="2000" dirty="0">
              <a:latin typeface="Verdana"/>
            </a:endParaRPr>
          </a:p>
        </p:txBody>
      </p:sp>
    </p:spTree>
    <p:extLst>
      <p:ext uri="{BB962C8B-B14F-4D97-AF65-F5344CB8AC3E}">
        <p14:creationId xmlns:p14="http://schemas.microsoft.com/office/powerpoint/2010/main" val="970688470"/>
      </p:ext>
    </p:extLst>
  </p:cSld>
  <p:clrMapOvr>
    <a:masterClrMapping/>
  </p:clrMapOvr>
  <mc:AlternateContent xmlns:mc="http://schemas.openxmlformats.org/markup-compatibility/2006">
    <mc:Choice xmlns:p14="http://schemas.microsoft.com/office/powerpoint/2010/main" Requires="p14">
      <p:transition spd="slow" p14:dur="2000">
        <p:pull dir="r"/>
      </p:transition>
    </mc:Choice>
    <mc:Fallback>
      <p:transition spd="slow">
        <p:pull dir="r"/>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95536" y="260648"/>
            <a:ext cx="7211144" cy="431378"/>
          </a:xfrm>
        </p:spPr>
        <p:txBody>
          <a:bodyPr/>
          <a:lstStyle/>
          <a:p>
            <a:pPr algn="ctr" fontAlgn="auto">
              <a:spcAft>
                <a:spcPts val="0"/>
              </a:spcAft>
              <a:defRPr/>
            </a:pPr>
            <a:r>
              <a:rPr lang="el-GR" sz="1600" b="1" dirty="0">
                <a:solidFill>
                  <a:srgbClr val="575F6D"/>
                </a:solidFill>
                <a:latin typeface="Verdana" pitchFamily="34" charset="0"/>
                <a:ea typeface="Verdana" pitchFamily="34" charset="0"/>
                <a:cs typeface="Verdana" pitchFamily="34" charset="0"/>
              </a:rPr>
              <a:t>2.  Απλή Παλινδρόμηση</a:t>
            </a:r>
            <a:endParaRPr lang="el-GR" sz="1600" dirty="0"/>
          </a:p>
        </p:txBody>
      </p:sp>
      <p:pic>
        <p:nvPicPr>
          <p:cNvPr id="2048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813" y="779463"/>
            <a:ext cx="5449887" cy="5408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Θέση υποσέλιδου 1"/>
          <p:cNvSpPr>
            <a:spLocks noGrp="1"/>
          </p:cNvSpPr>
          <p:nvPr>
            <p:ph type="ftr" sz="quarter" idx="16"/>
          </p:nvPr>
        </p:nvSpPr>
        <p:spPr/>
        <p:txBody>
          <a:bodyPr/>
          <a:lstStyle/>
          <a:p>
            <a:pPr>
              <a:defRPr/>
            </a:pPr>
            <a:r>
              <a:rPr lang="el-GR" smtClean="0"/>
              <a:t>Ε. ΠΑΠΑΓΕΩΡΓΙΟΥ</a:t>
            </a:r>
            <a:endParaRPr lang="el-GR"/>
          </a:p>
        </p:txBody>
      </p:sp>
      <p:sp>
        <p:nvSpPr>
          <p:cNvPr id="7" name="6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20</a:t>
            </a:fld>
            <a:endParaRPr lang="el-GR"/>
          </a:p>
        </p:txBody>
      </p:sp>
    </p:spTree>
    <p:extLst>
      <p:ext uri="{BB962C8B-B14F-4D97-AF65-F5344CB8AC3E}">
        <p14:creationId xmlns:p14="http://schemas.microsoft.com/office/powerpoint/2010/main" val="1577968895"/>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427913" cy="633412"/>
          </a:xfrm>
        </p:spPr>
        <p:txBody>
          <a:bodyPr/>
          <a:lstStyle/>
          <a:p>
            <a:pPr algn="ctr" fontAlgn="auto">
              <a:spcAft>
                <a:spcPts val="0"/>
              </a:spcAft>
              <a:defRPr/>
            </a:pPr>
            <a:r>
              <a:rPr lang="el-GR" sz="1600" b="1" dirty="0">
                <a:solidFill>
                  <a:srgbClr val="575F6D"/>
                </a:solidFill>
                <a:latin typeface="Verdana" pitchFamily="34" charset="0"/>
                <a:ea typeface="Verdana" pitchFamily="34" charset="0"/>
                <a:cs typeface="Verdana" pitchFamily="34" charset="0"/>
              </a:rPr>
              <a:t>2.  Απλή Παλινδρόμηση</a:t>
            </a:r>
            <a:endParaRPr lang="el-GR" sz="1600" dirty="0"/>
          </a:p>
        </p:txBody>
      </p:sp>
      <p:sp>
        <p:nvSpPr>
          <p:cNvPr id="23558" name="TextBox 4"/>
          <p:cNvSpPr txBox="1">
            <a:spLocks noChangeArrowheads="1"/>
          </p:cNvSpPr>
          <p:nvPr/>
        </p:nvSpPr>
        <p:spPr bwMode="auto">
          <a:xfrm>
            <a:off x="827584" y="1015599"/>
            <a:ext cx="7561263"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algn="just"/>
            <a:endParaRPr lang="el-GR" b="1" i="1" dirty="0" smtClean="0">
              <a:latin typeface="Verdana" pitchFamily="34" charset="0"/>
              <a:ea typeface="Verdana" pitchFamily="34" charset="0"/>
              <a:cs typeface="Verdana" pitchFamily="34" charset="0"/>
            </a:endParaRPr>
          </a:p>
          <a:p>
            <a:pPr algn="just"/>
            <a:r>
              <a:rPr lang="el-GR" dirty="0" smtClean="0">
                <a:latin typeface="Verdana" pitchFamily="34" charset="0"/>
                <a:ea typeface="Verdana" pitchFamily="34" charset="0"/>
                <a:cs typeface="Verdana" pitchFamily="34" charset="0"/>
              </a:rPr>
              <a:t> </a:t>
            </a:r>
            <a:r>
              <a:rPr lang="el-GR" b="1" dirty="0" smtClean="0">
                <a:latin typeface="Verdana" pitchFamily="34" charset="0"/>
                <a:ea typeface="Verdana" pitchFamily="34" charset="0"/>
                <a:cs typeface="Verdana" pitchFamily="34" charset="0"/>
              </a:rPr>
              <a:t>Ερμηνεία του β:</a:t>
            </a:r>
          </a:p>
          <a:p>
            <a:pPr algn="just"/>
            <a:r>
              <a:rPr lang="el-GR" dirty="0" smtClean="0">
                <a:latin typeface="Verdana" pitchFamily="34" charset="0"/>
                <a:ea typeface="Verdana" pitchFamily="34" charset="0"/>
                <a:cs typeface="Verdana" pitchFamily="34" charset="0"/>
              </a:rPr>
              <a:t>Ο συντελεστής β εκφράζει την μεταβολή στην εξαρτημένη μεταβλητή Υ όταν η ανεξάρτητη μεταβλητή Χ αυξηθεί κατά μία μονάδα.</a:t>
            </a:r>
          </a:p>
          <a:p>
            <a:pPr algn="just"/>
            <a:endParaRPr lang="el-GR" dirty="0" smtClean="0">
              <a:latin typeface="Verdana" pitchFamily="34" charset="0"/>
              <a:ea typeface="Verdana" pitchFamily="34" charset="0"/>
              <a:cs typeface="Verdana" pitchFamily="34" charset="0"/>
            </a:endParaRPr>
          </a:p>
          <a:p>
            <a:pPr algn="just"/>
            <a:r>
              <a:rPr lang="el-GR" dirty="0" smtClean="0">
                <a:latin typeface="Verdana" pitchFamily="34" charset="0"/>
                <a:ea typeface="Verdana" pitchFamily="34" charset="0"/>
                <a:cs typeface="Verdana" pitchFamily="34" charset="0"/>
              </a:rPr>
              <a:t>Επίσης, εάν β=0, το μοντέλο παίρνει την μορφή:</a:t>
            </a:r>
          </a:p>
          <a:p>
            <a:pPr algn="ctr"/>
            <a:r>
              <a:rPr lang="el-GR" dirty="0" smtClean="0">
                <a:latin typeface="Verdana" pitchFamily="34" charset="0"/>
                <a:ea typeface="Verdana" pitchFamily="34" charset="0"/>
                <a:cs typeface="Verdana" pitchFamily="34" charset="0"/>
              </a:rPr>
              <a:t>Υ=α</a:t>
            </a:r>
          </a:p>
          <a:p>
            <a:pPr algn="just"/>
            <a:r>
              <a:rPr lang="el-GR" dirty="0" smtClean="0">
                <a:latin typeface="Verdana" pitchFamily="34" charset="0"/>
                <a:ea typeface="Verdana" pitchFamily="34" charset="0"/>
                <a:cs typeface="Verdana" pitchFamily="34" charset="0"/>
              </a:rPr>
              <a:t>Και συνεπώς η ανεξάρτητη </a:t>
            </a:r>
            <a:r>
              <a:rPr lang="el-GR" dirty="0">
                <a:latin typeface="Verdana" pitchFamily="34" charset="0"/>
                <a:ea typeface="Verdana" pitchFamily="34" charset="0"/>
                <a:cs typeface="Verdana" pitchFamily="34" charset="0"/>
              </a:rPr>
              <a:t>μεταβλητή </a:t>
            </a:r>
            <a:r>
              <a:rPr lang="el-GR" dirty="0" smtClean="0">
                <a:latin typeface="Verdana" pitchFamily="34" charset="0"/>
                <a:ea typeface="Verdana" pitchFamily="34" charset="0"/>
                <a:cs typeface="Verdana" pitchFamily="34" charset="0"/>
              </a:rPr>
              <a:t>Χ δεν επηρεάζει καθόλου την Υ.</a:t>
            </a:r>
          </a:p>
          <a:p>
            <a:pPr algn="just"/>
            <a:r>
              <a:rPr lang="el-GR" dirty="0" smtClean="0">
                <a:latin typeface="Verdana" pitchFamily="34" charset="0"/>
                <a:ea typeface="Verdana" pitchFamily="34" charset="0"/>
                <a:cs typeface="Verdana" pitchFamily="34" charset="0"/>
              </a:rPr>
              <a:t>Σ΄αυτό το σημείο πρέπει να προσέξουμε γιατί στην  ακρίβεια </a:t>
            </a:r>
            <a:r>
              <a:rPr lang="el-GR" dirty="0">
                <a:latin typeface="Verdana" pitchFamily="34" charset="0"/>
                <a:ea typeface="Verdana" pitchFamily="34" charset="0"/>
                <a:cs typeface="Verdana" pitchFamily="34" charset="0"/>
              </a:rPr>
              <a:t>η ανεξάρτητη μεταβλητή Χ </a:t>
            </a:r>
            <a:r>
              <a:rPr lang="el-GR" dirty="0" smtClean="0">
                <a:latin typeface="Verdana" pitchFamily="34" charset="0"/>
                <a:ea typeface="Verdana" pitchFamily="34" charset="0"/>
                <a:cs typeface="Verdana" pitchFamily="34" charset="0"/>
              </a:rPr>
              <a:t>δεν έχει καμμία γραμμική σχέση με την Υ. Δεν αποκλείονται όμως άλλου είδους επιδράσεις. </a:t>
            </a:r>
            <a:endParaRPr lang="el-GR" dirty="0">
              <a:latin typeface="Verdana" pitchFamily="34" charset="0"/>
              <a:ea typeface="Verdana" pitchFamily="34" charset="0"/>
              <a:cs typeface="Verdana" pitchFamily="34" charset="0"/>
            </a:endParaRPr>
          </a:p>
        </p:txBody>
      </p:sp>
      <p:sp>
        <p:nvSpPr>
          <p:cNvPr id="2" name="Θέση υποσέλιδου 1"/>
          <p:cNvSpPr>
            <a:spLocks noGrp="1"/>
          </p:cNvSpPr>
          <p:nvPr>
            <p:ph type="ftr" sz="quarter" idx="16"/>
          </p:nvPr>
        </p:nvSpPr>
        <p:spPr/>
        <p:txBody>
          <a:bodyPr/>
          <a:lstStyle/>
          <a:p>
            <a:pPr>
              <a:defRPr/>
            </a:pPr>
            <a:r>
              <a:rPr lang="el-GR" smtClean="0"/>
              <a:t>Ε. ΠΑΠΑΓΕΩΡΓΙΟΥ</a:t>
            </a:r>
            <a:endParaRPr lang="el-GR"/>
          </a:p>
        </p:txBody>
      </p:sp>
      <p:sp>
        <p:nvSpPr>
          <p:cNvPr id="7" name="6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21</a:t>
            </a:fld>
            <a:endParaRPr lang="el-GR"/>
          </a:p>
        </p:txBody>
      </p:sp>
    </p:spTree>
    <p:extLst>
      <p:ext uri="{BB962C8B-B14F-4D97-AF65-F5344CB8AC3E}">
        <p14:creationId xmlns:p14="http://schemas.microsoft.com/office/powerpoint/2010/main" val="898456011"/>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427913" cy="633412"/>
          </a:xfrm>
        </p:spPr>
        <p:txBody>
          <a:bodyPr/>
          <a:lstStyle/>
          <a:p>
            <a:pPr algn="ctr" fontAlgn="auto">
              <a:spcAft>
                <a:spcPts val="0"/>
              </a:spcAft>
              <a:defRPr/>
            </a:pPr>
            <a:r>
              <a:rPr lang="el-GR" sz="1600" b="1" dirty="0">
                <a:solidFill>
                  <a:schemeClr val="accent6">
                    <a:lumMod val="50000"/>
                  </a:schemeClr>
                </a:solidFill>
                <a:latin typeface="Verdana" pitchFamily="34" charset="0"/>
                <a:ea typeface="Verdana" pitchFamily="34" charset="0"/>
                <a:cs typeface="Verdana" pitchFamily="34" charset="0"/>
              </a:rPr>
              <a:t>2.  Απλή Παλινδρόμηση</a:t>
            </a:r>
            <a:endParaRPr lang="el-GR" sz="1600" dirty="0">
              <a:solidFill>
                <a:schemeClr val="accent6">
                  <a:lumMod val="50000"/>
                </a:schemeClr>
              </a:solidFill>
            </a:endParaRPr>
          </a:p>
        </p:txBody>
      </p:sp>
      <p:sp>
        <p:nvSpPr>
          <p:cNvPr id="21509" name="TextBox 1"/>
          <p:cNvSpPr txBox="1">
            <a:spLocks noChangeArrowheads="1"/>
          </p:cNvSpPr>
          <p:nvPr/>
        </p:nvSpPr>
        <p:spPr bwMode="auto">
          <a:xfrm>
            <a:off x="1907704" y="1123031"/>
            <a:ext cx="5112567" cy="4955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algn="ctr"/>
            <a:endParaRPr lang="el-GR" sz="2000" dirty="0" smtClean="0"/>
          </a:p>
          <a:p>
            <a:pPr algn="ctr"/>
            <a:r>
              <a:rPr lang="el-GR" sz="2000" dirty="0" smtClean="0"/>
              <a:t>Παράλληλα έχουμε την δυνατότητα να </a:t>
            </a:r>
            <a:r>
              <a:rPr lang="el-GR" sz="2000" dirty="0"/>
              <a:t>κάνουμε πρόβλεψη μέσω του γραμμικού μας μοντέλου για την πυκνότητα πρωτείνης για οποιαδήποτε τιμή της απορρόφησης πρωτείνης </a:t>
            </a:r>
            <a:r>
              <a:rPr lang="el-GR" sz="2000" dirty="0" smtClean="0"/>
              <a:t> που μας ενδιαφέρει.</a:t>
            </a:r>
          </a:p>
          <a:p>
            <a:pPr algn="ctr"/>
            <a:r>
              <a:rPr lang="el-GR" sz="2000" dirty="0" smtClean="0"/>
              <a:t>Παρατίθεται ένα παράδειγμα:</a:t>
            </a:r>
          </a:p>
          <a:p>
            <a:pPr algn="ctr"/>
            <a:r>
              <a:rPr lang="el-GR" sz="2000" dirty="0" smtClean="0"/>
              <a:t>Έστω ότι θέλουμε να κάνουμε πρόβλεψη στις τιμές της απορρόφησης της πρωτείνης </a:t>
            </a:r>
          </a:p>
          <a:p>
            <a:pPr algn="ctr"/>
            <a:r>
              <a:rPr lang="el-GR" sz="2000" dirty="0" smtClean="0"/>
              <a:t>χ=0.1 και χ=0.8.</a:t>
            </a:r>
          </a:p>
          <a:p>
            <a:pPr algn="ctr"/>
            <a:r>
              <a:rPr lang="el-GR" sz="2000" dirty="0" smtClean="0"/>
              <a:t>Ταυτόχρονα έχουμε την δυνατότητα να έχουμε ένα 95% Δ.Ε. για την πρόβλεψη.</a:t>
            </a:r>
          </a:p>
          <a:p>
            <a:pPr algn="ctr"/>
            <a:r>
              <a:rPr lang="el-GR" sz="2000" dirty="0" smtClean="0"/>
              <a:t>Παίρνουμε το ακόλουθο αποτέλεσμα:</a:t>
            </a:r>
            <a:endParaRPr lang="el-GR" sz="2000" dirty="0"/>
          </a:p>
          <a:p>
            <a:pPr algn="ctr"/>
            <a:endParaRPr lang="el-GR" dirty="0"/>
          </a:p>
          <a:p>
            <a:pPr algn="ctr"/>
            <a:endParaRPr lang="el-GR" dirty="0"/>
          </a:p>
        </p:txBody>
      </p:sp>
      <p:sp>
        <p:nvSpPr>
          <p:cNvPr id="2" name="Θέση υποσέλιδου 1"/>
          <p:cNvSpPr>
            <a:spLocks noGrp="1"/>
          </p:cNvSpPr>
          <p:nvPr>
            <p:ph type="ftr" sz="quarter" idx="16"/>
          </p:nvPr>
        </p:nvSpPr>
        <p:spPr/>
        <p:txBody>
          <a:bodyPr/>
          <a:lstStyle/>
          <a:p>
            <a:pPr>
              <a:defRPr/>
            </a:pPr>
            <a:r>
              <a:rPr lang="el-GR" smtClean="0"/>
              <a:t>Ε. ΠΑΠΑΓΕΩΡΓΙΟΥ</a:t>
            </a:r>
            <a:endParaRPr lang="el-GR"/>
          </a:p>
        </p:txBody>
      </p:sp>
      <p:sp>
        <p:nvSpPr>
          <p:cNvPr id="7" name="6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22</a:t>
            </a:fld>
            <a:endParaRPr lang="el-GR"/>
          </a:p>
        </p:txBody>
      </p:sp>
    </p:spTree>
    <p:extLst>
      <p:ext uri="{BB962C8B-B14F-4D97-AF65-F5344CB8AC3E}">
        <p14:creationId xmlns:p14="http://schemas.microsoft.com/office/powerpoint/2010/main" val="2649249419"/>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7427913" cy="633412"/>
          </a:xfrm>
        </p:spPr>
        <p:txBody>
          <a:bodyPr/>
          <a:lstStyle/>
          <a:p>
            <a:pPr algn="ctr" fontAlgn="auto">
              <a:spcAft>
                <a:spcPts val="0"/>
              </a:spcAft>
              <a:defRPr/>
            </a:pPr>
            <a:r>
              <a:rPr lang="el-GR" sz="1600" b="1" dirty="0">
                <a:solidFill>
                  <a:srgbClr val="575F6D"/>
                </a:solidFill>
                <a:latin typeface="Verdana" pitchFamily="34" charset="0"/>
                <a:ea typeface="Verdana" pitchFamily="34" charset="0"/>
                <a:cs typeface="Verdana" pitchFamily="34" charset="0"/>
              </a:rPr>
              <a:t>2.  Απλή Παλινδρόμηση</a:t>
            </a:r>
            <a:endParaRPr lang="el-GR" sz="1600" dirty="0"/>
          </a:p>
        </p:txBody>
      </p:sp>
      <p:sp>
        <p:nvSpPr>
          <p:cNvPr id="22533" name="TextBox 1"/>
          <p:cNvSpPr txBox="1">
            <a:spLocks noChangeArrowheads="1"/>
          </p:cNvSpPr>
          <p:nvPr/>
        </p:nvSpPr>
        <p:spPr bwMode="auto">
          <a:xfrm>
            <a:off x="468313" y="1125538"/>
            <a:ext cx="7632700" cy="313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algn="just"/>
            <a:endParaRPr lang="el-GR"/>
          </a:p>
          <a:p>
            <a:pPr algn="just"/>
            <a:endParaRPr lang="el-GR"/>
          </a:p>
          <a:p>
            <a:pPr algn="just"/>
            <a:endParaRPr lang="el-GR"/>
          </a:p>
          <a:p>
            <a:pPr algn="just"/>
            <a:endParaRPr lang="el-GR"/>
          </a:p>
          <a:p>
            <a:pPr algn="just"/>
            <a:endParaRPr lang="el-GR"/>
          </a:p>
          <a:p>
            <a:pPr algn="just"/>
            <a:endParaRPr lang="el-GR"/>
          </a:p>
          <a:p>
            <a:pPr algn="just"/>
            <a:endParaRPr lang="el-GR"/>
          </a:p>
          <a:p>
            <a:pPr algn="just"/>
            <a:endParaRPr lang="el-GR"/>
          </a:p>
          <a:p>
            <a:pPr algn="just"/>
            <a:endParaRPr lang="el-GR"/>
          </a:p>
          <a:p>
            <a:pPr algn="just"/>
            <a:endParaRPr lang="el-GR"/>
          </a:p>
          <a:p>
            <a:pPr algn="just"/>
            <a:endParaRPr lang="el-GR"/>
          </a:p>
        </p:txBody>
      </p:sp>
      <p:pic>
        <p:nvPicPr>
          <p:cNvPr id="2253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1268760"/>
            <a:ext cx="6397123" cy="4007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Θέση υποσέλιδου 1"/>
          <p:cNvSpPr>
            <a:spLocks noGrp="1"/>
          </p:cNvSpPr>
          <p:nvPr>
            <p:ph type="ftr" sz="quarter" idx="16"/>
          </p:nvPr>
        </p:nvSpPr>
        <p:spPr/>
        <p:txBody>
          <a:bodyPr/>
          <a:lstStyle/>
          <a:p>
            <a:pPr>
              <a:defRPr/>
            </a:pPr>
            <a:r>
              <a:rPr lang="el-GR" smtClean="0"/>
              <a:t>Ε. ΠΑΠΑΓΕΩΡΓΙΟΥ</a:t>
            </a:r>
            <a:endParaRPr lang="el-GR"/>
          </a:p>
        </p:txBody>
      </p:sp>
      <p:sp>
        <p:nvSpPr>
          <p:cNvPr id="7" name="6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23</a:t>
            </a:fld>
            <a:endParaRPr lang="el-GR"/>
          </a:p>
        </p:txBody>
      </p:sp>
    </p:spTree>
    <p:extLst>
      <p:ext uri="{BB962C8B-B14F-4D97-AF65-F5344CB8AC3E}">
        <p14:creationId xmlns:p14="http://schemas.microsoft.com/office/powerpoint/2010/main" val="17241660"/>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7240" y="332656"/>
            <a:ext cx="7571184" cy="720080"/>
          </a:xfrm>
        </p:spPr>
        <p:txBody>
          <a:bodyPr>
            <a:normAutofit/>
          </a:bodyPr>
          <a:lstStyle/>
          <a:p>
            <a:pPr algn="ctr"/>
            <a:r>
              <a:rPr lang="el-GR" sz="1800" b="1" dirty="0">
                <a:solidFill>
                  <a:srgbClr val="575F6D"/>
                </a:solidFill>
                <a:latin typeface="Verdana" pitchFamily="34" charset="0"/>
                <a:ea typeface="Verdana" pitchFamily="34" charset="0"/>
                <a:cs typeface="Verdana" pitchFamily="34" charset="0"/>
              </a:rPr>
              <a:t>Συσχέτιση</a:t>
            </a:r>
            <a:endParaRPr lang="el-GR" dirty="0"/>
          </a:p>
        </p:txBody>
      </p:sp>
      <p:sp>
        <p:nvSpPr>
          <p:cNvPr id="4" name="Slide Number Placeholder 3"/>
          <p:cNvSpPr>
            <a:spLocks noGrp="1"/>
          </p:cNvSpPr>
          <p:nvPr>
            <p:ph type="sldNum" sz="quarter" idx="4294967295"/>
          </p:nvPr>
        </p:nvSpPr>
        <p:spPr>
          <a:xfrm>
            <a:off x="8129588" y="5734050"/>
            <a:ext cx="609600" cy="520700"/>
          </a:xfrm>
          <a:prstGeom prst="rect">
            <a:avLst/>
          </a:prstGeom>
        </p:spPr>
        <p:txBody>
          <a:bodyPr/>
          <a:lstStyle/>
          <a:p>
            <a:pPr>
              <a:defRPr/>
            </a:pPr>
            <a:fld id="{337F9D12-4836-4BC2-812B-B841C917A6F9}" type="slidenum">
              <a:rPr lang="el-GR" smtClean="0"/>
              <a:pPr>
                <a:defRPr/>
              </a:pPr>
              <a:t>3</a:t>
            </a:fld>
            <a:endParaRPr lang="el-GR"/>
          </a:p>
        </p:txBody>
      </p:sp>
      <p:sp>
        <p:nvSpPr>
          <p:cNvPr id="3" name="Rectangle 2"/>
          <p:cNvSpPr/>
          <p:nvPr/>
        </p:nvSpPr>
        <p:spPr>
          <a:xfrm>
            <a:off x="782081" y="980729"/>
            <a:ext cx="7606343" cy="1938992"/>
          </a:xfrm>
          <a:prstGeom prst="rect">
            <a:avLst/>
          </a:prstGeom>
        </p:spPr>
        <p:txBody>
          <a:bodyPr wrap="square">
            <a:spAutoFit/>
          </a:bodyPr>
          <a:lstStyle/>
          <a:p>
            <a:pPr algn="ctr"/>
            <a:endParaRPr lang="el-GR" sz="2000" b="1" dirty="0" smtClean="0">
              <a:latin typeface="Verdana" pitchFamily="34" charset="0"/>
              <a:ea typeface="Verdana" pitchFamily="34" charset="0"/>
              <a:cs typeface="Verdana" pitchFamily="34" charset="0"/>
            </a:endParaRPr>
          </a:p>
          <a:p>
            <a:pPr algn="ctr"/>
            <a:endParaRPr lang="el-GR" sz="2000" b="1" dirty="0" smtClean="0">
              <a:latin typeface="Verdana" pitchFamily="34" charset="0"/>
              <a:ea typeface="Verdana" pitchFamily="34" charset="0"/>
              <a:cs typeface="Verdana" pitchFamily="34" charset="0"/>
            </a:endParaRPr>
          </a:p>
          <a:p>
            <a:pPr algn="ctr"/>
            <a:endParaRPr lang="el-GR" sz="2000" b="1" dirty="0">
              <a:latin typeface="Verdana" pitchFamily="34" charset="0"/>
              <a:ea typeface="Verdana" pitchFamily="34" charset="0"/>
              <a:cs typeface="Verdana" pitchFamily="34" charset="0"/>
            </a:endParaRPr>
          </a:p>
          <a:p>
            <a:pPr algn="ctr"/>
            <a:endParaRPr lang="el-GR" sz="2000" b="1" dirty="0" smtClean="0">
              <a:latin typeface="Verdana" pitchFamily="34" charset="0"/>
              <a:ea typeface="Verdana" pitchFamily="34" charset="0"/>
              <a:cs typeface="Verdana" pitchFamily="34" charset="0"/>
            </a:endParaRPr>
          </a:p>
          <a:p>
            <a:pPr algn="ctr"/>
            <a:endParaRPr lang="el-GR" sz="2000" b="1" dirty="0">
              <a:latin typeface="Verdana" pitchFamily="34" charset="0"/>
              <a:ea typeface="Verdana" pitchFamily="34" charset="0"/>
              <a:cs typeface="Verdana" pitchFamily="34" charset="0"/>
            </a:endParaRPr>
          </a:p>
          <a:p>
            <a:pPr algn="ctr"/>
            <a:endParaRPr lang="el-GR" sz="2000" b="1" dirty="0">
              <a:latin typeface="Verdana" pitchFamily="34" charset="0"/>
              <a:ea typeface="Verdana" pitchFamily="34" charset="0"/>
              <a:cs typeface="Verdana" pitchFamily="34" charset="0"/>
            </a:endParaRPr>
          </a:p>
        </p:txBody>
      </p:sp>
      <p:sp>
        <p:nvSpPr>
          <p:cNvPr id="7" name="Content Placeholder 2"/>
          <p:cNvSpPr>
            <a:spLocks noGrp="1"/>
          </p:cNvSpPr>
          <p:nvPr>
            <p:ph sz="quarter" idx="1"/>
          </p:nvPr>
        </p:nvSpPr>
        <p:spPr>
          <a:xfrm>
            <a:off x="683568" y="1220069"/>
            <a:ext cx="7561262" cy="5018088"/>
          </a:xfrm>
        </p:spPr>
        <p:txBody>
          <a:bodyPr/>
          <a:lstStyle/>
          <a:p>
            <a:pPr marL="0" indent="0" algn="ctr">
              <a:buNone/>
            </a:pPr>
            <a:r>
              <a:rPr lang="el-GR" sz="2000" b="1" dirty="0">
                <a:latin typeface="Verdana" pitchFamily="34" charset="0"/>
                <a:ea typeface="Verdana" pitchFamily="34" charset="0"/>
                <a:cs typeface="Verdana" pitchFamily="34" charset="0"/>
              </a:rPr>
              <a:t>Συντελεστής Συσχέτισης </a:t>
            </a:r>
            <a:r>
              <a:rPr lang="en-US" sz="2000" b="1" dirty="0">
                <a:latin typeface="Verdana" pitchFamily="34" charset="0"/>
                <a:ea typeface="Verdana" pitchFamily="34" charset="0"/>
                <a:cs typeface="Verdana" pitchFamily="34" charset="0"/>
              </a:rPr>
              <a:t>Pearson</a:t>
            </a:r>
            <a:endParaRPr lang="en-US" sz="2000" b="1" dirty="0">
              <a:latin typeface="Verdana" pitchFamily="34" charset="0"/>
              <a:ea typeface="Verdana" pitchFamily="34" charset="0"/>
              <a:cs typeface="Verdana" pitchFamily="34" charset="0"/>
            </a:endParaRPr>
          </a:p>
        </p:txBody>
      </p:sp>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0368" y="1700808"/>
            <a:ext cx="5569768" cy="45464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1061777"/>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7240" y="332656"/>
            <a:ext cx="7571184" cy="720080"/>
          </a:xfrm>
        </p:spPr>
        <p:txBody>
          <a:bodyPr>
            <a:normAutofit/>
          </a:bodyPr>
          <a:lstStyle/>
          <a:p>
            <a:pPr algn="ctr"/>
            <a:r>
              <a:rPr lang="el-GR" sz="1800" b="1" dirty="0">
                <a:solidFill>
                  <a:srgbClr val="575F6D"/>
                </a:solidFill>
                <a:latin typeface="Verdana" pitchFamily="34" charset="0"/>
                <a:ea typeface="Verdana" pitchFamily="34" charset="0"/>
                <a:cs typeface="Verdana" pitchFamily="34" charset="0"/>
              </a:rPr>
              <a:t>Συσχέτιση</a:t>
            </a:r>
            <a:endParaRPr lang="el-GR" sz="1800" dirty="0"/>
          </a:p>
        </p:txBody>
      </p:sp>
      <p:sp>
        <p:nvSpPr>
          <p:cNvPr id="4" name="Slide Number Placeholder 3"/>
          <p:cNvSpPr>
            <a:spLocks noGrp="1"/>
          </p:cNvSpPr>
          <p:nvPr>
            <p:ph type="sldNum" sz="quarter" idx="4294967295"/>
          </p:nvPr>
        </p:nvSpPr>
        <p:spPr>
          <a:xfrm>
            <a:off x="8129588" y="5734050"/>
            <a:ext cx="609600" cy="520700"/>
          </a:xfrm>
          <a:prstGeom prst="rect">
            <a:avLst/>
          </a:prstGeom>
        </p:spPr>
        <p:txBody>
          <a:bodyPr/>
          <a:lstStyle/>
          <a:p>
            <a:pPr>
              <a:defRPr/>
            </a:pPr>
            <a:fld id="{337F9D12-4836-4BC2-812B-B841C917A6F9}" type="slidenum">
              <a:rPr lang="el-GR" smtClean="0"/>
              <a:pPr>
                <a:defRPr/>
              </a:pPr>
              <a:t>4</a:t>
            </a:fld>
            <a:endParaRPr lang="el-GR"/>
          </a:p>
        </p:txBody>
      </p:sp>
      <p:sp>
        <p:nvSpPr>
          <p:cNvPr id="3" name="Rectangle 2"/>
          <p:cNvSpPr/>
          <p:nvPr/>
        </p:nvSpPr>
        <p:spPr>
          <a:xfrm>
            <a:off x="782081" y="980729"/>
            <a:ext cx="7606343" cy="1938992"/>
          </a:xfrm>
          <a:prstGeom prst="rect">
            <a:avLst/>
          </a:prstGeom>
        </p:spPr>
        <p:txBody>
          <a:bodyPr wrap="square">
            <a:spAutoFit/>
          </a:bodyPr>
          <a:lstStyle/>
          <a:p>
            <a:pPr algn="ctr"/>
            <a:endParaRPr lang="el-GR" sz="2000" b="1" dirty="0" smtClean="0">
              <a:latin typeface="Verdana" pitchFamily="34" charset="0"/>
              <a:ea typeface="Verdana" pitchFamily="34" charset="0"/>
              <a:cs typeface="Verdana" pitchFamily="34" charset="0"/>
            </a:endParaRPr>
          </a:p>
          <a:p>
            <a:pPr algn="ctr"/>
            <a:endParaRPr lang="el-GR" sz="2000" b="1" dirty="0" smtClean="0">
              <a:latin typeface="Verdana" pitchFamily="34" charset="0"/>
              <a:ea typeface="Verdana" pitchFamily="34" charset="0"/>
              <a:cs typeface="Verdana" pitchFamily="34" charset="0"/>
            </a:endParaRPr>
          </a:p>
          <a:p>
            <a:pPr algn="ctr"/>
            <a:endParaRPr lang="el-GR" sz="2000" b="1" dirty="0">
              <a:latin typeface="Verdana" pitchFamily="34" charset="0"/>
              <a:ea typeface="Verdana" pitchFamily="34" charset="0"/>
              <a:cs typeface="Verdana" pitchFamily="34" charset="0"/>
            </a:endParaRPr>
          </a:p>
          <a:p>
            <a:pPr algn="ctr"/>
            <a:endParaRPr lang="el-GR" sz="2000" b="1" dirty="0" smtClean="0">
              <a:latin typeface="Verdana" pitchFamily="34" charset="0"/>
              <a:ea typeface="Verdana" pitchFamily="34" charset="0"/>
              <a:cs typeface="Verdana" pitchFamily="34" charset="0"/>
            </a:endParaRPr>
          </a:p>
          <a:p>
            <a:pPr algn="ctr"/>
            <a:endParaRPr lang="el-GR" sz="2000" b="1" dirty="0">
              <a:latin typeface="Verdana" pitchFamily="34" charset="0"/>
              <a:ea typeface="Verdana" pitchFamily="34" charset="0"/>
              <a:cs typeface="Verdana" pitchFamily="34" charset="0"/>
            </a:endParaRPr>
          </a:p>
          <a:p>
            <a:pPr algn="ctr"/>
            <a:endParaRPr lang="el-GR" sz="2000" b="1" dirty="0">
              <a:latin typeface="Verdana" pitchFamily="34" charset="0"/>
              <a:ea typeface="Verdana" pitchFamily="34" charset="0"/>
              <a:cs typeface="Verdana" pitchFamily="34" charset="0"/>
            </a:endParaRPr>
          </a:p>
        </p:txBody>
      </p:sp>
      <p:sp>
        <p:nvSpPr>
          <p:cNvPr id="7" name="Content Placeholder 2"/>
          <p:cNvSpPr>
            <a:spLocks noGrp="1"/>
          </p:cNvSpPr>
          <p:nvPr>
            <p:ph sz="quarter" idx="1"/>
          </p:nvPr>
        </p:nvSpPr>
        <p:spPr>
          <a:xfrm>
            <a:off x="683568" y="1220069"/>
            <a:ext cx="7561262" cy="5018088"/>
          </a:xfrm>
        </p:spPr>
        <p:txBody>
          <a:bodyPr/>
          <a:lstStyle/>
          <a:p>
            <a:pPr marL="0" indent="0" algn="ctr">
              <a:buNone/>
            </a:pPr>
            <a:r>
              <a:rPr lang="el-GR" sz="2000" b="1" dirty="0">
                <a:latin typeface="Verdana" pitchFamily="34" charset="0"/>
                <a:ea typeface="Verdana" pitchFamily="34" charset="0"/>
                <a:cs typeface="Verdana" pitchFamily="34" charset="0"/>
              </a:rPr>
              <a:t>Συντελεστής Συσχέτισης </a:t>
            </a:r>
            <a:r>
              <a:rPr lang="en-US" sz="2000" b="1" dirty="0">
                <a:latin typeface="Verdana" pitchFamily="34" charset="0"/>
                <a:ea typeface="Verdana" pitchFamily="34" charset="0"/>
                <a:cs typeface="Verdana" pitchFamily="34" charset="0"/>
              </a:rPr>
              <a:t>Pearson</a:t>
            </a:r>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1952854"/>
            <a:ext cx="5716896" cy="421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728182"/>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7240" y="332656"/>
            <a:ext cx="7571184" cy="720080"/>
          </a:xfrm>
        </p:spPr>
        <p:txBody>
          <a:bodyPr>
            <a:normAutofit/>
          </a:bodyPr>
          <a:lstStyle/>
          <a:p>
            <a:pPr algn="ctr"/>
            <a:r>
              <a:rPr lang="el-GR" sz="1800" b="1" dirty="0">
                <a:solidFill>
                  <a:srgbClr val="575F6D"/>
                </a:solidFill>
                <a:latin typeface="Verdana" pitchFamily="34" charset="0"/>
                <a:ea typeface="Verdana" pitchFamily="34" charset="0"/>
                <a:cs typeface="Verdana" pitchFamily="34" charset="0"/>
              </a:rPr>
              <a:t>Συσχέτιση</a:t>
            </a:r>
            <a:endParaRPr lang="el-GR" sz="1800" dirty="0"/>
          </a:p>
        </p:txBody>
      </p:sp>
      <p:sp>
        <p:nvSpPr>
          <p:cNvPr id="4" name="Slide Number Placeholder 3"/>
          <p:cNvSpPr>
            <a:spLocks noGrp="1"/>
          </p:cNvSpPr>
          <p:nvPr>
            <p:ph type="sldNum" sz="quarter" idx="4294967295"/>
          </p:nvPr>
        </p:nvSpPr>
        <p:spPr>
          <a:xfrm>
            <a:off x="8129588" y="5734050"/>
            <a:ext cx="609600" cy="520700"/>
          </a:xfrm>
          <a:prstGeom prst="rect">
            <a:avLst/>
          </a:prstGeom>
        </p:spPr>
        <p:txBody>
          <a:bodyPr/>
          <a:lstStyle/>
          <a:p>
            <a:pPr>
              <a:defRPr/>
            </a:pPr>
            <a:fld id="{337F9D12-4836-4BC2-812B-B841C917A6F9}" type="slidenum">
              <a:rPr lang="el-GR" smtClean="0"/>
              <a:pPr>
                <a:defRPr/>
              </a:pPr>
              <a:t>5</a:t>
            </a:fld>
            <a:endParaRPr lang="el-GR"/>
          </a:p>
        </p:txBody>
      </p:sp>
      <p:sp>
        <p:nvSpPr>
          <p:cNvPr id="3" name="Rectangle 2"/>
          <p:cNvSpPr/>
          <p:nvPr/>
        </p:nvSpPr>
        <p:spPr>
          <a:xfrm>
            <a:off x="782081" y="980729"/>
            <a:ext cx="7606343" cy="1938992"/>
          </a:xfrm>
          <a:prstGeom prst="rect">
            <a:avLst/>
          </a:prstGeom>
        </p:spPr>
        <p:txBody>
          <a:bodyPr wrap="square">
            <a:spAutoFit/>
          </a:bodyPr>
          <a:lstStyle/>
          <a:p>
            <a:pPr algn="ctr"/>
            <a:endParaRPr lang="el-GR" sz="2000" b="1" dirty="0" smtClean="0">
              <a:latin typeface="Verdana" pitchFamily="34" charset="0"/>
              <a:ea typeface="Verdana" pitchFamily="34" charset="0"/>
              <a:cs typeface="Verdana" pitchFamily="34" charset="0"/>
            </a:endParaRPr>
          </a:p>
          <a:p>
            <a:pPr algn="ctr"/>
            <a:endParaRPr lang="el-GR" sz="2000" b="1" dirty="0" smtClean="0">
              <a:latin typeface="Verdana" pitchFamily="34" charset="0"/>
              <a:ea typeface="Verdana" pitchFamily="34" charset="0"/>
              <a:cs typeface="Verdana" pitchFamily="34" charset="0"/>
            </a:endParaRPr>
          </a:p>
          <a:p>
            <a:pPr algn="ctr"/>
            <a:endParaRPr lang="el-GR" sz="2000" b="1" dirty="0">
              <a:latin typeface="Verdana" pitchFamily="34" charset="0"/>
              <a:ea typeface="Verdana" pitchFamily="34" charset="0"/>
              <a:cs typeface="Verdana" pitchFamily="34" charset="0"/>
            </a:endParaRPr>
          </a:p>
          <a:p>
            <a:pPr algn="ctr"/>
            <a:endParaRPr lang="el-GR" sz="2000" b="1" dirty="0" smtClean="0">
              <a:latin typeface="Verdana" pitchFamily="34" charset="0"/>
              <a:ea typeface="Verdana" pitchFamily="34" charset="0"/>
              <a:cs typeface="Verdana" pitchFamily="34" charset="0"/>
            </a:endParaRPr>
          </a:p>
          <a:p>
            <a:pPr algn="ctr"/>
            <a:endParaRPr lang="el-GR" sz="2000" b="1" dirty="0">
              <a:latin typeface="Verdana" pitchFamily="34" charset="0"/>
              <a:ea typeface="Verdana" pitchFamily="34" charset="0"/>
              <a:cs typeface="Verdana" pitchFamily="34" charset="0"/>
            </a:endParaRPr>
          </a:p>
          <a:p>
            <a:pPr algn="ctr"/>
            <a:endParaRPr lang="el-GR" sz="2000" b="1" dirty="0">
              <a:latin typeface="Verdana" pitchFamily="34" charset="0"/>
              <a:ea typeface="Verdana" pitchFamily="34" charset="0"/>
              <a:cs typeface="Verdana" pitchFamily="34" charset="0"/>
            </a:endParaRPr>
          </a:p>
        </p:txBody>
      </p:sp>
      <p:sp>
        <p:nvSpPr>
          <p:cNvPr id="7" name="Content Placeholder 2"/>
          <p:cNvSpPr>
            <a:spLocks noGrp="1"/>
          </p:cNvSpPr>
          <p:nvPr>
            <p:ph sz="quarter" idx="1"/>
          </p:nvPr>
        </p:nvSpPr>
        <p:spPr>
          <a:xfrm>
            <a:off x="683568" y="1220069"/>
            <a:ext cx="7561262" cy="5018088"/>
          </a:xfrm>
        </p:spPr>
        <p:txBody>
          <a:bodyPr/>
          <a:lstStyle/>
          <a:p>
            <a:pPr marL="0" indent="0" algn="ctr">
              <a:buNone/>
            </a:pPr>
            <a:r>
              <a:rPr lang="el-GR" sz="2000" b="1" dirty="0">
                <a:latin typeface="Verdana" pitchFamily="34" charset="0"/>
                <a:ea typeface="Verdana" pitchFamily="34" charset="0"/>
                <a:cs typeface="Verdana" pitchFamily="34" charset="0"/>
              </a:rPr>
              <a:t>Συντελεστής Συσχέτισης </a:t>
            </a:r>
            <a:r>
              <a:rPr lang="en-US" sz="2000" b="1" dirty="0">
                <a:latin typeface="Verdana" pitchFamily="34" charset="0"/>
                <a:ea typeface="Verdana" pitchFamily="34" charset="0"/>
                <a:cs typeface="Verdana" pitchFamily="34" charset="0"/>
              </a:rPr>
              <a:t>Pearson</a:t>
            </a:r>
            <a:endParaRPr lang="en-US" sz="2000" b="1" dirty="0">
              <a:latin typeface="Verdana" pitchFamily="34" charset="0"/>
              <a:ea typeface="Verdana" pitchFamily="34" charset="0"/>
              <a:cs typeface="Verdana" pitchFamily="34" charset="0"/>
            </a:endParaRPr>
          </a:p>
        </p:txBody>
      </p:sp>
      <p:pic>
        <p:nvPicPr>
          <p:cNvPr id="163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1975199"/>
            <a:ext cx="5960144" cy="414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7753774"/>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7240" y="332656"/>
            <a:ext cx="7571184" cy="720080"/>
          </a:xfrm>
        </p:spPr>
        <p:txBody>
          <a:bodyPr>
            <a:normAutofit/>
          </a:bodyPr>
          <a:lstStyle/>
          <a:p>
            <a:pPr algn="ctr"/>
            <a:r>
              <a:rPr lang="el-GR" sz="1800" b="1" dirty="0" smtClean="0">
                <a:solidFill>
                  <a:srgbClr val="575F6D"/>
                </a:solidFill>
                <a:latin typeface="Verdana" pitchFamily="34" charset="0"/>
                <a:ea typeface="Verdana" pitchFamily="34" charset="0"/>
                <a:cs typeface="Verdana" pitchFamily="34" charset="0"/>
              </a:rPr>
              <a:t>Συσχέτιση</a:t>
            </a:r>
            <a:endParaRPr lang="el-GR" sz="1800" dirty="0"/>
          </a:p>
        </p:txBody>
      </p:sp>
      <p:sp>
        <p:nvSpPr>
          <p:cNvPr id="4" name="Slide Number Placeholder 3"/>
          <p:cNvSpPr>
            <a:spLocks noGrp="1"/>
          </p:cNvSpPr>
          <p:nvPr>
            <p:ph type="sldNum" sz="quarter" idx="4294967295"/>
          </p:nvPr>
        </p:nvSpPr>
        <p:spPr>
          <a:xfrm>
            <a:off x="8129588" y="5734050"/>
            <a:ext cx="609600" cy="520700"/>
          </a:xfrm>
          <a:prstGeom prst="rect">
            <a:avLst/>
          </a:prstGeom>
        </p:spPr>
        <p:txBody>
          <a:bodyPr/>
          <a:lstStyle/>
          <a:p>
            <a:pPr>
              <a:defRPr/>
            </a:pPr>
            <a:fld id="{337F9D12-4836-4BC2-812B-B841C917A6F9}" type="slidenum">
              <a:rPr lang="el-GR" smtClean="0"/>
              <a:pPr>
                <a:defRPr/>
              </a:pPr>
              <a:t>6</a:t>
            </a:fld>
            <a:endParaRPr lang="el-GR"/>
          </a:p>
        </p:txBody>
      </p:sp>
      <p:sp>
        <p:nvSpPr>
          <p:cNvPr id="3" name="Rectangle 2"/>
          <p:cNvSpPr/>
          <p:nvPr/>
        </p:nvSpPr>
        <p:spPr>
          <a:xfrm>
            <a:off x="782081" y="980729"/>
            <a:ext cx="7606343" cy="1938992"/>
          </a:xfrm>
          <a:prstGeom prst="rect">
            <a:avLst/>
          </a:prstGeom>
        </p:spPr>
        <p:txBody>
          <a:bodyPr wrap="square">
            <a:spAutoFit/>
          </a:bodyPr>
          <a:lstStyle/>
          <a:p>
            <a:pPr algn="ctr"/>
            <a:endParaRPr lang="el-GR" sz="2000" b="1" dirty="0" smtClean="0">
              <a:latin typeface="Verdana" pitchFamily="34" charset="0"/>
              <a:ea typeface="Verdana" pitchFamily="34" charset="0"/>
              <a:cs typeface="Verdana" pitchFamily="34" charset="0"/>
            </a:endParaRPr>
          </a:p>
          <a:p>
            <a:pPr algn="ctr"/>
            <a:endParaRPr lang="el-GR" sz="2000" b="1" dirty="0" smtClean="0">
              <a:latin typeface="Verdana" pitchFamily="34" charset="0"/>
              <a:ea typeface="Verdana" pitchFamily="34" charset="0"/>
              <a:cs typeface="Verdana" pitchFamily="34" charset="0"/>
            </a:endParaRPr>
          </a:p>
          <a:p>
            <a:pPr algn="ctr"/>
            <a:endParaRPr lang="el-GR" sz="2000" b="1" dirty="0">
              <a:latin typeface="Verdana" pitchFamily="34" charset="0"/>
              <a:ea typeface="Verdana" pitchFamily="34" charset="0"/>
              <a:cs typeface="Verdana" pitchFamily="34" charset="0"/>
            </a:endParaRPr>
          </a:p>
          <a:p>
            <a:pPr algn="ctr"/>
            <a:endParaRPr lang="el-GR" sz="2000" b="1" dirty="0" smtClean="0">
              <a:latin typeface="Verdana" pitchFamily="34" charset="0"/>
              <a:ea typeface="Verdana" pitchFamily="34" charset="0"/>
              <a:cs typeface="Verdana" pitchFamily="34" charset="0"/>
            </a:endParaRPr>
          </a:p>
          <a:p>
            <a:pPr algn="ctr"/>
            <a:endParaRPr lang="el-GR" sz="2000" b="1" dirty="0">
              <a:latin typeface="Verdana" pitchFamily="34" charset="0"/>
              <a:ea typeface="Verdana" pitchFamily="34" charset="0"/>
              <a:cs typeface="Verdana" pitchFamily="34" charset="0"/>
            </a:endParaRPr>
          </a:p>
          <a:p>
            <a:pPr algn="ctr"/>
            <a:endParaRPr lang="el-GR" sz="2000" b="1" dirty="0">
              <a:latin typeface="Verdana" pitchFamily="34" charset="0"/>
              <a:ea typeface="Verdana" pitchFamily="34" charset="0"/>
              <a:cs typeface="Verdana" pitchFamily="34" charset="0"/>
            </a:endParaRPr>
          </a:p>
        </p:txBody>
      </p:sp>
      <p:sp>
        <p:nvSpPr>
          <p:cNvPr id="7" name="Content Placeholder 2"/>
          <p:cNvSpPr>
            <a:spLocks noGrp="1"/>
          </p:cNvSpPr>
          <p:nvPr>
            <p:ph sz="quarter" idx="1"/>
          </p:nvPr>
        </p:nvSpPr>
        <p:spPr>
          <a:xfrm>
            <a:off x="683568" y="1220069"/>
            <a:ext cx="7561262" cy="5018088"/>
          </a:xfrm>
        </p:spPr>
        <p:txBody>
          <a:bodyPr/>
          <a:lstStyle/>
          <a:p>
            <a:pPr marL="0" indent="0" algn="ctr">
              <a:buNone/>
            </a:pPr>
            <a:r>
              <a:rPr lang="el-GR" sz="2000" b="1" dirty="0" smtClean="0">
                <a:latin typeface="Verdana" pitchFamily="34" charset="0"/>
                <a:ea typeface="Verdana" pitchFamily="34" charset="0"/>
                <a:cs typeface="Verdana" pitchFamily="34" charset="0"/>
              </a:rPr>
              <a:t>Συντελεστής </a:t>
            </a:r>
            <a:r>
              <a:rPr lang="el-GR" sz="2000" b="1" dirty="0">
                <a:latin typeface="Verdana" pitchFamily="34" charset="0"/>
                <a:ea typeface="Verdana" pitchFamily="34" charset="0"/>
                <a:cs typeface="Verdana" pitchFamily="34" charset="0"/>
              </a:rPr>
              <a:t>Συσχέτισης </a:t>
            </a:r>
            <a:r>
              <a:rPr lang="en-US" sz="2000" b="1" dirty="0">
                <a:latin typeface="Verdana" pitchFamily="34" charset="0"/>
                <a:ea typeface="Verdana" pitchFamily="34" charset="0"/>
                <a:cs typeface="Verdana" pitchFamily="34" charset="0"/>
              </a:rPr>
              <a:t>Pearson</a:t>
            </a:r>
            <a:endParaRPr lang="en-US" sz="2000" b="1" dirty="0">
              <a:latin typeface="Verdana" pitchFamily="34" charset="0"/>
              <a:ea typeface="Verdana" pitchFamily="34" charset="0"/>
              <a:cs typeface="Verdana" pitchFamily="34" charset="0"/>
            </a:endParaRPr>
          </a:p>
        </p:txBody>
      </p:sp>
      <p:sp>
        <p:nvSpPr>
          <p:cNvPr id="6" name="Rectangle 5"/>
          <p:cNvSpPr/>
          <p:nvPr/>
        </p:nvSpPr>
        <p:spPr>
          <a:xfrm>
            <a:off x="971600" y="1718590"/>
            <a:ext cx="7272808" cy="4062651"/>
          </a:xfrm>
          <a:prstGeom prst="rect">
            <a:avLst/>
          </a:prstGeom>
        </p:spPr>
        <p:txBody>
          <a:bodyPr wrap="square">
            <a:spAutoFit/>
          </a:bodyPr>
          <a:lstStyle/>
          <a:p>
            <a:r>
              <a:rPr lang="el-GR" sz="1600" dirty="0" smtClean="0">
                <a:latin typeface="Verdana" pitchFamily="34" charset="0"/>
                <a:ea typeface="Verdana" pitchFamily="34" charset="0"/>
                <a:cs typeface="Verdana" pitchFamily="34" charset="0"/>
              </a:rPr>
              <a:t>Η τιμή του συντελεστή </a:t>
            </a:r>
            <a:r>
              <a:rPr lang="en-US" sz="1600" dirty="0" smtClean="0">
                <a:latin typeface="Verdana" pitchFamily="34" charset="0"/>
                <a:ea typeface="Verdana" pitchFamily="34" charset="0"/>
                <a:cs typeface="Verdana" pitchFamily="34" charset="0"/>
              </a:rPr>
              <a:t>Pearson </a:t>
            </a:r>
            <a:r>
              <a:rPr lang="el-GR" sz="1600" dirty="0" smtClean="0">
                <a:latin typeface="Verdana" pitchFamily="34" charset="0"/>
                <a:ea typeface="Verdana" pitchFamily="34" charset="0"/>
                <a:cs typeface="Verdana" pitchFamily="34" charset="0"/>
              </a:rPr>
              <a:t>είναι:</a:t>
            </a:r>
            <a:r>
              <a:rPr lang="en-US" sz="1600" dirty="0" smtClean="0">
                <a:latin typeface="Verdana" pitchFamily="34" charset="0"/>
                <a:ea typeface="Verdana" pitchFamily="34" charset="0"/>
                <a:cs typeface="Verdana" pitchFamily="34" charset="0"/>
              </a:rPr>
              <a:t> </a:t>
            </a:r>
            <a:endParaRPr lang="el-GR" sz="1600" dirty="0" smtClean="0">
              <a:latin typeface="Verdana" pitchFamily="34" charset="0"/>
              <a:ea typeface="Verdana" pitchFamily="34" charset="0"/>
              <a:cs typeface="Verdana" pitchFamily="34" charset="0"/>
            </a:endParaRPr>
          </a:p>
          <a:p>
            <a:r>
              <a:rPr lang="el-GR" sz="1600" b="1" dirty="0" smtClean="0">
                <a:latin typeface="Verdana" pitchFamily="34" charset="0"/>
                <a:ea typeface="Verdana" pitchFamily="34" charset="0"/>
                <a:cs typeface="Verdana" pitchFamily="34" charset="0"/>
              </a:rPr>
              <a:t>Ίση με 1</a:t>
            </a:r>
            <a:r>
              <a:rPr lang="en-US" sz="1600" b="1" dirty="0" smtClean="0">
                <a:latin typeface="Verdana" pitchFamily="34" charset="0"/>
                <a:ea typeface="Verdana" pitchFamily="34" charset="0"/>
                <a:cs typeface="Verdana" pitchFamily="34" charset="0"/>
              </a:rPr>
              <a:t> </a:t>
            </a:r>
            <a:r>
              <a:rPr lang="el-GR" sz="1600" dirty="0" smtClean="0">
                <a:latin typeface="Verdana" pitchFamily="34" charset="0"/>
                <a:ea typeface="Verdana" pitchFamily="34" charset="0"/>
                <a:cs typeface="Verdana" pitchFamily="34" charset="0"/>
              </a:rPr>
              <a:t>όταν έχουμε τέλεια θετική συσχέτιση </a:t>
            </a:r>
            <a:r>
              <a:rPr lang="en-US" sz="1600" dirty="0" smtClean="0">
                <a:latin typeface="Verdana" pitchFamily="34" charset="0"/>
                <a:ea typeface="Verdana" pitchFamily="34" charset="0"/>
                <a:cs typeface="Verdana" pitchFamily="34" charset="0"/>
              </a:rPr>
              <a:t>(</a:t>
            </a:r>
            <a:r>
              <a:rPr lang="el-GR" sz="1600" dirty="0" smtClean="0">
                <a:latin typeface="Verdana" pitchFamily="34" charset="0"/>
                <a:ea typeface="Verdana" pitchFamily="34" charset="0"/>
                <a:cs typeface="Verdana" pitchFamily="34" charset="0"/>
              </a:rPr>
              <a:t>βλέπε</a:t>
            </a:r>
            <a:r>
              <a:rPr lang="en-US" sz="1600" dirty="0" smtClean="0">
                <a:latin typeface="Verdana" pitchFamily="34" charset="0"/>
                <a:ea typeface="Verdana" pitchFamily="34" charset="0"/>
                <a:cs typeface="Verdana" pitchFamily="34" charset="0"/>
              </a:rPr>
              <a:t> </a:t>
            </a:r>
            <a:r>
              <a:rPr lang="en-US" sz="1600" dirty="0">
                <a:latin typeface="Verdana" pitchFamily="34" charset="0"/>
                <a:ea typeface="Verdana" pitchFamily="34" charset="0"/>
                <a:cs typeface="Verdana" pitchFamily="34" charset="0"/>
              </a:rPr>
              <a:t>I)</a:t>
            </a:r>
          </a:p>
          <a:p>
            <a:r>
              <a:rPr lang="el-GR" sz="1600" b="1" dirty="0" smtClean="0">
                <a:latin typeface="Verdana" pitchFamily="34" charset="0"/>
                <a:ea typeface="Verdana" pitchFamily="34" charset="0"/>
                <a:cs typeface="Verdana" pitchFamily="34" charset="0"/>
              </a:rPr>
              <a:t>Ίση με </a:t>
            </a:r>
            <a:r>
              <a:rPr lang="en-US" sz="1600" b="1" dirty="0" smtClean="0">
                <a:latin typeface="Verdana" pitchFamily="34" charset="0"/>
                <a:ea typeface="Verdana" pitchFamily="34" charset="0"/>
                <a:cs typeface="Verdana" pitchFamily="34" charset="0"/>
              </a:rPr>
              <a:t>0 </a:t>
            </a:r>
            <a:r>
              <a:rPr lang="el-GR" sz="1600" dirty="0" smtClean="0">
                <a:latin typeface="Verdana" pitchFamily="34" charset="0"/>
                <a:ea typeface="Verdana" pitchFamily="34" charset="0"/>
                <a:cs typeface="Verdana" pitchFamily="34" charset="0"/>
              </a:rPr>
              <a:t>όταν δεν έχουμε καθόλου σχέση </a:t>
            </a:r>
            <a:r>
              <a:rPr lang="en-US" sz="1600" dirty="0" smtClean="0">
                <a:latin typeface="Verdana" pitchFamily="34" charset="0"/>
                <a:ea typeface="Verdana" pitchFamily="34" charset="0"/>
                <a:cs typeface="Verdana" pitchFamily="34" charset="0"/>
              </a:rPr>
              <a:t>(</a:t>
            </a:r>
            <a:r>
              <a:rPr lang="el-GR" sz="1600" dirty="0" smtClean="0">
                <a:latin typeface="Verdana" pitchFamily="34" charset="0"/>
                <a:ea typeface="Verdana" pitchFamily="34" charset="0"/>
                <a:cs typeface="Verdana" pitchFamily="34" charset="0"/>
              </a:rPr>
              <a:t>βλέπε</a:t>
            </a:r>
            <a:r>
              <a:rPr lang="en-US" sz="1600" dirty="0" smtClean="0">
                <a:latin typeface="Verdana" pitchFamily="34" charset="0"/>
                <a:ea typeface="Verdana" pitchFamily="34" charset="0"/>
                <a:cs typeface="Verdana" pitchFamily="34" charset="0"/>
              </a:rPr>
              <a:t> </a:t>
            </a:r>
            <a:r>
              <a:rPr lang="en-US" sz="1600" dirty="0">
                <a:latin typeface="Verdana" pitchFamily="34" charset="0"/>
                <a:ea typeface="Verdana" pitchFamily="34" charset="0"/>
                <a:cs typeface="Verdana" pitchFamily="34" charset="0"/>
              </a:rPr>
              <a:t>II)</a:t>
            </a:r>
          </a:p>
          <a:p>
            <a:r>
              <a:rPr lang="el-GR" sz="1600" b="1" dirty="0" smtClean="0">
                <a:latin typeface="Verdana" pitchFamily="34" charset="0"/>
                <a:ea typeface="Verdana" pitchFamily="34" charset="0"/>
                <a:cs typeface="Verdana" pitchFamily="34" charset="0"/>
              </a:rPr>
              <a:t>Ίση με </a:t>
            </a:r>
            <a:r>
              <a:rPr lang="el-GR" sz="1600" dirty="0" smtClean="0">
                <a:latin typeface="Verdana" pitchFamily="34" charset="0"/>
                <a:ea typeface="Verdana" pitchFamily="34" charset="0"/>
                <a:cs typeface="Verdana" pitchFamily="34" charset="0"/>
              </a:rPr>
              <a:t>-</a:t>
            </a:r>
            <a:r>
              <a:rPr lang="en-US" sz="1600" b="1" dirty="0" smtClean="0">
                <a:latin typeface="Verdana" pitchFamily="34" charset="0"/>
                <a:ea typeface="Verdana" pitchFamily="34" charset="0"/>
                <a:cs typeface="Verdana" pitchFamily="34" charset="0"/>
              </a:rPr>
              <a:t>1 </a:t>
            </a:r>
            <a:r>
              <a:rPr lang="el-GR" sz="1600" dirty="0">
                <a:latin typeface="Verdana" pitchFamily="34" charset="0"/>
                <a:ea typeface="Verdana" pitchFamily="34" charset="0"/>
                <a:cs typeface="Verdana" pitchFamily="34" charset="0"/>
              </a:rPr>
              <a:t>όταν έχουμε τέλεια </a:t>
            </a:r>
            <a:r>
              <a:rPr lang="el-GR" sz="1600" dirty="0" smtClean="0">
                <a:latin typeface="Verdana" pitchFamily="34" charset="0"/>
                <a:ea typeface="Verdana" pitchFamily="34" charset="0"/>
                <a:cs typeface="Verdana" pitchFamily="34" charset="0"/>
              </a:rPr>
              <a:t>αρνηική </a:t>
            </a:r>
            <a:r>
              <a:rPr lang="el-GR" sz="1600" dirty="0">
                <a:latin typeface="Verdana" pitchFamily="34" charset="0"/>
                <a:ea typeface="Verdana" pitchFamily="34" charset="0"/>
                <a:cs typeface="Verdana" pitchFamily="34" charset="0"/>
              </a:rPr>
              <a:t>συσχέτιση </a:t>
            </a:r>
            <a:r>
              <a:rPr lang="en-US" sz="1600" dirty="0" smtClean="0">
                <a:latin typeface="Verdana" pitchFamily="34" charset="0"/>
                <a:ea typeface="Verdana" pitchFamily="34" charset="0"/>
                <a:cs typeface="Verdana" pitchFamily="34" charset="0"/>
              </a:rPr>
              <a:t>(</a:t>
            </a:r>
            <a:r>
              <a:rPr lang="el-GR" sz="1600" dirty="0" smtClean="0">
                <a:latin typeface="Verdana" pitchFamily="34" charset="0"/>
                <a:ea typeface="Verdana" pitchFamily="34" charset="0"/>
                <a:cs typeface="Verdana" pitchFamily="34" charset="0"/>
              </a:rPr>
              <a:t>βλέπε</a:t>
            </a:r>
            <a:r>
              <a:rPr lang="en-US" sz="1600" dirty="0" smtClean="0">
                <a:latin typeface="Verdana" pitchFamily="34" charset="0"/>
                <a:ea typeface="Verdana" pitchFamily="34" charset="0"/>
                <a:cs typeface="Verdana" pitchFamily="34" charset="0"/>
              </a:rPr>
              <a:t> </a:t>
            </a:r>
            <a:r>
              <a:rPr lang="en-US" sz="1600" dirty="0">
                <a:latin typeface="Verdana" pitchFamily="34" charset="0"/>
                <a:ea typeface="Verdana" pitchFamily="34" charset="0"/>
                <a:cs typeface="Verdana" pitchFamily="34" charset="0"/>
              </a:rPr>
              <a:t>III)</a:t>
            </a:r>
          </a:p>
          <a:p>
            <a:r>
              <a:rPr lang="el-GR" sz="1600" b="1" dirty="0" smtClean="0">
                <a:latin typeface="Verdana" pitchFamily="34" charset="0"/>
                <a:ea typeface="Verdana" pitchFamily="34" charset="0"/>
                <a:cs typeface="Verdana" pitchFamily="34" charset="0"/>
              </a:rPr>
              <a:t>Μεταξύ </a:t>
            </a:r>
            <a:r>
              <a:rPr lang="en-US" sz="1600" b="1" dirty="0" smtClean="0">
                <a:latin typeface="Verdana" pitchFamily="34" charset="0"/>
                <a:ea typeface="Verdana" pitchFamily="34" charset="0"/>
                <a:cs typeface="Verdana" pitchFamily="34" charset="0"/>
              </a:rPr>
              <a:t>0 </a:t>
            </a:r>
            <a:r>
              <a:rPr lang="el-GR" sz="1600" b="1" dirty="0" smtClean="0">
                <a:latin typeface="Verdana" pitchFamily="34" charset="0"/>
                <a:ea typeface="Verdana" pitchFamily="34" charset="0"/>
                <a:cs typeface="Verdana" pitchFamily="34" charset="0"/>
              </a:rPr>
              <a:t>και</a:t>
            </a:r>
            <a:r>
              <a:rPr lang="en-US" sz="1600" b="1" dirty="0" smtClean="0">
                <a:latin typeface="Verdana" pitchFamily="34" charset="0"/>
                <a:ea typeface="Verdana" pitchFamily="34" charset="0"/>
                <a:cs typeface="Verdana" pitchFamily="34" charset="0"/>
              </a:rPr>
              <a:t> </a:t>
            </a:r>
            <a:r>
              <a:rPr lang="en-US" sz="1600" b="1" dirty="0">
                <a:latin typeface="Verdana" pitchFamily="34" charset="0"/>
                <a:ea typeface="Verdana" pitchFamily="34" charset="0"/>
                <a:cs typeface="Verdana" pitchFamily="34" charset="0"/>
              </a:rPr>
              <a:t>1 </a:t>
            </a:r>
            <a:r>
              <a:rPr lang="el-GR" sz="1600" dirty="0" smtClean="0">
                <a:latin typeface="Verdana" pitchFamily="34" charset="0"/>
                <a:ea typeface="Verdana" pitchFamily="34" charset="0"/>
                <a:cs typeface="Verdana" pitchFamily="34" charset="0"/>
              </a:rPr>
              <a:t>όταν έχουμε θετικές συσχετίσεις διαφόρων εντάσεων</a:t>
            </a:r>
            <a:r>
              <a:rPr lang="el-GR" sz="1600" b="1" dirty="0" smtClean="0">
                <a:latin typeface="Verdana" pitchFamily="34" charset="0"/>
                <a:ea typeface="Verdana" pitchFamily="34" charset="0"/>
                <a:cs typeface="Verdana" pitchFamily="34" charset="0"/>
              </a:rPr>
              <a:t> </a:t>
            </a:r>
          </a:p>
          <a:p>
            <a:r>
              <a:rPr lang="el-GR" sz="1600" b="1" dirty="0" smtClean="0">
                <a:latin typeface="Verdana" pitchFamily="34" charset="0"/>
                <a:ea typeface="Verdana" pitchFamily="34" charset="0"/>
                <a:cs typeface="Verdana" pitchFamily="34" charset="0"/>
              </a:rPr>
              <a:t>Μεταξύ </a:t>
            </a:r>
            <a:r>
              <a:rPr lang="el-GR" sz="1600" dirty="0" smtClean="0">
                <a:latin typeface="Verdana" pitchFamily="34" charset="0"/>
                <a:ea typeface="Verdana" pitchFamily="34" charset="0"/>
                <a:cs typeface="Verdana" pitchFamily="34" charset="0"/>
              </a:rPr>
              <a:t>-</a:t>
            </a:r>
            <a:r>
              <a:rPr lang="en-US" sz="1600" b="1" dirty="0" smtClean="0">
                <a:latin typeface="Verdana" pitchFamily="34" charset="0"/>
                <a:ea typeface="Verdana" pitchFamily="34" charset="0"/>
                <a:cs typeface="Verdana" pitchFamily="34" charset="0"/>
              </a:rPr>
              <a:t>1 </a:t>
            </a:r>
            <a:r>
              <a:rPr lang="el-GR" sz="1600" b="1" dirty="0" smtClean="0">
                <a:latin typeface="Verdana" pitchFamily="34" charset="0"/>
                <a:ea typeface="Verdana" pitchFamily="34" charset="0"/>
                <a:cs typeface="Verdana" pitchFamily="34" charset="0"/>
              </a:rPr>
              <a:t>και</a:t>
            </a:r>
            <a:r>
              <a:rPr lang="en-US" sz="1600" b="1" dirty="0" smtClean="0">
                <a:latin typeface="Verdana" pitchFamily="34" charset="0"/>
                <a:ea typeface="Verdana" pitchFamily="34" charset="0"/>
                <a:cs typeface="Verdana" pitchFamily="34" charset="0"/>
              </a:rPr>
              <a:t> </a:t>
            </a:r>
            <a:r>
              <a:rPr lang="en-US" sz="1600" b="1" dirty="0">
                <a:latin typeface="Verdana" pitchFamily="34" charset="0"/>
                <a:ea typeface="Verdana" pitchFamily="34" charset="0"/>
                <a:cs typeface="Verdana" pitchFamily="34" charset="0"/>
              </a:rPr>
              <a:t>0</a:t>
            </a:r>
            <a:r>
              <a:rPr lang="en-US" sz="1600" dirty="0">
                <a:latin typeface="Verdana" pitchFamily="34" charset="0"/>
                <a:ea typeface="Verdana" pitchFamily="34" charset="0"/>
                <a:cs typeface="Verdana" pitchFamily="34" charset="0"/>
              </a:rPr>
              <a:t>, </a:t>
            </a:r>
            <a:r>
              <a:rPr lang="el-GR" sz="1600" dirty="0">
                <a:latin typeface="Verdana" pitchFamily="34" charset="0"/>
                <a:ea typeface="Verdana" pitchFamily="34" charset="0"/>
                <a:cs typeface="Verdana" pitchFamily="34" charset="0"/>
              </a:rPr>
              <a:t>όταν έχουμε </a:t>
            </a:r>
            <a:r>
              <a:rPr lang="el-GR" sz="1600" dirty="0" smtClean="0">
                <a:latin typeface="Verdana" pitchFamily="34" charset="0"/>
                <a:ea typeface="Verdana" pitchFamily="34" charset="0"/>
                <a:cs typeface="Verdana" pitchFamily="34" charset="0"/>
              </a:rPr>
              <a:t>αρνητικές </a:t>
            </a:r>
            <a:r>
              <a:rPr lang="el-GR" sz="1600" dirty="0">
                <a:latin typeface="Verdana" pitchFamily="34" charset="0"/>
                <a:ea typeface="Verdana" pitchFamily="34" charset="0"/>
                <a:cs typeface="Verdana" pitchFamily="34" charset="0"/>
              </a:rPr>
              <a:t>συσχετίσεις διαφόρων εντάσεων</a:t>
            </a:r>
            <a:endParaRPr lang="el-GR" sz="1600" dirty="0" smtClean="0">
              <a:latin typeface="Verdana" pitchFamily="34" charset="0"/>
              <a:ea typeface="Verdana" pitchFamily="34" charset="0"/>
              <a:cs typeface="Verdana" pitchFamily="34" charset="0"/>
            </a:endParaRPr>
          </a:p>
          <a:p>
            <a:endParaRPr lang="el-GR" sz="1600" dirty="0"/>
          </a:p>
          <a:p>
            <a:endParaRPr lang="el-GR" sz="1600" dirty="0" smtClean="0"/>
          </a:p>
          <a:p>
            <a:pPr algn="just"/>
            <a:r>
              <a:rPr lang="el-GR" sz="1600" b="1" dirty="0" smtClean="0">
                <a:latin typeface="Verdana"/>
              </a:rPr>
              <a:t>Προσοχή</a:t>
            </a:r>
            <a:r>
              <a:rPr lang="en-US" sz="1600" b="1" dirty="0" smtClean="0">
                <a:latin typeface="Verdana"/>
              </a:rPr>
              <a:t>! </a:t>
            </a:r>
            <a:r>
              <a:rPr lang="el-GR" sz="1600" dirty="0" smtClean="0">
                <a:latin typeface="Verdana"/>
              </a:rPr>
              <a:t>Ο συντελεστής </a:t>
            </a:r>
            <a:r>
              <a:rPr lang="en-US" sz="1600" dirty="0" smtClean="0">
                <a:latin typeface="Verdana"/>
              </a:rPr>
              <a:t>Pearson </a:t>
            </a:r>
            <a:r>
              <a:rPr lang="el-GR" sz="1600" dirty="0" smtClean="0">
                <a:latin typeface="Verdana"/>
              </a:rPr>
              <a:t>είναι κατάλληλος για γραμμικές συσχετίσεις και μόνο, δηλαδή μία τιμή του γύρω στο μηδέν υποδηλώνει </a:t>
            </a:r>
            <a:r>
              <a:rPr lang="el-GR" sz="1600" b="1" dirty="0" smtClean="0">
                <a:latin typeface="Verdana"/>
              </a:rPr>
              <a:t>«όχι γραμμική σχέση</a:t>
            </a:r>
            <a:r>
              <a:rPr lang="en-US" sz="1600" b="1" dirty="0" smtClean="0">
                <a:latin typeface="Verdana"/>
              </a:rPr>
              <a:t>!</a:t>
            </a:r>
            <a:r>
              <a:rPr lang="el-GR" sz="1600" b="1" dirty="0" smtClean="0">
                <a:latin typeface="Verdana"/>
              </a:rPr>
              <a:t> </a:t>
            </a:r>
            <a:endParaRPr lang="en-US" sz="1600" b="1" dirty="0">
              <a:latin typeface="Verdana"/>
            </a:endParaRPr>
          </a:p>
          <a:p>
            <a:pPr algn="just"/>
            <a:r>
              <a:rPr lang="el-GR" sz="1600" dirty="0" smtClean="0">
                <a:latin typeface="Verdana"/>
              </a:rPr>
              <a:t>Συνεπώς μη γραμμικές συσχετίσεις μπορεί να ισχύουν και γιαυτό κατασκευάζουμε και διαγράμματα διασποράς</a:t>
            </a:r>
            <a:endParaRPr lang="el-GR" dirty="0" smtClean="0"/>
          </a:p>
          <a:p>
            <a:endParaRPr lang="el-GR" dirty="0"/>
          </a:p>
        </p:txBody>
      </p:sp>
    </p:spTree>
    <p:extLst>
      <p:ext uri="{BB962C8B-B14F-4D97-AF65-F5344CB8AC3E}">
        <p14:creationId xmlns:p14="http://schemas.microsoft.com/office/powerpoint/2010/main" val="2063541573"/>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7240" y="332656"/>
            <a:ext cx="7571184" cy="720080"/>
          </a:xfrm>
        </p:spPr>
        <p:txBody>
          <a:bodyPr>
            <a:normAutofit/>
          </a:bodyPr>
          <a:lstStyle/>
          <a:p>
            <a:pPr algn="ctr"/>
            <a:r>
              <a:rPr lang="el-GR" sz="1800" b="1" dirty="0">
                <a:solidFill>
                  <a:srgbClr val="575F6D"/>
                </a:solidFill>
                <a:latin typeface="Verdana" pitchFamily="34" charset="0"/>
                <a:ea typeface="Verdana" pitchFamily="34" charset="0"/>
                <a:cs typeface="Verdana" pitchFamily="34" charset="0"/>
              </a:rPr>
              <a:t>Συσχέτιση</a:t>
            </a:r>
            <a:endParaRPr lang="el-GR" dirty="0"/>
          </a:p>
        </p:txBody>
      </p:sp>
      <p:sp>
        <p:nvSpPr>
          <p:cNvPr id="4" name="Slide Number Placeholder 3"/>
          <p:cNvSpPr>
            <a:spLocks noGrp="1"/>
          </p:cNvSpPr>
          <p:nvPr>
            <p:ph type="sldNum" sz="quarter" idx="4294967295"/>
          </p:nvPr>
        </p:nvSpPr>
        <p:spPr>
          <a:xfrm>
            <a:off x="8129588" y="5734050"/>
            <a:ext cx="609600" cy="520700"/>
          </a:xfrm>
          <a:prstGeom prst="rect">
            <a:avLst/>
          </a:prstGeom>
        </p:spPr>
        <p:txBody>
          <a:bodyPr/>
          <a:lstStyle/>
          <a:p>
            <a:pPr>
              <a:defRPr/>
            </a:pPr>
            <a:fld id="{337F9D12-4836-4BC2-812B-B841C917A6F9}" type="slidenum">
              <a:rPr lang="el-GR" smtClean="0"/>
              <a:pPr>
                <a:defRPr/>
              </a:pPr>
              <a:t>7</a:t>
            </a:fld>
            <a:endParaRPr lang="el-GR"/>
          </a:p>
        </p:txBody>
      </p:sp>
      <p:sp>
        <p:nvSpPr>
          <p:cNvPr id="3" name="Rectangle 2"/>
          <p:cNvSpPr/>
          <p:nvPr/>
        </p:nvSpPr>
        <p:spPr>
          <a:xfrm>
            <a:off x="782081" y="980729"/>
            <a:ext cx="7606343" cy="1938992"/>
          </a:xfrm>
          <a:prstGeom prst="rect">
            <a:avLst/>
          </a:prstGeom>
        </p:spPr>
        <p:txBody>
          <a:bodyPr wrap="square">
            <a:spAutoFit/>
          </a:bodyPr>
          <a:lstStyle/>
          <a:p>
            <a:pPr algn="ctr"/>
            <a:endParaRPr lang="el-GR" sz="2000" b="1" dirty="0" smtClean="0">
              <a:latin typeface="Verdana" pitchFamily="34" charset="0"/>
              <a:ea typeface="Verdana" pitchFamily="34" charset="0"/>
              <a:cs typeface="Verdana" pitchFamily="34" charset="0"/>
            </a:endParaRPr>
          </a:p>
          <a:p>
            <a:pPr algn="ctr"/>
            <a:endParaRPr lang="el-GR" sz="2000" b="1" dirty="0" smtClean="0">
              <a:latin typeface="Verdana" pitchFamily="34" charset="0"/>
              <a:ea typeface="Verdana" pitchFamily="34" charset="0"/>
              <a:cs typeface="Verdana" pitchFamily="34" charset="0"/>
            </a:endParaRPr>
          </a:p>
          <a:p>
            <a:pPr algn="ctr"/>
            <a:endParaRPr lang="el-GR" sz="2000" b="1" dirty="0">
              <a:latin typeface="Verdana" pitchFamily="34" charset="0"/>
              <a:ea typeface="Verdana" pitchFamily="34" charset="0"/>
              <a:cs typeface="Verdana" pitchFamily="34" charset="0"/>
            </a:endParaRPr>
          </a:p>
          <a:p>
            <a:pPr algn="ctr"/>
            <a:endParaRPr lang="el-GR" sz="2000" b="1" dirty="0" smtClean="0">
              <a:latin typeface="Verdana" pitchFamily="34" charset="0"/>
              <a:ea typeface="Verdana" pitchFamily="34" charset="0"/>
              <a:cs typeface="Verdana" pitchFamily="34" charset="0"/>
            </a:endParaRPr>
          </a:p>
          <a:p>
            <a:pPr algn="ctr"/>
            <a:endParaRPr lang="el-GR" sz="2000" b="1" dirty="0">
              <a:latin typeface="Verdana" pitchFamily="34" charset="0"/>
              <a:ea typeface="Verdana" pitchFamily="34" charset="0"/>
              <a:cs typeface="Verdana" pitchFamily="34" charset="0"/>
            </a:endParaRPr>
          </a:p>
          <a:p>
            <a:pPr algn="ctr"/>
            <a:endParaRPr lang="el-GR" sz="2000" b="1" dirty="0">
              <a:latin typeface="Verdana" pitchFamily="34" charset="0"/>
              <a:ea typeface="Verdana" pitchFamily="34" charset="0"/>
              <a:cs typeface="Verdana" pitchFamily="34" charset="0"/>
            </a:endParaRPr>
          </a:p>
        </p:txBody>
      </p:sp>
      <p:sp>
        <p:nvSpPr>
          <p:cNvPr id="7" name="Content Placeholder 2"/>
          <p:cNvSpPr>
            <a:spLocks noGrp="1"/>
          </p:cNvSpPr>
          <p:nvPr>
            <p:ph sz="quarter" idx="1"/>
          </p:nvPr>
        </p:nvSpPr>
        <p:spPr>
          <a:xfrm>
            <a:off x="683568" y="1220069"/>
            <a:ext cx="7561262" cy="5018088"/>
          </a:xfrm>
        </p:spPr>
        <p:txBody>
          <a:bodyPr/>
          <a:lstStyle/>
          <a:p>
            <a:pPr marL="0" indent="0" algn="ctr">
              <a:buNone/>
            </a:pPr>
            <a:r>
              <a:rPr lang="el-GR" sz="1800" b="1" dirty="0" smtClean="0">
                <a:latin typeface="Verdana" pitchFamily="34" charset="0"/>
                <a:ea typeface="Verdana" pitchFamily="34" charset="0"/>
                <a:cs typeface="Verdana" pitchFamily="34" charset="0"/>
              </a:rPr>
              <a:t>Εναλλακτικοί του </a:t>
            </a:r>
            <a:r>
              <a:rPr lang="en-US" sz="1800" b="1" dirty="0" smtClean="0">
                <a:latin typeface="Verdana" pitchFamily="34" charset="0"/>
                <a:ea typeface="Verdana" pitchFamily="34" charset="0"/>
                <a:cs typeface="Verdana" pitchFamily="34" charset="0"/>
              </a:rPr>
              <a:t>Pearson</a:t>
            </a:r>
            <a:r>
              <a:rPr lang="el-GR" sz="1800" b="1" dirty="0" smtClean="0">
                <a:latin typeface="Verdana" pitchFamily="34" charset="0"/>
                <a:ea typeface="Verdana" pitchFamily="34" charset="0"/>
                <a:cs typeface="Verdana" pitchFamily="34" charset="0"/>
              </a:rPr>
              <a:t> </a:t>
            </a:r>
            <a:r>
              <a:rPr lang="el-GR" sz="1800" b="1" dirty="0" smtClean="0">
                <a:latin typeface="Verdana" pitchFamily="34" charset="0"/>
                <a:ea typeface="Verdana" pitchFamily="34" charset="0"/>
                <a:cs typeface="Verdana" pitchFamily="34" charset="0"/>
              </a:rPr>
              <a:t>συντελεστές συσχέτισης </a:t>
            </a:r>
            <a:r>
              <a:rPr lang="en-US" sz="1800" b="1" dirty="0" smtClean="0">
                <a:latin typeface="Verdana" pitchFamily="34" charset="0"/>
                <a:ea typeface="Verdana" pitchFamily="34" charset="0"/>
                <a:cs typeface="Verdana" pitchFamily="34" charset="0"/>
              </a:rPr>
              <a:t>:</a:t>
            </a:r>
            <a:endParaRPr lang="en-US" sz="1800" b="1" dirty="0">
              <a:latin typeface="Verdana" pitchFamily="34" charset="0"/>
              <a:ea typeface="Verdana" pitchFamily="34" charset="0"/>
              <a:cs typeface="Verdana" pitchFamily="34" charset="0"/>
            </a:endParaRPr>
          </a:p>
          <a:p>
            <a:pPr marL="0" indent="0" algn="ctr">
              <a:buNone/>
            </a:pPr>
            <a:r>
              <a:rPr lang="en-US" sz="1800" b="1" dirty="0">
                <a:latin typeface="Verdana" pitchFamily="34" charset="0"/>
                <a:ea typeface="Verdana" pitchFamily="34" charset="0"/>
                <a:cs typeface="Verdana" pitchFamily="34" charset="0"/>
              </a:rPr>
              <a:t>Spearman and Kendall</a:t>
            </a:r>
          </a:p>
          <a:p>
            <a:pPr marL="0" indent="0" algn="just">
              <a:buNone/>
            </a:pPr>
            <a:r>
              <a:rPr lang="en-US" sz="1800" b="1" dirty="0" smtClean="0">
                <a:latin typeface="Verdana" pitchFamily="34" charset="0"/>
                <a:ea typeface="Verdana" pitchFamily="34" charset="0"/>
                <a:cs typeface="Verdana" pitchFamily="34" charset="0"/>
              </a:rPr>
              <a:t>Spearman </a:t>
            </a:r>
            <a:r>
              <a:rPr lang="el-GR" sz="1800" dirty="0" smtClean="0">
                <a:latin typeface="Verdana" pitchFamily="34" charset="0"/>
                <a:ea typeface="Verdana" pitchFamily="34" charset="0"/>
                <a:cs typeface="Verdana" pitchFamily="34" charset="0"/>
              </a:rPr>
              <a:t>και</a:t>
            </a:r>
            <a:r>
              <a:rPr lang="en-US" sz="1800" dirty="0" smtClean="0">
                <a:latin typeface="Verdana" pitchFamily="34" charset="0"/>
                <a:ea typeface="Verdana" pitchFamily="34" charset="0"/>
                <a:cs typeface="Verdana" pitchFamily="34" charset="0"/>
              </a:rPr>
              <a:t> </a:t>
            </a:r>
            <a:r>
              <a:rPr lang="en-US" sz="1800" b="1" dirty="0" smtClean="0">
                <a:latin typeface="Verdana" pitchFamily="34" charset="0"/>
                <a:ea typeface="Verdana" pitchFamily="34" charset="0"/>
                <a:cs typeface="Verdana" pitchFamily="34" charset="0"/>
              </a:rPr>
              <a:t>Kendall </a:t>
            </a:r>
            <a:r>
              <a:rPr lang="el-GR" sz="1800" dirty="0" smtClean="0">
                <a:latin typeface="Verdana" pitchFamily="34" charset="0"/>
                <a:ea typeface="Verdana" pitchFamily="34" charset="0"/>
                <a:cs typeface="Verdana" pitchFamily="34" charset="0"/>
              </a:rPr>
              <a:t>συντελεστές συσχέτισης </a:t>
            </a:r>
          </a:p>
          <a:p>
            <a:pPr marL="0" indent="0" algn="just">
              <a:buNone/>
            </a:pPr>
            <a:r>
              <a:rPr lang="el-GR" sz="1800" dirty="0" smtClean="0">
                <a:latin typeface="Verdana" pitchFamily="34" charset="0"/>
                <a:ea typeface="Verdana" pitchFamily="34" charset="0"/>
                <a:cs typeface="Verdana" pitchFamily="34" charset="0"/>
              </a:rPr>
              <a:t>Σημειώστε ότι</a:t>
            </a:r>
            <a:r>
              <a:rPr lang="en-US" sz="1800" dirty="0" smtClean="0">
                <a:latin typeface="Verdana" pitchFamily="34" charset="0"/>
                <a:ea typeface="Verdana" pitchFamily="34" charset="0"/>
                <a:cs typeface="Verdana" pitchFamily="34" charset="0"/>
              </a:rPr>
              <a:t>:</a:t>
            </a:r>
            <a:endParaRPr lang="en-US" sz="1800" dirty="0">
              <a:latin typeface="Verdana" pitchFamily="34" charset="0"/>
              <a:ea typeface="Verdana" pitchFamily="34" charset="0"/>
              <a:cs typeface="Verdana" pitchFamily="34" charset="0"/>
            </a:endParaRPr>
          </a:p>
          <a:p>
            <a:pPr algn="just"/>
            <a:r>
              <a:rPr lang="el-GR" sz="1800" dirty="0" smtClean="0">
                <a:latin typeface="Verdana" pitchFamily="34" charset="0"/>
                <a:ea typeface="Verdana" pitchFamily="34" charset="0"/>
                <a:cs typeface="Verdana" pitchFamily="34" charset="0"/>
              </a:rPr>
              <a:t>Οι μεταβλητές πρέπει να είναι </a:t>
            </a:r>
            <a:r>
              <a:rPr lang="en-US" sz="1800" dirty="0" smtClean="0">
                <a:latin typeface="Verdana" pitchFamily="34" charset="0"/>
                <a:ea typeface="Verdana" pitchFamily="34" charset="0"/>
                <a:cs typeface="Verdana" pitchFamily="34" charset="0"/>
              </a:rPr>
              <a:t>ordinal </a:t>
            </a:r>
            <a:r>
              <a:rPr lang="el-GR" sz="1800" dirty="0" smtClean="0">
                <a:latin typeface="Verdana" pitchFamily="34" charset="0"/>
                <a:ea typeface="Verdana" pitchFamily="34" charset="0"/>
                <a:cs typeface="Verdana" pitchFamily="34" charset="0"/>
              </a:rPr>
              <a:t>ή</a:t>
            </a:r>
            <a:r>
              <a:rPr lang="en-US" sz="1800" dirty="0" smtClean="0">
                <a:latin typeface="Verdana" pitchFamily="34" charset="0"/>
                <a:ea typeface="Verdana" pitchFamily="34" charset="0"/>
                <a:cs typeface="Verdana" pitchFamily="34" charset="0"/>
              </a:rPr>
              <a:t> </a:t>
            </a:r>
            <a:r>
              <a:rPr lang="en-US" sz="1800" dirty="0">
                <a:latin typeface="Verdana" pitchFamily="34" charset="0"/>
                <a:ea typeface="Verdana" pitchFamily="34" charset="0"/>
                <a:cs typeface="Verdana" pitchFamily="34" charset="0"/>
              </a:rPr>
              <a:t>scale </a:t>
            </a:r>
            <a:r>
              <a:rPr lang="el-GR" sz="1800" dirty="0">
                <a:latin typeface="Verdana" pitchFamily="34" charset="0"/>
                <a:ea typeface="Verdana" pitchFamily="34" charset="0"/>
                <a:cs typeface="Verdana" pitchFamily="34" charset="0"/>
              </a:rPr>
              <a:t>ή</a:t>
            </a:r>
            <a:r>
              <a:rPr lang="en-US" sz="1800" dirty="0" smtClean="0">
                <a:latin typeface="Verdana" pitchFamily="34" charset="0"/>
                <a:ea typeface="Verdana" pitchFamily="34" charset="0"/>
                <a:cs typeface="Verdana" pitchFamily="34" charset="0"/>
              </a:rPr>
              <a:t> </a:t>
            </a:r>
            <a:r>
              <a:rPr lang="en-US" sz="1800" dirty="0">
                <a:latin typeface="Verdana" pitchFamily="34" charset="0"/>
                <a:ea typeface="Verdana" pitchFamily="34" charset="0"/>
                <a:cs typeface="Verdana" pitchFamily="34" charset="0"/>
              </a:rPr>
              <a:t>dichotomous</a:t>
            </a:r>
          </a:p>
          <a:p>
            <a:pPr algn="just"/>
            <a:r>
              <a:rPr lang="el-GR" sz="1800" dirty="0" smtClean="0">
                <a:latin typeface="Verdana" pitchFamily="34" charset="0"/>
                <a:ea typeface="Verdana" pitchFamily="34" charset="0"/>
                <a:cs typeface="Verdana" pitchFamily="34" charset="0"/>
              </a:rPr>
              <a:t>Οι παραπάνω δύο μη παραμετρικοί συντελεστές συσχέτισης περιγράφουν μονότονες σχέσεις</a:t>
            </a:r>
            <a:endParaRPr lang="en-US" sz="1800" dirty="0">
              <a:latin typeface="Verdana" pitchFamily="34" charset="0"/>
              <a:ea typeface="Verdana" pitchFamily="34" charset="0"/>
              <a:cs typeface="Verdana" pitchFamily="34" charset="0"/>
            </a:endParaRPr>
          </a:p>
          <a:p>
            <a:pPr algn="just"/>
            <a:r>
              <a:rPr lang="el-GR" sz="1800" dirty="0" smtClean="0">
                <a:latin typeface="Verdana" pitchFamily="34" charset="0"/>
                <a:ea typeface="Verdana" pitchFamily="34" charset="0"/>
                <a:cs typeface="Verdana" pitchFamily="34" charset="0"/>
              </a:rPr>
              <a:t>Δεδομένου ότι η γραμμική σχέση είναι μια μονότονη σχέση οι </a:t>
            </a:r>
            <a:r>
              <a:rPr lang="en-US" sz="1800" dirty="0" smtClean="0">
                <a:latin typeface="Verdana" pitchFamily="34" charset="0"/>
                <a:ea typeface="Verdana" pitchFamily="34" charset="0"/>
                <a:cs typeface="Verdana" pitchFamily="34" charset="0"/>
              </a:rPr>
              <a:t>Spearman </a:t>
            </a:r>
            <a:r>
              <a:rPr lang="el-GR" sz="1800" dirty="0" smtClean="0">
                <a:latin typeface="Verdana" pitchFamily="34" charset="0"/>
                <a:ea typeface="Verdana" pitchFamily="34" charset="0"/>
                <a:cs typeface="Verdana" pitchFamily="34" charset="0"/>
              </a:rPr>
              <a:t>και</a:t>
            </a:r>
            <a:r>
              <a:rPr lang="en-US" sz="1800" dirty="0" smtClean="0">
                <a:latin typeface="Verdana" pitchFamily="34" charset="0"/>
                <a:ea typeface="Verdana" pitchFamily="34" charset="0"/>
                <a:cs typeface="Verdana" pitchFamily="34" charset="0"/>
              </a:rPr>
              <a:t> Kendall </a:t>
            </a:r>
            <a:r>
              <a:rPr lang="el-GR" sz="1800" dirty="0">
                <a:latin typeface="Verdana" pitchFamily="34" charset="0"/>
                <a:ea typeface="Verdana" pitchFamily="34" charset="0"/>
                <a:cs typeface="Verdana" pitchFamily="34" charset="0"/>
              </a:rPr>
              <a:t>συντελεστές συσχέτισης </a:t>
            </a:r>
            <a:r>
              <a:rPr lang="el-GR" sz="1800" dirty="0" smtClean="0">
                <a:latin typeface="Verdana" pitchFamily="34" charset="0"/>
                <a:ea typeface="Verdana" pitchFamily="34" charset="0"/>
                <a:cs typeface="Verdana" pitchFamily="34" charset="0"/>
              </a:rPr>
              <a:t>μπορούν να εφαρμοστούν και σε γραμμικές συσχετίσεις</a:t>
            </a:r>
            <a:endParaRPr lang="en-US" sz="1800" dirty="0" smtClean="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553735130"/>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113" y="1198563"/>
            <a:ext cx="6264275" cy="4894262"/>
          </a:xfrm>
        </p:spPr>
        <p:txBody>
          <a:bodyPr>
            <a:normAutofit/>
          </a:bodyPr>
          <a:lstStyle/>
          <a:p>
            <a:pPr marL="0" indent="0" algn="just" fontAlgn="auto">
              <a:spcAft>
                <a:spcPts val="0"/>
              </a:spcAft>
              <a:buFont typeface="Wingdings"/>
              <a:buNone/>
              <a:defRPr/>
            </a:pPr>
            <a:r>
              <a:rPr lang="el-GR" sz="1600" dirty="0" smtClean="0">
                <a:latin typeface="Verdana" pitchFamily="34" charset="0"/>
                <a:ea typeface="Verdana" pitchFamily="34" charset="0"/>
                <a:cs typeface="Verdana" pitchFamily="34" charset="0"/>
              </a:rPr>
              <a:t>Η παρούσα παράγραφος αφορά στην απλή παλινδρόμηση. </a:t>
            </a:r>
          </a:p>
          <a:p>
            <a:pPr marL="0" indent="0" algn="just" fontAlgn="auto">
              <a:spcAft>
                <a:spcPts val="0"/>
              </a:spcAft>
              <a:buFont typeface="Wingdings"/>
              <a:buNone/>
              <a:defRPr/>
            </a:pPr>
            <a:r>
              <a:rPr lang="el-GR" sz="1600" dirty="0" smtClean="0">
                <a:latin typeface="Verdana" pitchFamily="34" charset="0"/>
                <a:ea typeface="Verdana" pitchFamily="34" charset="0"/>
                <a:cs typeface="Verdana" pitchFamily="34" charset="0"/>
              </a:rPr>
              <a:t>Στην </a:t>
            </a:r>
            <a:r>
              <a:rPr lang="el-GR" sz="1600" dirty="0">
                <a:latin typeface="Verdana" pitchFamily="34" charset="0"/>
                <a:ea typeface="Verdana" pitchFamily="34" charset="0"/>
                <a:cs typeface="Verdana" pitchFamily="34" charset="0"/>
              </a:rPr>
              <a:t>απλή παλινδρόμηση απαιτούνται δύο ποσοτικές μεταβλητές εκ των οποίων η μία θεωρείται ανεξάρτητη-ίndependent (Χ) και η άλλη εξαρτημένη </a:t>
            </a:r>
            <a:r>
              <a:rPr lang="el-GR" sz="1600" dirty="0" smtClean="0">
                <a:latin typeface="Verdana" pitchFamily="34" charset="0"/>
                <a:ea typeface="Verdana" pitchFamily="34" charset="0"/>
                <a:cs typeface="Verdana" pitchFamily="34" charset="0"/>
              </a:rPr>
              <a:t>- dependent </a:t>
            </a:r>
            <a:r>
              <a:rPr lang="el-GR" sz="1600" dirty="0">
                <a:latin typeface="Verdana" pitchFamily="34" charset="0"/>
                <a:ea typeface="Verdana" pitchFamily="34" charset="0"/>
                <a:cs typeface="Verdana" pitchFamily="34" charset="0"/>
              </a:rPr>
              <a:t>(Υ). Η διερεύνηση της μορφής της παλινδρόμησης είναι το βασικό πρόβλημα το οποίο κατ' αρχάς θα πρέπει να επιλυθεί. Είναι δηλαδή απαραίτητο να προσδιορίσουμε αν τα ζεύγη τιμών (Χ, Υ) προσαρμόζονται καλύτερα σε μια ευθεία ή παραβολή ή έλλειψη ή υπερβολή κ.λ.π</a:t>
            </a:r>
            <a:r>
              <a:rPr lang="el-GR" sz="1600" dirty="0" smtClean="0">
                <a:latin typeface="Verdana" pitchFamily="34" charset="0"/>
                <a:ea typeface="Verdana" pitchFamily="34" charset="0"/>
                <a:cs typeface="Verdana" pitchFamily="34" charset="0"/>
              </a:rPr>
              <a:t>.</a:t>
            </a:r>
          </a:p>
          <a:p>
            <a:pPr marL="0" indent="0" algn="just" fontAlgn="auto">
              <a:spcAft>
                <a:spcPts val="0"/>
              </a:spcAft>
              <a:buFont typeface="Wingdings"/>
              <a:buNone/>
              <a:defRPr/>
            </a:pPr>
            <a:r>
              <a:rPr lang="el-GR" sz="1600" dirty="0">
                <a:latin typeface="Verdana" pitchFamily="34" charset="0"/>
                <a:ea typeface="Verdana" pitchFamily="34" charset="0"/>
                <a:cs typeface="Verdana" pitchFamily="34" charset="0"/>
              </a:rPr>
              <a:t>Αν υποθέσουμε ότι η κατάλληλη μορφή παλινδρόμησης, για κάποια συγκεκριμένα ζεύγη τιμών, είναι η γραμμική, τότε για να υπολογίσουμε τους συντελεστές της παλινδρόμησης και τα διάφορα στατιστικά μέτρα τα οποία είναι απαραίτητα, η διαδικασία την οποία πρέπει να ακολουθήσουμε </a:t>
            </a:r>
            <a:r>
              <a:rPr lang="el-GR" sz="1600" dirty="0" smtClean="0">
                <a:latin typeface="Verdana" pitchFamily="34" charset="0"/>
                <a:ea typeface="Verdana" pitchFamily="34" charset="0"/>
                <a:cs typeface="Verdana" pitchFamily="34" charset="0"/>
              </a:rPr>
              <a:t> αποτελεί αντικείμενο του συγκεκριμένης παραγράφου. </a:t>
            </a:r>
          </a:p>
          <a:p>
            <a:pPr marL="0" indent="0" algn="just" fontAlgn="auto">
              <a:spcAft>
                <a:spcPts val="0"/>
              </a:spcAft>
              <a:buFont typeface="Wingdings"/>
              <a:buNone/>
              <a:defRPr/>
            </a:pPr>
            <a:r>
              <a:rPr lang="el-GR" sz="1600" dirty="0" smtClean="0">
                <a:latin typeface="Verdana" pitchFamily="34" charset="0"/>
                <a:ea typeface="Verdana" pitchFamily="34" charset="0"/>
                <a:cs typeface="Verdana" pitchFamily="34" charset="0"/>
              </a:rPr>
              <a:t>Παρατίθεται και λυμένο </a:t>
            </a:r>
            <a:r>
              <a:rPr lang="el-GR" sz="1600" dirty="0">
                <a:latin typeface="Verdana" pitchFamily="34" charset="0"/>
                <a:ea typeface="Verdana" pitchFamily="34" charset="0"/>
                <a:cs typeface="Verdana" pitchFamily="34" charset="0"/>
              </a:rPr>
              <a:t>παράδειγμα  </a:t>
            </a:r>
            <a:r>
              <a:rPr lang="el-GR" sz="1600" dirty="0" smtClean="0">
                <a:latin typeface="Verdana" pitchFamily="34" charset="0"/>
                <a:ea typeface="Verdana" pitchFamily="34" charset="0"/>
                <a:cs typeface="Verdana" pitchFamily="34" charset="0"/>
              </a:rPr>
              <a:t>απλής παλινδρόμησης στο οποίο περιγράφεται η εν λόγω διαδικασία. </a:t>
            </a:r>
          </a:p>
        </p:txBody>
      </p:sp>
      <p:sp>
        <p:nvSpPr>
          <p:cNvPr id="2" name="Title 1"/>
          <p:cNvSpPr>
            <a:spLocks noGrp="1"/>
          </p:cNvSpPr>
          <p:nvPr>
            <p:ph type="title"/>
          </p:nvPr>
        </p:nvSpPr>
        <p:spPr>
          <a:xfrm>
            <a:off x="755650" y="476250"/>
            <a:ext cx="7345363" cy="720725"/>
          </a:xfrm>
        </p:spPr>
        <p:txBody>
          <a:bodyPr>
            <a:noAutofit/>
          </a:bodyPr>
          <a:lstStyle/>
          <a:p>
            <a:pPr algn="ctr" fontAlgn="auto">
              <a:spcAft>
                <a:spcPts val="0"/>
              </a:spcAft>
              <a:defRPr/>
            </a:pPr>
            <a:r>
              <a:rPr lang="el-GR" sz="1800" b="1" dirty="0">
                <a:solidFill>
                  <a:srgbClr val="575F6D"/>
                </a:solidFill>
                <a:latin typeface="Verdana" pitchFamily="34" charset="0"/>
                <a:ea typeface="Verdana" pitchFamily="34" charset="0"/>
                <a:cs typeface="Verdana" pitchFamily="34" charset="0"/>
              </a:rPr>
              <a:t>2</a:t>
            </a:r>
            <a:r>
              <a:rPr lang="el-GR" sz="1800" b="1" dirty="0" smtClean="0">
                <a:solidFill>
                  <a:srgbClr val="575F6D"/>
                </a:solidFill>
                <a:latin typeface="Verdana" pitchFamily="34" charset="0"/>
                <a:ea typeface="Verdana" pitchFamily="34" charset="0"/>
                <a:cs typeface="Verdana" pitchFamily="34" charset="0"/>
              </a:rPr>
              <a:t>.  </a:t>
            </a:r>
            <a:r>
              <a:rPr lang="el-GR" sz="1800" b="1" dirty="0">
                <a:solidFill>
                  <a:srgbClr val="575F6D"/>
                </a:solidFill>
                <a:latin typeface="Verdana" pitchFamily="34" charset="0"/>
                <a:ea typeface="Verdana" pitchFamily="34" charset="0"/>
                <a:cs typeface="Verdana" pitchFamily="34" charset="0"/>
              </a:rPr>
              <a:t>Α</a:t>
            </a:r>
            <a:r>
              <a:rPr lang="el-GR" sz="1800" b="1" dirty="0" smtClean="0">
                <a:solidFill>
                  <a:srgbClr val="575F6D"/>
                </a:solidFill>
                <a:latin typeface="Verdana" pitchFamily="34" charset="0"/>
                <a:ea typeface="Verdana" pitchFamily="34" charset="0"/>
                <a:cs typeface="Verdana" pitchFamily="34" charset="0"/>
              </a:rPr>
              <a:t>πλή Παλινδρόμηση</a:t>
            </a:r>
            <a:endParaRPr lang="el-GR" sz="1400" b="1" dirty="0" smtClean="0"/>
          </a:p>
        </p:txBody>
      </p:sp>
      <p:sp>
        <p:nvSpPr>
          <p:cNvPr id="9221" name="Rectangle 7"/>
          <p:cNvSpPr>
            <a:spLocks noChangeArrowheads="1"/>
          </p:cNvSpPr>
          <p:nvPr/>
        </p:nvSpPr>
        <p:spPr bwMode="auto">
          <a:xfrm>
            <a:off x="900113" y="4797425"/>
            <a:ext cx="73437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l-GR"/>
          </a:p>
          <a:p>
            <a:endParaRPr lang="el-GR"/>
          </a:p>
        </p:txBody>
      </p:sp>
      <p:sp>
        <p:nvSpPr>
          <p:cNvPr id="4" name="Θέση υποσέλιδου 3"/>
          <p:cNvSpPr>
            <a:spLocks noGrp="1"/>
          </p:cNvSpPr>
          <p:nvPr>
            <p:ph type="ftr" sz="quarter" idx="16"/>
          </p:nvPr>
        </p:nvSpPr>
        <p:spPr/>
        <p:txBody>
          <a:bodyPr/>
          <a:lstStyle/>
          <a:p>
            <a:pPr>
              <a:defRPr/>
            </a:pPr>
            <a:r>
              <a:rPr lang="el-GR" smtClean="0"/>
              <a:t>Ε. ΠΑΠΑΓΕΩΡΓΙΟΥ</a:t>
            </a:r>
            <a:endParaRPr lang="el-GR"/>
          </a:p>
        </p:txBody>
      </p:sp>
      <p:sp>
        <p:nvSpPr>
          <p:cNvPr id="7" name="6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8</a:t>
            </a:fld>
            <a:endParaRPr lang="el-GR"/>
          </a:p>
        </p:txBody>
      </p:sp>
    </p:spTree>
    <p:extLst>
      <p:ext uri="{BB962C8B-B14F-4D97-AF65-F5344CB8AC3E}">
        <p14:creationId xmlns:p14="http://schemas.microsoft.com/office/powerpoint/2010/main" val="3000581069"/>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0113" y="1198563"/>
            <a:ext cx="6264275" cy="4894262"/>
          </a:xfrm>
        </p:spPr>
        <p:txBody>
          <a:bodyPr>
            <a:normAutofit fontScale="77500" lnSpcReduction="20000"/>
          </a:bodyPr>
          <a:lstStyle/>
          <a:p>
            <a:pPr marL="0" indent="0" algn="just" fontAlgn="auto">
              <a:spcAft>
                <a:spcPts val="0"/>
              </a:spcAft>
              <a:buFont typeface="Wingdings"/>
              <a:buNone/>
              <a:defRPr/>
            </a:pPr>
            <a:endParaRPr lang="el-GR" sz="1600" dirty="0" smtClean="0">
              <a:latin typeface="Verdana" pitchFamily="34" charset="0"/>
              <a:ea typeface="Verdana" pitchFamily="34" charset="0"/>
              <a:cs typeface="Verdana" pitchFamily="34" charset="0"/>
            </a:endParaRPr>
          </a:p>
          <a:p>
            <a:pPr marL="0" indent="0" algn="just" fontAlgn="auto">
              <a:spcAft>
                <a:spcPts val="0"/>
              </a:spcAft>
              <a:buFont typeface="Wingdings"/>
              <a:buNone/>
              <a:defRPr/>
            </a:pPr>
            <a:r>
              <a:rPr lang="el-GR" sz="1600" dirty="0" smtClean="0">
                <a:latin typeface="Verdana" pitchFamily="34" charset="0"/>
                <a:ea typeface="Verdana" pitchFamily="34" charset="0"/>
                <a:cs typeface="Verdana" pitchFamily="34" charset="0"/>
              </a:rPr>
              <a:t>Στην </a:t>
            </a:r>
            <a:r>
              <a:rPr lang="el-GR" sz="1600" dirty="0">
                <a:latin typeface="Verdana" pitchFamily="34" charset="0"/>
                <a:ea typeface="Verdana" pitchFamily="34" charset="0"/>
                <a:cs typeface="Verdana" pitchFamily="34" charset="0"/>
              </a:rPr>
              <a:t>ανάλυση συνεχών δεδομένων (π.χ. ηλικία, χρόνος, επίδοση κ.α.) χρησιμοποιούμε μοντέλα απλής γραμμικής παλινδρόμησης (με μία μόνο επεξηγηματική μεταβλητή Χ), μοντέλα πολλαπλής γραμμικής παλινδρόμησης (δηλαδή με παραπάνω από μια επεξηγηματική μεταβλητή Χ στο μοντέλο), καθώς και με μοντέλα ανάλυσης διακύμανσης που εκφράζουν την επίδραση κάθε επιπέδου μιας ή περισσοτέρων επεξηγηματικών στην εξαρτημένη Y. Για παράδειγμα, έστω ότι θέλουμε να ελέγξουμε την επίδραση που θα είχε κάποιο φάρμακο (φάρμακο Α, φάρμακο Β, φάρμακο Γ, δηλαδή 3 επίπεδα στην μεταβλητή Φάρμακο) σε ένα άνθρωπο ανάλογα με την ηλικία του. Εδώ η εξαρτημένη είναι η ηλικία του ανθρώπου (Υ) και η επεξηγηματική είναι του Φάρμακο (Χ).</a:t>
            </a:r>
          </a:p>
          <a:p>
            <a:pPr marL="0" indent="0" algn="just" fontAlgn="auto">
              <a:spcAft>
                <a:spcPts val="0"/>
              </a:spcAft>
              <a:buFont typeface="Wingdings"/>
              <a:buNone/>
              <a:defRPr/>
            </a:pPr>
            <a:r>
              <a:rPr lang="el-GR" sz="1600" dirty="0">
                <a:latin typeface="Verdana" pitchFamily="34" charset="0"/>
                <a:ea typeface="Verdana" pitchFamily="34" charset="0"/>
                <a:cs typeface="Verdana" pitchFamily="34" charset="0"/>
              </a:rPr>
              <a:t>Και στις τρεις αυτές αναλύσεις, επειδή ακριβώς στηρίζονται στο γραμμικό υπόδειγμα, για να είναι οι εκτιμήσεις συνεπείς, οπότε και σωστές θα πρέπει να πληρούνται κάποιες προϋποθέσεις.</a:t>
            </a:r>
          </a:p>
          <a:p>
            <a:pPr algn="just" fontAlgn="auto">
              <a:spcAft>
                <a:spcPts val="0"/>
              </a:spcAft>
              <a:defRPr/>
            </a:pPr>
            <a:r>
              <a:rPr lang="el-GR" sz="1600" b="1" dirty="0" smtClean="0">
                <a:latin typeface="Verdana" pitchFamily="34" charset="0"/>
                <a:ea typeface="Verdana" pitchFamily="34" charset="0"/>
                <a:cs typeface="Verdana" pitchFamily="34" charset="0"/>
              </a:rPr>
              <a:t> </a:t>
            </a:r>
            <a:r>
              <a:rPr lang="el-GR" sz="1600" b="1" dirty="0">
                <a:latin typeface="Verdana" pitchFamily="34" charset="0"/>
                <a:ea typeface="Verdana" pitchFamily="34" charset="0"/>
                <a:cs typeface="Verdana" pitchFamily="34" charset="0"/>
              </a:rPr>
              <a:t>Κανονικότητα: </a:t>
            </a:r>
            <a:r>
              <a:rPr lang="el-GR" sz="1600" dirty="0">
                <a:latin typeface="Verdana" pitchFamily="34" charset="0"/>
                <a:ea typeface="Verdana" pitchFamily="34" charset="0"/>
                <a:cs typeface="Verdana" pitchFamily="34" charset="0"/>
              </a:rPr>
              <a:t>τα κατάλοιπα θα πρέπει να ακολουθούν κανονική κατανομή με μέσο 0 και διακύμανση </a:t>
            </a:r>
            <a:r>
              <a:rPr lang="el-GR" sz="1600" dirty="0" smtClean="0">
                <a:latin typeface="Verdana" pitchFamily="34" charset="0"/>
                <a:ea typeface="Verdana" pitchFamily="34" charset="0"/>
                <a:cs typeface="Verdana" pitchFamily="34" charset="0"/>
              </a:rPr>
              <a:t>γνωστή.</a:t>
            </a:r>
          </a:p>
          <a:p>
            <a:pPr algn="just" fontAlgn="auto">
              <a:spcAft>
                <a:spcPts val="0"/>
              </a:spcAft>
              <a:defRPr/>
            </a:pPr>
            <a:r>
              <a:rPr lang="el-GR" sz="1600" b="1" dirty="0" smtClean="0">
                <a:latin typeface="Verdana" pitchFamily="34" charset="0"/>
                <a:ea typeface="Verdana" pitchFamily="34" charset="0"/>
                <a:cs typeface="Verdana" pitchFamily="34" charset="0"/>
              </a:rPr>
              <a:t>Ομοσκεδαστικότητα</a:t>
            </a:r>
            <a:r>
              <a:rPr lang="el-GR" sz="1600" b="1" dirty="0">
                <a:latin typeface="Verdana" pitchFamily="34" charset="0"/>
                <a:ea typeface="Verdana" pitchFamily="34" charset="0"/>
                <a:cs typeface="Verdana" pitchFamily="34" charset="0"/>
              </a:rPr>
              <a:t>:</a:t>
            </a:r>
            <a:r>
              <a:rPr lang="el-GR" sz="1600" dirty="0">
                <a:latin typeface="Verdana" pitchFamily="34" charset="0"/>
                <a:ea typeface="Verdana" pitchFamily="34" charset="0"/>
                <a:cs typeface="Verdana" pitchFamily="34" charset="0"/>
              </a:rPr>
              <a:t> </a:t>
            </a:r>
            <a:r>
              <a:rPr lang="el-GR" sz="1600" dirty="0" smtClean="0">
                <a:latin typeface="Verdana" pitchFamily="34" charset="0"/>
                <a:ea typeface="Verdana" pitchFamily="34" charset="0"/>
                <a:cs typeface="Verdana" pitchFamily="34" charset="0"/>
              </a:rPr>
              <a:t>Ισότητα </a:t>
            </a:r>
            <a:r>
              <a:rPr lang="el-GR" sz="1600" dirty="0">
                <a:latin typeface="Verdana" pitchFamily="34" charset="0"/>
                <a:ea typeface="Verdana" pitchFamily="34" charset="0"/>
                <a:cs typeface="Verdana" pitchFamily="34" charset="0"/>
              </a:rPr>
              <a:t>διακυμάνσεων </a:t>
            </a:r>
            <a:r>
              <a:rPr lang="el-GR" sz="1600" dirty="0" smtClean="0">
                <a:latin typeface="Verdana" pitchFamily="34" charset="0"/>
                <a:ea typeface="Verdana" pitchFamily="34" charset="0"/>
                <a:cs typeface="Verdana" pitchFamily="34" charset="0"/>
              </a:rPr>
              <a:t>Στην </a:t>
            </a:r>
            <a:r>
              <a:rPr lang="el-GR" sz="1600" dirty="0">
                <a:latin typeface="Verdana" pitchFamily="34" charset="0"/>
                <a:ea typeface="Verdana" pitchFamily="34" charset="0"/>
                <a:cs typeface="Verdana" pitchFamily="34" charset="0"/>
              </a:rPr>
              <a:t>περίπτωση απλής γραμμικής παλινδρόμησης κάνουμε ένα διάγραμμα σημείων (Scatter Plot) των καταλοίπων με την επεξηγηματική. Αν τα σημεία είναι τυχαία και δεν παρουσιάζουν κάποια τάση τότε υπάρχει </a:t>
            </a:r>
            <a:r>
              <a:rPr lang="el-GR" sz="1600" dirty="0" smtClean="0">
                <a:latin typeface="Verdana" pitchFamily="34" charset="0"/>
                <a:ea typeface="Verdana" pitchFamily="34" charset="0"/>
                <a:cs typeface="Verdana" pitchFamily="34" charset="0"/>
              </a:rPr>
              <a:t>ομοσκεδαστικότητα.</a:t>
            </a:r>
          </a:p>
          <a:p>
            <a:pPr algn="just" fontAlgn="auto">
              <a:spcAft>
                <a:spcPts val="0"/>
              </a:spcAft>
              <a:defRPr/>
            </a:pPr>
            <a:r>
              <a:rPr lang="el-GR" sz="1600" b="1" dirty="0">
                <a:latin typeface="Verdana" pitchFamily="34" charset="0"/>
                <a:ea typeface="Verdana" pitchFamily="34" charset="0"/>
                <a:cs typeface="Verdana" pitchFamily="34" charset="0"/>
              </a:rPr>
              <a:t>Ανεξαρτησία καταλοίπων</a:t>
            </a:r>
            <a:r>
              <a:rPr lang="el-GR" sz="1600" b="1" dirty="0" smtClean="0">
                <a:latin typeface="Verdana" pitchFamily="34" charset="0"/>
                <a:ea typeface="Verdana" pitchFamily="34" charset="0"/>
                <a:cs typeface="Verdana" pitchFamily="34" charset="0"/>
              </a:rPr>
              <a:t>: </a:t>
            </a:r>
            <a:r>
              <a:rPr lang="el-GR" sz="1600" dirty="0" smtClean="0">
                <a:latin typeface="Verdana" pitchFamily="34" charset="0"/>
                <a:ea typeface="Verdana" pitchFamily="34" charset="0"/>
                <a:cs typeface="Verdana" pitchFamily="34" charset="0"/>
              </a:rPr>
              <a:t>Κάνουμε </a:t>
            </a:r>
            <a:r>
              <a:rPr lang="el-GR" sz="1600" dirty="0">
                <a:latin typeface="Verdana" pitchFamily="34" charset="0"/>
                <a:ea typeface="Verdana" pitchFamily="34" charset="0"/>
                <a:cs typeface="Verdana" pitchFamily="34" charset="0"/>
              </a:rPr>
              <a:t>ένα διάγραμμα σημείων μεταξύ των προβλεπόμενων τιμών (Predicted values) και των καταλοίπων (Residuals). Αν είναι τυχαία τα σημεία τότε έχουμε ανεξαρτησία.</a:t>
            </a:r>
            <a:endParaRPr lang="el-GR" sz="1600" dirty="0" smtClean="0">
              <a:latin typeface="Verdana" pitchFamily="34" charset="0"/>
              <a:ea typeface="Verdana" pitchFamily="34" charset="0"/>
              <a:cs typeface="Verdana" pitchFamily="34" charset="0"/>
            </a:endParaRPr>
          </a:p>
          <a:p>
            <a:pPr algn="just" fontAlgn="auto">
              <a:spcAft>
                <a:spcPts val="0"/>
              </a:spcAft>
              <a:defRPr/>
            </a:pPr>
            <a:r>
              <a:rPr lang="el-GR" sz="1600" b="1" dirty="0" smtClean="0">
                <a:latin typeface="Verdana" pitchFamily="34" charset="0"/>
                <a:ea typeface="Verdana" pitchFamily="34" charset="0"/>
                <a:cs typeface="Verdana" pitchFamily="34" charset="0"/>
              </a:rPr>
              <a:t>Γραμμικότητα:</a:t>
            </a:r>
            <a:r>
              <a:rPr lang="el-GR" sz="1600" dirty="0" smtClean="0">
                <a:latin typeface="Verdana" pitchFamily="34" charset="0"/>
                <a:ea typeface="Verdana" pitchFamily="34" charset="0"/>
                <a:cs typeface="Verdana" pitchFamily="34" charset="0"/>
              </a:rPr>
              <a:t> Θα </a:t>
            </a:r>
            <a:r>
              <a:rPr lang="el-GR" sz="1600" dirty="0">
                <a:latin typeface="Verdana" pitchFamily="34" charset="0"/>
                <a:ea typeface="Verdana" pitchFamily="34" charset="0"/>
                <a:cs typeface="Verdana" pitchFamily="34" charset="0"/>
              </a:rPr>
              <a:t>κάνουμε ένα διάγραμμα σημείων (</a:t>
            </a:r>
            <a:r>
              <a:rPr lang="en-US" sz="1600" dirty="0">
                <a:latin typeface="Verdana" pitchFamily="34" charset="0"/>
                <a:ea typeface="Verdana" pitchFamily="34" charset="0"/>
                <a:cs typeface="Verdana" pitchFamily="34" charset="0"/>
              </a:rPr>
              <a:t>Scatter Plot) </a:t>
            </a:r>
            <a:r>
              <a:rPr lang="el-GR" sz="1600" dirty="0">
                <a:latin typeface="Verdana" pitchFamily="34" charset="0"/>
                <a:ea typeface="Verdana" pitchFamily="34" charset="0"/>
                <a:cs typeface="Verdana" pitchFamily="34" charset="0"/>
              </a:rPr>
              <a:t>προβλεπόμενων τιμών (</a:t>
            </a:r>
            <a:r>
              <a:rPr lang="en-US" sz="1600" dirty="0">
                <a:latin typeface="Verdana" pitchFamily="34" charset="0"/>
                <a:ea typeface="Verdana" pitchFamily="34" charset="0"/>
                <a:cs typeface="Verdana" pitchFamily="34" charset="0"/>
              </a:rPr>
              <a:t>Unstandardized Predicted Values) </a:t>
            </a:r>
            <a:r>
              <a:rPr lang="el-GR" sz="1600" dirty="0">
                <a:latin typeface="Verdana" pitchFamily="34" charset="0"/>
                <a:ea typeface="Verdana" pitchFamily="34" charset="0"/>
                <a:cs typeface="Verdana" pitchFamily="34" charset="0"/>
              </a:rPr>
              <a:t>έναντι καταλοίπων (</a:t>
            </a:r>
            <a:r>
              <a:rPr lang="en-US" sz="1600" dirty="0">
                <a:latin typeface="Verdana" pitchFamily="34" charset="0"/>
                <a:ea typeface="Verdana" pitchFamily="34" charset="0"/>
                <a:cs typeface="Verdana" pitchFamily="34" charset="0"/>
              </a:rPr>
              <a:t>Standardized </a:t>
            </a:r>
            <a:r>
              <a:rPr lang="en-US" sz="1600" dirty="0" smtClean="0">
                <a:latin typeface="Verdana" pitchFamily="34" charset="0"/>
                <a:ea typeface="Verdana" pitchFamily="34" charset="0"/>
                <a:cs typeface="Verdana" pitchFamily="34" charset="0"/>
              </a:rPr>
              <a:t>Residuals</a:t>
            </a:r>
            <a:r>
              <a:rPr lang="en-US" sz="1600" dirty="0">
                <a:latin typeface="Verdana" pitchFamily="34" charset="0"/>
                <a:ea typeface="Verdana" pitchFamily="34" charset="0"/>
                <a:cs typeface="Verdana" pitchFamily="34" charset="0"/>
              </a:rPr>
              <a:t>).</a:t>
            </a:r>
            <a:endParaRPr lang="el-GR" sz="1600" dirty="0" smtClean="0">
              <a:latin typeface="Verdana" pitchFamily="34" charset="0"/>
              <a:ea typeface="Verdana" pitchFamily="34" charset="0"/>
              <a:cs typeface="Verdana" pitchFamily="34" charset="0"/>
            </a:endParaRPr>
          </a:p>
        </p:txBody>
      </p:sp>
      <p:sp>
        <p:nvSpPr>
          <p:cNvPr id="2" name="Title 1"/>
          <p:cNvSpPr>
            <a:spLocks noGrp="1"/>
          </p:cNvSpPr>
          <p:nvPr>
            <p:ph type="title"/>
          </p:nvPr>
        </p:nvSpPr>
        <p:spPr>
          <a:xfrm>
            <a:off x="755650" y="476250"/>
            <a:ext cx="7345363" cy="720725"/>
          </a:xfrm>
        </p:spPr>
        <p:txBody>
          <a:bodyPr>
            <a:noAutofit/>
          </a:bodyPr>
          <a:lstStyle/>
          <a:p>
            <a:pPr algn="ctr" fontAlgn="auto">
              <a:spcAft>
                <a:spcPts val="0"/>
              </a:spcAft>
              <a:defRPr/>
            </a:pPr>
            <a:r>
              <a:rPr lang="el-GR" sz="1800" b="1" dirty="0">
                <a:solidFill>
                  <a:srgbClr val="575F6D"/>
                </a:solidFill>
                <a:latin typeface="Verdana" pitchFamily="34" charset="0"/>
                <a:ea typeface="Verdana" pitchFamily="34" charset="0"/>
                <a:cs typeface="Verdana" pitchFamily="34" charset="0"/>
              </a:rPr>
              <a:t>2.  Απλή </a:t>
            </a:r>
            <a:r>
              <a:rPr lang="el-GR" sz="1800" b="1" dirty="0" smtClean="0">
                <a:solidFill>
                  <a:srgbClr val="575F6D"/>
                </a:solidFill>
                <a:latin typeface="Verdana" pitchFamily="34" charset="0"/>
                <a:ea typeface="Verdana" pitchFamily="34" charset="0"/>
                <a:cs typeface="Verdana" pitchFamily="34" charset="0"/>
              </a:rPr>
              <a:t>Παλινδρόμηση</a:t>
            </a:r>
            <a:endParaRPr lang="el-GR" sz="1400" b="1" dirty="0" smtClean="0"/>
          </a:p>
        </p:txBody>
      </p:sp>
      <p:sp>
        <p:nvSpPr>
          <p:cNvPr id="9221" name="Rectangle 7"/>
          <p:cNvSpPr>
            <a:spLocks noChangeArrowheads="1"/>
          </p:cNvSpPr>
          <p:nvPr/>
        </p:nvSpPr>
        <p:spPr bwMode="auto">
          <a:xfrm>
            <a:off x="900113" y="4797425"/>
            <a:ext cx="73437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l-GR"/>
          </a:p>
          <a:p>
            <a:endParaRPr lang="el-GR"/>
          </a:p>
        </p:txBody>
      </p:sp>
      <p:sp>
        <p:nvSpPr>
          <p:cNvPr id="5" name="Θέση υποσέλιδου 4"/>
          <p:cNvSpPr>
            <a:spLocks noGrp="1"/>
          </p:cNvSpPr>
          <p:nvPr>
            <p:ph type="ftr" sz="quarter" idx="16"/>
          </p:nvPr>
        </p:nvSpPr>
        <p:spPr/>
        <p:txBody>
          <a:bodyPr/>
          <a:lstStyle/>
          <a:p>
            <a:pPr>
              <a:defRPr/>
            </a:pPr>
            <a:r>
              <a:rPr lang="el-GR" smtClean="0"/>
              <a:t>Ε. ΠΑΠΑΓΕΩΡΓΙΟΥ</a:t>
            </a:r>
            <a:endParaRPr lang="el-GR"/>
          </a:p>
        </p:txBody>
      </p:sp>
      <p:sp>
        <p:nvSpPr>
          <p:cNvPr id="7" name="6 - Θέση αριθμού διαφάνειας"/>
          <p:cNvSpPr>
            <a:spLocks noGrp="1"/>
          </p:cNvSpPr>
          <p:nvPr>
            <p:ph type="sldNum" sz="quarter" idx="15"/>
          </p:nvPr>
        </p:nvSpPr>
        <p:spPr/>
        <p:txBody>
          <a:bodyPr/>
          <a:lstStyle/>
          <a:p>
            <a:pPr>
              <a:defRPr/>
            </a:pPr>
            <a:fld id="{250F0AA8-3144-4EB0-B30C-78710925F1D2}" type="slidenum">
              <a:rPr lang="el-GR" smtClean="0"/>
              <a:pPr>
                <a:defRPr/>
              </a:pPr>
              <a:t>9</a:t>
            </a:fld>
            <a:endParaRPr lang="el-GR"/>
          </a:p>
        </p:txBody>
      </p:sp>
    </p:spTree>
    <p:extLst>
      <p:ext uri="{BB962C8B-B14F-4D97-AF65-F5344CB8AC3E}">
        <p14:creationId xmlns:p14="http://schemas.microsoft.com/office/powerpoint/2010/main" val="627758164"/>
      </p:ext>
    </p:extLst>
  </p:cSld>
  <p:clrMapOvr>
    <a:masterClrMapping/>
  </p:clrMapOvr>
  <mc:AlternateContent xmlns:mc="http://schemas.openxmlformats.org/markup-compatibility/2006" xmlns:p14="http://schemas.microsoft.com/office/powerpoint/2010/main">
    <mc:Choice Requires="p14">
      <p:transition spd="slow" p14:dur="2000">
        <p:pull dir="r"/>
      </p:transition>
    </mc:Choice>
    <mc:Fallback xmlns="">
      <p:transition spd="slow">
        <p:pull dir="r"/>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3388</TotalTime>
  <Words>1329</Words>
  <Application>Microsoft Office PowerPoint</Application>
  <PresentationFormat>On-screen Show (4:3)</PresentationFormat>
  <Paragraphs>266</Paragraphs>
  <Slides>23</Slides>
  <Notes>23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Calibri</vt:lpstr>
      <vt:lpstr>Cambria Math</vt:lpstr>
      <vt:lpstr>Century Schoolbook</vt:lpstr>
      <vt:lpstr>Constantia</vt:lpstr>
      <vt:lpstr>Times New Roman</vt:lpstr>
      <vt:lpstr>Verdana</vt:lpstr>
      <vt:lpstr>Wingdings</vt:lpstr>
      <vt:lpstr>Wingdings 2</vt:lpstr>
      <vt:lpstr>Χαρτί</vt:lpstr>
      <vt:lpstr>                Τ. Ε. Ι.  Αθήνας  Τμήμα  Ιατρικών  Εργαστηρίων   ΒΙΟΣΤΑΤΙΣΤΙΚΗ    </vt:lpstr>
      <vt:lpstr>Συσχέτιση</vt:lpstr>
      <vt:lpstr>Συσχέτιση</vt:lpstr>
      <vt:lpstr>Συσχέτιση</vt:lpstr>
      <vt:lpstr>Συσχέτιση</vt:lpstr>
      <vt:lpstr>Συσχέτιση</vt:lpstr>
      <vt:lpstr>Συσχέτιση</vt:lpstr>
      <vt:lpstr>2.  Απλή Παλινδρόμηση</vt:lpstr>
      <vt:lpstr>2.  Απλή Παλινδρόμηση</vt:lpstr>
      <vt:lpstr> 2.  Απλή Παλινδρόμηση</vt:lpstr>
      <vt:lpstr>4. Απλή Παλινδρόμηση</vt:lpstr>
      <vt:lpstr>2.  Απλή Παλινδρόμηση</vt:lpstr>
      <vt:lpstr>2.  Απλή Παλινδρόμηση</vt:lpstr>
      <vt:lpstr>2.  Απλή Παλινδρόμηση</vt:lpstr>
      <vt:lpstr>2.  Απλή Παλινδρόμηση</vt:lpstr>
      <vt:lpstr>ΚΕΦΑΛΑΙΟ 6. ΑΠΛΗ ΠΑΛΙΝΔΡΟΜΗΣΗ </vt:lpstr>
      <vt:lpstr>2.  Απλή Παλινδρόμηση</vt:lpstr>
      <vt:lpstr>2.  Απλή Παλινδρόμηση</vt:lpstr>
      <vt:lpstr>2.  Απλή Παλινδρόμηση</vt:lpstr>
      <vt:lpstr>2.  Απλή Παλινδρόμηση</vt:lpstr>
      <vt:lpstr>2.  Απλή Παλινδρόμηση</vt:lpstr>
      <vt:lpstr>2.  Απλή Παλινδρόμηση</vt:lpstr>
      <vt:lpstr>2.  Απλή Παλινδρόμηση</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Effie</dc:creator>
  <cp:lastModifiedBy>My Aoc 2</cp:lastModifiedBy>
  <cp:revision>418</cp:revision>
  <dcterms:created xsi:type="dcterms:W3CDTF">2010-10-10T22:03:14Z</dcterms:created>
  <dcterms:modified xsi:type="dcterms:W3CDTF">2015-11-22T20:52:29Z</dcterms:modified>
</cp:coreProperties>
</file>