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16" r:id="rId2"/>
    <p:sldId id="317" r:id="rId3"/>
    <p:sldId id="320" r:id="rId4"/>
    <p:sldId id="321" r:id="rId5"/>
    <p:sldId id="322" r:id="rId6"/>
    <p:sldId id="323" r:id="rId7"/>
    <p:sldId id="324" r:id="rId8"/>
    <p:sldId id="326" r:id="rId9"/>
    <p:sldId id="339" r:id="rId10"/>
    <p:sldId id="328" r:id="rId11"/>
    <p:sldId id="330" r:id="rId12"/>
    <p:sldId id="335" r:id="rId13"/>
    <p:sldId id="331" r:id="rId14"/>
    <p:sldId id="332" r:id="rId15"/>
    <p:sldId id="342" r:id="rId16"/>
    <p:sldId id="336" r:id="rId17"/>
    <p:sldId id="344" r:id="rId18"/>
    <p:sldId id="345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6"/>
            <p14:sldId id="317"/>
            <p14:sldId id="320"/>
            <p14:sldId id="321"/>
            <p14:sldId id="322"/>
            <p14:sldId id="323"/>
            <p14:sldId id="324"/>
            <p14:sldId id="326"/>
            <p14:sldId id="339"/>
            <p14:sldId id="328"/>
            <p14:sldId id="330"/>
            <p14:sldId id="335"/>
            <p14:sldId id="331"/>
            <p14:sldId id="332"/>
            <p14:sldId id="342"/>
            <p14:sldId id="336"/>
            <p14:sldId id="344"/>
            <p14:sldId id="345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A9C571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9225" autoAdjust="0"/>
  </p:normalViewPr>
  <p:slideViewPr>
    <p:cSldViewPr>
      <p:cViewPr varScale="1">
        <p:scale>
          <a:sx n="72" d="100"/>
          <a:sy n="72" d="100"/>
        </p:scale>
        <p:origin x="14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91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D7A56-D9CE-4A30-9981-24668E44A839}" type="datetimeFigureOut">
              <a:rPr lang="en-US" smtClean="0"/>
              <a:pPr/>
              <a:t>9/1/2022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04CD5-1F18-4F38-AECE-19F930C3C18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4624" y="8667164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74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1/9/2022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4624" y="8760936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6912" y="51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Εικόνα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26789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48680" y="65960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355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4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 userDrawn="1"/>
        </p:nvSpPr>
        <p:spPr bwMode="auto">
          <a:xfrm>
            <a:off x="38100" y="1512143"/>
            <a:ext cx="8572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vert270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el-GR" sz="3400" dirty="0">
                <a:solidFill>
                  <a:schemeClr val="bg1">
                    <a:lumMod val="85000"/>
                  </a:schemeClr>
                </a:solidFill>
                <a:effectLst/>
                <a:latin typeface="Impact"/>
                <a:ea typeface="Times New Roman"/>
              </a:rPr>
              <a:t>ΠΕΡΙΒΑΛΛΟΝΤΙΚΗ ΕΚΠΑΙΔΕΥΣΗ</a:t>
            </a:r>
            <a:endParaRPr lang="en-US" sz="1200" dirty="0">
              <a:solidFill>
                <a:schemeClr val="bg1">
                  <a:lumMod val="8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/>
              <a:t>Στυλ κύριου τίτλου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67544" y="6353253"/>
            <a:ext cx="25922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Παραγωγή εκπαιδευτικού υλικού στο γνωστικό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b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πεδίο «Περιβαλλοντική Εκπαίδευση»</a:t>
            </a:r>
            <a:r>
              <a:rPr kumimoji="0" 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287343"/>
            <a:ext cx="476250" cy="45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1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314081"/>
            <a:ext cx="457200" cy="44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6084168" y="6353252"/>
            <a:ext cx="20162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Πανεπιστήμιο Αιγαίου</a:t>
            </a:r>
          </a:p>
          <a:p>
            <a:pPr algn="ctr"/>
            <a:r>
              <a:rPr lang="el-GR" sz="9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ΠΜΣ «Περιβαλλοντική Εκπαίδευση»</a:t>
            </a:r>
            <a:endParaRPr lang="en-US" sz="9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059832" y="6400800"/>
            <a:ext cx="2160240" cy="32178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ctr"/>
            <a:fld id="{5C2FC572-67C5-495F-B6AE-18353C6E327A}" type="slidenum">
              <a:rPr lang="el-GR" sz="900" b="1" smtClean="0"/>
              <a:pPr algn="ctr"/>
              <a:t>‹#›</a:t>
            </a:fld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0" r:id="rId9"/>
    <p:sldLayoutId id="2147483661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3870325" algn="ctr"/>
                <a:tab pos="5486400" algn="r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611610"/>
          </a:xfrm>
        </p:spPr>
        <p:txBody>
          <a:bodyPr>
            <a:noAutofit/>
          </a:bodyPr>
          <a:lstStyle/>
          <a:p>
            <a:br>
              <a:rPr lang="el-GR" sz="4000" dirty="0">
                <a:solidFill>
                  <a:srgbClr val="5075BC"/>
                </a:solidFill>
              </a:rPr>
            </a:br>
            <a:endParaRPr lang="en-US" sz="4000" dirty="0">
              <a:solidFill>
                <a:srgbClr val="5075BC"/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475656" y="2240648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/>
              <a:t>ΜΕΘΟΔΟΙ – ΤΕΧΝΙΚΕΣ ΤΗΣ ΠΕΡΙΒΑΛΛΟΝΤΙΚΗΣ ΕΚΠΑΙΔΕΥΣΗΣ ΚΑΙ ΤΗΣ ΕΚΠΑΙΔΕΥΣΗΣ ΓΙΑ ΤΗΝ ΑΕΙΦΟΡΟ ΑΝΑΠΤΥΞΗ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23139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ΠΡΟΣΟΜΟΙΩΣΗ 1/9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800" dirty="0"/>
              <a:t>Η προσομοίωση ως ο διδακτικό μοντέλο περιλαμβάνει τέσσερις λειτουργικές φάσεις.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Κατ’ αρχάς ο </a:t>
            </a:r>
            <a:r>
              <a:rPr lang="el-GR" sz="2800" i="1" dirty="0"/>
              <a:t>προσανατολισμός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στη συνέχεια η </a:t>
            </a:r>
            <a:r>
              <a:rPr lang="el-GR" sz="2800" i="1" dirty="0"/>
              <a:t>εκπαίδευση των συμμετεχόντων,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ακολούθως, η </a:t>
            </a:r>
            <a:r>
              <a:rPr lang="el-GR" sz="2800" i="1" dirty="0"/>
              <a:t>εκτέλεση της προσομοίωσης </a:t>
            </a:r>
          </a:p>
          <a:p>
            <a:pPr algn="just">
              <a:lnSpc>
                <a:spcPct val="80000"/>
              </a:lnSpc>
            </a:pPr>
            <a:r>
              <a:rPr lang="el-GR" sz="2800" dirty="0"/>
              <a:t>και τέλος, η </a:t>
            </a:r>
            <a:r>
              <a:rPr lang="el-GR" sz="2800" i="1" dirty="0"/>
              <a:t>ανασκόπηση της όλης διαδικασίας</a:t>
            </a:r>
            <a:r>
              <a:rPr lang="el-GR" sz="2800" dirty="0"/>
              <a:t> (</a:t>
            </a:r>
            <a:r>
              <a:rPr lang="en-GB" sz="2800" dirty="0"/>
              <a:t>Joyce</a:t>
            </a:r>
            <a:r>
              <a:rPr lang="el-GR" sz="2800" dirty="0"/>
              <a:t> </a:t>
            </a:r>
            <a:r>
              <a:rPr lang="en-GB" sz="2800" dirty="0"/>
              <a:t>&amp; Weil,</a:t>
            </a:r>
            <a:r>
              <a:rPr lang="el-GR" sz="2800" dirty="0"/>
              <a:t> </a:t>
            </a:r>
            <a:r>
              <a:rPr lang="en-GB" sz="2800" dirty="0"/>
              <a:t>1986·</a:t>
            </a:r>
            <a:r>
              <a:rPr lang="el-GR" sz="2800" dirty="0"/>
              <a:t> Θεοδωρίδου &amp; </a:t>
            </a:r>
            <a:r>
              <a:rPr lang="el-GR" sz="2800" dirty="0" err="1"/>
              <a:t>Παρουσίνας</a:t>
            </a:r>
            <a:r>
              <a:rPr lang="el-GR" sz="2800" dirty="0"/>
              <a:t>, 2008)</a:t>
            </a:r>
            <a:r>
              <a:rPr lang="el-GR" sz="2800" i="1" dirty="0"/>
              <a:t>.</a:t>
            </a:r>
            <a:r>
              <a:rPr lang="el-GR" sz="28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ΠΑΙΧΝΙΔΙΑ 1</a:t>
            </a:r>
            <a:r>
              <a:rPr lang="en-US" sz="3200" dirty="0"/>
              <a:t>/</a:t>
            </a:r>
            <a:r>
              <a:rPr lang="el-GR" sz="3200" dirty="0"/>
              <a:t>10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000" dirty="0"/>
              <a:t>      </a:t>
            </a:r>
            <a:r>
              <a:rPr lang="el-GR" sz="2400" dirty="0"/>
              <a:t>Τα κυριότερα στάδια ενός παιδαγωγικού παιχνιδιού είναι τα εξής: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το πρώτο είναι της </a:t>
            </a:r>
            <a:r>
              <a:rPr lang="el-GR" sz="2400" i="1" dirty="0"/>
              <a:t>προετοιμασίας</a:t>
            </a:r>
            <a:r>
              <a:rPr lang="el-GR" sz="2400" dirty="0"/>
              <a:t>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το δεύτερο, ο </a:t>
            </a:r>
            <a:r>
              <a:rPr lang="el-GR" sz="2400" i="1" dirty="0"/>
              <a:t>ορισμός και η περιγραφή των κανόνων και του σχεδιασμού</a:t>
            </a:r>
            <a:r>
              <a:rPr lang="el-GR" sz="2400" dirty="0"/>
              <a:t>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το τρίτο, ο </a:t>
            </a:r>
            <a:r>
              <a:rPr lang="el-GR" sz="2400" i="1" dirty="0"/>
              <a:t>καταμερισμός αρμοδιοτήτων</a:t>
            </a:r>
            <a:r>
              <a:rPr lang="el-GR" sz="2400" dirty="0"/>
              <a:t>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και το τέταρτο και σπουδαιότερο </a:t>
            </a:r>
            <a:r>
              <a:rPr lang="el-GR" sz="2400" i="1" dirty="0"/>
              <a:t>η υλοποίηση του παιχνιδιού</a:t>
            </a:r>
            <a:r>
              <a:rPr lang="el-GR" sz="2400" b="1" dirty="0"/>
              <a:t>.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στη συνέχεια η </a:t>
            </a:r>
            <a:r>
              <a:rPr lang="el-GR" sz="2400" i="1" dirty="0"/>
              <a:t>συζήτηση</a:t>
            </a:r>
            <a:r>
              <a:rPr lang="el-GR" sz="2400" b="1" dirty="0"/>
              <a:t>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και</a:t>
            </a:r>
            <a:r>
              <a:rPr lang="el-GR" sz="2400" b="1" dirty="0"/>
              <a:t> </a:t>
            </a:r>
            <a:r>
              <a:rPr lang="el-GR" sz="2400" dirty="0"/>
              <a:t>τέλος, πραγματοποιείται η </a:t>
            </a:r>
            <a:r>
              <a:rPr lang="el-GR" sz="2400" i="1" dirty="0"/>
              <a:t>ανακεφαλαίωση </a:t>
            </a:r>
            <a:r>
              <a:rPr lang="el-GR" sz="2400" dirty="0"/>
              <a:t>της όλης διαδικασίας (Βλαστάρης, </a:t>
            </a:r>
            <a:r>
              <a:rPr lang="el-GR" sz="2400" dirty="0" err="1"/>
              <a:t>Σκαναβή</a:t>
            </a:r>
            <a:r>
              <a:rPr lang="el-GR" sz="2400" dirty="0"/>
              <a:t> &amp; </a:t>
            </a:r>
            <a:r>
              <a:rPr lang="el-GR" sz="2400" dirty="0" err="1"/>
              <a:t>Πετρενίτη</a:t>
            </a:r>
            <a:r>
              <a:rPr lang="el-GR" sz="2400" dirty="0"/>
              <a:t>, 2008).</a:t>
            </a:r>
          </a:p>
          <a:p>
            <a:pPr algn="just">
              <a:lnSpc>
                <a:spcPct val="80000"/>
              </a:lnSpc>
              <a:buNone/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ΠΑΙΧΝΙΔΙ ΡΟΛΩΝ 1</a:t>
            </a:r>
            <a:r>
              <a:rPr lang="en-US" sz="3200" dirty="0"/>
              <a:t>/</a:t>
            </a:r>
            <a:r>
              <a:rPr lang="el-GR" sz="3200" dirty="0"/>
              <a:t>11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400" dirty="0"/>
              <a:t>Κατ’ αρχάς συζητείται η μέθοδος </a:t>
            </a:r>
          </a:p>
          <a:p>
            <a:pPr algn="just"/>
            <a:r>
              <a:rPr lang="el-GR" sz="2400" dirty="0"/>
              <a:t>στη συνέχεια, επιλέγεται ένα πρόβλημα και καθορίζονται οι διαφορετικοί ρόλοι στο παιχνίδι,</a:t>
            </a:r>
          </a:p>
          <a:p>
            <a:pPr algn="just"/>
            <a:r>
              <a:rPr lang="el-GR" sz="2400" dirty="0"/>
              <a:t> ακολούθως, διαμορφώνεται ένα ρεαλιστικό σενάριο και περιγράφονται οι κανόνες του παιχνιδιού ρόλων</a:t>
            </a:r>
          </a:p>
          <a:p>
            <a:pPr algn="just"/>
            <a:r>
              <a:rPr lang="el-GR" sz="2400" dirty="0"/>
              <a:t>οι συμμετέχοντες χωρίζονται σε ομάδες καθεμιά από τις οποίες αναλαμβάνει έναν ρόλο τον οποίο επεξεργάζεται </a:t>
            </a:r>
          </a:p>
          <a:p>
            <a:pPr algn="just"/>
            <a:r>
              <a:rPr lang="el-GR" sz="2400" dirty="0"/>
              <a:t>κατά τη φάση της υλοποίησης, οι εκπρόσωποι των ομάδων υποδύονται τους ρόλους τους, σύμφωνα με το σενάριο και γίνεται προσπάθεια να βρεθεί η καλύτερη λύση στο πρόβλημα</a:t>
            </a:r>
          </a:p>
          <a:p>
            <a:pPr algn="just"/>
            <a:r>
              <a:rPr lang="el-GR" sz="2400" dirty="0"/>
              <a:t>ακολουθεί </a:t>
            </a:r>
            <a:r>
              <a:rPr lang="el-GR" sz="2400" i="1" dirty="0"/>
              <a:t>η αξιολόγηση</a:t>
            </a:r>
            <a:r>
              <a:rPr lang="el-GR" sz="2400" dirty="0"/>
              <a:t> </a:t>
            </a:r>
          </a:p>
          <a:p>
            <a:pPr algn="just"/>
            <a:r>
              <a:rPr lang="el-GR" sz="2400" dirty="0"/>
              <a:t>και τέλος, η  </a:t>
            </a:r>
            <a:r>
              <a:rPr lang="el-GR" sz="2400" i="1" dirty="0"/>
              <a:t>επέκταση</a:t>
            </a:r>
            <a:r>
              <a:rPr lang="el-GR" sz="2400" dirty="0"/>
              <a:t> (</a:t>
            </a:r>
            <a:r>
              <a:rPr lang="el-GR" sz="2400" dirty="0" err="1"/>
              <a:t>Μπλιώνης</a:t>
            </a:r>
            <a:r>
              <a:rPr lang="el-GR" sz="2400" dirty="0"/>
              <a:t>, 2009: 136-137). </a:t>
            </a:r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1. ΑΦΗΓΗΣΗ 1</a:t>
            </a:r>
            <a:r>
              <a:rPr lang="en-US" sz="3200" dirty="0"/>
              <a:t>/</a:t>
            </a:r>
            <a:r>
              <a:rPr lang="el-GR" sz="3200" dirty="0"/>
              <a:t>12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Υπάρχουν διάφορα είδη αφήγησης, καθένα από τα οποία αποβλέπει σε κάποιο διαφορετικό σκοπό.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Ως προς το περιεχόμενο, διακρίνουμε τρεις τύπους αφήγησης: τη μυθοπλαστική, την ιστορική και τη ρεαλιστική.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Περιλαμβάνει τα εξής στάδια: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α. τον προσανατολισμό,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β. την “περιπέτεια”,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γ. την αξιολόγηση,     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δ. τη λύση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και ε. την κατάληξη (</a:t>
            </a:r>
            <a:r>
              <a:rPr lang="el-GR" sz="2400" dirty="0" err="1"/>
              <a:t>Labov</a:t>
            </a:r>
            <a:r>
              <a:rPr lang="el-GR" sz="2400" dirty="0"/>
              <a:t> &amp; </a:t>
            </a:r>
            <a:r>
              <a:rPr lang="el-GR" sz="2400" dirty="0" err="1"/>
              <a:t>Waletzky</a:t>
            </a:r>
            <a:r>
              <a:rPr lang="el-GR" sz="2400" dirty="0"/>
              <a:t>, 1967).</a:t>
            </a:r>
          </a:p>
          <a:p>
            <a:pPr algn="just"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ΗΘΙΚΟ ΔΙΛΗΜΜΑ 1</a:t>
            </a:r>
            <a:r>
              <a:rPr lang="en-US" sz="3200" dirty="0"/>
              <a:t>/</a:t>
            </a:r>
            <a:r>
              <a:rPr lang="el-GR" sz="3200" dirty="0"/>
              <a:t>13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80728"/>
            <a:ext cx="8229600" cy="5390059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el-GR" sz="2000" dirty="0"/>
              <a:t>Στην αρχή, επιλέγεται ένα ενδιαφέρον θέμα με βάση κάποιο </a:t>
            </a:r>
            <a:r>
              <a:rPr lang="el-GR" sz="2000" dirty="0" err="1"/>
              <a:t>διλημματικό</a:t>
            </a:r>
            <a:r>
              <a:rPr lang="el-GR" sz="2000" dirty="0"/>
              <a:t> σενάριο,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ακολουθεί ο χωρισμός σε ομάδες,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σε έναν μαθητή/</a:t>
            </a:r>
            <a:r>
              <a:rPr lang="el-GR" sz="2000" dirty="0" err="1"/>
              <a:t>τρια</a:t>
            </a:r>
            <a:r>
              <a:rPr lang="el-GR" sz="2000" dirty="0"/>
              <a:t>, ανατίθεται ο ρόλος του συντονιστή,  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δίνονται από τον/την εκπαιδευτικό μερικές ερωτήσεις,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οι εκπαιδευόμενοι συζητούν σε επίπεδο ομάδας το θέμα με βάση μία ή και περισσότερες αξίες 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η κάθε ομάδα καλείται, να επιλέξει τη θέση που την αντιπροσωπεύει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ακολουθεί, η παρουσίαση της θέσης κάθε ομάδας από όλους τους συντονιστές και η συζήτηση στην ολομέλεια της τάξης 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στη συνέχεια, νέα συζήτηση στις ομάδες για πιθανό επαναπροσδιορισμό απόψεων</a:t>
            </a:r>
            <a:r>
              <a:rPr lang="el-GR" sz="2000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l-GR" sz="2000" dirty="0"/>
              <a:t>και ξανά γενικευμένη συζήτηση, για την εξαγωγή των τελικών συμπερασμάτων</a:t>
            </a:r>
          </a:p>
          <a:p>
            <a:pPr algn="just">
              <a:lnSpc>
                <a:spcPct val="80000"/>
              </a:lnSpc>
            </a:pPr>
            <a:r>
              <a:rPr lang="el-GR" sz="2000" dirty="0"/>
              <a:t>τέλος, οι εκπαιδευόμενοι αναφέρουν τις αξίες που αισθάνονται ότι ενισχύθηκαν από αυτό το ηθικό δίλημμα. Η συζήτηση αυτή λειτουργεί και ως τελική αξιολόγηση (Τσακίρης και συν., 2008).</a:t>
            </a:r>
          </a:p>
          <a:p>
            <a:pPr algn="just">
              <a:lnSpc>
                <a:spcPct val="80000"/>
              </a:lnSpc>
            </a:pPr>
            <a:endParaRPr lang="el-GR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2</a:t>
            </a:r>
            <a:r>
              <a:rPr lang="en-US" sz="3200" dirty="0"/>
              <a:t>. </a:t>
            </a:r>
            <a:r>
              <a:rPr lang="el-GR" sz="3200" dirty="0"/>
              <a:t>ΣΥΝΟΨΗ 2/1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184576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Οι κυριότερες μέθοδοι – τεχνικές που αξιοποιούνται από την Περιβαλλοντική Εκπαίδευση και την Εκπαίδευση για την Αειφόρο Ανάπτυξη είναι </a:t>
            </a:r>
            <a:r>
              <a:rPr lang="el-GR" sz="2400" dirty="0" err="1"/>
              <a:t>ομαδοσυνεργατικές</a:t>
            </a:r>
            <a:endParaRPr lang="el-GR" sz="2400" dirty="0"/>
          </a:p>
          <a:p>
            <a:pPr algn="just"/>
            <a:r>
              <a:rPr lang="el-GR" sz="2400" dirty="0"/>
              <a:t>Τα στάδια της κάθε μεθόδου είναι διαφορετικά, ωστόσο υπάρχουν και κάποια κοινά στοιχεία</a:t>
            </a:r>
          </a:p>
          <a:p>
            <a:pPr algn="just"/>
            <a:r>
              <a:rPr lang="el-GR" sz="2400" dirty="0"/>
              <a:t>Η κάθε μέθοδος έχει την ιδιαιτερότητα και τα πλεονεκτήματά της</a:t>
            </a:r>
          </a:p>
          <a:p>
            <a:pPr algn="just"/>
            <a:r>
              <a:rPr lang="el-GR" sz="2400" dirty="0"/>
              <a:t>Ο χαρακτήρας των μεθόδων αυτών είναι </a:t>
            </a:r>
            <a:r>
              <a:rPr lang="el-GR" sz="2400" dirty="0" err="1"/>
              <a:t>μαθητοκεντρικός</a:t>
            </a:r>
            <a:r>
              <a:rPr lang="el-GR" sz="2400" dirty="0"/>
              <a:t> και βιωματικός</a:t>
            </a:r>
          </a:p>
          <a:p>
            <a:pPr algn="just"/>
            <a:r>
              <a:rPr lang="el-GR" sz="2400" dirty="0"/>
              <a:t>Ανάλογα με το θέμα και σε συνάφεια με τους παιδαγωγικούς στόχους πρέπει να επιλέγεται και να εφαρμόζεται η κατάλληλη μέθοδος – τεχνική.</a:t>
            </a:r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/1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484784"/>
            <a:ext cx="8229600" cy="4824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GB" sz="3800" dirty="0"/>
              <a:t>Joyce, B. &amp; Weil, M. (1986). </a:t>
            </a:r>
            <a:r>
              <a:rPr lang="en-GB" sz="3800" i="1" dirty="0"/>
              <a:t>Models of Teaching</a:t>
            </a:r>
            <a:r>
              <a:rPr lang="en-GB" sz="3800" dirty="0"/>
              <a:t>. London: Prentice-Hall.</a:t>
            </a:r>
            <a:endParaRPr lang="el-GR" sz="3800" dirty="0"/>
          </a:p>
          <a:p>
            <a:pPr>
              <a:buNone/>
            </a:pPr>
            <a:r>
              <a:rPr lang="en-GB" sz="3800" dirty="0" err="1"/>
              <a:t>Labov</a:t>
            </a:r>
            <a:r>
              <a:rPr lang="en-GB" sz="3800" dirty="0"/>
              <a:t>, W. &amp; </a:t>
            </a:r>
            <a:r>
              <a:rPr lang="en-GB" sz="3800" dirty="0" err="1"/>
              <a:t>Waletzky</a:t>
            </a:r>
            <a:r>
              <a:rPr lang="en-GB" sz="3800" dirty="0"/>
              <a:t>, J. (1967). Narrative analysis. In J. Helm (Ed.), </a:t>
            </a:r>
            <a:r>
              <a:rPr lang="en-GB" sz="3800" i="1" dirty="0"/>
              <a:t>Essays on the Verbal and Visual Arts, </a:t>
            </a:r>
            <a:r>
              <a:rPr lang="en-GB" sz="3800" dirty="0"/>
              <a:t>12-44, Seattle: </a:t>
            </a:r>
            <a:r>
              <a:rPr lang="en-US" sz="3800" dirty="0"/>
              <a:t>University </a:t>
            </a:r>
            <a:r>
              <a:rPr lang="en-GB" sz="3800" dirty="0"/>
              <a:t>of Washington Press. </a:t>
            </a:r>
            <a:endParaRPr lang="el-GR" sz="3800" dirty="0"/>
          </a:p>
          <a:p>
            <a:pPr>
              <a:buNone/>
            </a:pPr>
            <a:r>
              <a:rPr lang="en-US" sz="3800" dirty="0" err="1"/>
              <a:t>Lahiry</a:t>
            </a:r>
            <a:r>
              <a:rPr lang="en-US" sz="3800" dirty="0"/>
              <a:t>, D., </a:t>
            </a:r>
            <a:r>
              <a:rPr lang="en-US" sz="3800" dirty="0" err="1"/>
              <a:t>Sihna</a:t>
            </a:r>
            <a:r>
              <a:rPr lang="en-US" sz="3800" dirty="0"/>
              <a:t>, S., Gill, J. S., </a:t>
            </a:r>
            <a:r>
              <a:rPr lang="en-US" sz="3800" dirty="0" err="1"/>
              <a:t>Mallik</a:t>
            </a:r>
            <a:r>
              <a:rPr lang="en-US" sz="3800" dirty="0"/>
              <a:t>, U. &amp; </a:t>
            </a:r>
            <a:r>
              <a:rPr lang="en-US" sz="3800" dirty="0" err="1"/>
              <a:t>Mishra</a:t>
            </a:r>
            <a:r>
              <a:rPr lang="en-US" sz="3800" dirty="0"/>
              <a:t>, A. K. (1988). </a:t>
            </a:r>
            <a:r>
              <a:rPr lang="en-US" sz="3800" i="1" dirty="0"/>
              <a:t>Environmental Education: A Process for Pre-service Teacher Training Curriculum Development</a:t>
            </a:r>
            <a:r>
              <a:rPr lang="en-US" sz="3800" dirty="0"/>
              <a:t>, UNESCO, Environmental Education Series No 26.</a:t>
            </a:r>
            <a:endParaRPr lang="el-GR" sz="3800" dirty="0"/>
          </a:p>
          <a:p>
            <a:pPr>
              <a:buNone/>
            </a:pPr>
            <a:r>
              <a:rPr lang="en-GB" sz="3800" dirty="0" err="1"/>
              <a:t>Mavrikaki</a:t>
            </a:r>
            <a:r>
              <a:rPr lang="en-GB" sz="3800" dirty="0"/>
              <a:t>, E. &amp; </a:t>
            </a:r>
            <a:r>
              <a:rPr lang="en-GB" sz="3800" dirty="0" err="1"/>
              <a:t>Kyridis</a:t>
            </a:r>
            <a:r>
              <a:rPr lang="en-GB" sz="3800" dirty="0"/>
              <a:t>, A. (2002). The use of “debates” for promoting sustainable development teaching at </a:t>
            </a:r>
            <a:r>
              <a:rPr lang="en-GB" sz="3800" dirty="0" err="1"/>
              <a:t>greek</a:t>
            </a:r>
            <a:r>
              <a:rPr lang="en-GB" sz="3800" dirty="0"/>
              <a:t> universities. </a:t>
            </a:r>
            <a:r>
              <a:rPr lang="en-GB" sz="3800" i="1" dirty="0"/>
              <a:t>Environmental Education, Communication and Sustainability, 11,</a:t>
            </a:r>
            <a:r>
              <a:rPr lang="en-GB" sz="3800" dirty="0"/>
              <a:t> 487-500</a:t>
            </a:r>
            <a:r>
              <a:rPr lang="el-GR" sz="3800" dirty="0"/>
              <a:t>.</a:t>
            </a:r>
          </a:p>
          <a:p>
            <a:pPr>
              <a:buNone/>
            </a:pPr>
            <a:r>
              <a:rPr lang="en-GB" sz="3600" dirty="0" err="1"/>
              <a:t>Papadomarkakis</a:t>
            </a:r>
            <a:r>
              <a:rPr lang="en-US" sz="3600" dirty="0"/>
              <a:t>, </a:t>
            </a:r>
            <a:r>
              <a:rPr lang="en-GB" sz="3600" dirty="0"/>
              <a:t>I</a:t>
            </a:r>
            <a:r>
              <a:rPr lang="en-US" sz="3600" dirty="0"/>
              <a:t>., </a:t>
            </a:r>
            <a:r>
              <a:rPr lang="en-US" sz="3600" dirty="0" err="1"/>
              <a:t>Xanthacou</a:t>
            </a:r>
            <a:r>
              <a:rPr lang="en-US" sz="3600" dirty="0"/>
              <a:t>, Y., </a:t>
            </a:r>
            <a:r>
              <a:rPr lang="en-US" sz="3600" dirty="0" err="1"/>
              <a:t>Matzanos</a:t>
            </a:r>
            <a:r>
              <a:rPr lang="en-US" sz="3600" dirty="0"/>
              <a:t>, D., </a:t>
            </a:r>
            <a:r>
              <a:rPr lang="en-US" sz="3600" dirty="0" err="1"/>
              <a:t>Papavasileiou</a:t>
            </a:r>
            <a:r>
              <a:rPr lang="en-US" sz="3600" dirty="0"/>
              <a:t>, V., </a:t>
            </a:r>
            <a:r>
              <a:rPr lang="en-US" sz="3600" dirty="0" err="1"/>
              <a:t>Simina</a:t>
            </a:r>
            <a:r>
              <a:rPr lang="en-US" sz="3600" dirty="0"/>
              <a:t>, V. (2011). Field study of the valley of </a:t>
            </a:r>
            <a:r>
              <a:rPr lang="en-US" sz="3600" dirty="0" err="1"/>
              <a:t>Aithona</a:t>
            </a:r>
            <a:r>
              <a:rPr lang="en-US" sz="3600" dirty="0"/>
              <a:t> in Rhodes</a:t>
            </a:r>
            <a:r>
              <a:rPr lang="en-GB" sz="3600" dirty="0"/>
              <a:t>: </a:t>
            </a:r>
            <a:r>
              <a:rPr lang="en-US" sz="3600" dirty="0"/>
              <a:t>postgraduate students’ knowledge and attitudes</a:t>
            </a:r>
            <a:r>
              <a:rPr lang="en-GB" sz="3600" dirty="0"/>
              <a:t>, in the </a:t>
            </a:r>
            <a:r>
              <a:rPr lang="en-GB" sz="3600" i="1" dirty="0"/>
              <a:t>12 International Conference on Environmental Science and Technology</a:t>
            </a:r>
            <a:r>
              <a:rPr lang="en-GB" sz="3600" dirty="0"/>
              <a:t>, 1424-1431,</a:t>
            </a:r>
            <a:r>
              <a:rPr lang="en-GB" sz="3600" i="1" dirty="0"/>
              <a:t> </a:t>
            </a:r>
            <a:r>
              <a:rPr lang="en-GB" sz="3600" dirty="0"/>
              <a:t>Rhodes, Greece, 8-10 September 2011.</a:t>
            </a:r>
            <a:endParaRPr lang="el-GR" sz="36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 algn="just">
              <a:buNone/>
            </a:pPr>
            <a:endParaRPr lang="el-GR" sz="24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 dirty="0"/>
              <a:t>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052736"/>
            <a:ext cx="8229600" cy="525658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GB" sz="8400" dirty="0" err="1"/>
              <a:t>Scoullos</a:t>
            </a:r>
            <a:r>
              <a:rPr lang="en-GB" sz="8400" dirty="0"/>
              <a:t>, M. &amp; </a:t>
            </a:r>
            <a:r>
              <a:rPr lang="en-GB" sz="8400" dirty="0" err="1"/>
              <a:t>Malotidi</a:t>
            </a:r>
            <a:r>
              <a:rPr lang="en-GB" sz="8400" dirty="0"/>
              <a:t>, V. (2004). </a:t>
            </a:r>
            <a:r>
              <a:rPr lang="en-GB" sz="8400" i="1" dirty="0"/>
              <a:t>Handbook on methods used in Environmental Education and Education for Sustainable Development</a:t>
            </a:r>
            <a:r>
              <a:rPr lang="en-GB" sz="8400" dirty="0"/>
              <a:t>, MIO-ECSDE, Athens.</a:t>
            </a:r>
            <a:endParaRPr lang="el-GR" sz="8400" dirty="0"/>
          </a:p>
          <a:p>
            <a:pPr>
              <a:buNone/>
            </a:pPr>
            <a:r>
              <a:rPr lang="en-GB" sz="8400" dirty="0"/>
              <a:t>White, R. &amp; </a:t>
            </a:r>
            <a:r>
              <a:rPr lang="en-GB" sz="8400" dirty="0" err="1"/>
              <a:t>Gunstone</a:t>
            </a:r>
            <a:r>
              <a:rPr lang="en-GB" sz="8400" dirty="0"/>
              <a:t>, R. (1992). </a:t>
            </a:r>
            <a:r>
              <a:rPr lang="en-GB" sz="8400" i="1" dirty="0"/>
              <a:t>Probing understanding</a:t>
            </a:r>
            <a:r>
              <a:rPr lang="en-GB" sz="8400" dirty="0"/>
              <a:t>. London: The </a:t>
            </a:r>
            <a:r>
              <a:rPr lang="en-GB" sz="8400" dirty="0" err="1"/>
              <a:t>Falmer</a:t>
            </a:r>
            <a:r>
              <a:rPr lang="en-GB" sz="8400" dirty="0"/>
              <a:t> Press.</a:t>
            </a:r>
            <a:endParaRPr lang="el-GR" sz="8400" dirty="0"/>
          </a:p>
          <a:p>
            <a:pPr algn="just">
              <a:buNone/>
            </a:pPr>
            <a:r>
              <a:rPr lang="el-GR" sz="8400" dirty="0"/>
              <a:t>Βλαστάρης, </a:t>
            </a:r>
            <a:r>
              <a:rPr lang="en-US" sz="8400" dirty="0"/>
              <a:t>K</a:t>
            </a:r>
            <a:r>
              <a:rPr lang="el-GR" sz="8400" dirty="0"/>
              <a:t>., </a:t>
            </a:r>
            <a:r>
              <a:rPr lang="el-GR" sz="8400" dirty="0" err="1"/>
              <a:t>Σκαναβή</a:t>
            </a:r>
            <a:r>
              <a:rPr lang="el-GR" sz="8400" dirty="0"/>
              <a:t>, Κ. &amp; </a:t>
            </a:r>
            <a:r>
              <a:rPr lang="el-GR" sz="8400" dirty="0" err="1"/>
              <a:t>Πετρενίτη</a:t>
            </a:r>
            <a:r>
              <a:rPr lang="el-GR" sz="8400" dirty="0"/>
              <a:t>, Β. (2008). Παιχνίδια και Προσομοιώσεις</a:t>
            </a:r>
            <a:r>
              <a:rPr lang="el-GR" sz="8400" b="1" dirty="0"/>
              <a:t> </a:t>
            </a:r>
            <a:r>
              <a:rPr lang="el-GR" sz="8400" dirty="0"/>
              <a:t>στην εκπαίδευση για την </a:t>
            </a:r>
            <a:r>
              <a:rPr lang="el-GR" sz="8400" dirty="0" err="1"/>
              <a:t>αειφορία</a:t>
            </a:r>
            <a:r>
              <a:rPr lang="el-GR" sz="8400" dirty="0"/>
              <a:t> στην Α/</a:t>
            </a:r>
            <a:r>
              <a:rPr lang="el-GR" sz="8400" dirty="0" err="1"/>
              <a:t>θμια</a:t>
            </a:r>
            <a:r>
              <a:rPr lang="el-GR" sz="8400" dirty="0"/>
              <a:t> Εκπαίδευση. </a:t>
            </a:r>
            <a:r>
              <a:rPr lang="en-US" sz="8400" dirty="0"/>
              <a:t>E</a:t>
            </a:r>
            <a:r>
              <a:rPr lang="el-GR" sz="8400" dirty="0" err="1"/>
              <a:t>ισήγηση</a:t>
            </a:r>
            <a:r>
              <a:rPr lang="el-GR" sz="8400" dirty="0"/>
              <a:t> στο </a:t>
            </a:r>
            <a:r>
              <a:rPr lang="el-GR" sz="8400" i="1" dirty="0"/>
              <a:t>4</a:t>
            </a:r>
            <a:r>
              <a:rPr lang="el-GR" sz="8400" i="1" baseline="30000" dirty="0"/>
              <a:t>ο</a:t>
            </a:r>
            <a:r>
              <a:rPr lang="el-GR" sz="8400" i="1" dirty="0"/>
              <a:t> Πανελλήνιο Συνέδριο Περιβαλλοντικής Εκπαίδευσης της ΠΕΕΚΠΕ</a:t>
            </a:r>
            <a:r>
              <a:rPr lang="el-GR" sz="8400" dirty="0"/>
              <a:t>. Αθήνα, Δεκέμβριος, 2008.</a:t>
            </a:r>
          </a:p>
          <a:p>
            <a:pPr algn="just">
              <a:buNone/>
            </a:pPr>
            <a:r>
              <a:rPr lang="el-GR" sz="8400" dirty="0"/>
              <a:t>Γεωργόπουλος, Α. &amp; </a:t>
            </a:r>
            <a:r>
              <a:rPr lang="el-GR" sz="8400" dirty="0" err="1"/>
              <a:t>Τσαλίκη</a:t>
            </a:r>
            <a:r>
              <a:rPr lang="el-GR" sz="8400" dirty="0"/>
              <a:t>, Ε. (2005). </a:t>
            </a:r>
            <a:r>
              <a:rPr lang="el-GR" sz="8400" i="1" dirty="0"/>
              <a:t>Περιβαλλοντική εκπαίδευση, Αρχές, Φιλοσοφία, Μεθοδολογία, Παιγνίδια &amp; Ασκήσεις. </a:t>
            </a:r>
            <a:r>
              <a:rPr lang="el-GR" sz="8400" dirty="0"/>
              <a:t>Αθήνα: </a:t>
            </a:r>
            <a:r>
              <a:rPr lang="en-US" sz="8400" dirty="0"/>
              <a:t>Gutenberg</a:t>
            </a:r>
            <a:r>
              <a:rPr lang="el-GR" sz="8400" dirty="0"/>
              <a:t>.</a:t>
            </a:r>
          </a:p>
          <a:p>
            <a:pPr algn="just">
              <a:buNone/>
            </a:pPr>
            <a:r>
              <a:rPr lang="el-GR" sz="8400" dirty="0"/>
              <a:t>Δημητρίου, Α. (2009). </a:t>
            </a:r>
            <a:r>
              <a:rPr lang="el-GR" sz="8400" i="1" dirty="0"/>
              <a:t>Περιβαλλοντική εκπαίδευση: περιβάλλον, </a:t>
            </a:r>
            <a:r>
              <a:rPr lang="el-GR" sz="8400" i="1" dirty="0" err="1"/>
              <a:t>αειφορία</a:t>
            </a:r>
            <a:r>
              <a:rPr lang="el-GR" sz="8400" i="1" dirty="0"/>
              <a:t>. Θεωρητικές και παιδαγωγικές προσεγγίσεις</a:t>
            </a:r>
            <a:r>
              <a:rPr lang="el-GR" sz="8400" dirty="0"/>
              <a:t>. Θεσσαλονίκη: Επίκεντρο.</a:t>
            </a:r>
          </a:p>
          <a:p>
            <a:pPr algn="just">
              <a:buNone/>
            </a:pPr>
            <a:endParaRPr lang="el-GR" sz="5100" dirty="0"/>
          </a:p>
          <a:p>
            <a:pPr algn="just">
              <a:buNone/>
            </a:pPr>
            <a:endParaRPr lang="el-GR" sz="20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3</a:t>
            </a:r>
            <a:r>
              <a:rPr lang="en-US" sz="3200" dirty="0"/>
              <a:t>. </a:t>
            </a:r>
            <a:r>
              <a:rPr lang="el-GR" sz="3200" dirty="0"/>
              <a:t>ΒΙΒΛΙΟΓΡΑΦΙΑ</a:t>
            </a:r>
            <a:r>
              <a:rPr lang="en-US" sz="3200" dirty="0"/>
              <a:t> </a:t>
            </a:r>
            <a:r>
              <a:rPr lang="el-GR" sz="3200" dirty="0"/>
              <a:t>3</a:t>
            </a:r>
            <a:r>
              <a:rPr lang="en-US" sz="3200"/>
              <a:t>/</a:t>
            </a:r>
            <a:r>
              <a:rPr lang="el-GR" sz="3200" dirty="0"/>
              <a:t>3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24744"/>
            <a:ext cx="8229600" cy="518457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l-GR" sz="3000" dirty="0"/>
              <a:t>Θεοδωρίδου, Σ. &amp; </a:t>
            </a:r>
            <a:r>
              <a:rPr lang="el-GR" sz="3000" dirty="0" err="1"/>
              <a:t>Παρουσίνας</a:t>
            </a:r>
            <a:r>
              <a:rPr lang="el-GR" sz="3000" dirty="0"/>
              <a:t>, Α. (2008).</a:t>
            </a:r>
            <a:r>
              <a:rPr lang="el-GR" sz="3000" b="1" dirty="0"/>
              <a:t> </a:t>
            </a:r>
            <a:r>
              <a:rPr lang="el-GR" sz="3000" dirty="0"/>
              <a:t>Ζητήματα Διδακτικής της Πληροφορικής: Διδακτικό Μοντέλο Προσομοίωσης για το Μάθημα της Πληροφορικής Γυμνασίου </a:t>
            </a:r>
            <a:r>
              <a:rPr lang="el-GR" sz="3000" i="1" dirty="0"/>
              <a:t>2η Πανελλήνια διημερίδα καθηγητών πληροφορικής </a:t>
            </a:r>
            <a:r>
              <a:rPr lang="el-GR" sz="3000" i="1" dirty="0" err="1"/>
              <a:t>Β’θμιας</a:t>
            </a:r>
            <a:r>
              <a:rPr lang="el-GR" sz="3000" i="1" dirty="0"/>
              <a:t> εκπαίδευσης</a:t>
            </a:r>
            <a:r>
              <a:rPr lang="el-GR" sz="3000" dirty="0"/>
              <a:t>, Ρόδος, 11-12 Απριλίου 2008.</a:t>
            </a:r>
          </a:p>
          <a:p>
            <a:pPr algn="just">
              <a:buNone/>
            </a:pPr>
            <a:r>
              <a:rPr lang="el-GR" sz="3000" dirty="0" err="1"/>
              <a:t>Καλαϊτζίδης</a:t>
            </a:r>
            <a:r>
              <a:rPr lang="el-GR" sz="3000" dirty="0"/>
              <a:t>, Δ. &amp; </a:t>
            </a:r>
            <a:r>
              <a:rPr lang="el-GR" sz="3000" dirty="0" err="1"/>
              <a:t>Ουζούνης</a:t>
            </a:r>
            <a:r>
              <a:rPr lang="el-GR" sz="3000" dirty="0"/>
              <a:t>, Κ. (1999). </a:t>
            </a:r>
            <a:r>
              <a:rPr lang="el-GR" sz="3000" i="1" dirty="0"/>
              <a:t>Περιβαλλοντική Εκπαίδευση: Θεωρία και Πράξη</a:t>
            </a:r>
            <a:r>
              <a:rPr lang="el-GR" sz="3000" dirty="0"/>
              <a:t>. Ξάνθη: </a:t>
            </a:r>
            <a:r>
              <a:rPr lang="el-GR" sz="3000" dirty="0" err="1"/>
              <a:t>Σπανίδη</a:t>
            </a:r>
            <a:r>
              <a:rPr lang="el-GR" sz="3000" dirty="0"/>
              <a:t>.</a:t>
            </a:r>
          </a:p>
          <a:p>
            <a:pPr algn="just">
              <a:buNone/>
            </a:pPr>
            <a:r>
              <a:rPr lang="el-GR" sz="3000" dirty="0" err="1"/>
              <a:t>Μπλιώνης</a:t>
            </a:r>
            <a:r>
              <a:rPr lang="el-GR" sz="3000" dirty="0"/>
              <a:t>, Γ. (2009). </a:t>
            </a:r>
            <a:r>
              <a:rPr lang="el-GR" sz="3000" i="1" dirty="0"/>
              <a:t>Στα μονοπάτια της Περιβαλλοντικής Εκπαίδευσης.</a:t>
            </a:r>
            <a:r>
              <a:rPr lang="el-GR" sz="3000" dirty="0"/>
              <a:t> Αθήνα: Κέδρος.</a:t>
            </a:r>
          </a:p>
          <a:p>
            <a:pPr algn="just">
              <a:buNone/>
            </a:pPr>
            <a:r>
              <a:rPr lang="el-GR" sz="3000"/>
              <a:t>Παπαβασιλείου, </a:t>
            </a:r>
            <a:r>
              <a:rPr lang="el-GR" sz="3000" dirty="0"/>
              <a:t>Β. (2015). </a:t>
            </a:r>
            <a:r>
              <a:rPr lang="el-GR" sz="3000" i="1" dirty="0"/>
              <a:t>Αειφόρος Ανάπτυξη  και Εκπαίδευση: Το πολυδιάστατο μιας σχέσης.</a:t>
            </a:r>
            <a:r>
              <a:rPr lang="el-GR" sz="3000" dirty="0"/>
              <a:t> Αθήνα: </a:t>
            </a:r>
            <a:r>
              <a:rPr lang="el-GR" sz="3000" dirty="0" err="1"/>
              <a:t>Διάδραση</a:t>
            </a:r>
            <a:r>
              <a:rPr lang="el-GR" sz="3000" dirty="0"/>
              <a:t>.</a:t>
            </a:r>
          </a:p>
          <a:p>
            <a:pPr algn="just">
              <a:buNone/>
            </a:pPr>
            <a:r>
              <a:rPr lang="el-GR" sz="3000" dirty="0"/>
              <a:t>Τσακίρης, Ι., Μουστάκας, Λ., &amp; </a:t>
            </a:r>
            <a:r>
              <a:rPr lang="el-GR" sz="3000" dirty="0" err="1"/>
              <a:t>Φώκιαλη</a:t>
            </a:r>
            <a:r>
              <a:rPr lang="el-GR" sz="3000" dirty="0"/>
              <a:t>, Π. (2008). Η Τεχνική του Ηθικού διλήμματος ως Μέθοδος ΠΕ στο                                 Κ. </a:t>
            </a:r>
            <a:r>
              <a:rPr lang="el-GR" sz="3000" dirty="0" err="1"/>
              <a:t>Κουτσόπουλος</a:t>
            </a:r>
            <a:r>
              <a:rPr lang="el-GR" sz="3000" dirty="0"/>
              <a:t>, </a:t>
            </a:r>
            <a:r>
              <a:rPr lang="el-GR" sz="3000" i="1" dirty="0"/>
              <a:t>Περιβαλλοντική Εκπαίδευση για μια Ολοκληρωμένη Ανάπτυξη, </a:t>
            </a:r>
            <a:r>
              <a:rPr lang="el-GR" sz="3000" dirty="0"/>
              <a:t>Εθνικό Μετσόβιο </a:t>
            </a:r>
            <a:r>
              <a:rPr lang="el-GR" sz="3000" dirty="0" err="1"/>
              <a:t>Πολυτεχνείο,αυτοέκδοση</a:t>
            </a:r>
            <a:r>
              <a:rPr lang="el-GR" sz="3000" dirty="0"/>
              <a:t>, σ. 177-186. </a:t>
            </a:r>
          </a:p>
          <a:p>
            <a:pPr algn="just">
              <a:buNone/>
            </a:pPr>
            <a:r>
              <a:rPr lang="el-GR" sz="3000" dirty="0" err="1"/>
              <a:t>Τσαμπούκου</a:t>
            </a:r>
            <a:r>
              <a:rPr lang="el-GR" sz="3000" dirty="0"/>
              <a:t>-</a:t>
            </a:r>
            <a:r>
              <a:rPr lang="el-GR" sz="3000" dirty="0" err="1"/>
              <a:t>Σκαναβή</a:t>
            </a:r>
            <a:r>
              <a:rPr lang="el-GR" sz="3000" dirty="0"/>
              <a:t>, Κ. (2004). </a:t>
            </a:r>
            <a:r>
              <a:rPr lang="el-GR" sz="3000" i="1" dirty="0"/>
              <a:t>Περιβάλλον και Κοινωνία: Μια σχέση σε αδιάκοπη εξέλιξη</a:t>
            </a:r>
            <a:r>
              <a:rPr lang="el-GR" sz="3000" dirty="0"/>
              <a:t>.  Αθήνα: Καλειδοσκόπιο.</a:t>
            </a:r>
          </a:p>
          <a:p>
            <a:pPr algn="just">
              <a:buNone/>
            </a:pPr>
            <a:endParaRPr lang="el-GR" sz="2000" dirty="0"/>
          </a:p>
          <a:p>
            <a:pPr algn="just">
              <a:buNone/>
            </a:pPr>
            <a:endParaRPr lang="el-GR" sz="2000" dirty="0"/>
          </a:p>
          <a:p>
            <a:pPr algn="just">
              <a:buNone/>
            </a:pPr>
            <a:endParaRPr lang="el-GR" sz="2000" dirty="0"/>
          </a:p>
          <a:p>
            <a:pPr algn="just"/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ΤΟ ΓΕΝΙΚΟΤΕΡΟ ΠΛΑΙΣΙΟ 1/1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800" dirty="0"/>
              <a:t>Η Εκπαίδευση για την Αειφόρο Ανάπτυξη αξιοποιεί σύγχρονες παιδαγωγικές μεθόδους – τεχνικές          </a:t>
            </a:r>
            <a:r>
              <a:rPr lang="en-US" sz="2800" dirty="0"/>
              <a:t>       </a:t>
            </a:r>
            <a:r>
              <a:rPr lang="el-GR" sz="2800" dirty="0"/>
              <a:t>  – στρατηγικές, οι οποίες εντάσσονται στο πλαίσιο της</a:t>
            </a:r>
          </a:p>
          <a:p>
            <a:pPr algn="just"/>
            <a:r>
              <a:rPr lang="el-GR" sz="2800" dirty="0"/>
              <a:t>ενεργητικής, </a:t>
            </a:r>
          </a:p>
          <a:p>
            <a:pPr algn="just"/>
            <a:r>
              <a:rPr lang="el-GR" sz="2800" dirty="0" err="1"/>
              <a:t>μαθητοκεντρικής</a:t>
            </a:r>
            <a:r>
              <a:rPr lang="el-GR" sz="2800" dirty="0"/>
              <a:t> </a:t>
            </a:r>
          </a:p>
          <a:p>
            <a:pPr algn="just"/>
            <a:r>
              <a:rPr lang="el-GR" sz="2800" dirty="0"/>
              <a:t>και βιωματικής μάθησης </a:t>
            </a:r>
          </a:p>
          <a:p>
            <a:pPr algn="just">
              <a:buNone/>
            </a:pPr>
            <a:r>
              <a:rPr lang="el-GR" sz="2800" dirty="0"/>
              <a:t> και συμβάλλουν στην επίτευξη των στόχων της (</a:t>
            </a:r>
            <a:r>
              <a:rPr lang="el-GR" sz="2800" dirty="0" err="1"/>
              <a:t>Καλαϊτζίδης</a:t>
            </a:r>
            <a:r>
              <a:rPr lang="el-GR" sz="2800" dirty="0"/>
              <a:t> &amp; </a:t>
            </a:r>
            <a:r>
              <a:rPr lang="el-GR" sz="2800" dirty="0" err="1"/>
              <a:t>Ουζούνης</a:t>
            </a:r>
            <a:r>
              <a:rPr lang="el-GR" sz="2800" dirty="0"/>
              <a:t>, 1999· </a:t>
            </a:r>
            <a:r>
              <a:rPr lang="en-GB" sz="2800" dirty="0" err="1"/>
              <a:t>Scoullos</a:t>
            </a:r>
            <a:r>
              <a:rPr lang="en-GB" sz="2800" dirty="0"/>
              <a:t> </a:t>
            </a:r>
            <a:r>
              <a:rPr lang="en-US" sz="2800" dirty="0"/>
              <a:t>and </a:t>
            </a:r>
            <a:r>
              <a:rPr lang="en-GB" sz="2800" dirty="0" err="1"/>
              <a:t>Malotidi</a:t>
            </a:r>
            <a:r>
              <a:rPr lang="el-GR" sz="2800" dirty="0"/>
              <a:t>, 2004· Παπαβασιλείου, 2015).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Η ΜΕΘΟΔΟΣ </a:t>
            </a:r>
            <a:r>
              <a:rPr lang="en-US" sz="3200" dirty="0"/>
              <a:t>PROJECT </a:t>
            </a:r>
            <a:r>
              <a:rPr lang="el-GR" sz="3200" dirty="0"/>
              <a:t>1</a:t>
            </a:r>
            <a:r>
              <a:rPr lang="en-US" sz="3200" dirty="0"/>
              <a:t>/2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400" dirty="0"/>
              <a:t>Η μέθοδος </a:t>
            </a:r>
            <a:r>
              <a:rPr lang="en-US" sz="2400" dirty="0"/>
              <a:t>project</a:t>
            </a:r>
            <a:r>
              <a:rPr lang="el-GR" sz="2400" dirty="0"/>
              <a:t>,  περιλαμβάνει τέσσερα βασικά στάδια:</a:t>
            </a:r>
          </a:p>
          <a:p>
            <a:pPr algn="just"/>
            <a:r>
              <a:rPr lang="el-GR" sz="2400" dirty="0"/>
              <a:t>(α) προβληματισμός - επιλογή θέματος, </a:t>
            </a:r>
          </a:p>
          <a:p>
            <a:pPr algn="just"/>
            <a:r>
              <a:rPr lang="el-GR" sz="2400" dirty="0"/>
              <a:t>(β) σχεδιασμός - προγραμματισμός των διδακτικών δραστηριοτήτων, </a:t>
            </a:r>
          </a:p>
          <a:p>
            <a:pPr algn="just"/>
            <a:r>
              <a:rPr lang="el-GR" sz="2400" dirty="0"/>
              <a:t>(γ) διεξαγωγή - υλοποίηση των δραστηριοτήτων,         </a:t>
            </a:r>
          </a:p>
          <a:p>
            <a:pPr algn="just"/>
            <a:r>
              <a:rPr lang="el-GR" sz="2400" dirty="0"/>
              <a:t>(δ) διάχυση γνώσεων και εμπειριών - αξιολόγηση – </a:t>
            </a:r>
            <a:r>
              <a:rPr lang="el-GR" sz="2400" dirty="0" err="1"/>
              <a:t>αναστοχασμός</a:t>
            </a:r>
            <a:r>
              <a:rPr lang="el-GR" sz="2400" dirty="0"/>
              <a:t> (Γεωργόπουλος &amp; </a:t>
            </a:r>
            <a:r>
              <a:rPr lang="el-GR" sz="2400" dirty="0" err="1"/>
              <a:t>Τσαλίκη</a:t>
            </a:r>
            <a:r>
              <a:rPr lang="el-GR" sz="2400" dirty="0"/>
              <a:t> 2005: 84).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 </a:t>
            </a:r>
            <a:r>
              <a:rPr lang="el-GR" sz="3600" dirty="0"/>
              <a:t>1</a:t>
            </a:r>
            <a:r>
              <a:rPr lang="en-US" sz="3600" dirty="0"/>
              <a:t>.</a:t>
            </a:r>
            <a:r>
              <a:rPr lang="el-GR" sz="3600" dirty="0"/>
              <a:t> ΕΠΙΛΥΣΗ ΠΡΟΒΛΗΜΑΤΟΣ 1</a:t>
            </a:r>
            <a:r>
              <a:rPr lang="en-US" sz="3600" dirty="0"/>
              <a:t>/3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4156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sz="2400" dirty="0"/>
              <a:t> Κατά την επίλυση προβλήματος, ακολουθείται η εξής πορεία. </a:t>
            </a:r>
          </a:p>
          <a:p>
            <a:r>
              <a:rPr lang="el-GR" sz="2400" dirty="0"/>
              <a:t>1. Αναγνώριση του περιβαλλοντικού προβλήματος και προσδιορισμός των διαστάσεών του. </a:t>
            </a:r>
          </a:p>
          <a:p>
            <a:r>
              <a:rPr lang="el-GR" sz="2400" dirty="0"/>
              <a:t>2. Ανάλυση του προβλήματος: συλλογή, οργάνωση και ανάλυση πληροφοριών. </a:t>
            </a:r>
          </a:p>
          <a:p>
            <a:r>
              <a:rPr lang="el-GR" sz="2400" dirty="0"/>
              <a:t>3. Καθορισμός στόχων επίλυσης προβλήματος - Σχεδιασμός μεθοδολογίας.</a:t>
            </a:r>
            <a:r>
              <a:rPr lang="el-GR" sz="2400" b="1" dirty="0"/>
              <a:t> </a:t>
            </a:r>
          </a:p>
          <a:p>
            <a:r>
              <a:rPr lang="el-GR" sz="2400" dirty="0"/>
              <a:t>4. Διερεύνηση εναλλακτικών λύσεων. </a:t>
            </a:r>
          </a:p>
          <a:p>
            <a:r>
              <a:rPr lang="el-GR" sz="2400" dirty="0"/>
              <a:t>5. Καθορισμός κριτηρίων για την εξεύρεση της κατάλληλης λύσης και επιλογή της αποτελεσματικότερης. </a:t>
            </a:r>
          </a:p>
          <a:p>
            <a:r>
              <a:rPr lang="el-GR" sz="2400" dirty="0"/>
              <a:t>6. Σχεδιασμός της δράσης και εφαρμογή της επιλεγόμενης  λύσης του προβλήματος. </a:t>
            </a:r>
          </a:p>
          <a:p>
            <a:r>
              <a:rPr lang="el-GR" sz="2400" dirty="0"/>
              <a:t>7. Αξιολόγηση</a:t>
            </a:r>
            <a:r>
              <a:rPr lang="el-GR" sz="2400" i="1" dirty="0"/>
              <a:t> </a:t>
            </a:r>
            <a:r>
              <a:rPr lang="el-GR" sz="2400" dirty="0"/>
              <a:t>(</a:t>
            </a:r>
            <a:r>
              <a:rPr lang="en-US" sz="2400" dirty="0" err="1"/>
              <a:t>Lahiry</a:t>
            </a:r>
            <a:r>
              <a:rPr lang="en-US" sz="2400" dirty="0"/>
              <a:t> et al</a:t>
            </a:r>
            <a:r>
              <a:rPr lang="el-GR" sz="2400" dirty="0"/>
              <a:t>., 1988).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ΜΕΛΕΤΗ ΠΕΔΙΟΥ 1</a:t>
            </a:r>
            <a:r>
              <a:rPr lang="en-US" sz="3200" dirty="0"/>
              <a:t>/4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400" dirty="0"/>
              <a:t>Τα βασικά στάδια για τη διεξαγωγή μιας επιτυχημένης  μελέτης πεδίου είναι </a:t>
            </a:r>
          </a:p>
          <a:p>
            <a:pPr algn="just"/>
            <a:r>
              <a:rPr lang="el-GR" sz="2400" dirty="0"/>
              <a:t>α) το στάδιο του σχεδιασμού - της προετοιμασίας, </a:t>
            </a:r>
          </a:p>
          <a:p>
            <a:pPr algn="just"/>
            <a:r>
              <a:rPr lang="el-GR" sz="2400" dirty="0"/>
              <a:t>β) της εργασίας στο πεδίο </a:t>
            </a:r>
          </a:p>
          <a:p>
            <a:pPr algn="just"/>
            <a:r>
              <a:rPr lang="el-GR" sz="2400" dirty="0"/>
              <a:t>και γ) της σύνθεσης – παρουσίασης - αξιολόγησης (</a:t>
            </a:r>
            <a:r>
              <a:rPr lang="en-US" sz="2400" dirty="0" err="1"/>
              <a:t>Papadomarkakis</a:t>
            </a:r>
            <a:r>
              <a:rPr lang="en-US" sz="2400" i="1" dirty="0"/>
              <a:t> </a:t>
            </a:r>
            <a:r>
              <a:rPr lang="en-US" sz="2400" dirty="0"/>
              <a:t>et al</a:t>
            </a:r>
            <a:r>
              <a:rPr lang="el-GR" sz="2400" i="1" dirty="0"/>
              <a:t>.</a:t>
            </a:r>
            <a:r>
              <a:rPr lang="el-GR" sz="2400" dirty="0"/>
              <a:t>, 2011). </a:t>
            </a:r>
          </a:p>
          <a:p>
            <a:pPr algn="just"/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 </a:t>
            </a:r>
            <a:r>
              <a:rPr lang="el-GR" sz="3200" dirty="0"/>
              <a:t>ΑΝΤΙΠΑΡΑΘΕΣΗ 1/5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Αποτελεί μορφή συνεργατικής μάθησης, η οποία επικεντρώνεται στην επιχειρηματολογία των εκπαιδευομένων.  Τα κυριότερα στάδιά της είναι:</a:t>
            </a:r>
          </a:p>
          <a:p>
            <a:r>
              <a:rPr lang="el-GR" sz="2400" dirty="0"/>
              <a:t>Καθορισμός θέματος – επισήμανση προβλήματος</a:t>
            </a:r>
          </a:p>
          <a:p>
            <a:r>
              <a:rPr lang="el-GR" sz="2400" dirty="0"/>
              <a:t>Χωρισμός σε ομάδες</a:t>
            </a:r>
          </a:p>
          <a:p>
            <a:r>
              <a:rPr lang="el-GR" sz="2400" dirty="0"/>
              <a:t>Χρονικό πλαίσιο προετοιμασίας</a:t>
            </a:r>
          </a:p>
          <a:p>
            <a:r>
              <a:rPr lang="el-GR" sz="2400" dirty="0"/>
              <a:t>Επιχειρήματα</a:t>
            </a:r>
          </a:p>
          <a:p>
            <a:r>
              <a:rPr lang="el-GR" sz="2400" dirty="0"/>
              <a:t>Δευτερολογία</a:t>
            </a:r>
          </a:p>
          <a:p>
            <a:r>
              <a:rPr lang="el-GR" sz="2400" dirty="0"/>
              <a:t>Προεδρείο (ουδέτεροι κριτές) – Απόφαση (</a:t>
            </a:r>
            <a:r>
              <a:rPr lang="el-GR" sz="2400" dirty="0" err="1"/>
              <a:t>Mavrikaki</a:t>
            </a:r>
            <a:r>
              <a:rPr lang="el-GR" sz="2400" dirty="0"/>
              <a:t> &amp; </a:t>
            </a:r>
            <a:r>
              <a:rPr lang="el-GR" sz="2400" dirty="0" err="1"/>
              <a:t>Kyridis</a:t>
            </a:r>
            <a:r>
              <a:rPr lang="el-GR" sz="2400" dirty="0"/>
              <a:t>, 2002).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/>
              <a:t>1. ΜΕΛΕΤΗ ΠΕΡΙΠΤΩΣΗΣ 1/6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πορεία η οποία ακολουθείται είναι η εξής.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Κατ’ αρχάς, ο εκπαιδευτικός παρουσιάζει τη μελέτη περίπτωσης του περιβαλλοντικού προβλήματος.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Στη συνέχεια, η τάξη χωρίζεται σε μικρές ομάδες, για να συζητήσει το θέμα αυτό.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Αναλύονται τα συναισθήματα και οι απόψεις που χαρακτηρίζουν τα μέλη της ομάδας και κάθε μέλος επιχειρηματολογεί και προτείνει κάθε είδους δράση.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Η κάθε ομάδα συνθετικά και συλλογικά καταλήγει σε μια κοινά αποδεκτή άποψη. </a:t>
            </a:r>
          </a:p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Τέλος, οι απόψεις κάθε ομάδας παρουσιάζονται στην τάξη και ακολουθεί γενικευμένη συζήτηση (</a:t>
            </a:r>
            <a:r>
              <a:rPr lang="el-GR" sz="2400" dirty="0" err="1"/>
              <a:t>Τσαμπούκου</a:t>
            </a:r>
            <a:r>
              <a:rPr lang="el-GR" sz="2400" dirty="0"/>
              <a:t>-</a:t>
            </a:r>
            <a:r>
              <a:rPr lang="el-GR" sz="2400" dirty="0" err="1"/>
              <a:t>Σκαναβή</a:t>
            </a:r>
            <a:r>
              <a:rPr lang="el-GR" sz="2400" dirty="0"/>
              <a:t>, 2004: 166 - 168).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br>
              <a:rPr lang="en-US" sz="3200" dirty="0"/>
            </a:br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ΧΑΡΤΟΓΡΑΦΗΣΗ ΕΝΝΟΙΩΝ 1/7</a:t>
            </a:r>
            <a:br>
              <a:rPr lang="el-GR" sz="4000" dirty="0"/>
            </a:br>
            <a:endParaRPr lang="el-GR" sz="40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None/>
            </a:pPr>
            <a:r>
              <a:rPr lang="el-GR" sz="2400" dirty="0"/>
              <a:t>Η πορεία που ακολουθείται για τη χαρτογράφηση εννοιών  συνήθως είναι η εξής: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Αρχίζουμε με ένα θέμα απλό, οικείο στους μαθητές/</a:t>
            </a:r>
            <a:r>
              <a:rPr lang="el-GR" sz="2400" dirty="0" err="1"/>
              <a:t>τριες</a:t>
            </a:r>
            <a:endParaRPr lang="el-GR" sz="2400" dirty="0"/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Παρουσιάζουμε τον σχεδιασμό ενός χάρτη εννοιών στην τάξη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Ενθαρρύνουμε τους μαθητές/</a:t>
            </a:r>
            <a:r>
              <a:rPr lang="el-GR" sz="2400" dirty="0" err="1"/>
              <a:t>τριες</a:t>
            </a:r>
            <a:r>
              <a:rPr lang="el-GR" sz="2400" dirty="0"/>
              <a:t>, προκειμένου να σκεφτούν όλους τους πιθανούς συνδέσμους και καταγράφουμε τη φύση του κάθε συνδέσμου. 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Μπορούμε να παράσχουμε για πρώτη φορά ένα προτεινόμενο σχεδιάγραμμα και θυμόμαστε ότι είναι σημαντικό οι μαθητές/</a:t>
            </a:r>
            <a:r>
              <a:rPr lang="el-GR" sz="2400" dirty="0" err="1"/>
              <a:t>τριες</a:t>
            </a:r>
            <a:r>
              <a:rPr lang="el-GR" sz="2400" dirty="0"/>
              <a:t> να μάθουν ότι δεν υπάρχει μία μόνο σωστή απάντηση.</a:t>
            </a:r>
          </a:p>
          <a:p>
            <a:pPr>
              <a:lnSpc>
                <a:spcPct val="80000"/>
              </a:lnSpc>
              <a:buNone/>
            </a:pPr>
            <a:r>
              <a:rPr lang="el-GR" sz="2400" dirty="0"/>
              <a:t> Ένας χάρτης εννοιών δεν τελειώνει ποτέ. Οι καλοί χάρτες υπόκεινται σε πολλές αναθεωρήσεις  (</a:t>
            </a:r>
            <a:r>
              <a:rPr lang="en-US" sz="2400" dirty="0"/>
              <a:t>White</a:t>
            </a:r>
            <a:r>
              <a:rPr lang="el-GR" sz="2400" dirty="0"/>
              <a:t> &amp; </a:t>
            </a:r>
            <a:r>
              <a:rPr lang="en-US" sz="2400" dirty="0" err="1"/>
              <a:t>Gunstone</a:t>
            </a:r>
            <a:r>
              <a:rPr lang="el-GR" sz="2400" dirty="0"/>
              <a:t>, 1992).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1</a:t>
            </a:r>
            <a:r>
              <a:rPr lang="en-US" sz="3200" dirty="0"/>
              <a:t>.</a:t>
            </a:r>
            <a:r>
              <a:rPr lang="el-GR" sz="3200" dirty="0"/>
              <a:t> ΒΙΒΛΙΟΓΡΑΦΙΚΗ ΕΡΕΥΝΑ 1/8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None/>
            </a:pPr>
            <a:r>
              <a:rPr lang="el-GR" sz="2400" dirty="0"/>
              <a:t>Τα σημαντικότερα στάδια της βιβλιογραφικής έρευνας συνοπτικά είναι τα εξής: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προσδιορισμός ερευνητικών ερωτημάτων,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προσδιορισμός πηγών αναζήτησης πληροφοριών,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ταυτότητα υλικού - παράθεση βιβλιογραφικών πηγών,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επεξεργασία πληροφοριακού περιεχομένου, </a:t>
            </a:r>
          </a:p>
          <a:p>
            <a:pPr algn="just">
              <a:lnSpc>
                <a:spcPct val="80000"/>
              </a:lnSpc>
            </a:pPr>
            <a:r>
              <a:rPr lang="el-GR" sz="2400" dirty="0"/>
              <a:t>σύνθεση πληροφοριών (Δημητρίου, 2009: 320-321).</a:t>
            </a:r>
          </a:p>
          <a:p>
            <a:pPr algn="just">
              <a:lnSpc>
                <a:spcPct val="80000"/>
              </a:lnSpc>
            </a:pPr>
            <a:endParaRPr lang="el-G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3046</TotalTime>
  <Words>1660</Words>
  <Application>Microsoft Office PowerPoint</Application>
  <PresentationFormat>Προβολή στην οθόνη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Impact</vt:lpstr>
      <vt:lpstr>Times New Roman</vt:lpstr>
      <vt:lpstr>Θέμα του Office</vt:lpstr>
      <vt:lpstr> </vt:lpstr>
      <vt:lpstr>1. ΤΟ ΓΕΝΙΚΟΤΕΡΟ ΠΛΑΙΣΙΟ 1/1</vt:lpstr>
      <vt:lpstr>1. Η ΜΕΘΟΔΟΣ PROJECT 1/2</vt:lpstr>
      <vt:lpstr> 1. ΕΠΙΛΥΣΗ ΠΡΟΒΛΗΜΑΤΟΣ 1/3</vt:lpstr>
      <vt:lpstr>1. ΜΕΛΕΤΗ ΠΕΔΙΟΥ 1/4</vt:lpstr>
      <vt:lpstr>1. ΑΝΤΙΠΑΡΑΘΕΣΗ 1/5 </vt:lpstr>
      <vt:lpstr>1. ΜΕΛΕΤΗ ΠΕΡΙΠΤΩΣΗΣ 1/6</vt:lpstr>
      <vt:lpstr> 1. ΧΑΡΤΟΓΡΑΦΗΣΗ ΕΝΝΟΙΩΝ 1/7 </vt:lpstr>
      <vt:lpstr>1. ΒΙΒΛΙΟΓΡΑΦΙΚΗ ΕΡΕΥΝΑ 1/8</vt:lpstr>
      <vt:lpstr>1. ΠΡΟΣΟΜΟΙΩΣΗ 1/9</vt:lpstr>
      <vt:lpstr>1. ΠΑΙΧΝΙΔΙΑ 1/10</vt:lpstr>
      <vt:lpstr>1. ΠΑΙΧΝΙΔΙ ΡΟΛΩΝ 1/11</vt:lpstr>
      <vt:lpstr>1. ΑΦΗΓΗΣΗ 1/12</vt:lpstr>
      <vt:lpstr>1. ΗΘΙΚΟ ΔΙΛΗΜΜΑ 1/13</vt:lpstr>
      <vt:lpstr>2. ΣΥΝΟΨΗ 2/1</vt:lpstr>
      <vt:lpstr>3. ΒΙΒΛΙΟΓΡΑΦΙΑ 3/1</vt:lpstr>
      <vt:lpstr>3. ΒΙΒΛΙΟΓΡΑΦΙΑ 3/2</vt:lpstr>
      <vt:lpstr>3. ΒΙΒΛΙΟΓΡΑΦΙΑ 3/3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Persa</dc:creator>
  <cp:lastModifiedBy>User</cp:lastModifiedBy>
  <cp:revision>336</cp:revision>
  <dcterms:created xsi:type="dcterms:W3CDTF">2012-09-06T09:03:05Z</dcterms:created>
  <dcterms:modified xsi:type="dcterms:W3CDTF">2022-08-31T21:27:08Z</dcterms:modified>
</cp:coreProperties>
</file>