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0080625" cy="7559675"/>
  <p:notesSz cx="7559675" cy="10691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122" d="100"/>
          <a:sy n="122" d="100"/>
        </p:scale>
        <p:origin x="-1624" y="-112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l-GR" sz="2000" dirty="0">
                <a:latin typeface="Arial"/>
              </a:rPr>
              <a:t>Πατήστε για επεξεργασία της μορφής των σημειώσεων</a:t>
            </a:r>
            <a:endParaRPr dirty="0"/>
          </a:p>
        </p:txBody>
      </p:sp>
      <p:sp>
        <p:nvSpPr>
          <p:cNvPr id="79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32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l-GR" sz="1400" dirty="0" smtClean="0">
                <a:latin typeface="Times New Roman"/>
              </a:rPr>
              <a:t>&lt;κεφαλίδα&gt;</a:t>
            </a:r>
            <a:endParaRPr lang="el-GR" dirty="0">
              <a:latin typeface="Helvetica Neue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dt"/>
          </p:nvPr>
        </p:nvSpPr>
        <p:spPr>
          <a:xfrm>
            <a:off x="4279320" y="0"/>
            <a:ext cx="328032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l-GR" sz="1400" dirty="0" smtClean="0">
                <a:latin typeface="Times New Roman"/>
              </a:rPr>
              <a:t>&lt;ημερομηνία/ώρα&gt;</a:t>
            </a:r>
            <a:endParaRPr lang="el-GR" dirty="0">
              <a:latin typeface="Helvetica Neue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32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l-GR" sz="1400" dirty="0" smtClean="0">
                <a:latin typeface="Times New Roman"/>
              </a:rPr>
              <a:t>&lt;υποσέλιδο&gt;</a:t>
            </a:r>
            <a:endParaRPr lang="el-GR" dirty="0">
              <a:latin typeface="Helvetica Neue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sldNum"/>
          </p:nvPr>
        </p:nvSpPr>
        <p:spPr>
          <a:xfrm>
            <a:off x="4279320" y="10157400"/>
            <a:ext cx="328032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619F6932-4857-4B87-B2A6-392DFFE3C6DE}" type="slidenum">
              <a:rPr lang="el-GR" sz="1400" smtClean="0">
                <a:latin typeface="Times New Roman"/>
              </a:rPr>
              <a:pPr algn="r"/>
              <a:t>‹#›</a:t>
            </a:fld>
            <a:endParaRPr lang="el-GR" dirty="0"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079001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Helvetica Neue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TextShape 1"/>
          <p:cNvSpPr txBox="1"/>
          <p:nvPr/>
        </p:nvSpPr>
        <p:spPr>
          <a:xfrm>
            <a:off x="4280040" y="10156680"/>
            <a:ext cx="3277800" cy="533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9964E77C-CBE6-4596-90DB-BE96C8BAAB16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1</a:t>
            </a:fld>
            <a:endParaRPr dirty="0">
              <a:latin typeface="Helvetica Neue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8000" cy="4811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TextShape 1"/>
          <p:cNvSpPr txBox="1"/>
          <p:nvPr/>
        </p:nvSpPr>
        <p:spPr>
          <a:xfrm>
            <a:off x="4280040" y="10156680"/>
            <a:ext cx="3277800" cy="533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8C4391EA-D1A1-430D-9087-49507303C9D4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10</a:t>
            </a:fld>
            <a:endParaRPr dirty="0">
              <a:latin typeface="Helvetica Neue"/>
            </a:endParaRPr>
          </a:p>
        </p:txBody>
      </p:sp>
      <p:sp>
        <p:nvSpPr>
          <p:cNvPr id="272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8000" cy="4811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TextShape 1"/>
          <p:cNvSpPr txBox="1"/>
          <p:nvPr/>
        </p:nvSpPr>
        <p:spPr>
          <a:xfrm>
            <a:off x="4280040" y="10156680"/>
            <a:ext cx="3277800" cy="533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6E6278F1-7598-4435-99BC-36D60270347E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11</a:t>
            </a:fld>
            <a:endParaRPr dirty="0">
              <a:latin typeface="Helvetica Neue"/>
            </a:endParaRPr>
          </a:p>
        </p:txBody>
      </p:sp>
      <p:sp>
        <p:nvSpPr>
          <p:cNvPr id="274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8000" cy="4811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TextShape 1"/>
          <p:cNvSpPr txBox="1"/>
          <p:nvPr/>
        </p:nvSpPr>
        <p:spPr>
          <a:xfrm>
            <a:off x="4280040" y="10156680"/>
            <a:ext cx="3277800" cy="533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97326BD8-6C0E-4762-AA40-A76FD09CB439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12</a:t>
            </a:fld>
            <a:endParaRPr dirty="0">
              <a:latin typeface="Helvetica Neue"/>
            </a:endParaRPr>
          </a:p>
        </p:txBody>
      </p:sp>
      <p:sp>
        <p:nvSpPr>
          <p:cNvPr id="276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8000" cy="4811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TextShape 1"/>
          <p:cNvSpPr txBox="1"/>
          <p:nvPr/>
        </p:nvSpPr>
        <p:spPr>
          <a:xfrm>
            <a:off x="4280040" y="10156680"/>
            <a:ext cx="3277800" cy="533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F1E06C84-5C1A-4785-A79C-5A61910E6B2E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13</a:t>
            </a:fld>
            <a:endParaRPr dirty="0">
              <a:latin typeface="Helvetica Neue"/>
            </a:endParaRPr>
          </a:p>
        </p:txBody>
      </p:sp>
      <p:sp>
        <p:nvSpPr>
          <p:cNvPr id="278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8000" cy="4811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TextShape 1"/>
          <p:cNvSpPr txBox="1"/>
          <p:nvPr/>
        </p:nvSpPr>
        <p:spPr>
          <a:xfrm>
            <a:off x="4280040" y="10156680"/>
            <a:ext cx="3277800" cy="533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9883D90E-DA2B-4BFF-B732-09719C9DFDD5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14</a:t>
            </a:fld>
            <a:endParaRPr dirty="0">
              <a:latin typeface="Helvetica Neue"/>
            </a:endParaRPr>
          </a:p>
        </p:txBody>
      </p:sp>
      <p:sp>
        <p:nvSpPr>
          <p:cNvPr id="280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8000" cy="4811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TextShape 1"/>
          <p:cNvSpPr txBox="1"/>
          <p:nvPr/>
        </p:nvSpPr>
        <p:spPr>
          <a:xfrm>
            <a:off x="4280040" y="10156680"/>
            <a:ext cx="3277800" cy="533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2F0FAD6E-96EB-4C57-979C-5847FC3CE78E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15</a:t>
            </a:fld>
            <a:endParaRPr dirty="0">
              <a:latin typeface="Helvetica Neue"/>
            </a:endParaRPr>
          </a:p>
        </p:txBody>
      </p:sp>
      <p:sp>
        <p:nvSpPr>
          <p:cNvPr id="282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8000" cy="4811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TextShape 1"/>
          <p:cNvSpPr txBox="1"/>
          <p:nvPr/>
        </p:nvSpPr>
        <p:spPr>
          <a:xfrm>
            <a:off x="4280040" y="10156680"/>
            <a:ext cx="3277800" cy="533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B7A81EE7-09B9-4F5C-8304-D67D3C6D8EFB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16</a:t>
            </a:fld>
            <a:endParaRPr dirty="0">
              <a:latin typeface="Helvetica Neue"/>
            </a:endParaRPr>
          </a:p>
        </p:txBody>
      </p:sp>
      <p:sp>
        <p:nvSpPr>
          <p:cNvPr id="284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8000" cy="4811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TextShape 1"/>
          <p:cNvSpPr txBox="1"/>
          <p:nvPr/>
        </p:nvSpPr>
        <p:spPr>
          <a:xfrm>
            <a:off x="4280040" y="10156680"/>
            <a:ext cx="3277800" cy="533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4CC81541-3395-4254-8E5D-D498D214BCF4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17</a:t>
            </a:fld>
            <a:endParaRPr dirty="0">
              <a:latin typeface="Helvetica Neue"/>
            </a:endParaRPr>
          </a:p>
        </p:txBody>
      </p:sp>
      <p:sp>
        <p:nvSpPr>
          <p:cNvPr id="286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8000" cy="4811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TextShape 1"/>
          <p:cNvSpPr txBox="1"/>
          <p:nvPr/>
        </p:nvSpPr>
        <p:spPr>
          <a:xfrm>
            <a:off x="4280040" y="10156680"/>
            <a:ext cx="3277800" cy="533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F79C8420-DF19-4A6D-99B1-38EDD26BCCA5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2</a:t>
            </a:fld>
            <a:endParaRPr dirty="0">
              <a:latin typeface="Helvetica Neue"/>
            </a:endParaRPr>
          </a:p>
        </p:txBody>
      </p:sp>
      <p:sp>
        <p:nvSpPr>
          <p:cNvPr id="256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8000" cy="4811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TextShape 1"/>
          <p:cNvSpPr txBox="1"/>
          <p:nvPr/>
        </p:nvSpPr>
        <p:spPr>
          <a:xfrm>
            <a:off x="4280040" y="10156680"/>
            <a:ext cx="3277800" cy="533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927D44EB-5774-4FE3-8A31-10B234E75005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3</a:t>
            </a:fld>
            <a:endParaRPr dirty="0">
              <a:latin typeface="Helvetica Neue"/>
            </a:endParaRPr>
          </a:p>
        </p:txBody>
      </p:sp>
      <p:sp>
        <p:nvSpPr>
          <p:cNvPr id="258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8000" cy="4811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TextShape 1"/>
          <p:cNvSpPr txBox="1"/>
          <p:nvPr/>
        </p:nvSpPr>
        <p:spPr>
          <a:xfrm>
            <a:off x="4280040" y="10156680"/>
            <a:ext cx="3277800" cy="533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3FE39302-E224-450D-8F89-D02B8BA4D0C4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4</a:t>
            </a:fld>
            <a:endParaRPr dirty="0">
              <a:latin typeface="Helvetica Neue"/>
            </a:endParaRPr>
          </a:p>
        </p:txBody>
      </p:sp>
      <p:sp>
        <p:nvSpPr>
          <p:cNvPr id="260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8000" cy="4811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TextShape 1"/>
          <p:cNvSpPr txBox="1"/>
          <p:nvPr/>
        </p:nvSpPr>
        <p:spPr>
          <a:xfrm>
            <a:off x="4280040" y="10156680"/>
            <a:ext cx="3277800" cy="533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3CBD2F34-3EA8-48D7-8985-39F4E5A8BBF3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5</a:t>
            </a:fld>
            <a:endParaRPr dirty="0">
              <a:latin typeface="Helvetica Neue"/>
            </a:endParaRPr>
          </a:p>
        </p:txBody>
      </p:sp>
      <p:sp>
        <p:nvSpPr>
          <p:cNvPr id="262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8000" cy="4811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TextShape 1"/>
          <p:cNvSpPr txBox="1"/>
          <p:nvPr/>
        </p:nvSpPr>
        <p:spPr>
          <a:xfrm>
            <a:off x="4280040" y="10156680"/>
            <a:ext cx="3277800" cy="533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F30BE31D-EEA6-4D62-A52B-5D8FA9610199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6</a:t>
            </a:fld>
            <a:endParaRPr dirty="0">
              <a:latin typeface="Helvetica Neue"/>
            </a:endParaRPr>
          </a:p>
        </p:txBody>
      </p:sp>
      <p:sp>
        <p:nvSpPr>
          <p:cNvPr id="264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8000" cy="4811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TextShape 1"/>
          <p:cNvSpPr txBox="1"/>
          <p:nvPr/>
        </p:nvSpPr>
        <p:spPr>
          <a:xfrm>
            <a:off x="4280040" y="10156680"/>
            <a:ext cx="3277800" cy="533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B7D90BB3-4FFA-412C-BF46-DBA20D693631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7</a:t>
            </a:fld>
            <a:endParaRPr dirty="0">
              <a:latin typeface="Helvetica Neue"/>
            </a:endParaRPr>
          </a:p>
        </p:txBody>
      </p:sp>
      <p:sp>
        <p:nvSpPr>
          <p:cNvPr id="266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8000" cy="4811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TextShape 1"/>
          <p:cNvSpPr txBox="1"/>
          <p:nvPr/>
        </p:nvSpPr>
        <p:spPr>
          <a:xfrm>
            <a:off x="4280040" y="10156680"/>
            <a:ext cx="3277800" cy="533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6A246045-91AC-4B82-892D-B916AA36CDDD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8</a:t>
            </a:fld>
            <a:endParaRPr dirty="0">
              <a:latin typeface="Helvetica Neue"/>
            </a:endParaRPr>
          </a:p>
        </p:txBody>
      </p:sp>
      <p:sp>
        <p:nvSpPr>
          <p:cNvPr id="268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8000" cy="4811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TextShape 1"/>
          <p:cNvSpPr txBox="1"/>
          <p:nvPr/>
        </p:nvSpPr>
        <p:spPr>
          <a:xfrm>
            <a:off x="4280040" y="10156680"/>
            <a:ext cx="3277800" cy="533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0C773869-3999-45ED-9812-E369D2A42010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9</a:t>
            </a:fld>
            <a:endParaRPr dirty="0">
              <a:latin typeface="Helvetica Neue"/>
            </a:endParaRPr>
          </a:p>
        </p:txBody>
      </p:sp>
      <p:sp>
        <p:nvSpPr>
          <p:cNvPr id="270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8000" cy="4811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3280" y="301680"/>
            <a:ext cx="9069120" cy="126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3280" y="301680"/>
            <a:ext cx="9069120" cy="126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3280" y="301680"/>
            <a:ext cx="9069120" cy="126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7" name="Picture 3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38" name="Picture 3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3280" y="301680"/>
            <a:ext cx="9069120" cy="126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03280" y="301680"/>
            <a:ext cx="9069120" cy="126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03280" y="301680"/>
            <a:ext cx="9069120" cy="126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3280" y="301680"/>
            <a:ext cx="9069120" cy="126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503280" y="301680"/>
            <a:ext cx="9069120" cy="5842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3280" y="301680"/>
            <a:ext cx="9069120" cy="126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3280" y="301680"/>
            <a:ext cx="9069120" cy="126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3280" y="301680"/>
            <a:ext cx="9069120" cy="126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3280" y="301680"/>
            <a:ext cx="9069120" cy="126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503280" y="301680"/>
            <a:ext cx="9069120" cy="126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503280" y="301680"/>
            <a:ext cx="9069120" cy="126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503280" y="301680"/>
            <a:ext cx="9069120" cy="126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6" name="Picture 7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77" name="Picture 7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3280" y="301680"/>
            <a:ext cx="9069120" cy="126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3280" y="301680"/>
            <a:ext cx="9069120" cy="126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3280" y="301680"/>
            <a:ext cx="9069120" cy="126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3280" y="301680"/>
            <a:ext cx="9069120" cy="5842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3280" y="301680"/>
            <a:ext cx="9069120" cy="126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3280" y="301680"/>
            <a:ext cx="9069120" cy="126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3280" y="301680"/>
            <a:ext cx="9069120" cy="126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3280" y="301680"/>
            <a:ext cx="9069120" cy="1260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lnSpc>
                <a:spcPct val="93000"/>
              </a:lnSpc>
            </a:pPr>
            <a:r>
              <a:rPr lang="en-GB" sz="4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t>Πατήστε για επεξεργασία της μορφής κειμένου του τίτλουClick to edit Master title style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503280" y="6886440"/>
            <a:ext cx="2346120" cy="51876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Helvetica Neue"/>
              </a:defRPr>
            </a:lvl1pPr>
          </a:lstStyle>
          <a:p>
            <a:endParaRPr lang="en-US" dirty="0"/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448080" y="6886440"/>
            <a:ext cx="3193560" cy="51876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Helvetica Neue"/>
              </a:defRPr>
            </a:lvl1pPr>
          </a:lstStyle>
          <a:p>
            <a:endParaRPr lang="en-US" dirty="0"/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7226280" y="6886440"/>
            <a:ext cx="2346120" cy="518760"/>
          </a:xfrm>
          <a:prstGeom prst="rect">
            <a:avLst/>
          </a:prstGeom>
        </p:spPr>
        <p:txBody>
          <a:bodyPr lIns="0" tIns="0" rIns="0" bIns="0"/>
          <a:lstStyle/>
          <a:p>
            <a:fld id="{E5DD11AD-D8D0-451D-A2A8-8C62E282978F}" type="slidenum">
              <a:rPr lang="el-GR" sz="1400" smtClean="0">
                <a:solidFill>
                  <a:srgbClr val="FFFFFF"/>
                </a:solidFill>
                <a:latin typeface="Helvetica Neue"/>
                <a:ea typeface="ＭＳ Ｐゴシック"/>
              </a:rPr>
              <a:pPr/>
              <a:t>‹#›</a:t>
            </a:fld>
            <a:endParaRPr lang="el-GR" dirty="0">
              <a:latin typeface="Helvetica Neue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GB" sz="3200">
                <a:latin typeface="Helvetica Neue"/>
              </a:rPr>
              <a:t>Πατήστε για επεξεργασία της μορφής κειμένου διάρθρωσης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GB" sz="2400">
                <a:latin typeface="Helvetica Neue"/>
              </a:rPr>
              <a:t>Δεύτερο επίπεδο διάρθρωσης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GB" sz="2000">
                <a:latin typeface="Helvetica Neue"/>
              </a:rPr>
              <a:t>Τρίτο επίπεδο διάρθρωσης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GB" sz="2000">
                <a:latin typeface="Helvetica Neue"/>
              </a:rPr>
              <a:t>Τέταρτο επίπεδο διάρθρωσης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GB" sz="2000">
                <a:latin typeface="Helvetica Neue"/>
              </a:rPr>
              <a:t>Πέμπτο επίπεδο διάρθρωσης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GB" sz="2000">
                <a:latin typeface="Helvetica Neue"/>
              </a:rPr>
              <a:t>Έκτο επίπεδο διάρθρωσης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GB" sz="2000">
                <a:latin typeface="Helvetica Neue"/>
              </a:rPr>
              <a:t>Έβδομο επίπεδο διάρθρωσης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l-GR" sz="4400" dirty="0">
                <a:latin typeface="Arial"/>
              </a:rPr>
              <a:t>Πατήστε για επεξεργασία της μορφής κειμένου του τίτλου</a:t>
            </a:r>
            <a:endParaRPr dirty="0"/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l-GR" sz="3200" dirty="0">
                <a:latin typeface="Arial"/>
              </a:rPr>
              <a:t>Πατήστε για επεξεργασία της μορφής κειμένου διάρθρωσης</a:t>
            </a:r>
            <a:endParaRPr dirty="0"/>
          </a:p>
          <a:p>
            <a:pPr lvl="1">
              <a:buSzPct val="75000"/>
              <a:buFont typeface="StarSymbol"/>
              <a:buChar char=""/>
            </a:pPr>
            <a:r>
              <a:rPr lang="el-GR" sz="2800" dirty="0">
                <a:latin typeface="Arial"/>
              </a:rPr>
              <a:t>Δεύτερο επίπεδο διάρθρωσης</a:t>
            </a:r>
            <a:endParaRPr dirty="0"/>
          </a:p>
          <a:p>
            <a:pPr lvl="2">
              <a:buSzPct val="45000"/>
              <a:buFont typeface="StarSymbol"/>
              <a:buChar char=""/>
            </a:pPr>
            <a:r>
              <a:rPr lang="el-GR" sz="2400" dirty="0">
                <a:latin typeface="Arial"/>
              </a:rPr>
              <a:t>Τρίτο επίπεδο διάρθρωσης</a:t>
            </a:r>
            <a:endParaRPr dirty="0"/>
          </a:p>
          <a:p>
            <a:pPr lvl="3">
              <a:buSzPct val="75000"/>
              <a:buFont typeface="StarSymbol"/>
              <a:buChar char=""/>
            </a:pPr>
            <a:r>
              <a:rPr lang="el-GR" sz="2000" dirty="0">
                <a:latin typeface="Arial"/>
              </a:rPr>
              <a:t>Τέταρτο επίπεδο διάρθρωσης</a:t>
            </a:r>
            <a:endParaRPr dirty="0"/>
          </a:p>
          <a:p>
            <a:pPr lvl="4">
              <a:buSzPct val="45000"/>
              <a:buFont typeface="StarSymbol"/>
              <a:buChar char=""/>
            </a:pPr>
            <a:r>
              <a:rPr lang="el-GR" sz="2000" dirty="0">
                <a:latin typeface="Arial"/>
              </a:rPr>
              <a:t>Πέμπτο επίπεδο διάρθρωσης</a:t>
            </a:r>
            <a:endParaRPr dirty="0"/>
          </a:p>
          <a:p>
            <a:pPr lvl="5">
              <a:buSzPct val="45000"/>
              <a:buFont typeface="StarSymbol"/>
              <a:buChar char=""/>
            </a:pPr>
            <a:r>
              <a:rPr lang="el-GR" sz="2000" dirty="0">
                <a:latin typeface="Arial"/>
              </a:rPr>
              <a:t>Έκτο επίπεδο διάρθρωσης</a:t>
            </a:r>
            <a:endParaRPr dirty="0"/>
          </a:p>
          <a:p>
            <a:pPr lvl="6">
              <a:buSzPct val="45000"/>
              <a:buFont typeface="StarSymbol"/>
              <a:buChar char=""/>
            </a:pPr>
            <a:r>
              <a:rPr lang="el-GR" sz="2000" dirty="0">
                <a:latin typeface="Arial"/>
              </a:rPr>
              <a:t>Έβδομο επίπεδο διάρθρωσης</a:t>
            </a:r>
            <a:endParaRPr dirty="0"/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504000" y="6886800"/>
            <a:ext cx="2348280" cy="520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l-GR" sz="1400" dirty="0" smtClean="0">
                <a:latin typeface="Times New Roman"/>
              </a:rPr>
              <a:t>&lt;ημερομηνία/ώρα&gt;</a:t>
            </a:r>
            <a:endParaRPr lang="el-GR" dirty="0">
              <a:latin typeface="Helvetica Neue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3447360" y="6886800"/>
            <a:ext cx="3195000" cy="52092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el-GR" sz="1400" dirty="0" smtClean="0">
                <a:latin typeface="Times New Roman"/>
              </a:rPr>
              <a:t>&lt;υποσέλιδο&gt;</a:t>
            </a:r>
            <a:endParaRPr lang="el-GR" dirty="0">
              <a:latin typeface="Helvetica Neue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7227720" y="6886800"/>
            <a:ext cx="2348280" cy="52092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6F4ADF47-A6B9-4C60-9CFD-39359F6A858C}" type="slidenum">
              <a:rPr lang="el-GR" sz="1400" smtClean="0">
                <a:latin typeface="Times New Roman"/>
              </a:rPr>
              <a:pPr algn="r"/>
              <a:t>‹#›</a:t>
            </a:fld>
            <a:endParaRPr lang="el-GR" dirty="0">
              <a:latin typeface="Helvetica Neue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>
        <a:defRPr>
          <a:latin typeface="Helvetica Neue"/>
        </a:defRPr>
      </a:lvl1pPr>
    </p:titleStyle>
    <p:bodyStyle>
      <a:lvl1pPr>
        <a:defRPr>
          <a:latin typeface="Helvetica Neue"/>
        </a:defRPr>
      </a:lvl1pPr>
      <a:lvl2pPr>
        <a:defRPr>
          <a:latin typeface="Helvetica Neue"/>
        </a:defRPr>
      </a:lvl2pPr>
      <a:lvl3pPr>
        <a:defRPr>
          <a:latin typeface="Helvetica Neue"/>
        </a:defRPr>
      </a:lvl3pPr>
      <a:lvl4pPr>
        <a:defRPr>
          <a:latin typeface="Helvetica Neue"/>
        </a:defRPr>
      </a:lvl4pPr>
      <a:lvl5pPr>
        <a:defRPr>
          <a:latin typeface="Helvetica Neue"/>
        </a:defRPr>
      </a:lvl5pPr>
      <a:lvl6pPr>
        <a:defRPr>
          <a:latin typeface="Helvetica Neue"/>
        </a:defRPr>
      </a:lvl6pPr>
      <a:lvl7pPr>
        <a:defRPr>
          <a:latin typeface="Helvetica Neue"/>
        </a:defRPr>
      </a:lvl7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microsoft.com/office/2007/relationships/hdphoto" Target="../media/hdphoto4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microsoft.com/office/2007/relationships/hdphoto" Target="../media/hdphoto5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5" Type="http://schemas.openxmlformats.org/officeDocument/2006/relationships/image" Target="../media/image24.jpeg"/><Relationship Id="rId6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jpeg"/><Relationship Id="rId5" Type="http://schemas.openxmlformats.org/officeDocument/2006/relationships/image" Target="../media/image28.jpeg"/><Relationship Id="rId6" Type="http://schemas.openxmlformats.org/officeDocument/2006/relationships/image" Target="../media/image29.jpeg"/><Relationship Id="rId7" Type="http://schemas.openxmlformats.org/officeDocument/2006/relationships/image" Target="../media/image30.jpeg"/><Relationship Id="rId8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microsoft.com/office/2007/relationships/hdphoto" Target="../media/hdphoto1.wdp"/><Relationship Id="rId5" Type="http://schemas.openxmlformats.org/officeDocument/2006/relationships/image" Target="../media/image8.png"/><Relationship Id="rId6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microsoft.com/office/2007/relationships/hdphoto" Target="../media/hdphoto2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Line 1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84" name="Line 2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85" name="CustomShape 3"/>
          <p:cNvSpPr/>
          <p:nvPr/>
        </p:nvSpPr>
        <p:spPr>
          <a:xfrm>
            <a:off x="539640" y="792000"/>
            <a:ext cx="8996040" cy="638280"/>
          </a:xfrm>
          <a:custGeom>
            <a:avLst/>
            <a:gdLst/>
            <a:ahLst/>
            <a:cxnLst/>
            <a:rect l="0" t="0" r="r" b="b"/>
            <a:pathLst>
              <a:path w="24992" h="1669">
                <a:moveTo>
                  <a:pt x="0" y="0"/>
                </a:moveTo>
                <a:lnTo>
                  <a:pt x="24991" y="0"/>
                </a:lnTo>
                <a:lnTo>
                  <a:pt x="24991" y="1668"/>
                </a:lnTo>
                <a:lnTo>
                  <a:pt x="0" y="1668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3600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Γεννητικό Σύστημα</a:t>
            </a:r>
            <a:endParaRPr dirty="0">
              <a:latin typeface="Helvetica Neue"/>
            </a:endParaRPr>
          </a:p>
        </p:txBody>
      </p:sp>
      <p:sp>
        <p:nvSpPr>
          <p:cNvPr id="86" name="CustomShape 4"/>
          <p:cNvSpPr/>
          <p:nvPr/>
        </p:nvSpPr>
        <p:spPr>
          <a:xfrm>
            <a:off x="539640" y="6035624"/>
            <a:ext cx="8996040" cy="529560"/>
          </a:xfrm>
          <a:custGeom>
            <a:avLst/>
            <a:gdLst/>
            <a:ahLst/>
            <a:cxnLst/>
            <a:rect l="0" t="0" r="r" b="b"/>
            <a:pathLst>
              <a:path w="24994" h="1666">
                <a:moveTo>
                  <a:pt x="0" y="0"/>
                </a:moveTo>
                <a:lnTo>
                  <a:pt x="24993" y="0"/>
                </a:lnTo>
                <a:lnTo>
                  <a:pt x="24993" y="1665"/>
                </a:lnTo>
                <a:lnTo>
                  <a:pt x="0" y="1665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74000"/>
              </a:lnSpc>
            </a:pPr>
            <a:r>
              <a:rPr lang="el-GR" sz="2000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2000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</a:t>
            </a:r>
            <a:endParaRPr dirty="0">
              <a:latin typeface="Helvetica Neue"/>
            </a:endParaRPr>
          </a:p>
          <a:p>
            <a:pPr algn="r">
              <a:lnSpc>
                <a:spcPct val="74000"/>
              </a:lnSpc>
            </a:pPr>
            <a:r>
              <a:rPr lang="el-GR" sz="1200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MD PhD </a:t>
            </a:r>
            <a:r>
              <a:rPr lang="el-GR" sz="1200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pic>
        <p:nvPicPr>
          <p:cNvPr id="87" name="Picture 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026680" y="1544996"/>
            <a:ext cx="4319640" cy="4319640"/>
          </a:xfrm>
          <a:prstGeom prst="rect">
            <a:avLst/>
          </a:prstGeom>
          <a:ln>
            <a:noFill/>
          </a:ln>
        </p:spPr>
      </p:pic>
      <p:pic>
        <p:nvPicPr>
          <p:cNvPr id="88" name="Picture 1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15680" y="1544996"/>
            <a:ext cx="4319640" cy="4319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Shape 1"/>
          <p:cNvSpPr txBox="1"/>
          <p:nvPr/>
        </p:nvSpPr>
        <p:spPr>
          <a:xfrm>
            <a:off x="7226280" y="6886440"/>
            <a:ext cx="2346120" cy="518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F73DA2DD-4F58-4449-952B-AB81F87DEB36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pPr algn="r">
                <a:lnSpc>
                  <a:spcPct val="100000"/>
                </a:lnSpc>
              </a:pPr>
              <a:t>10</a:t>
            </a:fld>
            <a:endParaRPr dirty="0">
              <a:latin typeface="Helvetica Neue"/>
            </a:endParaRPr>
          </a:p>
        </p:txBody>
      </p:sp>
      <p:sp>
        <p:nvSpPr>
          <p:cNvPr id="176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177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178" name="CustomShape 4"/>
          <p:cNvSpPr/>
          <p:nvPr/>
        </p:nvSpPr>
        <p:spPr>
          <a:xfrm>
            <a:off x="287280" y="539640"/>
            <a:ext cx="8996040" cy="57708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32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Μήτρα</a:t>
            </a:r>
            <a:endParaRPr dirty="0">
              <a:latin typeface="Helvetica Neue"/>
            </a:endParaRPr>
          </a:p>
        </p:txBody>
      </p:sp>
      <p:sp>
        <p:nvSpPr>
          <p:cNvPr id="179" name="CustomShape 5"/>
          <p:cNvSpPr/>
          <p:nvPr/>
        </p:nvSpPr>
        <p:spPr>
          <a:xfrm>
            <a:off x="3784320" y="6881760"/>
            <a:ext cx="2499120" cy="45540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180" name="CustomShape 6"/>
          <p:cNvSpPr/>
          <p:nvPr/>
        </p:nvSpPr>
        <p:spPr>
          <a:xfrm>
            <a:off x="287280" y="1379520"/>
            <a:ext cx="9359640" cy="96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/>
          <a:lstStyle/>
          <a:p>
            <a:pPr>
              <a:lnSpc>
                <a:spcPct val="100000"/>
              </a:lnSpc>
            </a:pPr>
            <a:r>
              <a:rPr lang="el-GR" sz="2800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Πυθμένας - Σώμα – Τράχηλος</a:t>
            </a:r>
            <a:endParaRPr dirty="0"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2800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Περιμήτριο - Μυομήτριο - Ενδομήτριο</a:t>
            </a:r>
            <a:endParaRPr dirty="0">
              <a:latin typeface="Helvetica Neue"/>
            </a:endParaRPr>
          </a:p>
        </p:txBody>
      </p:sp>
      <p:pic>
        <p:nvPicPr>
          <p:cNvPr id="181" name="Picture 10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50" b="99688" l="250" r="99500">
                        <a14:foregroundMark x1="20000" y1="70938" x2="20000" y2="70938"/>
                        <a14:foregroundMark x1="15500" y1="72500" x2="15500" y2="72500"/>
                        <a14:foregroundMark x1="11750" y1="94688" x2="11750" y2="946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539080" y="2616840"/>
            <a:ext cx="5079600" cy="4063680"/>
          </a:xfrm>
          <a:prstGeom prst="rect">
            <a:avLst/>
          </a:prstGeom>
          <a:ln>
            <a:noFill/>
          </a:ln>
        </p:spPr>
      </p:pic>
      <p:sp>
        <p:nvSpPr>
          <p:cNvPr id="182" name="CustomShape 7"/>
          <p:cNvSpPr/>
          <p:nvPr/>
        </p:nvSpPr>
        <p:spPr>
          <a:xfrm>
            <a:off x="2000880" y="2871720"/>
            <a:ext cx="107568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1600" strike="noStrike" dirty="0">
                <a:solidFill>
                  <a:srgbClr val="FFFFFF"/>
                </a:solidFill>
                <a:latin typeface="Helvetica Neue"/>
              </a:rPr>
              <a:t>Πυθμένας</a:t>
            </a:r>
            <a:endParaRPr dirty="0">
              <a:latin typeface="Helvetica Neue"/>
            </a:endParaRPr>
          </a:p>
        </p:txBody>
      </p:sp>
      <p:sp>
        <p:nvSpPr>
          <p:cNvPr id="183" name="CustomShape 8"/>
          <p:cNvSpPr/>
          <p:nvPr/>
        </p:nvSpPr>
        <p:spPr>
          <a:xfrm>
            <a:off x="3083400" y="3108240"/>
            <a:ext cx="1896480" cy="218880"/>
          </a:xfrm>
          <a:prstGeom prst="straightConnector1">
            <a:avLst/>
          </a:prstGeom>
          <a:noFill/>
          <a:ln w="38160">
            <a:solidFill>
              <a:srgbClr val="FFFF00"/>
            </a:solidFill>
            <a:rou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84" name="CustomShape 9"/>
          <p:cNvSpPr/>
          <p:nvPr/>
        </p:nvSpPr>
        <p:spPr>
          <a:xfrm>
            <a:off x="2068920" y="4250880"/>
            <a:ext cx="69912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1600" strike="noStrike" dirty="0">
                <a:solidFill>
                  <a:srgbClr val="FFFFFF"/>
                </a:solidFill>
                <a:latin typeface="Helvetica Neue"/>
              </a:rPr>
              <a:t>Σώμα</a:t>
            </a:r>
            <a:endParaRPr dirty="0">
              <a:latin typeface="Helvetica Neue"/>
            </a:endParaRPr>
          </a:p>
        </p:txBody>
      </p:sp>
      <p:sp>
        <p:nvSpPr>
          <p:cNvPr id="185" name="CustomShape 10"/>
          <p:cNvSpPr/>
          <p:nvPr/>
        </p:nvSpPr>
        <p:spPr>
          <a:xfrm flipV="1">
            <a:off x="2773080" y="4167360"/>
            <a:ext cx="1959840" cy="264600"/>
          </a:xfrm>
          <a:prstGeom prst="straightConnector1">
            <a:avLst/>
          </a:prstGeom>
          <a:noFill/>
          <a:ln w="38160">
            <a:solidFill>
              <a:srgbClr val="FFFF00"/>
            </a:solidFill>
            <a:rou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86" name="CustomShape 11"/>
          <p:cNvSpPr/>
          <p:nvPr/>
        </p:nvSpPr>
        <p:spPr>
          <a:xfrm>
            <a:off x="2070720" y="4896720"/>
            <a:ext cx="106668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1600" strike="noStrike" dirty="0">
                <a:solidFill>
                  <a:srgbClr val="FFFFFF"/>
                </a:solidFill>
                <a:latin typeface="Helvetica Neue"/>
              </a:rPr>
              <a:t>Τράχηλος</a:t>
            </a:r>
            <a:endParaRPr dirty="0">
              <a:latin typeface="Helvetica Neue"/>
            </a:endParaRPr>
          </a:p>
        </p:txBody>
      </p:sp>
      <p:sp>
        <p:nvSpPr>
          <p:cNvPr id="187" name="CustomShape 12"/>
          <p:cNvSpPr/>
          <p:nvPr/>
        </p:nvSpPr>
        <p:spPr>
          <a:xfrm flipV="1">
            <a:off x="3083400" y="4780440"/>
            <a:ext cx="1896480" cy="310320"/>
          </a:xfrm>
          <a:prstGeom prst="straightConnector1">
            <a:avLst/>
          </a:prstGeom>
          <a:noFill/>
          <a:ln w="38160">
            <a:solidFill>
              <a:srgbClr val="FFFF00"/>
            </a:solidFill>
            <a:rou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88" name="CustomShape 13"/>
          <p:cNvSpPr/>
          <p:nvPr/>
        </p:nvSpPr>
        <p:spPr>
          <a:xfrm>
            <a:off x="6195960" y="5235480"/>
            <a:ext cx="116424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1600" strike="noStrike" dirty="0">
                <a:solidFill>
                  <a:srgbClr val="FFFFFF"/>
                </a:solidFill>
                <a:latin typeface="Helvetica Neue"/>
              </a:rPr>
              <a:t>Περιμήτριο</a:t>
            </a:r>
            <a:endParaRPr dirty="0">
              <a:latin typeface="Helvetica Neue"/>
            </a:endParaRPr>
          </a:p>
        </p:txBody>
      </p:sp>
      <p:sp>
        <p:nvSpPr>
          <p:cNvPr id="189" name="CustomShape 14"/>
          <p:cNvSpPr/>
          <p:nvPr/>
        </p:nvSpPr>
        <p:spPr>
          <a:xfrm>
            <a:off x="6195960" y="4757760"/>
            <a:ext cx="11595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1600" strike="noStrike" dirty="0">
                <a:solidFill>
                  <a:srgbClr val="FFFFFF"/>
                </a:solidFill>
                <a:latin typeface="Helvetica Neue"/>
              </a:rPr>
              <a:t>Μυομήτριο</a:t>
            </a:r>
            <a:endParaRPr dirty="0">
              <a:latin typeface="Helvetica Neue"/>
            </a:endParaRPr>
          </a:p>
        </p:txBody>
      </p:sp>
      <p:sp>
        <p:nvSpPr>
          <p:cNvPr id="190" name="CustomShape 15"/>
          <p:cNvSpPr/>
          <p:nvPr/>
        </p:nvSpPr>
        <p:spPr>
          <a:xfrm>
            <a:off x="6196320" y="4263840"/>
            <a:ext cx="12297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1600" strike="noStrike" dirty="0">
                <a:solidFill>
                  <a:srgbClr val="FFFFFF"/>
                </a:solidFill>
                <a:latin typeface="Helvetica Neue"/>
              </a:rPr>
              <a:t>Ενδομήτριο</a:t>
            </a:r>
            <a:endParaRPr dirty="0">
              <a:latin typeface="Helvetica Neue"/>
            </a:endParaRPr>
          </a:p>
        </p:txBody>
      </p:sp>
      <p:sp>
        <p:nvSpPr>
          <p:cNvPr id="191" name="CustomShape 16"/>
          <p:cNvSpPr/>
          <p:nvPr/>
        </p:nvSpPr>
        <p:spPr>
          <a:xfrm flipH="1" flipV="1">
            <a:off x="5207760" y="3728880"/>
            <a:ext cx="981000" cy="703080"/>
          </a:xfrm>
          <a:prstGeom prst="straightConnector1">
            <a:avLst/>
          </a:prstGeom>
          <a:noFill/>
          <a:ln w="38160">
            <a:solidFill>
              <a:srgbClr val="FFFF00"/>
            </a:solidFill>
            <a:rou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92" name="CustomShape 17"/>
          <p:cNvSpPr/>
          <p:nvPr/>
        </p:nvSpPr>
        <p:spPr>
          <a:xfrm flipH="1" flipV="1">
            <a:off x="5354280" y="4359240"/>
            <a:ext cx="834840" cy="611640"/>
          </a:xfrm>
          <a:prstGeom prst="straightConnector1">
            <a:avLst/>
          </a:prstGeom>
          <a:noFill/>
          <a:ln w="38160">
            <a:solidFill>
              <a:srgbClr val="FFFF00"/>
            </a:solidFill>
            <a:rou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93" name="CustomShape 18"/>
          <p:cNvSpPr/>
          <p:nvPr/>
        </p:nvSpPr>
        <p:spPr>
          <a:xfrm flipH="1" flipV="1">
            <a:off x="5546880" y="4896000"/>
            <a:ext cx="642960" cy="477000"/>
          </a:xfrm>
          <a:prstGeom prst="straightConnector1">
            <a:avLst/>
          </a:prstGeom>
          <a:noFill/>
          <a:ln w="38160">
            <a:solidFill>
              <a:srgbClr val="FFFF00"/>
            </a:solidFill>
            <a:rou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TextShape 1"/>
          <p:cNvSpPr txBox="1"/>
          <p:nvPr/>
        </p:nvSpPr>
        <p:spPr>
          <a:xfrm>
            <a:off x="7226280" y="6886440"/>
            <a:ext cx="2346120" cy="518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1ACBBFD8-0894-49F4-8178-323D9D9E965F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pPr algn="r">
                <a:lnSpc>
                  <a:spcPct val="100000"/>
                </a:lnSpc>
              </a:pPr>
              <a:t>11</a:t>
            </a:fld>
            <a:endParaRPr dirty="0">
              <a:latin typeface="Helvetica Neue"/>
            </a:endParaRPr>
          </a:p>
        </p:txBody>
      </p:sp>
      <p:sp>
        <p:nvSpPr>
          <p:cNvPr id="195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196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197" name="CustomShape 4"/>
          <p:cNvSpPr/>
          <p:nvPr/>
        </p:nvSpPr>
        <p:spPr>
          <a:xfrm>
            <a:off x="287280" y="539640"/>
            <a:ext cx="8996040" cy="57708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32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Μήτρα</a:t>
            </a:r>
            <a:endParaRPr dirty="0">
              <a:latin typeface="Helvetica Neue"/>
            </a:endParaRPr>
          </a:p>
        </p:txBody>
      </p:sp>
      <p:sp>
        <p:nvSpPr>
          <p:cNvPr id="198" name="CustomShape 5"/>
          <p:cNvSpPr/>
          <p:nvPr/>
        </p:nvSpPr>
        <p:spPr>
          <a:xfrm>
            <a:off x="3784320" y="6881760"/>
            <a:ext cx="2499120" cy="45540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199" name="CustomShape 6"/>
          <p:cNvSpPr/>
          <p:nvPr/>
        </p:nvSpPr>
        <p:spPr>
          <a:xfrm>
            <a:off x="287280" y="1379520"/>
            <a:ext cx="9359640" cy="1091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/>
          <a:lstStyle/>
          <a:p>
            <a:pPr>
              <a:lnSpc>
                <a:spcPct val="130000"/>
              </a:lnSpc>
            </a:pPr>
            <a:r>
              <a:rPr lang="el-GR" sz="2800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Ινομυώδης</a:t>
            </a:r>
            <a:r>
              <a:rPr lang="el-GR" sz="2800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Σωλήνας</a:t>
            </a:r>
            <a:endParaRPr dirty="0">
              <a:latin typeface="Helvetica Neue"/>
            </a:endParaRPr>
          </a:p>
          <a:p>
            <a:pPr>
              <a:lnSpc>
                <a:spcPct val="130000"/>
              </a:lnSpc>
            </a:pPr>
            <a:r>
              <a:rPr lang="el-GR" sz="2800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Άνω - Μέσο ή Σώμα - Κάτω ή Στόμιο</a:t>
            </a:r>
            <a:endParaRPr dirty="0">
              <a:latin typeface="Helvetica Neue"/>
            </a:endParaRPr>
          </a:p>
        </p:txBody>
      </p:sp>
      <p:pic>
        <p:nvPicPr>
          <p:cNvPr id="200" name="Picture 10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8" b="99063" l="250" r="99750">
                        <a14:foregroundMark x1="23750" y1="86250" x2="23750" y2="86250"/>
                        <a14:foregroundMark x1="25750" y1="92500" x2="25750" y2="92500"/>
                        <a14:foregroundMark x1="20250" y1="87500" x2="20250" y2="8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466360" y="2580840"/>
            <a:ext cx="5079600" cy="4063680"/>
          </a:xfrm>
          <a:prstGeom prst="rect">
            <a:avLst/>
          </a:prstGeom>
          <a:ln>
            <a:noFill/>
          </a:ln>
        </p:spPr>
      </p:pic>
      <p:sp>
        <p:nvSpPr>
          <p:cNvPr id="201" name="CustomShape 7"/>
          <p:cNvSpPr/>
          <p:nvPr/>
        </p:nvSpPr>
        <p:spPr>
          <a:xfrm>
            <a:off x="2006640" y="4754520"/>
            <a:ext cx="8697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1600" strike="noStrike" dirty="0">
                <a:solidFill>
                  <a:srgbClr val="FFFFFF"/>
                </a:solidFill>
                <a:latin typeface="Helvetica Neue"/>
              </a:rPr>
              <a:t>Κόλπος</a:t>
            </a:r>
            <a:endParaRPr dirty="0">
              <a:latin typeface="Helvetica Neue"/>
            </a:endParaRPr>
          </a:p>
        </p:txBody>
      </p:sp>
      <p:sp>
        <p:nvSpPr>
          <p:cNvPr id="202" name="CustomShape 8"/>
          <p:cNvSpPr/>
          <p:nvPr/>
        </p:nvSpPr>
        <p:spPr>
          <a:xfrm>
            <a:off x="2833200" y="4978440"/>
            <a:ext cx="2172600" cy="825480"/>
          </a:xfrm>
          <a:prstGeom prst="straightConnector1">
            <a:avLst/>
          </a:prstGeom>
          <a:noFill/>
          <a:ln w="38160">
            <a:solidFill>
              <a:srgbClr val="FFFF00"/>
            </a:solidFill>
            <a:rou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extShape 1"/>
          <p:cNvSpPr txBox="1"/>
          <p:nvPr/>
        </p:nvSpPr>
        <p:spPr>
          <a:xfrm>
            <a:off x="7226280" y="6886440"/>
            <a:ext cx="2346120" cy="518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E34742E9-D633-4F1D-8E8E-257CF2DC40B7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pPr algn="r">
                <a:lnSpc>
                  <a:spcPct val="100000"/>
                </a:lnSpc>
              </a:pPr>
              <a:t>12</a:t>
            </a:fld>
            <a:endParaRPr dirty="0">
              <a:latin typeface="Helvetica Neue"/>
            </a:endParaRPr>
          </a:p>
        </p:txBody>
      </p:sp>
      <p:sp>
        <p:nvSpPr>
          <p:cNvPr id="204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205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206" name="CustomShape 4"/>
          <p:cNvSpPr/>
          <p:nvPr/>
        </p:nvSpPr>
        <p:spPr>
          <a:xfrm>
            <a:off x="287280" y="539640"/>
            <a:ext cx="8996040" cy="57708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32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Μήτρα</a:t>
            </a:r>
            <a:endParaRPr dirty="0">
              <a:latin typeface="Helvetica Neue"/>
            </a:endParaRPr>
          </a:p>
        </p:txBody>
      </p:sp>
      <p:sp>
        <p:nvSpPr>
          <p:cNvPr id="207" name="CustomShape 5"/>
          <p:cNvSpPr/>
          <p:nvPr/>
        </p:nvSpPr>
        <p:spPr>
          <a:xfrm>
            <a:off x="3784320" y="6881760"/>
            <a:ext cx="2499120" cy="45540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pic>
        <p:nvPicPr>
          <p:cNvPr id="208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9960" y="1011960"/>
            <a:ext cx="5918400" cy="5760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TextShape 1"/>
          <p:cNvSpPr txBox="1"/>
          <p:nvPr/>
        </p:nvSpPr>
        <p:spPr>
          <a:xfrm>
            <a:off x="7226280" y="6886440"/>
            <a:ext cx="2346120" cy="518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31109E1C-A0FE-43C5-BB5D-24F0FAD77AAA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pPr algn="r">
                <a:lnSpc>
                  <a:spcPct val="100000"/>
                </a:lnSpc>
              </a:pPr>
              <a:t>13</a:t>
            </a:fld>
            <a:endParaRPr dirty="0">
              <a:latin typeface="Helvetica Neue"/>
            </a:endParaRPr>
          </a:p>
        </p:txBody>
      </p:sp>
      <p:sp>
        <p:nvSpPr>
          <p:cNvPr id="210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211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212" name="CustomShape 4"/>
          <p:cNvSpPr/>
          <p:nvPr/>
        </p:nvSpPr>
        <p:spPr>
          <a:xfrm>
            <a:off x="287280" y="539640"/>
            <a:ext cx="8996040" cy="57708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32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Αιδοίο</a:t>
            </a:r>
            <a:endParaRPr dirty="0">
              <a:latin typeface="Helvetica Neue"/>
            </a:endParaRPr>
          </a:p>
        </p:txBody>
      </p:sp>
      <p:sp>
        <p:nvSpPr>
          <p:cNvPr id="213" name="CustomShape 5"/>
          <p:cNvSpPr/>
          <p:nvPr/>
        </p:nvSpPr>
        <p:spPr>
          <a:xfrm>
            <a:off x="3784320" y="6881760"/>
            <a:ext cx="2499120" cy="45540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214" name="CustomShape 6"/>
          <p:cNvSpPr/>
          <p:nvPr/>
        </p:nvSpPr>
        <p:spPr>
          <a:xfrm>
            <a:off x="287280" y="1379520"/>
            <a:ext cx="9359640" cy="309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/>
          <a:lstStyle/>
          <a:p>
            <a:pPr>
              <a:lnSpc>
                <a:spcPct val="100000"/>
              </a:lnSpc>
            </a:pPr>
            <a:r>
              <a:rPr lang="el-GR" sz="28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1.</a:t>
            </a:r>
            <a:r>
              <a:rPr lang="el-GR" sz="2800" strike="noStrike" dirty="0">
                <a:solidFill>
                  <a:srgbClr val="800000"/>
                </a:solidFill>
                <a:latin typeface="Helvetica Neue"/>
                <a:ea typeface="ＭＳ Ｐゴシック"/>
              </a:rPr>
              <a:t> </a:t>
            </a:r>
            <a:r>
              <a:rPr lang="el-GR" sz="2800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Εφήβαιο</a:t>
            </a:r>
            <a:endParaRPr dirty="0"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28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2.</a:t>
            </a:r>
            <a:r>
              <a:rPr lang="el-GR" sz="2800" strike="noStrike" dirty="0">
                <a:solidFill>
                  <a:srgbClr val="800000"/>
                </a:solidFill>
                <a:latin typeface="Helvetica Neue"/>
                <a:ea typeface="ＭＳ Ｐゴシック"/>
              </a:rPr>
              <a:t> </a:t>
            </a:r>
            <a:r>
              <a:rPr lang="el-GR" sz="2800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Μεγάλα Χείλη</a:t>
            </a:r>
            <a:endParaRPr dirty="0"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28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3. </a:t>
            </a:r>
            <a:r>
              <a:rPr lang="el-GR" sz="2800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Μικρά Χείλη</a:t>
            </a:r>
            <a:endParaRPr dirty="0"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28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4.</a:t>
            </a:r>
            <a:r>
              <a:rPr lang="el-GR" sz="2800" strike="noStrike" dirty="0">
                <a:solidFill>
                  <a:srgbClr val="800000"/>
                </a:solidFill>
                <a:latin typeface="Helvetica Neue"/>
                <a:ea typeface="ＭＳ Ｐゴシック"/>
              </a:rPr>
              <a:t> </a:t>
            </a:r>
            <a:r>
              <a:rPr lang="el-GR" sz="2800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Κλειτορίδα</a:t>
            </a:r>
            <a:endParaRPr dirty="0"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28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5.</a:t>
            </a:r>
            <a:r>
              <a:rPr lang="el-GR" sz="2800" strike="noStrike" dirty="0">
                <a:solidFill>
                  <a:srgbClr val="800000"/>
                </a:solidFill>
                <a:latin typeface="Helvetica Neue"/>
                <a:ea typeface="ＭＳ Ｐゴシック"/>
              </a:rPr>
              <a:t> </a:t>
            </a:r>
            <a:r>
              <a:rPr lang="el-GR" sz="2800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Πρόδομος</a:t>
            </a:r>
            <a:endParaRPr dirty="0"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28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6.</a:t>
            </a:r>
            <a:r>
              <a:rPr lang="el-GR" sz="2800" strike="noStrike" dirty="0">
                <a:solidFill>
                  <a:srgbClr val="800000"/>
                </a:solidFill>
                <a:latin typeface="Helvetica Neue"/>
                <a:ea typeface="ＭＳ Ｐゴシック"/>
              </a:rPr>
              <a:t> </a:t>
            </a:r>
            <a:r>
              <a:rPr lang="el-GR" sz="2800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Βολβοί Προδόμου</a:t>
            </a:r>
            <a:endParaRPr dirty="0"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28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7. </a:t>
            </a:r>
            <a:r>
              <a:rPr lang="el-GR" sz="2800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Βαρθολίνιοι</a:t>
            </a:r>
            <a:r>
              <a:rPr lang="el-GR" sz="2800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Αδένες</a:t>
            </a:r>
            <a:endParaRPr dirty="0">
              <a:latin typeface="Helvetica Neue"/>
            </a:endParaRPr>
          </a:p>
        </p:txBody>
      </p:sp>
      <p:pic>
        <p:nvPicPr>
          <p:cNvPr id="215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075640" y="1430640"/>
            <a:ext cx="3520800" cy="4752720"/>
          </a:xfrm>
          <a:prstGeom prst="rect">
            <a:avLst/>
          </a:prstGeom>
          <a:ln>
            <a:noFill/>
          </a:ln>
        </p:spPr>
      </p:pic>
      <p:sp>
        <p:nvSpPr>
          <p:cNvPr id="216" name="CustomShape 7"/>
          <p:cNvSpPr/>
          <p:nvPr/>
        </p:nvSpPr>
        <p:spPr>
          <a:xfrm>
            <a:off x="6208920" y="1487880"/>
            <a:ext cx="37908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2800" strike="noStrike" dirty="0">
                <a:solidFill>
                  <a:srgbClr val="FFFF00"/>
                </a:solidFill>
                <a:latin typeface="Helvetica Neue"/>
              </a:rPr>
              <a:t>1</a:t>
            </a:r>
            <a:endParaRPr dirty="0">
              <a:latin typeface="Helvetica Neue"/>
            </a:endParaRPr>
          </a:p>
        </p:txBody>
      </p:sp>
      <p:sp>
        <p:nvSpPr>
          <p:cNvPr id="217" name="CustomShape 8"/>
          <p:cNvSpPr/>
          <p:nvPr/>
        </p:nvSpPr>
        <p:spPr>
          <a:xfrm>
            <a:off x="5509080" y="2367360"/>
            <a:ext cx="37908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2800" strike="noStrike" dirty="0">
                <a:solidFill>
                  <a:srgbClr val="FFFF00"/>
                </a:solidFill>
                <a:latin typeface="Helvetica Neue"/>
              </a:rPr>
              <a:t>2</a:t>
            </a:r>
            <a:endParaRPr dirty="0">
              <a:latin typeface="Helvetica Neue"/>
            </a:endParaRPr>
          </a:p>
        </p:txBody>
      </p:sp>
      <p:sp>
        <p:nvSpPr>
          <p:cNvPr id="218" name="CustomShape 9"/>
          <p:cNvSpPr/>
          <p:nvPr/>
        </p:nvSpPr>
        <p:spPr>
          <a:xfrm>
            <a:off x="6950520" y="3086280"/>
            <a:ext cx="37908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2800" strike="noStrike" dirty="0">
                <a:solidFill>
                  <a:srgbClr val="FFFF00"/>
                </a:solidFill>
                <a:latin typeface="Helvetica Neue"/>
              </a:rPr>
              <a:t>3</a:t>
            </a:r>
            <a:endParaRPr dirty="0">
              <a:latin typeface="Helvetica Neue"/>
            </a:endParaRPr>
          </a:p>
        </p:txBody>
      </p:sp>
      <p:sp>
        <p:nvSpPr>
          <p:cNvPr id="219" name="CustomShape 10"/>
          <p:cNvSpPr/>
          <p:nvPr/>
        </p:nvSpPr>
        <p:spPr>
          <a:xfrm>
            <a:off x="6517080" y="3231000"/>
            <a:ext cx="37908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2800" strike="noStrike" dirty="0">
                <a:solidFill>
                  <a:srgbClr val="FFFF00"/>
                </a:solidFill>
                <a:latin typeface="Helvetica Neue"/>
              </a:rPr>
              <a:t>5</a:t>
            </a:r>
            <a:endParaRPr dirty="0">
              <a:latin typeface="Helvetica Neue"/>
            </a:endParaRPr>
          </a:p>
        </p:txBody>
      </p:sp>
      <p:sp>
        <p:nvSpPr>
          <p:cNvPr id="220" name="CustomShape 11"/>
          <p:cNvSpPr/>
          <p:nvPr/>
        </p:nvSpPr>
        <p:spPr>
          <a:xfrm>
            <a:off x="6085080" y="3807000"/>
            <a:ext cx="37908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2800" strike="noStrike" dirty="0">
                <a:solidFill>
                  <a:srgbClr val="FFFF00"/>
                </a:solidFill>
                <a:latin typeface="Helvetica Neue"/>
              </a:rPr>
              <a:t>6</a:t>
            </a:r>
            <a:endParaRPr dirty="0">
              <a:latin typeface="Helvetica Neue"/>
            </a:endParaRPr>
          </a:p>
        </p:txBody>
      </p:sp>
      <p:sp>
        <p:nvSpPr>
          <p:cNvPr id="221" name="CustomShape 12"/>
          <p:cNvSpPr/>
          <p:nvPr/>
        </p:nvSpPr>
        <p:spPr>
          <a:xfrm>
            <a:off x="6517080" y="2567160"/>
            <a:ext cx="37908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2800" strike="noStrike" dirty="0">
                <a:solidFill>
                  <a:srgbClr val="FFFF00"/>
                </a:solidFill>
                <a:latin typeface="Helvetica Neue"/>
              </a:rPr>
              <a:t>4</a:t>
            </a:r>
            <a:endParaRPr dirty="0">
              <a:latin typeface="Helvetica Neue"/>
            </a:endParaRPr>
          </a:p>
        </p:txBody>
      </p:sp>
      <p:pic>
        <p:nvPicPr>
          <p:cNvPr id="222" name="Picture 2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156800" y="3960360"/>
            <a:ext cx="1439640" cy="2223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TextShape 1"/>
          <p:cNvSpPr txBox="1"/>
          <p:nvPr/>
        </p:nvSpPr>
        <p:spPr>
          <a:xfrm>
            <a:off x="7226280" y="6886440"/>
            <a:ext cx="2346120" cy="518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26593603-E329-473E-978B-F9C789A8D248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pPr algn="r">
                <a:lnSpc>
                  <a:spcPct val="100000"/>
                </a:lnSpc>
              </a:pPr>
              <a:t>14</a:t>
            </a:fld>
            <a:endParaRPr dirty="0">
              <a:latin typeface="Helvetica Neue"/>
            </a:endParaRPr>
          </a:p>
        </p:txBody>
      </p:sp>
      <p:sp>
        <p:nvSpPr>
          <p:cNvPr id="224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225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226" name="CustomShape 4"/>
          <p:cNvSpPr/>
          <p:nvPr/>
        </p:nvSpPr>
        <p:spPr>
          <a:xfrm>
            <a:off x="3784320" y="6881760"/>
            <a:ext cx="2499120" cy="45540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pic>
        <p:nvPicPr>
          <p:cNvPr id="227" name="Picture 1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296000" y="817560"/>
            <a:ext cx="1953720" cy="2604600"/>
          </a:xfrm>
          <a:prstGeom prst="rect">
            <a:avLst/>
          </a:prstGeom>
          <a:ln>
            <a:noFill/>
          </a:ln>
        </p:spPr>
      </p:pic>
      <p:pic>
        <p:nvPicPr>
          <p:cNvPr id="228" name="Picture 2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89120" y="1055160"/>
            <a:ext cx="3005640" cy="4319640"/>
          </a:xfrm>
          <a:prstGeom prst="rect">
            <a:avLst/>
          </a:prstGeom>
          <a:ln>
            <a:noFill/>
          </a:ln>
        </p:spPr>
      </p:pic>
      <p:pic>
        <p:nvPicPr>
          <p:cNvPr id="229" name="Picture 2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41880" y="1055160"/>
            <a:ext cx="1797480" cy="4319640"/>
          </a:xfrm>
          <a:prstGeom prst="rect">
            <a:avLst/>
          </a:prstGeom>
          <a:ln>
            <a:noFill/>
          </a:ln>
        </p:spPr>
      </p:pic>
      <p:pic>
        <p:nvPicPr>
          <p:cNvPr id="230" name="Picture 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415520" y="3998880"/>
            <a:ext cx="1834200" cy="2519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TextShape 1"/>
          <p:cNvSpPr txBox="1"/>
          <p:nvPr/>
        </p:nvSpPr>
        <p:spPr>
          <a:xfrm>
            <a:off x="7226280" y="6886440"/>
            <a:ext cx="2346120" cy="518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99C9D38B-655D-486D-B795-C2DF01C24E56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pPr algn="r">
                <a:lnSpc>
                  <a:spcPct val="100000"/>
                </a:lnSpc>
              </a:pPr>
              <a:t>15</a:t>
            </a:fld>
            <a:endParaRPr dirty="0">
              <a:latin typeface="Helvetica Neue"/>
            </a:endParaRPr>
          </a:p>
        </p:txBody>
      </p:sp>
      <p:sp>
        <p:nvSpPr>
          <p:cNvPr id="232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233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234" name="CustomShape 4"/>
          <p:cNvSpPr/>
          <p:nvPr/>
        </p:nvSpPr>
        <p:spPr>
          <a:xfrm>
            <a:off x="3784320" y="6881760"/>
            <a:ext cx="2499120" cy="45540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pic>
        <p:nvPicPr>
          <p:cNvPr id="23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20360" y="862920"/>
            <a:ext cx="2649600" cy="2261520"/>
          </a:xfrm>
          <a:prstGeom prst="rect">
            <a:avLst/>
          </a:prstGeom>
          <a:ln>
            <a:noFill/>
          </a:ln>
        </p:spPr>
      </p:pic>
      <p:pic>
        <p:nvPicPr>
          <p:cNvPr id="236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022720" y="862920"/>
            <a:ext cx="2214720" cy="2261520"/>
          </a:xfrm>
          <a:prstGeom prst="rect">
            <a:avLst/>
          </a:prstGeom>
          <a:ln>
            <a:noFill/>
          </a:ln>
        </p:spPr>
      </p:pic>
      <p:pic>
        <p:nvPicPr>
          <p:cNvPr id="237" name="Picture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370320" y="862920"/>
            <a:ext cx="1675080" cy="2261520"/>
          </a:xfrm>
          <a:prstGeom prst="rect">
            <a:avLst/>
          </a:prstGeom>
          <a:ln>
            <a:noFill/>
          </a:ln>
        </p:spPr>
      </p:pic>
      <p:pic>
        <p:nvPicPr>
          <p:cNvPr id="238" name="Picture 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237800" y="862920"/>
            <a:ext cx="2122200" cy="2261520"/>
          </a:xfrm>
          <a:prstGeom prst="rect">
            <a:avLst/>
          </a:prstGeom>
          <a:ln>
            <a:noFill/>
          </a:ln>
        </p:spPr>
      </p:pic>
      <p:pic>
        <p:nvPicPr>
          <p:cNvPr id="239" name="Picture 10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0480" y="3232800"/>
            <a:ext cx="2095200" cy="3239640"/>
          </a:xfrm>
          <a:prstGeom prst="rect">
            <a:avLst/>
          </a:prstGeom>
          <a:ln>
            <a:noFill/>
          </a:ln>
        </p:spPr>
      </p:pic>
      <p:pic>
        <p:nvPicPr>
          <p:cNvPr id="240" name="Picture 9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596040" y="3232800"/>
            <a:ext cx="4978080" cy="3239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TextShape 1"/>
          <p:cNvSpPr txBox="1"/>
          <p:nvPr/>
        </p:nvSpPr>
        <p:spPr>
          <a:xfrm>
            <a:off x="7226280" y="6886440"/>
            <a:ext cx="2346120" cy="518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D461008A-B22C-48F5-A469-1A2398300A63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pPr algn="r">
                <a:lnSpc>
                  <a:spcPct val="100000"/>
                </a:lnSpc>
              </a:pPr>
              <a:t>16</a:t>
            </a:fld>
            <a:endParaRPr dirty="0">
              <a:latin typeface="Helvetica Neue"/>
            </a:endParaRPr>
          </a:p>
        </p:txBody>
      </p:sp>
      <p:sp>
        <p:nvSpPr>
          <p:cNvPr id="242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243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244" name="CustomShape 4"/>
          <p:cNvSpPr/>
          <p:nvPr/>
        </p:nvSpPr>
        <p:spPr>
          <a:xfrm>
            <a:off x="3784320" y="6881760"/>
            <a:ext cx="2499120" cy="45540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245" name="CustomShape 5"/>
          <p:cNvSpPr/>
          <p:nvPr/>
        </p:nvSpPr>
        <p:spPr>
          <a:xfrm>
            <a:off x="288000" y="720000"/>
            <a:ext cx="9356040" cy="57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4000"/>
              </a:lnSpc>
            </a:pPr>
            <a:r>
              <a:rPr lang="el-GR" sz="32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Βιβλιογραφία</a:t>
            </a:r>
            <a:endParaRPr dirty="0">
              <a:latin typeface="Helvetica Neue"/>
            </a:endParaRPr>
          </a:p>
        </p:txBody>
      </p:sp>
      <p:sp>
        <p:nvSpPr>
          <p:cNvPr id="246" name="CustomShape 6"/>
          <p:cNvSpPr/>
          <p:nvPr/>
        </p:nvSpPr>
        <p:spPr>
          <a:xfrm>
            <a:off x="1016280" y="1650240"/>
            <a:ext cx="7836480" cy="4375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4000"/>
              </a:lnSpc>
            </a:pPr>
            <a:r>
              <a:rPr lang="el-GR" sz="1400" b="1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1. </a:t>
            </a:r>
            <a:r>
              <a:rPr lang="el-GR" sz="14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Αποστολάκης Γ.: </a:t>
            </a:r>
            <a:r>
              <a:rPr lang="el-GR" sz="1400" b="1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Ανατομική του ανθρώπου. </a:t>
            </a:r>
            <a:r>
              <a:rPr lang="el-GR" sz="12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Εκδόσεις </a:t>
            </a:r>
            <a:r>
              <a:rPr lang="el-GR" sz="1200" strike="noStrike" dirty="0" err="1">
                <a:solidFill>
                  <a:srgbClr val="FF0000"/>
                </a:solidFill>
                <a:latin typeface="Helvetica Neue"/>
                <a:ea typeface="ＭＳ Ｐゴシック"/>
              </a:rPr>
              <a:t>Παπαζήση</a:t>
            </a:r>
            <a:r>
              <a:rPr lang="el-GR" sz="12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, 1968.</a:t>
            </a:r>
            <a:endParaRPr dirty="0">
              <a:latin typeface="Helvetica Neue"/>
            </a:endParaRPr>
          </a:p>
          <a:p>
            <a:pPr>
              <a:lnSpc>
                <a:spcPct val="141000"/>
              </a:lnSpc>
            </a:pPr>
            <a:r>
              <a:rPr lang="el-GR" sz="1400" b="1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2. </a:t>
            </a:r>
            <a:r>
              <a:rPr lang="el-GR" sz="1400" strike="noStrike" dirty="0" err="1">
                <a:solidFill>
                  <a:srgbClr val="FF0000"/>
                </a:solidFill>
                <a:latin typeface="Helvetica Neue"/>
                <a:ea typeface="ＭＳ Ｐゴシック"/>
              </a:rPr>
              <a:t>Καμμάς</a:t>
            </a:r>
            <a:r>
              <a:rPr lang="el-GR" sz="14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 Αντώνης: </a:t>
            </a:r>
            <a:r>
              <a:rPr lang="el-GR" sz="1400" b="1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Μαθήματα Ανατομικής. </a:t>
            </a:r>
            <a:r>
              <a:rPr lang="el-GR" sz="12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Βήτα Ιατρικές Εκδόσεις, 2010.</a:t>
            </a:r>
            <a:endParaRPr dirty="0">
              <a:latin typeface="Helvetica Neue"/>
            </a:endParaRPr>
          </a:p>
          <a:p>
            <a:pPr>
              <a:lnSpc>
                <a:spcPct val="141000"/>
              </a:lnSpc>
            </a:pPr>
            <a:r>
              <a:rPr lang="el-GR" sz="1400" b="1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3. </a:t>
            </a:r>
            <a:r>
              <a:rPr lang="el-GR" sz="14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Σάββας Α.: </a:t>
            </a:r>
            <a:r>
              <a:rPr lang="el-GR" sz="1400" b="1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Ανατομική του Ανθρώπου. </a:t>
            </a:r>
            <a:r>
              <a:rPr lang="el-GR" sz="12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Εκδόσεις Κυριακίδη, 1979.</a:t>
            </a:r>
            <a:endParaRPr dirty="0">
              <a:latin typeface="Helvetica Neue"/>
            </a:endParaRPr>
          </a:p>
          <a:p>
            <a:pPr>
              <a:lnSpc>
                <a:spcPct val="141000"/>
              </a:lnSpc>
            </a:pPr>
            <a:r>
              <a:rPr lang="el-GR" sz="1400" b="1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4. </a:t>
            </a:r>
            <a:r>
              <a:rPr lang="el-GR" sz="14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Σάββας Α.: </a:t>
            </a:r>
            <a:r>
              <a:rPr lang="el-GR" sz="1400" b="1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Επίτομη Ανατομική του Ανθρώπου &amp; Άτλας. </a:t>
            </a:r>
            <a:r>
              <a:rPr lang="el-GR" sz="12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Εκδόσεις Κυριακίδη,1980.</a:t>
            </a:r>
            <a:endParaRPr dirty="0">
              <a:latin typeface="Helvetica Neue"/>
            </a:endParaRPr>
          </a:p>
          <a:p>
            <a:pPr>
              <a:lnSpc>
                <a:spcPct val="141000"/>
              </a:lnSpc>
            </a:pPr>
            <a:r>
              <a:rPr lang="el-GR" sz="1400" b="1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5. </a:t>
            </a:r>
            <a:r>
              <a:rPr lang="el-GR" sz="1400" strike="noStrike" dirty="0" err="1">
                <a:solidFill>
                  <a:srgbClr val="FF0000"/>
                </a:solidFill>
                <a:latin typeface="Helvetica Neue"/>
                <a:ea typeface="ＭＳ Ｐゴシック"/>
              </a:rPr>
              <a:t>Platzer</a:t>
            </a:r>
            <a:r>
              <a:rPr lang="el-GR" sz="14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 Werner: </a:t>
            </a:r>
            <a:r>
              <a:rPr lang="el-GR" sz="1400" b="1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Εγχειρίδιο Ανατομικής του Ανθρώπου με Έγχρωμο Άτλαντα.</a:t>
            </a:r>
            <a:r>
              <a:rPr lang="el-GR" sz="14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 </a:t>
            </a:r>
            <a:r>
              <a:rPr lang="el-GR" sz="12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Εκδόσεις </a:t>
            </a:r>
            <a:r>
              <a:rPr lang="el-GR" sz="1200" strike="noStrike" dirty="0" err="1">
                <a:solidFill>
                  <a:srgbClr val="FF0000"/>
                </a:solidFill>
                <a:latin typeface="Helvetica Neue"/>
                <a:ea typeface="ＭＳ Ｐゴシック"/>
              </a:rPr>
              <a:t>Λίτσας</a:t>
            </a:r>
            <a:r>
              <a:rPr lang="el-GR" sz="12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, 1998.</a:t>
            </a:r>
            <a:endParaRPr dirty="0">
              <a:latin typeface="Helvetica Neue"/>
            </a:endParaRPr>
          </a:p>
          <a:p>
            <a:pPr>
              <a:lnSpc>
                <a:spcPct val="141000"/>
              </a:lnSpc>
            </a:pPr>
            <a:r>
              <a:rPr lang="el-GR" sz="1400" b="1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6. </a:t>
            </a:r>
            <a:r>
              <a:rPr lang="el-GR" sz="1400" strike="noStrike" dirty="0" err="1">
                <a:solidFill>
                  <a:srgbClr val="FF0000"/>
                </a:solidFill>
                <a:latin typeface="Helvetica Neue"/>
                <a:ea typeface="ＭＳ Ｐゴシック"/>
              </a:rPr>
              <a:t>Agur</a:t>
            </a:r>
            <a:r>
              <a:rPr lang="el-GR" sz="14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 A.M.R., </a:t>
            </a:r>
            <a:r>
              <a:rPr lang="el-GR" sz="1400" strike="noStrike" dirty="0" err="1">
                <a:solidFill>
                  <a:srgbClr val="FF0000"/>
                </a:solidFill>
                <a:latin typeface="Helvetica Neue"/>
                <a:ea typeface="ＭＳ Ｐゴシック"/>
              </a:rPr>
              <a:t>Dalley</a:t>
            </a:r>
            <a:r>
              <a:rPr lang="el-GR" sz="14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 A.F. : </a:t>
            </a:r>
            <a:r>
              <a:rPr lang="el-GR" sz="1400" b="1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Grant’s atlas of anatomy.</a:t>
            </a:r>
            <a:r>
              <a:rPr lang="el-GR" sz="14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 </a:t>
            </a:r>
            <a:r>
              <a:rPr lang="el-GR" sz="12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13</a:t>
            </a:r>
            <a:r>
              <a:rPr lang="el-GR" sz="1200" strike="noStrike" baseline="30000" dirty="0">
                <a:solidFill>
                  <a:srgbClr val="FF0000"/>
                </a:solidFill>
                <a:latin typeface="Helvetica Neue"/>
                <a:ea typeface="ＭＳ Ｐゴシック"/>
              </a:rPr>
              <a:t>th</a:t>
            </a:r>
            <a:r>
              <a:rPr lang="el-GR" sz="12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 ed. Lippincott Williams &amp; Wilkins, 2013.</a:t>
            </a:r>
            <a:endParaRPr dirty="0">
              <a:latin typeface="Helvetica Neue"/>
            </a:endParaRPr>
          </a:p>
          <a:p>
            <a:pPr>
              <a:lnSpc>
                <a:spcPct val="141000"/>
              </a:lnSpc>
            </a:pPr>
            <a:r>
              <a:rPr lang="el-GR" sz="1400" b="1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7. </a:t>
            </a:r>
            <a:r>
              <a:rPr lang="el-GR" sz="14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Ellis H., </a:t>
            </a:r>
            <a:r>
              <a:rPr lang="el-GR" sz="1400" strike="noStrike" dirty="0" err="1">
                <a:solidFill>
                  <a:srgbClr val="FF0000"/>
                </a:solidFill>
                <a:latin typeface="Helvetica Neue"/>
                <a:ea typeface="ＭＳ Ｐゴシック"/>
              </a:rPr>
              <a:t>Mahadevan</a:t>
            </a:r>
            <a:r>
              <a:rPr lang="el-GR" sz="14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 V.: </a:t>
            </a:r>
            <a:r>
              <a:rPr lang="el-GR" sz="1400" b="1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Clinical Anatomy. Applied Anatomy for Students and Junior Doctors.</a:t>
            </a:r>
            <a:r>
              <a:rPr lang="el-GR" sz="12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13</a:t>
            </a:r>
            <a:r>
              <a:rPr lang="el-GR" sz="1200" strike="noStrike" baseline="30000" dirty="0">
                <a:solidFill>
                  <a:srgbClr val="FF0000"/>
                </a:solidFill>
                <a:latin typeface="Helvetica Neue"/>
                <a:ea typeface="ＭＳ Ｐゴシック"/>
              </a:rPr>
              <a:t>th</a:t>
            </a:r>
            <a:r>
              <a:rPr lang="el-GR" sz="12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 </a:t>
            </a:r>
            <a:r>
              <a:rPr lang="el-GR" sz="1200" strike="noStrike" dirty="0" err="1">
                <a:solidFill>
                  <a:srgbClr val="FF0000"/>
                </a:solidFill>
                <a:latin typeface="Helvetica Neue"/>
                <a:ea typeface="ＭＳ Ｐゴシック"/>
              </a:rPr>
              <a:t>ed</a:t>
            </a:r>
            <a:r>
              <a:rPr lang="el-GR" sz="12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, Willey, 2013.</a:t>
            </a:r>
            <a:endParaRPr dirty="0">
              <a:latin typeface="Helvetica Neue"/>
            </a:endParaRPr>
          </a:p>
          <a:p>
            <a:pPr>
              <a:lnSpc>
                <a:spcPct val="141000"/>
              </a:lnSpc>
            </a:pPr>
            <a:r>
              <a:rPr lang="el-GR" sz="1400" b="1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8. </a:t>
            </a:r>
            <a:r>
              <a:rPr lang="el-GR" sz="14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Moore Κ., </a:t>
            </a:r>
            <a:r>
              <a:rPr lang="el-GR" sz="1400" strike="noStrike" dirty="0" err="1">
                <a:solidFill>
                  <a:srgbClr val="FF0000"/>
                </a:solidFill>
                <a:latin typeface="Helvetica Neue"/>
                <a:ea typeface="ＭＳ Ｐゴシック"/>
              </a:rPr>
              <a:t>Agur</a:t>
            </a:r>
            <a:r>
              <a:rPr lang="el-GR" sz="14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 M.R.Α., </a:t>
            </a:r>
            <a:r>
              <a:rPr lang="el-GR" sz="1400" strike="noStrike" dirty="0" err="1">
                <a:solidFill>
                  <a:srgbClr val="FF0000"/>
                </a:solidFill>
                <a:latin typeface="Helvetica Neue"/>
                <a:ea typeface="ＭＳ Ｐゴシック"/>
              </a:rPr>
              <a:t>Dalley</a:t>
            </a:r>
            <a:r>
              <a:rPr lang="el-GR" sz="14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 F.Α.: </a:t>
            </a:r>
            <a:r>
              <a:rPr lang="el-GR" sz="1400" b="1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Essential Clinical Anatomy.</a:t>
            </a:r>
            <a:r>
              <a:rPr lang="el-GR" sz="14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 </a:t>
            </a:r>
            <a:r>
              <a:rPr lang="el-GR" sz="12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4</a:t>
            </a:r>
            <a:r>
              <a:rPr lang="el-GR" sz="1200" strike="noStrike" baseline="30000" dirty="0">
                <a:solidFill>
                  <a:srgbClr val="FF0000"/>
                </a:solidFill>
                <a:latin typeface="Helvetica Neue"/>
                <a:ea typeface="ＭＳ Ｐゴシック"/>
              </a:rPr>
              <a:t>th</a:t>
            </a:r>
            <a:r>
              <a:rPr lang="el-GR" sz="12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 ed. Lippincott Williams &amp; Wilkins 2012.</a:t>
            </a:r>
            <a:endParaRPr dirty="0">
              <a:latin typeface="Helvetica Neue"/>
            </a:endParaRPr>
          </a:p>
          <a:p>
            <a:pPr>
              <a:lnSpc>
                <a:spcPct val="141000"/>
              </a:lnSpc>
            </a:pPr>
            <a:r>
              <a:rPr lang="el-GR" sz="1400" b="1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9. </a:t>
            </a:r>
            <a:r>
              <a:rPr lang="el-GR" sz="14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Netter Frank H.: </a:t>
            </a:r>
            <a:r>
              <a:rPr lang="el-GR" sz="1400" b="1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Atlas of Human Anatomy. </a:t>
            </a:r>
            <a:r>
              <a:rPr lang="el-GR" sz="12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5</a:t>
            </a:r>
            <a:r>
              <a:rPr lang="el-GR" sz="1200" strike="noStrike" baseline="30000" dirty="0">
                <a:solidFill>
                  <a:srgbClr val="FF0000"/>
                </a:solidFill>
                <a:latin typeface="Helvetica Neue"/>
                <a:ea typeface="ＭＳ Ｐゴシック"/>
              </a:rPr>
              <a:t>th</a:t>
            </a:r>
            <a:r>
              <a:rPr lang="el-GR" sz="12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 Ed. Saunders, 2011.</a:t>
            </a:r>
            <a:endParaRPr dirty="0">
              <a:latin typeface="Helvetica Neue"/>
            </a:endParaRPr>
          </a:p>
          <a:p>
            <a:pPr>
              <a:lnSpc>
                <a:spcPct val="141000"/>
              </a:lnSpc>
            </a:pPr>
            <a:r>
              <a:rPr lang="el-GR" sz="1400" b="1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10. </a:t>
            </a:r>
            <a:r>
              <a:rPr lang="el-GR" sz="1400" strike="noStrike" dirty="0" err="1">
                <a:solidFill>
                  <a:srgbClr val="FF0000"/>
                </a:solidFill>
                <a:latin typeface="Helvetica Neue"/>
                <a:ea typeface="ＭＳ Ｐゴシック"/>
              </a:rPr>
              <a:t>Sobotta</a:t>
            </a:r>
            <a:r>
              <a:rPr lang="el-GR" sz="14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: </a:t>
            </a:r>
            <a:r>
              <a:rPr lang="el-GR" sz="1400" b="1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Άτλας Ανατομικής του Ανθρώπου. </a:t>
            </a:r>
            <a:r>
              <a:rPr lang="el-GR" sz="12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Γ. </a:t>
            </a:r>
            <a:r>
              <a:rPr lang="el-GR" sz="1200" strike="noStrike" dirty="0" err="1">
                <a:solidFill>
                  <a:srgbClr val="FF0000"/>
                </a:solidFill>
                <a:latin typeface="Helvetica Neue"/>
                <a:ea typeface="ＭＳ Ｐゴシック"/>
              </a:rPr>
              <a:t>Παρισιάνος</a:t>
            </a:r>
            <a:r>
              <a:rPr lang="el-GR" sz="12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, 1978</a:t>
            </a:r>
            <a:endParaRPr dirty="0">
              <a:latin typeface="Helvetica Neue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TextShape 1"/>
          <p:cNvSpPr txBox="1"/>
          <p:nvPr/>
        </p:nvSpPr>
        <p:spPr>
          <a:xfrm>
            <a:off x="7226280" y="6886440"/>
            <a:ext cx="2346120" cy="518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75F35299-1D6B-4FAC-8DB5-2E736C902227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pPr algn="r">
                <a:lnSpc>
                  <a:spcPct val="100000"/>
                </a:lnSpc>
              </a:pPr>
              <a:t>17</a:t>
            </a:fld>
            <a:endParaRPr dirty="0">
              <a:latin typeface="Helvetica Neue"/>
            </a:endParaRPr>
          </a:p>
        </p:txBody>
      </p:sp>
      <p:sp>
        <p:nvSpPr>
          <p:cNvPr id="248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249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250" name="CustomShape 4"/>
          <p:cNvSpPr/>
          <p:nvPr/>
        </p:nvSpPr>
        <p:spPr>
          <a:xfrm>
            <a:off x="3784320" y="6881760"/>
            <a:ext cx="2499120" cy="45540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251" name="CustomShape 5"/>
          <p:cNvSpPr/>
          <p:nvPr/>
        </p:nvSpPr>
        <p:spPr>
          <a:xfrm>
            <a:off x="339120" y="882720"/>
            <a:ext cx="9354960" cy="545040"/>
          </a:xfrm>
          <a:custGeom>
            <a:avLst/>
            <a:gdLst/>
            <a:ahLst/>
            <a:cxnLst/>
            <a:rect l="0" t="0" r="r" b="b"/>
            <a:pathLst>
              <a:path w="25994" h="1775">
                <a:moveTo>
                  <a:pt x="0" y="0"/>
                </a:moveTo>
                <a:lnTo>
                  <a:pt x="25993" y="0"/>
                </a:lnTo>
                <a:lnTo>
                  <a:pt x="25993" y="1774"/>
                </a:lnTo>
                <a:lnTo>
                  <a:pt x="0" y="1774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94000"/>
              </a:lnSpc>
            </a:pPr>
            <a:r>
              <a:rPr lang="el-GR" sz="36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Ευχαριστώ για την Προσοχή σας!</a:t>
            </a:r>
            <a:endParaRPr dirty="0">
              <a:latin typeface="Helvetica Neue"/>
            </a:endParaRPr>
          </a:p>
        </p:txBody>
      </p:sp>
      <p:pic>
        <p:nvPicPr>
          <p:cNvPr id="252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519280" y="1547640"/>
            <a:ext cx="5038560" cy="5038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7226280" y="6886440"/>
            <a:ext cx="2346120" cy="518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E7402E27-CDD1-48BC-BE43-71FF197FB0DE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pPr algn="r">
                <a:lnSpc>
                  <a:spcPct val="100000"/>
                </a:lnSpc>
              </a:pPr>
              <a:t>2</a:t>
            </a:fld>
            <a:endParaRPr dirty="0">
              <a:latin typeface="Helvetica Neue"/>
            </a:endParaRPr>
          </a:p>
        </p:txBody>
      </p:sp>
      <p:sp>
        <p:nvSpPr>
          <p:cNvPr id="90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91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92" name="CustomShape 4"/>
          <p:cNvSpPr/>
          <p:nvPr/>
        </p:nvSpPr>
        <p:spPr>
          <a:xfrm>
            <a:off x="287280" y="539640"/>
            <a:ext cx="8996040" cy="63828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36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Γεννητικό Σύστημα Γυναίκας</a:t>
            </a:r>
            <a:endParaRPr dirty="0">
              <a:latin typeface="Helvetica Neue"/>
            </a:endParaRPr>
          </a:p>
        </p:txBody>
      </p:sp>
      <p:sp>
        <p:nvSpPr>
          <p:cNvPr id="93" name="CustomShape 5"/>
          <p:cNvSpPr/>
          <p:nvPr/>
        </p:nvSpPr>
        <p:spPr>
          <a:xfrm>
            <a:off x="3784320" y="6881760"/>
            <a:ext cx="2499120" cy="45540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pic>
        <p:nvPicPr>
          <p:cNvPr id="94" name="Picture 6"/>
          <p:cNvPicPr/>
          <p:nvPr/>
        </p:nvPicPr>
        <p:blipFill>
          <a:blip r:embed="rId3"/>
          <a:srcRect/>
          <a:stretch/>
        </p:blipFill>
        <p:spPr>
          <a:xfrm>
            <a:off x="7548120" y="1707840"/>
            <a:ext cx="1842120" cy="4499640"/>
          </a:xfrm>
          <a:prstGeom prst="rect">
            <a:avLst/>
          </a:prstGeom>
          <a:ln>
            <a:noFill/>
          </a:ln>
        </p:spPr>
      </p:pic>
      <p:pic>
        <p:nvPicPr>
          <p:cNvPr id="95" name="Picture 11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45860" y="1394825"/>
            <a:ext cx="6797160" cy="5229016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Shape 1"/>
          <p:cNvSpPr txBox="1"/>
          <p:nvPr/>
        </p:nvSpPr>
        <p:spPr>
          <a:xfrm>
            <a:off x="7226280" y="6886440"/>
            <a:ext cx="2346120" cy="518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1AEEC1C0-3E47-4F45-AFF5-584CAAC4CD5F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pPr algn="r">
                <a:lnSpc>
                  <a:spcPct val="100000"/>
                </a:lnSpc>
              </a:pPr>
              <a:t>3</a:t>
            </a:fld>
            <a:endParaRPr dirty="0">
              <a:latin typeface="Helvetica Neue"/>
            </a:endParaRPr>
          </a:p>
        </p:txBody>
      </p:sp>
      <p:sp>
        <p:nvSpPr>
          <p:cNvPr id="97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98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99" name="CustomShape 4"/>
          <p:cNvSpPr/>
          <p:nvPr/>
        </p:nvSpPr>
        <p:spPr>
          <a:xfrm>
            <a:off x="287280" y="539640"/>
            <a:ext cx="8996040" cy="63828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36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Γεννητικό Σύστημα Γυναίκας</a:t>
            </a:r>
            <a:endParaRPr dirty="0">
              <a:latin typeface="Helvetica Neue"/>
            </a:endParaRPr>
          </a:p>
        </p:txBody>
      </p:sp>
      <p:sp>
        <p:nvSpPr>
          <p:cNvPr id="100" name="CustomShape 5"/>
          <p:cNvSpPr/>
          <p:nvPr/>
        </p:nvSpPr>
        <p:spPr>
          <a:xfrm>
            <a:off x="3784320" y="6881760"/>
            <a:ext cx="2499120" cy="45540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101" name="CustomShape 6"/>
          <p:cNvSpPr/>
          <p:nvPr/>
        </p:nvSpPr>
        <p:spPr>
          <a:xfrm>
            <a:off x="287280" y="1091520"/>
            <a:ext cx="9359640" cy="5656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/>
          <a:lstStyle/>
          <a:p>
            <a:pPr>
              <a:lnSpc>
                <a:spcPct val="100000"/>
              </a:lnSpc>
            </a:pPr>
            <a:r>
              <a:rPr lang="el-GR" sz="28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Έσω Γεννητικά</a:t>
            </a:r>
            <a:endParaRPr dirty="0"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2800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Ωοθήκες</a:t>
            </a:r>
            <a:endParaRPr dirty="0"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2800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Σάλπιγγες ή Ωαγωγοί</a:t>
            </a:r>
            <a:endParaRPr dirty="0"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2800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Μήτρα</a:t>
            </a:r>
            <a:endParaRPr dirty="0"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2800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Κόλπος ή Κολεός</a:t>
            </a:r>
            <a:endParaRPr dirty="0"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28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Έξω Γεννητικά (Αιδοίο)</a:t>
            </a:r>
            <a:endParaRPr dirty="0"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2800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Εφήβαιο (Όρος της Αφροδίτης)</a:t>
            </a:r>
            <a:endParaRPr dirty="0"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2800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Μεγάλα Χείλη Αιδοίου</a:t>
            </a:r>
            <a:endParaRPr dirty="0"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2800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Μικρά Χείλη Αιδοίου</a:t>
            </a:r>
            <a:endParaRPr dirty="0"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2800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Κλειτορίδα</a:t>
            </a:r>
            <a:endParaRPr dirty="0"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2800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Πρόδρομος του Κόλπου</a:t>
            </a:r>
            <a:endParaRPr dirty="0"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2800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Βολβοί του Προδόμου</a:t>
            </a:r>
            <a:endParaRPr dirty="0"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2800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Αδένες Προδόμου</a:t>
            </a:r>
            <a:r>
              <a:rPr lang="el-GR" sz="28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 (</a:t>
            </a:r>
            <a:r>
              <a:rPr lang="el-GR" sz="2800" strike="noStrike" dirty="0" err="1">
                <a:solidFill>
                  <a:srgbClr val="FF0000"/>
                </a:solidFill>
                <a:latin typeface="Helvetica Neue"/>
                <a:ea typeface="ＭＳ Ｐゴシック"/>
              </a:rPr>
              <a:t>Bartholini</a:t>
            </a:r>
            <a:r>
              <a:rPr lang="el-GR" sz="28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)</a:t>
            </a:r>
            <a:endParaRPr dirty="0">
              <a:latin typeface="Helvetica Neue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Shape 1"/>
          <p:cNvSpPr txBox="1"/>
          <p:nvPr/>
        </p:nvSpPr>
        <p:spPr>
          <a:xfrm>
            <a:off x="7226280" y="6886440"/>
            <a:ext cx="2346120" cy="518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4E72AD04-121F-471E-A72E-DD415B7061C3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pPr algn="r">
                <a:lnSpc>
                  <a:spcPct val="100000"/>
                </a:lnSpc>
              </a:pPr>
              <a:t>4</a:t>
            </a:fld>
            <a:endParaRPr dirty="0">
              <a:latin typeface="Helvetica Neue"/>
            </a:endParaRPr>
          </a:p>
        </p:txBody>
      </p:sp>
      <p:sp>
        <p:nvSpPr>
          <p:cNvPr id="103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104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105" name="CustomShape 4"/>
          <p:cNvSpPr/>
          <p:nvPr/>
        </p:nvSpPr>
        <p:spPr>
          <a:xfrm>
            <a:off x="287280" y="539640"/>
            <a:ext cx="8996040" cy="57708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32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Ωοθήκες</a:t>
            </a:r>
            <a:endParaRPr dirty="0">
              <a:latin typeface="Helvetica Neue"/>
            </a:endParaRPr>
          </a:p>
        </p:txBody>
      </p:sp>
      <p:sp>
        <p:nvSpPr>
          <p:cNvPr id="106" name="CustomShape 5"/>
          <p:cNvSpPr/>
          <p:nvPr/>
        </p:nvSpPr>
        <p:spPr>
          <a:xfrm>
            <a:off x="3784320" y="6881760"/>
            <a:ext cx="2499120" cy="45540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107" name="CustomShape 6"/>
          <p:cNvSpPr/>
          <p:nvPr/>
        </p:nvSpPr>
        <p:spPr>
          <a:xfrm>
            <a:off x="287280" y="1379520"/>
            <a:ext cx="9359640" cy="878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/>
          <a:lstStyle/>
          <a:p>
            <a:pPr>
              <a:lnSpc>
                <a:spcPct val="110000"/>
              </a:lnSpc>
            </a:pPr>
            <a:r>
              <a:rPr lang="el-GR" sz="2400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Σχήμα Αμυγδάλου 4 x 2 x 1cm, 6 – 10gr</a:t>
            </a:r>
            <a:endParaRPr dirty="0">
              <a:latin typeface="Helvetica Neue"/>
            </a:endParaRPr>
          </a:p>
          <a:p>
            <a:pPr>
              <a:lnSpc>
                <a:spcPct val="110000"/>
              </a:lnSpc>
            </a:pPr>
            <a:r>
              <a:rPr lang="el-GR" sz="2400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Περιέχει Ωάρια</a:t>
            </a:r>
            <a:endParaRPr dirty="0">
              <a:latin typeface="Helvetica Neue"/>
            </a:endParaRPr>
          </a:p>
        </p:txBody>
      </p:sp>
      <p:pic>
        <p:nvPicPr>
          <p:cNvPr id="108" name="Picture 10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625" b="98750" l="200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92000" y="2544840"/>
            <a:ext cx="5079600" cy="4063680"/>
          </a:xfrm>
          <a:prstGeom prst="rect">
            <a:avLst/>
          </a:prstGeom>
          <a:ln>
            <a:noFill/>
          </a:ln>
        </p:spPr>
      </p:pic>
      <p:sp>
        <p:nvSpPr>
          <p:cNvPr id="109" name="CustomShape 7"/>
          <p:cNvSpPr/>
          <p:nvPr/>
        </p:nvSpPr>
        <p:spPr>
          <a:xfrm flipH="1" flipV="1">
            <a:off x="1777680" y="3821040"/>
            <a:ext cx="2677320" cy="1305720"/>
          </a:xfrm>
          <a:prstGeom prst="straightConnector1">
            <a:avLst/>
          </a:prstGeom>
          <a:noFill/>
          <a:ln w="38160">
            <a:solidFill>
              <a:srgbClr val="FFFF00"/>
            </a:solidFill>
            <a:rou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10" name="CustomShape 8"/>
          <p:cNvSpPr/>
          <p:nvPr/>
        </p:nvSpPr>
        <p:spPr>
          <a:xfrm flipV="1">
            <a:off x="4455720" y="3739680"/>
            <a:ext cx="327600" cy="1387080"/>
          </a:xfrm>
          <a:prstGeom prst="straightConnector1">
            <a:avLst/>
          </a:prstGeom>
          <a:noFill/>
          <a:ln w="38160">
            <a:solidFill>
              <a:srgbClr val="FFFF00"/>
            </a:solidFill>
            <a:rou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pic>
        <p:nvPicPr>
          <p:cNvPr id="111" name="Picture 1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308000" y="4774320"/>
            <a:ext cx="2087280" cy="1566360"/>
          </a:xfrm>
          <a:prstGeom prst="rect">
            <a:avLst/>
          </a:prstGeom>
          <a:ln>
            <a:noFill/>
          </a:ln>
        </p:spPr>
      </p:pic>
      <p:pic>
        <p:nvPicPr>
          <p:cNvPr id="112" name="Picture 11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920640" y="2712600"/>
            <a:ext cx="2474640" cy="1860120"/>
          </a:xfrm>
          <a:prstGeom prst="rect">
            <a:avLst/>
          </a:prstGeom>
          <a:ln>
            <a:noFill/>
          </a:ln>
        </p:spPr>
      </p:pic>
      <p:sp>
        <p:nvSpPr>
          <p:cNvPr id="113" name="CustomShape 9"/>
          <p:cNvSpPr/>
          <p:nvPr/>
        </p:nvSpPr>
        <p:spPr>
          <a:xfrm flipV="1">
            <a:off x="4455720" y="3739680"/>
            <a:ext cx="2973600" cy="1387080"/>
          </a:xfrm>
          <a:prstGeom prst="straightConnector1">
            <a:avLst/>
          </a:prstGeom>
          <a:noFill/>
          <a:ln w="38160">
            <a:solidFill>
              <a:srgbClr val="FFFF00"/>
            </a:solidFill>
            <a:rou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14" name="CustomShape 10"/>
          <p:cNvSpPr/>
          <p:nvPr/>
        </p:nvSpPr>
        <p:spPr>
          <a:xfrm flipV="1">
            <a:off x="4455720" y="3891960"/>
            <a:ext cx="4476240" cy="1239480"/>
          </a:xfrm>
          <a:prstGeom prst="straightConnector1">
            <a:avLst/>
          </a:prstGeom>
          <a:noFill/>
          <a:ln w="38160">
            <a:solidFill>
              <a:srgbClr val="FFFF00"/>
            </a:solidFill>
            <a:rou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15" name="CustomShape 11"/>
          <p:cNvSpPr/>
          <p:nvPr/>
        </p:nvSpPr>
        <p:spPr>
          <a:xfrm>
            <a:off x="3988080" y="5124960"/>
            <a:ext cx="9597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1600" strike="noStrike" dirty="0">
                <a:solidFill>
                  <a:srgbClr val="FFFFFF"/>
                </a:solidFill>
                <a:latin typeface="Helvetica Neue"/>
              </a:rPr>
              <a:t>Ωοθήκες</a:t>
            </a:r>
            <a:endParaRPr dirty="0">
              <a:latin typeface="Helvetica Neue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1"/>
          <p:cNvSpPr txBox="1"/>
          <p:nvPr/>
        </p:nvSpPr>
        <p:spPr>
          <a:xfrm>
            <a:off x="7226280" y="6886440"/>
            <a:ext cx="2346120" cy="518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BA1554A6-D615-4589-9A58-19F954ED407F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pPr algn="r">
                <a:lnSpc>
                  <a:spcPct val="100000"/>
                </a:lnSpc>
              </a:pPr>
              <a:t>5</a:t>
            </a:fld>
            <a:endParaRPr dirty="0">
              <a:latin typeface="Helvetica Neue"/>
            </a:endParaRPr>
          </a:p>
        </p:txBody>
      </p:sp>
      <p:sp>
        <p:nvSpPr>
          <p:cNvPr id="117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118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119" name="CustomShape 4"/>
          <p:cNvSpPr/>
          <p:nvPr/>
        </p:nvSpPr>
        <p:spPr>
          <a:xfrm>
            <a:off x="287280" y="539640"/>
            <a:ext cx="8996040" cy="57708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32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Ωοθήκες</a:t>
            </a:r>
            <a:endParaRPr dirty="0">
              <a:latin typeface="Helvetica Neue"/>
            </a:endParaRPr>
          </a:p>
        </p:txBody>
      </p:sp>
      <p:sp>
        <p:nvSpPr>
          <p:cNvPr id="120" name="CustomShape 5"/>
          <p:cNvSpPr/>
          <p:nvPr/>
        </p:nvSpPr>
        <p:spPr>
          <a:xfrm>
            <a:off x="3784320" y="6881760"/>
            <a:ext cx="2499120" cy="45540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121" name="CustomShape 6"/>
          <p:cNvSpPr/>
          <p:nvPr/>
        </p:nvSpPr>
        <p:spPr>
          <a:xfrm>
            <a:off x="287280" y="1379520"/>
            <a:ext cx="9359640" cy="2517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/>
          <a:lstStyle/>
          <a:p>
            <a:pPr>
              <a:lnSpc>
                <a:spcPct val="130000"/>
              </a:lnSpc>
            </a:pPr>
            <a:r>
              <a:rPr lang="el-GR" sz="2800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Στην πύελο κάτω από </a:t>
            </a:r>
            <a:r>
              <a:rPr lang="el-GR" sz="2800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ψοΐτη</a:t>
            </a:r>
            <a:r>
              <a:rPr lang="el-GR" sz="2800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μπροστά από </a:t>
            </a:r>
            <a:r>
              <a:rPr lang="el-GR" sz="2800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ιερολαγόνιο</a:t>
            </a:r>
            <a:endParaRPr dirty="0">
              <a:latin typeface="Helvetica Neue"/>
            </a:endParaRPr>
          </a:p>
          <a:p>
            <a:pPr>
              <a:lnSpc>
                <a:spcPct val="130000"/>
              </a:lnSpc>
            </a:pPr>
            <a:r>
              <a:rPr lang="el-GR" sz="2800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Στήριξη:</a:t>
            </a:r>
            <a:endParaRPr dirty="0">
              <a:latin typeface="Helvetica Neue"/>
            </a:endParaRPr>
          </a:p>
          <a:p>
            <a:pPr>
              <a:lnSpc>
                <a:spcPct val="130000"/>
              </a:lnSpc>
            </a:pPr>
            <a:r>
              <a:rPr lang="el-GR" sz="2400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Μεσωοθήκιο</a:t>
            </a:r>
            <a:endParaRPr dirty="0">
              <a:latin typeface="Helvetica Neue"/>
            </a:endParaRPr>
          </a:p>
          <a:p>
            <a:pPr>
              <a:lnSpc>
                <a:spcPct val="130000"/>
              </a:lnSpc>
            </a:pPr>
            <a:r>
              <a:rPr lang="el-GR" sz="2400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Κρεμαστήρας</a:t>
            </a:r>
            <a:endParaRPr dirty="0">
              <a:latin typeface="Helvetica Neue"/>
            </a:endParaRPr>
          </a:p>
          <a:p>
            <a:pPr>
              <a:lnSpc>
                <a:spcPct val="130000"/>
              </a:lnSpc>
            </a:pPr>
            <a:r>
              <a:rPr lang="el-GR" sz="2400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Ίδιος Σύνδεσμος</a:t>
            </a:r>
            <a:endParaRPr dirty="0">
              <a:latin typeface="Helvetica Neue"/>
            </a:endParaRPr>
          </a:p>
        </p:txBody>
      </p:sp>
      <p:pic>
        <p:nvPicPr>
          <p:cNvPr id="122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3920" y="4391640"/>
            <a:ext cx="5107320" cy="1973160"/>
          </a:xfrm>
          <a:prstGeom prst="rect">
            <a:avLst/>
          </a:prstGeom>
          <a:ln>
            <a:noFill/>
          </a:ln>
        </p:spPr>
      </p:pic>
      <p:sp>
        <p:nvSpPr>
          <p:cNvPr id="123" name="CustomShape 7"/>
          <p:cNvSpPr/>
          <p:nvPr/>
        </p:nvSpPr>
        <p:spPr>
          <a:xfrm>
            <a:off x="6869160" y="4513320"/>
            <a:ext cx="132264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30000"/>
              </a:lnSpc>
            </a:pPr>
            <a:r>
              <a:rPr lang="el-GR" sz="1600" strike="noStrike" dirty="0" err="1">
                <a:solidFill>
                  <a:srgbClr val="FFFFFF"/>
                </a:solidFill>
                <a:latin typeface="Helvetica Neue"/>
              </a:rPr>
              <a:t>Μεσωοθήκιο</a:t>
            </a:r>
            <a:endParaRPr dirty="0">
              <a:latin typeface="Helvetica Neue"/>
            </a:endParaRPr>
          </a:p>
        </p:txBody>
      </p:sp>
      <p:sp>
        <p:nvSpPr>
          <p:cNvPr id="124" name="CustomShape 8"/>
          <p:cNvSpPr/>
          <p:nvPr/>
        </p:nvSpPr>
        <p:spPr>
          <a:xfrm>
            <a:off x="6869520" y="5792400"/>
            <a:ext cx="140652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30000"/>
              </a:lnSpc>
            </a:pPr>
            <a:r>
              <a:rPr lang="el-GR" sz="1600" strike="noStrike" dirty="0" err="1">
                <a:solidFill>
                  <a:srgbClr val="FFFFFF"/>
                </a:solidFill>
                <a:latin typeface="Helvetica Neue"/>
              </a:rPr>
              <a:t>Κρεμαστήρας</a:t>
            </a:r>
            <a:endParaRPr dirty="0">
              <a:latin typeface="Helvetica Neue"/>
            </a:endParaRPr>
          </a:p>
        </p:txBody>
      </p:sp>
      <p:sp>
        <p:nvSpPr>
          <p:cNvPr id="125" name="CustomShape 9"/>
          <p:cNvSpPr/>
          <p:nvPr/>
        </p:nvSpPr>
        <p:spPr>
          <a:xfrm>
            <a:off x="2133720" y="6046560"/>
            <a:ext cx="167760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30000"/>
              </a:lnSpc>
            </a:pPr>
            <a:r>
              <a:rPr lang="el-GR" sz="1600" strike="noStrike" dirty="0">
                <a:solidFill>
                  <a:srgbClr val="FFFFFF"/>
                </a:solidFill>
                <a:latin typeface="Helvetica Neue"/>
              </a:rPr>
              <a:t>Ίδιος Σύνδεσμος</a:t>
            </a:r>
            <a:endParaRPr dirty="0">
              <a:latin typeface="Helvetica Neue"/>
            </a:endParaRPr>
          </a:p>
        </p:txBody>
      </p:sp>
      <p:sp>
        <p:nvSpPr>
          <p:cNvPr id="126" name="CustomShape 10"/>
          <p:cNvSpPr/>
          <p:nvPr/>
        </p:nvSpPr>
        <p:spPr>
          <a:xfrm flipV="1">
            <a:off x="3079080" y="5387760"/>
            <a:ext cx="429120" cy="776160"/>
          </a:xfrm>
          <a:prstGeom prst="straightConnector1">
            <a:avLst/>
          </a:prstGeom>
          <a:noFill/>
          <a:ln w="38160">
            <a:solidFill>
              <a:srgbClr val="FFFF00"/>
            </a:solidFill>
            <a:rou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27" name="CustomShape 11"/>
          <p:cNvSpPr/>
          <p:nvPr/>
        </p:nvSpPr>
        <p:spPr>
          <a:xfrm flipV="1">
            <a:off x="3079080" y="5095440"/>
            <a:ext cx="2073600" cy="1068480"/>
          </a:xfrm>
          <a:prstGeom prst="straightConnector1">
            <a:avLst/>
          </a:prstGeom>
          <a:noFill/>
          <a:ln w="38160">
            <a:solidFill>
              <a:srgbClr val="FFFF00"/>
            </a:solidFill>
            <a:rou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28" name="CustomShape 12"/>
          <p:cNvSpPr/>
          <p:nvPr/>
        </p:nvSpPr>
        <p:spPr>
          <a:xfrm flipH="1">
            <a:off x="5663880" y="4913640"/>
            <a:ext cx="1865880" cy="181440"/>
          </a:xfrm>
          <a:prstGeom prst="straightConnector1">
            <a:avLst/>
          </a:prstGeom>
          <a:noFill/>
          <a:ln w="38160">
            <a:solidFill>
              <a:srgbClr val="FFFF00"/>
            </a:solidFill>
            <a:rou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29" name="CustomShape 13"/>
          <p:cNvSpPr/>
          <p:nvPr/>
        </p:nvSpPr>
        <p:spPr>
          <a:xfrm flipH="1" flipV="1">
            <a:off x="6229080" y="5469840"/>
            <a:ext cx="631800" cy="576000"/>
          </a:xfrm>
          <a:prstGeom prst="straightConnector1">
            <a:avLst/>
          </a:prstGeom>
          <a:noFill/>
          <a:ln w="38160">
            <a:solidFill>
              <a:srgbClr val="FFFF00"/>
            </a:solidFill>
            <a:rou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Shape 1"/>
          <p:cNvSpPr txBox="1"/>
          <p:nvPr/>
        </p:nvSpPr>
        <p:spPr>
          <a:xfrm>
            <a:off x="7226280" y="6886440"/>
            <a:ext cx="2346120" cy="518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7479BABB-C1A3-4490-BB50-48B95F45EAD4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pPr algn="r">
                <a:lnSpc>
                  <a:spcPct val="100000"/>
                </a:lnSpc>
              </a:pPr>
              <a:t>6</a:t>
            </a:fld>
            <a:endParaRPr dirty="0">
              <a:latin typeface="Helvetica Neue"/>
            </a:endParaRPr>
          </a:p>
        </p:txBody>
      </p:sp>
      <p:sp>
        <p:nvSpPr>
          <p:cNvPr id="131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132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133" name="CustomShape 4"/>
          <p:cNvSpPr/>
          <p:nvPr/>
        </p:nvSpPr>
        <p:spPr>
          <a:xfrm>
            <a:off x="287280" y="539640"/>
            <a:ext cx="8996040" cy="57708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32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Ωοθήκες</a:t>
            </a:r>
            <a:endParaRPr dirty="0">
              <a:latin typeface="Helvetica Neue"/>
            </a:endParaRPr>
          </a:p>
        </p:txBody>
      </p:sp>
      <p:sp>
        <p:nvSpPr>
          <p:cNvPr id="134" name="CustomShape 5"/>
          <p:cNvSpPr/>
          <p:nvPr/>
        </p:nvSpPr>
        <p:spPr>
          <a:xfrm>
            <a:off x="3784320" y="6881760"/>
            <a:ext cx="2499120" cy="45540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135" name="CustomShape 6"/>
          <p:cNvSpPr/>
          <p:nvPr/>
        </p:nvSpPr>
        <p:spPr>
          <a:xfrm>
            <a:off x="287280" y="1379520"/>
            <a:ext cx="9359640" cy="3646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/>
          <a:lstStyle/>
          <a:p>
            <a:pPr>
              <a:lnSpc>
                <a:spcPct val="100000"/>
              </a:lnSpc>
            </a:pPr>
            <a:r>
              <a:rPr lang="el-GR" sz="28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Υφή</a:t>
            </a:r>
            <a:endParaRPr dirty="0"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2400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Βλαστικό Επιθήλιο (</a:t>
            </a:r>
            <a:r>
              <a:rPr lang="el-GR" sz="2400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μονόστιβο</a:t>
            </a:r>
            <a:r>
              <a:rPr lang="el-GR" sz="2400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)</a:t>
            </a:r>
            <a:endParaRPr dirty="0"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28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Φλοιώδης Μοίρα</a:t>
            </a:r>
            <a:endParaRPr dirty="0"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2400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Ωοθυλάκια</a:t>
            </a:r>
            <a:endParaRPr dirty="0"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2400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Ωχρά Σωμάτια</a:t>
            </a:r>
            <a:endParaRPr dirty="0"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28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Μυελώδης Μοίρα</a:t>
            </a:r>
            <a:endParaRPr dirty="0"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2400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Αγγεία Νεύρα</a:t>
            </a:r>
            <a:endParaRPr dirty="0"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28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Συνδετικό Ιστός</a:t>
            </a:r>
            <a:endParaRPr dirty="0"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2400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Περιβάλλει ωοθυλάκια</a:t>
            </a:r>
            <a:endParaRPr dirty="0">
              <a:latin typeface="Helvetica Neue"/>
            </a:endParaRPr>
          </a:p>
        </p:txBody>
      </p:sp>
      <p:pic>
        <p:nvPicPr>
          <p:cNvPr id="136" name="Picture 5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058" b="92935" l="5273" r="90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33" t="9151" r="9467" b="8380"/>
          <a:stretch/>
        </p:blipFill>
        <p:spPr>
          <a:xfrm>
            <a:off x="5056200" y="1419120"/>
            <a:ext cx="3466800" cy="3600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Shape 1"/>
          <p:cNvSpPr txBox="1"/>
          <p:nvPr/>
        </p:nvSpPr>
        <p:spPr>
          <a:xfrm>
            <a:off x="7226280" y="6886440"/>
            <a:ext cx="2346120" cy="518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9DC1BC04-D130-4B46-8840-276D0883B237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pPr algn="r">
                <a:lnSpc>
                  <a:spcPct val="100000"/>
                </a:lnSpc>
              </a:pPr>
              <a:t>7</a:t>
            </a:fld>
            <a:endParaRPr dirty="0">
              <a:latin typeface="Helvetica Neue"/>
            </a:endParaRPr>
          </a:p>
        </p:txBody>
      </p:sp>
      <p:sp>
        <p:nvSpPr>
          <p:cNvPr id="138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139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140" name="CustomShape 4"/>
          <p:cNvSpPr/>
          <p:nvPr/>
        </p:nvSpPr>
        <p:spPr>
          <a:xfrm>
            <a:off x="287280" y="539640"/>
            <a:ext cx="8996040" cy="57708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32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Ωοθήκες</a:t>
            </a:r>
            <a:endParaRPr dirty="0">
              <a:latin typeface="Helvetica Neue"/>
            </a:endParaRPr>
          </a:p>
        </p:txBody>
      </p:sp>
      <p:sp>
        <p:nvSpPr>
          <p:cNvPr id="141" name="CustomShape 5"/>
          <p:cNvSpPr/>
          <p:nvPr/>
        </p:nvSpPr>
        <p:spPr>
          <a:xfrm>
            <a:off x="3784320" y="6881760"/>
            <a:ext cx="2499120" cy="45540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142" name="CustomShape 6"/>
          <p:cNvSpPr/>
          <p:nvPr/>
        </p:nvSpPr>
        <p:spPr>
          <a:xfrm>
            <a:off x="287280" y="1379520"/>
            <a:ext cx="9359640" cy="218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/>
          <a:lstStyle/>
          <a:p>
            <a:pPr>
              <a:lnSpc>
                <a:spcPct val="100000"/>
              </a:lnSpc>
            </a:pPr>
            <a:r>
              <a:rPr lang="el-GR" sz="28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Ωοθυλάκιο</a:t>
            </a:r>
            <a:endParaRPr dirty="0"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2800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Περιβάλλεται  από συνδετικό στρώμα</a:t>
            </a:r>
            <a:endParaRPr dirty="0"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2800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Έσω &amp; Έξω θήκη</a:t>
            </a:r>
            <a:endParaRPr dirty="0"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28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Ωάριο</a:t>
            </a:r>
            <a:endParaRPr dirty="0"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2400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↑ κύτταρο, 0,2-0,3 mm, 300.000 – 400.000 άωρα </a:t>
            </a:r>
            <a:r>
              <a:rPr lang="el-GR" sz="2000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(Ωριμάζουν 400 - 450)</a:t>
            </a:r>
            <a:endParaRPr dirty="0">
              <a:latin typeface="Helvetica Neue"/>
            </a:endParaRPr>
          </a:p>
        </p:txBody>
      </p:sp>
      <p:pic>
        <p:nvPicPr>
          <p:cNvPr id="143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2000" y="4408200"/>
            <a:ext cx="1402920" cy="2304720"/>
          </a:xfrm>
          <a:prstGeom prst="rect">
            <a:avLst/>
          </a:prstGeom>
          <a:ln>
            <a:noFill/>
          </a:ln>
        </p:spPr>
      </p:pic>
      <p:sp>
        <p:nvSpPr>
          <p:cNvPr id="144" name="CustomShape 7"/>
          <p:cNvSpPr/>
          <p:nvPr/>
        </p:nvSpPr>
        <p:spPr>
          <a:xfrm>
            <a:off x="3636360" y="5302800"/>
            <a:ext cx="177660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30000"/>
              </a:lnSpc>
            </a:pPr>
            <a:r>
              <a:rPr lang="el-GR" sz="1600" strike="noStrike" dirty="0">
                <a:solidFill>
                  <a:srgbClr val="FFFFFF"/>
                </a:solidFill>
                <a:latin typeface="Helvetica Neue"/>
              </a:rPr>
              <a:t>Έσω &amp; Έξω θήκη</a:t>
            </a:r>
            <a:endParaRPr dirty="0">
              <a:latin typeface="Helvetica Neue"/>
            </a:endParaRPr>
          </a:p>
        </p:txBody>
      </p:sp>
      <p:sp>
        <p:nvSpPr>
          <p:cNvPr id="145" name="CustomShape 8"/>
          <p:cNvSpPr/>
          <p:nvPr/>
        </p:nvSpPr>
        <p:spPr>
          <a:xfrm flipH="1" flipV="1">
            <a:off x="2901960" y="4898160"/>
            <a:ext cx="723600" cy="565920"/>
          </a:xfrm>
          <a:prstGeom prst="straightConnector1">
            <a:avLst/>
          </a:prstGeom>
          <a:noFill/>
          <a:ln w="38160">
            <a:solidFill>
              <a:srgbClr val="FFFF00"/>
            </a:solidFill>
            <a:rou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46" name="CustomShape 9"/>
          <p:cNvSpPr/>
          <p:nvPr/>
        </p:nvSpPr>
        <p:spPr>
          <a:xfrm flipH="1" flipV="1">
            <a:off x="2645280" y="5271120"/>
            <a:ext cx="979560" cy="230760"/>
          </a:xfrm>
          <a:prstGeom prst="straightConnector1">
            <a:avLst/>
          </a:prstGeom>
          <a:noFill/>
          <a:ln w="38160">
            <a:solidFill>
              <a:srgbClr val="FFFF00"/>
            </a:solidFill>
            <a:rou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pic>
        <p:nvPicPr>
          <p:cNvPr id="14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997600" y="4761000"/>
            <a:ext cx="2376000" cy="16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Shape 1"/>
          <p:cNvSpPr txBox="1"/>
          <p:nvPr/>
        </p:nvSpPr>
        <p:spPr>
          <a:xfrm>
            <a:off x="7226280" y="6886440"/>
            <a:ext cx="2346120" cy="518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76581EEE-1CBE-49FA-A0F2-E2559C78E869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pPr algn="r">
                <a:lnSpc>
                  <a:spcPct val="100000"/>
                </a:lnSpc>
              </a:pPr>
              <a:t>8</a:t>
            </a:fld>
            <a:endParaRPr dirty="0">
              <a:latin typeface="Helvetica Neue"/>
            </a:endParaRPr>
          </a:p>
        </p:txBody>
      </p:sp>
      <p:sp>
        <p:nvSpPr>
          <p:cNvPr id="149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150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151" name="CustomShape 4"/>
          <p:cNvSpPr/>
          <p:nvPr/>
        </p:nvSpPr>
        <p:spPr>
          <a:xfrm>
            <a:off x="287280" y="539640"/>
            <a:ext cx="8996040" cy="51696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28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Σάλπιγγες</a:t>
            </a:r>
            <a:endParaRPr dirty="0">
              <a:latin typeface="Helvetica Neue"/>
            </a:endParaRPr>
          </a:p>
        </p:txBody>
      </p:sp>
      <p:sp>
        <p:nvSpPr>
          <p:cNvPr id="152" name="CustomShape 5"/>
          <p:cNvSpPr/>
          <p:nvPr/>
        </p:nvSpPr>
        <p:spPr>
          <a:xfrm>
            <a:off x="3784320" y="6881760"/>
            <a:ext cx="2499120" cy="45540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153" name="CustomShape 6"/>
          <p:cNvSpPr/>
          <p:nvPr/>
        </p:nvSpPr>
        <p:spPr>
          <a:xfrm>
            <a:off x="287280" y="1379520"/>
            <a:ext cx="9359640" cy="120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/>
          <a:lstStyle/>
          <a:p>
            <a:pPr>
              <a:lnSpc>
                <a:spcPct val="100000"/>
              </a:lnSpc>
            </a:pPr>
            <a:r>
              <a:rPr lang="el-GR" sz="2400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Μυώδης Σωλήνας 11 - 14 cm</a:t>
            </a:r>
            <a:endParaRPr dirty="0"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2400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Μητριαίο</a:t>
            </a:r>
            <a:r>
              <a:rPr lang="el-GR" sz="2400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άκρο - </a:t>
            </a:r>
            <a:r>
              <a:rPr lang="el-GR" sz="2400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Κωδωνικό</a:t>
            </a:r>
            <a:r>
              <a:rPr lang="el-GR" sz="2400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άκρο</a:t>
            </a:r>
            <a:endParaRPr dirty="0"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2400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Ισθμός – Αυλός – Λήκυθος</a:t>
            </a:r>
            <a:endParaRPr dirty="0">
              <a:latin typeface="Helvetica Neue"/>
            </a:endParaRPr>
          </a:p>
        </p:txBody>
      </p:sp>
      <p:pic>
        <p:nvPicPr>
          <p:cNvPr id="154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76240" y="3385800"/>
            <a:ext cx="4839840" cy="3059640"/>
          </a:xfrm>
          <a:prstGeom prst="rect">
            <a:avLst/>
          </a:prstGeom>
          <a:ln>
            <a:noFill/>
          </a:ln>
        </p:spPr>
      </p:pic>
      <p:sp>
        <p:nvSpPr>
          <p:cNvPr id="155" name="CustomShape 7"/>
          <p:cNvSpPr/>
          <p:nvPr/>
        </p:nvSpPr>
        <p:spPr>
          <a:xfrm>
            <a:off x="5694120" y="3185640"/>
            <a:ext cx="148572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30000"/>
              </a:lnSpc>
            </a:pPr>
            <a:r>
              <a:rPr lang="el-GR" sz="1600" strike="noStrike" dirty="0" err="1">
                <a:solidFill>
                  <a:srgbClr val="FFFFFF"/>
                </a:solidFill>
                <a:latin typeface="Helvetica Neue"/>
              </a:rPr>
              <a:t>Μητριαίο</a:t>
            </a:r>
            <a:r>
              <a:rPr lang="el-GR" sz="1600" strike="noStrike" dirty="0">
                <a:solidFill>
                  <a:srgbClr val="FFFFFF"/>
                </a:solidFill>
                <a:latin typeface="Helvetica Neue"/>
              </a:rPr>
              <a:t> άκρο</a:t>
            </a:r>
            <a:endParaRPr dirty="0">
              <a:latin typeface="Helvetica Neue"/>
            </a:endParaRPr>
          </a:p>
        </p:txBody>
      </p:sp>
      <p:sp>
        <p:nvSpPr>
          <p:cNvPr id="156" name="CustomShape 8"/>
          <p:cNvSpPr/>
          <p:nvPr/>
        </p:nvSpPr>
        <p:spPr>
          <a:xfrm>
            <a:off x="7700040" y="3185640"/>
            <a:ext cx="160740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30000"/>
              </a:lnSpc>
            </a:pPr>
            <a:r>
              <a:rPr lang="el-GR" sz="1600" strike="noStrike" dirty="0" err="1">
                <a:solidFill>
                  <a:srgbClr val="FFFFFF"/>
                </a:solidFill>
                <a:latin typeface="Helvetica Neue"/>
              </a:rPr>
              <a:t>Κωδωνικό</a:t>
            </a:r>
            <a:r>
              <a:rPr lang="el-GR" sz="1600" strike="noStrike" dirty="0">
                <a:solidFill>
                  <a:srgbClr val="FFFFFF"/>
                </a:solidFill>
                <a:latin typeface="Helvetica Neue"/>
              </a:rPr>
              <a:t> άκρο</a:t>
            </a:r>
            <a:endParaRPr dirty="0">
              <a:latin typeface="Helvetica Neue"/>
            </a:endParaRPr>
          </a:p>
        </p:txBody>
      </p:sp>
      <p:pic>
        <p:nvPicPr>
          <p:cNvPr id="157" name="Picture 7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13" b="97312" l="1685" r="983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3160" y="3887640"/>
            <a:ext cx="2439360" cy="2557800"/>
          </a:xfrm>
          <a:prstGeom prst="rect">
            <a:avLst/>
          </a:prstGeom>
          <a:ln>
            <a:noFill/>
          </a:ln>
        </p:spPr>
      </p:pic>
      <p:sp>
        <p:nvSpPr>
          <p:cNvPr id="158" name="CustomShape 9"/>
          <p:cNvSpPr/>
          <p:nvPr/>
        </p:nvSpPr>
        <p:spPr>
          <a:xfrm>
            <a:off x="2763720" y="3185640"/>
            <a:ext cx="80280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30000"/>
              </a:lnSpc>
            </a:pPr>
            <a:r>
              <a:rPr lang="el-GR" sz="1600" strike="noStrike" dirty="0">
                <a:solidFill>
                  <a:srgbClr val="FFFFFF"/>
                </a:solidFill>
                <a:latin typeface="Helvetica Neue"/>
              </a:rPr>
              <a:t>Ισθμός</a:t>
            </a:r>
            <a:endParaRPr dirty="0">
              <a:latin typeface="Helvetica Neue"/>
            </a:endParaRPr>
          </a:p>
        </p:txBody>
      </p:sp>
      <p:sp>
        <p:nvSpPr>
          <p:cNvPr id="159" name="CustomShape 10"/>
          <p:cNvSpPr/>
          <p:nvPr/>
        </p:nvSpPr>
        <p:spPr>
          <a:xfrm>
            <a:off x="781560" y="5829480"/>
            <a:ext cx="96588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30000"/>
              </a:lnSpc>
            </a:pPr>
            <a:r>
              <a:rPr lang="el-GR" sz="1600" strike="noStrike" dirty="0">
                <a:solidFill>
                  <a:srgbClr val="FFFFFF"/>
                </a:solidFill>
                <a:latin typeface="Helvetica Neue"/>
              </a:rPr>
              <a:t>Λήκυθος</a:t>
            </a:r>
            <a:endParaRPr dirty="0">
              <a:latin typeface="Helvetica Neue"/>
            </a:endParaRPr>
          </a:p>
        </p:txBody>
      </p:sp>
      <p:sp>
        <p:nvSpPr>
          <p:cNvPr id="160" name="CustomShape 11"/>
          <p:cNvSpPr/>
          <p:nvPr/>
        </p:nvSpPr>
        <p:spPr>
          <a:xfrm>
            <a:off x="1490040" y="3185640"/>
            <a:ext cx="73728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30000"/>
              </a:lnSpc>
            </a:pPr>
            <a:r>
              <a:rPr lang="el-GR" sz="1600" strike="noStrike" dirty="0">
                <a:solidFill>
                  <a:srgbClr val="FFFFFF"/>
                </a:solidFill>
                <a:latin typeface="Helvetica Neue"/>
              </a:rPr>
              <a:t>Αυλός</a:t>
            </a:r>
            <a:endParaRPr dirty="0">
              <a:latin typeface="Helvetica Neue"/>
            </a:endParaRPr>
          </a:p>
        </p:txBody>
      </p:sp>
      <p:sp>
        <p:nvSpPr>
          <p:cNvPr id="161" name="CustomShape 12"/>
          <p:cNvSpPr/>
          <p:nvPr/>
        </p:nvSpPr>
        <p:spPr>
          <a:xfrm>
            <a:off x="8418240" y="3585960"/>
            <a:ext cx="100080" cy="627840"/>
          </a:xfrm>
          <a:prstGeom prst="straightConnector1">
            <a:avLst/>
          </a:prstGeom>
          <a:noFill/>
          <a:ln w="38160">
            <a:solidFill>
              <a:srgbClr val="FFFF00"/>
            </a:solidFill>
            <a:rou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62" name="CustomShape 13"/>
          <p:cNvSpPr/>
          <p:nvPr/>
        </p:nvSpPr>
        <p:spPr>
          <a:xfrm>
            <a:off x="6437160" y="3585960"/>
            <a:ext cx="1176840" cy="810360"/>
          </a:xfrm>
          <a:prstGeom prst="straightConnector1">
            <a:avLst/>
          </a:prstGeom>
          <a:noFill/>
          <a:ln w="38160">
            <a:solidFill>
              <a:srgbClr val="FFFF00"/>
            </a:solidFill>
            <a:rou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63" name="CustomShape 14"/>
          <p:cNvSpPr/>
          <p:nvPr/>
        </p:nvSpPr>
        <p:spPr>
          <a:xfrm flipH="1">
            <a:off x="2396880" y="3585960"/>
            <a:ext cx="768240" cy="1002240"/>
          </a:xfrm>
          <a:prstGeom prst="straightConnector1">
            <a:avLst/>
          </a:prstGeom>
          <a:noFill/>
          <a:ln w="38160">
            <a:solidFill>
              <a:srgbClr val="FFFF00"/>
            </a:solidFill>
            <a:rou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64" name="CustomShape 15"/>
          <p:cNvSpPr/>
          <p:nvPr/>
        </p:nvSpPr>
        <p:spPr>
          <a:xfrm flipH="1">
            <a:off x="1485000" y="3585960"/>
            <a:ext cx="372600" cy="810360"/>
          </a:xfrm>
          <a:prstGeom prst="straightConnector1">
            <a:avLst/>
          </a:prstGeom>
          <a:noFill/>
          <a:ln w="38160">
            <a:solidFill>
              <a:srgbClr val="FFFF00"/>
            </a:solidFill>
            <a:rou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65" name="CustomShape 16"/>
          <p:cNvSpPr/>
          <p:nvPr/>
        </p:nvSpPr>
        <p:spPr>
          <a:xfrm flipH="1" flipV="1">
            <a:off x="1126080" y="4825440"/>
            <a:ext cx="91080" cy="1141560"/>
          </a:xfrm>
          <a:prstGeom prst="straightConnector1">
            <a:avLst/>
          </a:prstGeom>
          <a:noFill/>
          <a:ln w="38160">
            <a:solidFill>
              <a:srgbClr val="FFFF00"/>
            </a:solidFill>
            <a:rou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extShape 1"/>
          <p:cNvSpPr txBox="1"/>
          <p:nvPr/>
        </p:nvSpPr>
        <p:spPr>
          <a:xfrm>
            <a:off x="7226280" y="6886440"/>
            <a:ext cx="2346120" cy="518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4BE687D9-80F5-4821-A992-F1CBED7F566D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pPr algn="r">
                <a:lnSpc>
                  <a:spcPct val="100000"/>
                </a:lnSpc>
              </a:pPr>
              <a:t>9</a:t>
            </a:fld>
            <a:endParaRPr dirty="0">
              <a:latin typeface="Helvetica Neue"/>
            </a:endParaRPr>
          </a:p>
        </p:txBody>
      </p:sp>
      <p:sp>
        <p:nvSpPr>
          <p:cNvPr id="167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168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169" name="CustomShape 4"/>
          <p:cNvSpPr/>
          <p:nvPr/>
        </p:nvSpPr>
        <p:spPr>
          <a:xfrm>
            <a:off x="287280" y="539640"/>
            <a:ext cx="8996040" cy="57708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32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Μήτρα</a:t>
            </a:r>
            <a:endParaRPr dirty="0">
              <a:latin typeface="Helvetica Neue"/>
            </a:endParaRPr>
          </a:p>
        </p:txBody>
      </p:sp>
      <p:sp>
        <p:nvSpPr>
          <p:cNvPr id="170" name="CustomShape 5"/>
          <p:cNvSpPr/>
          <p:nvPr/>
        </p:nvSpPr>
        <p:spPr>
          <a:xfrm>
            <a:off x="3784320" y="6881760"/>
            <a:ext cx="2499120" cy="45540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171" name="CustomShape 6"/>
          <p:cNvSpPr/>
          <p:nvPr/>
        </p:nvSpPr>
        <p:spPr>
          <a:xfrm>
            <a:off x="287280" y="1379520"/>
            <a:ext cx="9359640" cy="1391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/>
          <a:lstStyle/>
          <a:p>
            <a:pPr>
              <a:lnSpc>
                <a:spcPct val="100000"/>
              </a:lnSpc>
            </a:pPr>
            <a:r>
              <a:rPr lang="el-GR" sz="2800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Κοίλο μυώδες όργανο (</a:t>
            </a:r>
            <a:r>
              <a:rPr lang="el-GR" sz="2800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Αχλαδόσχημη</a:t>
            </a:r>
            <a:r>
              <a:rPr lang="el-GR" sz="2800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)</a:t>
            </a:r>
            <a:endParaRPr dirty="0"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2800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Ανάμεσα σε ουροδόχο &amp; απευθυσμένο</a:t>
            </a:r>
            <a:endParaRPr dirty="0"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2800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Πρόσθια Κάμψη</a:t>
            </a:r>
            <a:endParaRPr dirty="0">
              <a:latin typeface="Helvetica Neue"/>
            </a:endParaRPr>
          </a:p>
        </p:txBody>
      </p:sp>
      <p:pic>
        <p:nvPicPr>
          <p:cNvPr id="172" name="Picture 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99440" y="2828160"/>
            <a:ext cx="3488400" cy="3599640"/>
          </a:xfrm>
          <a:prstGeom prst="rect">
            <a:avLst/>
          </a:prstGeom>
          <a:ln>
            <a:noFill/>
          </a:ln>
        </p:spPr>
      </p:pic>
      <p:sp>
        <p:nvSpPr>
          <p:cNvPr id="173" name="CustomShape 7"/>
          <p:cNvSpPr/>
          <p:nvPr/>
        </p:nvSpPr>
        <p:spPr>
          <a:xfrm>
            <a:off x="2555280" y="4557600"/>
            <a:ext cx="77688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1600" strike="noStrike" dirty="0">
                <a:solidFill>
                  <a:srgbClr val="FFFFFF"/>
                </a:solidFill>
                <a:latin typeface="Helvetica Neue"/>
              </a:rPr>
              <a:t>Μήτρα</a:t>
            </a:r>
            <a:endParaRPr dirty="0">
              <a:latin typeface="Helvetica Neue"/>
            </a:endParaRPr>
          </a:p>
        </p:txBody>
      </p:sp>
      <p:sp>
        <p:nvSpPr>
          <p:cNvPr id="174" name="CustomShape 8"/>
          <p:cNvSpPr/>
          <p:nvPr/>
        </p:nvSpPr>
        <p:spPr>
          <a:xfrm flipV="1">
            <a:off x="3265200" y="4099320"/>
            <a:ext cx="2320560" cy="626760"/>
          </a:xfrm>
          <a:prstGeom prst="straightConnector1">
            <a:avLst/>
          </a:prstGeom>
          <a:noFill/>
          <a:ln w="38160">
            <a:solidFill>
              <a:srgbClr val="FFFF00"/>
            </a:solidFill>
            <a:rou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571</Words>
  <Application>Microsoft Macintosh PowerPoint</Application>
  <PresentationFormat>Custom</PresentationFormat>
  <Paragraphs>167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Ιωάννης Λαζαρέττος</cp:lastModifiedBy>
  <cp:revision>3</cp:revision>
  <dcterms:modified xsi:type="dcterms:W3CDTF">2014-12-13T11:32:52Z</dcterms:modified>
</cp:coreProperties>
</file>