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28" r:id="rId3"/>
    <p:sldId id="291" r:id="rId4"/>
    <p:sldId id="292" r:id="rId5"/>
    <p:sldId id="320" r:id="rId6"/>
    <p:sldId id="326" r:id="rId7"/>
    <p:sldId id="312" r:id="rId8"/>
    <p:sldId id="321" r:id="rId9"/>
    <p:sldId id="309" r:id="rId10"/>
    <p:sldId id="310" r:id="rId11"/>
    <p:sldId id="311" r:id="rId12"/>
    <p:sldId id="258" r:id="rId13"/>
    <p:sldId id="257" r:id="rId14"/>
    <p:sldId id="259" r:id="rId15"/>
    <p:sldId id="293" r:id="rId16"/>
    <p:sldId id="294" r:id="rId17"/>
    <p:sldId id="295" r:id="rId18"/>
    <p:sldId id="329" r:id="rId19"/>
    <p:sldId id="260" r:id="rId20"/>
    <p:sldId id="262" r:id="rId21"/>
    <p:sldId id="261" r:id="rId22"/>
    <p:sldId id="263" r:id="rId23"/>
    <p:sldId id="264" r:id="rId24"/>
    <p:sldId id="285" r:id="rId25"/>
    <p:sldId id="290" r:id="rId26"/>
    <p:sldId id="265" r:id="rId27"/>
    <p:sldId id="266" r:id="rId28"/>
    <p:sldId id="267" r:id="rId29"/>
    <p:sldId id="296" r:id="rId30"/>
    <p:sldId id="297" r:id="rId31"/>
    <p:sldId id="298" r:id="rId32"/>
    <p:sldId id="322" r:id="rId33"/>
    <p:sldId id="270" r:id="rId34"/>
    <p:sldId id="272" r:id="rId35"/>
    <p:sldId id="289" r:id="rId36"/>
    <p:sldId id="287" r:id="rId37"/>
    <p:sldId id="300" r:id="rId38"/>
    <p:sldId id="332" r:id="rId39"/>
    <p:sldId id="268" r:id="rId40"/>
    <p:sldId id="269" r:id="rId41"/>
    <p:sldId id="273" r:id="rId42"/>
    <p:sldId id="275" r:id="rId43"/>
    <p:sldId id="284" r:id="rId44"/>
    <p:sldId id="274" r:id="rId45"/>
    <p:sldId id="276" r:id="rId46"/>
    <p:sldId id="283" r:id="rId47"/>
    <p:sldId id="278" r:id="rId48"/>
    <p:sldId id="279" r:id="rId49"/>
    <p:sldId id="277" r:id="rId50"/>
    <p:sldId id="280" r:id="rId51"/>
    <p:sldId id="281" r:id="rId52"/>
    <p:sldId id="282" r:id="rId53"/>
    <p:sldId id="325" r:id="rId54"/>
    <p:sldId id="327" r:id="rId55"/>
    <p:sldId id="330" r:id="rId56"/>
    <p:sldId id="331" r:id="rId57"/>
    <p:sldId id="333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60" autoAdjust="0"/>
    <p:restoredTop sz="94660"/>
  </p:normalViewPr>
  <p:slideViewPr>
    <p:cSldViewPr>
      <p:cViewPr varScale="1">
        <p:scale>
          <a:sx n="68" d="100"/>
          <a:sy n="68" d="100"/>
        </p:scale>
        <p:origin x="12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EE29-DFCB-4E71-B243-6FA7017FBD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52F5B6-EDEF-4AB8-B380-8B03089A61CF}">
      <dgm:prSet custT="1"/>
      <dgm:spPr>
        <a:solidFill>
          <a:schemeClr val="accent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l-GR" sz="1800" dirty="0">
              <a:solidFill>
                <a:srgbClr val="00B050"/>
              </a:solidFill>
            </a:rPr>
            <a:t>Οζίδιο</a:t>
          </a:r>
        </a:p>
      </dgm:t>
    </dgm:pt>
    <dgm:pt modelId="{E7580DE3-EFC4-4079-85FB-43E4EF8126DD}" type="parTrans" cxnId="{80AB3152-990C-42D4-AD18-82490A2B37A8}">
      <dgm:prSet/>
      <dgm:spPr/>
      <dgm:t>
        <a:bodyPr/>
        <a:lstStyle/>
        <a:p>
          <a:endParaRPr lang="el-GR"/>
        </a:p>
      </dgm:t>
    </dgm:pt>
    <dgm:pt modelId="{ECC49F9E-6AE9-45D4-9446-C775EDAC9AB5}" type="sibTrans" cxnId="{80AB3152-990C-42D4-AD18-82490A2B37A8}">
      <dgm:prSet custT="1"/>
      <dgm:spPr/>
      <dgm:t>
        <a:bodyPr/>
        <a:lstStyle/>
        <a:p>
          <a:endParaRPr lang="el-GR" sz="1800"/>
        </a:p>
      </dgm:t>
    </dgm:pt>
    <dgm:pt modelId="{7F168E27-D351-4E1A-8CD1-9169BFE74C1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solidFill>
                <a:srgbClr val="FFC000"/>
              </a:solidFill>
            </a:rPr>
            <a:t>Σταφυλή</a:t>
          </a:r>
          <a:endParaRPr lang="el-GR" sz="1800" dirty="0">
            <a:solidFill>
              <a:srgbClr val="FFC000"/>
            </a:solidFill>
          </a:endParaRPr>
        </a:p>
      </dgm:t>
    </dgm:pt>
    <dgm:pt modelId="{F1E5EBE0-49F2-4523-A776-6A8174279683}" type="parTrans" cxnId="{2310D3FA-58A2-4733-BC7F-BD6B9B06CD05}">
      <dgm:prSet/>
      <dgm:spPr/>
      <dgm:t>
        <a:bodyPr/>
        <a:lstStyle/>
        <a:p>
          <a:endParaRPr lang="el-GR"/>
        </a:p>
      </dgm:t>
    </dgm:pt>
    <dgm:pt modelId="{10802E27-FE7F-4DCD-AE64-9618E1E73F2D}" type="sibTrans" cxnId="{2310D3FA-58A2-4733-BC7F-BD6B9B06CD05}">
      <dgm:prSet custT="1"/>
      <dgm:spPr/>
      <dgm:t>
        <a:bodyPr/>
        <a:lstStyle/>
        <a:p>
          <a:endParaRPr lang="el-GR" sz="1800"/>
        </a:p>
      </dgm:t>
    </dgm:pt>
    <dgm:pt modelId="{3D65810B-C11A-4D30-9794-0F33D9E5C71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solidFill>
                <a:srgbClr val="FFC000"/>
              </a:solidFill>
            </a:rPr>
            <a:t>Πυραμίδα</a:t>
          </a:r>
          <a:endParaRPr lang="el-GR" sz="1800" dirty="0">
            <a:solidFill>
              <a:srgbClr val="FFC000"/>
            </a:solidFill>
          </a:endParaRPr>
        </a:p>
      </dgm:t>
    </dgm:pt>
    <dgm:pt modelId="{8EC417D2-2932-46B4-A2F9-5CF98BA658EB}" type="parTrans" cxnId="{65ECCA4B-78F6-48F2-82C4-2C86E3D1525F}">
      <dgm:prSet/>
      <dgm:spPr/>
      <dgm:t>
        <a:bodyPr/>
        <a:lstStyle/>
        <a:p>
          <a:endParaRPr lang="el-GR"/>
        </a:p>
      </dgm:t>
    </dgm:pt>
    <dgm:pt modelId="{C7E5CEBA-B309-4397-86CB-059564F54FF1}" type="sibTrans" cxnId="{65ECCA4B-78F6-48F2-82C4-2C86E3D1525F}">
      <dgm:prSet custT="1"/>
      <dgm:spPr/>
      <dgm:t>
        <a:bodyPr/>
        <a:lstStyle/>
        <a:p>
          <a:endParaRPr lang="el-GR" sz="1800"/>
        </a:p>
      </dgm:t>
    </dgm:pt>
    <dgm:pt modelId="{CD85F8FD-A873-4E9B-8857-1EF171ADD458}">
      <dgm:prSet custT="1"/>
      <dgm:spPr/>
      <dgm:t>
        <a:bodyPr/>
        <a:lstStyle/>
        <a:p>
          <a:pPr rtl="0"/>
          <a:r>
            <a:rPr lang="el-GR" sz="1800" dirty="0"/>
            <a:t>Φύμα</a:t>
          </a:r>
        </a:p>
      </dgm:t>
    </dgm:pt>
    <dgm:pt modelId="{1655727E-E022-48A3-A9F7-4EC32F581EDC}" type="parTrans" cxnId="{3B50FA67-D862-43E4-A34B-55C72B6379BE}">
      <dgm:prSet/>
      <dgm:spPr/>
      <dgm:t>
        <a:bodyPr/>
        <a:lstStyle/>
        <a:p>
          <a:endParaRPr lang="el-GR"/>
        </a:p>
      </dgm:t>
    </dgm:pt>
    <dgm:pt modelId="{21475BB0-636D-41F3-AE5F-4D33D3187489}" type="sibTrans" cxnId="{3B50FA67-D862-43E4-A34B-55C72B6379BE}">
      <dgm:prSet custT="1"/>
      <dgm:spPr/>
      <dgm:t>
        <a:bodyPr/>
        <a:lstStyle/>
        <a:p>
          <a:endParaRPr lang="el-GR" sz="1800"/>
        </a:p>
      </dgm:t>
    </dgm:pt>
    <dgm:pt modelId="{8B674952-0251-4754-A3F1-945E8FAA52F4}">
      <dgm:prSet custT="1"/>
      <dgm:spPr/>
      <dgm:t>
        <a:bodyPr/>
        <a:lstStyle/>
        <a:p>
          <a:pPr rtl="0"/>
          <a:r>
            <a:rPr lang="el-GR" sz="1800" dirty="0"/>
            <a:t>Φύλλο</a:t>
          </a:r>
        </a:p>
      </dgm:t>
    </dgm:pt>
    <dgm:pt modelId="{E852A989-2359-4110-A36F-0E7438127C5C}" type="parTrans" cxnId="{4A28D5BE-3765-4044-878F-00BDF655AA11}">
      <dgm:prSet/>
      <dgm:spPr/>
      <dgm:t>
        <a:bodyPr/>
        <a:lstStyle/>
        <a:p>
          <a:endParaRPr lang="el-GR"/>
        </a:p>
      </dgm:t>
    </dgm:pt>
    <dgm:pt modelId="{94FA9141-E60F-4B64-B906-7DB9C966FC2C}" type="sibTrans" cxnId="{4A28D5BE-3765-4044-878F-00BDF655AA11}">
      <dgm:prSet custT="1"/>
      <dgm:spPr/>
      <dgm:t>
        <a:bodyPr/>
        <a:lstStyle/>
        <a:p>
          <a:endParaRPr lang="el-GR" sz="1800"/>
        </a:p>
      </dgm:t>
    </dgm:pt>
    <dgm:pt modelId="{4EEC098C-20C9-45C8-8DA8-3CB51717AA6D}">
      <dgm:prSet custT="1"/>
      <dgm:spPr/>
      <dgm:t>
        <a:bodyPr/>
        <a:lstStyle/>
        <a:p>
          <a:pPr rtl="0"/>
          <a:r>
            <a:rPr lang="el-GR" sz="1800" dirty="0" err="1"/>
            <a:t>Κλιτύς</a:t>
          </a:r>
          <a:r>
            <a:rPr lang="el-GR" sz="1800" dirty="0"/>
            <a:t> όρου</a:t>
          </a:r>
        </a:p>
      </dgm:t>
    </dgm:pt>
    <dgm:pt modelId="{90FE1FD5-524A-4279-B85B-86BE97BADCB8}" type="parTrans" cxnId="{6ED0F970-FD35-4746-A1D9-D568718D049B}">
      <dgm:prSet/>
      <dgm:spPr/>
      <dgm:t>
        <a:bodyPr/>
        <a:lstStyle/>
        <a:p>
          <a:endParaRPr lang="el-GR"/>
        </a:p>
      </dgm:t>
    </dgm:pt>
    <dgm:pt modelId="{13B8E038-278A-49E6-8F1C-17DF78311780}" type="sibTrans" cxnId="{6ED0F970-FD35-4746-A1D9-D568718D049B}">
      <dgm:prSet custT="1"/>
      <dgm:spPr/>
      <dgm:t>
        <a:bodyPr/>
        <a:lstStyle/>
        <a:p>
          <a:endParaRPr lang="el-GR" sz="1800"/>
        </a:p>
      </dgm:t>
    </dgm:pt>
    <dgm:pt modelId="{91057518-E46F-4B98-9608-766D0557CCB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/>
            <a:t>Ακρώρεια</a:t>
          </a:r>
          <a:r>
            <a:rPr lang="el-GR" sz="1800" dirty="0"/>
            <a:t> </a:t>
          </a:r>
          <a:r>
            <a:rPr lang="el-GR" sz="1800" b="1" dirty="0"/>
            <a:t>όρους</a:t>
          </a:r>
        </a:p>
      </dgm:t>
    </dgm:pt>
    <dgm:pt modelId="{4C871E3D-CC67-4F40-A000-4FDEA68313C2}" type="parTrans" cxnId="{00E9D087-D337-4D2B-A766-F375EF5BF532}">
      <dgm:prSet/>
      <dgm:spPr/>
      <dgm:t>
        <a:bodyPr/>
        <a:lstStyle/>
        <a:p>
          <a:endParaRPr lang="el-GR"/>
        </a:p>
      </dgm:t>
    </dgm:pt>
    <dgm:pt modelId="{A67A1868-B101-4C38-9E83-7CB092D9FECF}" type="sibTrans" cxnId="{00E9D087-D337-4D2B-A766-F375EF5BF532}">
      <dgm:prSet custT="1"/>
      <dgm:spPr/>
      <dgm:t>
        <a:bodyPr/>
        <a:lstStyle/>
        <a:p>
          <a:endParaRPr lang="el-GR" sz="1800"/>
        </a:p>
      </dgm:t>
    </dgm:pt>
    <dgm:pt modelId="{0C1B1138-C855-4351-8D2A-BC3D3EF32AB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l-GR" sz="1800" b="1" dirty="0"/>
            <a:t>Κεντρικό λοβίο </a:t>
          </a:r>
          <a:endParaRPr lang="el-GR" sz="1800" dirty="0"/>
        </a:p>
      </dgm:t>
    </dgm:pt>
    <dgm:pt modelId="{CB89C53A-62FF-4225-B169-97887BD3E4AA}" type="parTrans" cxnId="{8EE96F50-A718-43ED-AB3D-A47AFD09766D}">
      <dgm:prSet/>
      <dgm:spPr/>
      <dgm:t>
        <a:bodyPr/>
        <a:lstStyle/>
        <a:p>
          <a:endParaRPr lang="el-GR"/>
        </a:p>
      </dgm:t>
    </dgm:pt>
    <dgm:pt modelId="{C9D13487-13DF-4E11-A101-0C0EDCC35CFF}" type="sibTrans" cxnId="{8EE96F50-A718-43ED-AB3D-A47AFD09766D}">
      <dgm:prSet custT="1"/>
      <dgm:spPr/>
      <dgm:t>
        <a:bodyPr/>
        <a:lstStyle/>
        <a:p>
          <a:endParaRPr lang="el-GR" sz="1800"/>
        </a:p>
      </dgm:t>
    </dgm:pt>
    <dgm:pt modelId="{70D0C92D-AA1A-46FC-A4CB-E5FE2673C1C1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l-GR" sz="1800" dirty="0">
              <a:solidFill>
                <a:srgbClr val="00B050"/>
              </a:solidFill>
            </a:rPr>
            <a:t>Γλωσσίδα</a:t>
          </a:r>
          <a:r>
            <a:rPr lang="el-GR" sz="1800" b="1" dirty="0"/>
            <a:t> </a:t>
          </a:r>
          <a:endParaRPr lang="el-GR" sz="1800" dirty="0"/>
        </a:p>
      </dgm:t>
    </dgm:pt>
    <dgm:pt modelId="{ACFFF9F7-0252-4250-B902-7FB65BE485CC}" type="parTrans" cxnId="{3BC0303F-47DD-46BE-A924-CD4004749601}">
      <dgm:prSet/>
      <dgm:spPr/>
      <dgm:t>
        <a:bodyPr/>
        <a:lstStyle/>
        <a:p>
          <a:endParaRPr lang="el-GR"/>
        </a:p>
      </dgm:t>
    </dgm:pt>
    <dgm:pt modelId="{8EC930F8-5DE0-44D5-9F49-D5D30777C952}" type="sibTrans" cxnId="{3BC0303F-47DD-46BE-A924-CD4004749601}">
      <dgm:prSet custT="1"/>
      <dgm:spPr/>
      <dgm:t>
        <a:bodyPr/>
        <a:lstStyle/>
        <a:p>
          <a:endParaRPr lang="el-GR" sz="1800"/>
        </a:p>
      </dgm:t>
    </dgm:pt>
    <dgm:pt modelId="{B65CD11F-C06D-4C22-AB00-B8DFEA5965ED}" type="pres">
      <dgm:prSet presAssocID="{1322EE29-DFCB-4E71-B243-6FA7017FBD76}" presName="cycle" presStyleCnt="0">
        <dgm:presLayoutVars>
          <dgm:dir/>
          <dgm:resizeHandles val="exact"/>
        </dgm:presLayoutVars>
      </dgm:prSet>
      <dgm:spPr/>
    </dgm:pt>
    <dgm:pt modelId="{76825997-0FD8-4ED8-95A6-153F519E8AF8}" type="pres">
      <dgm:prSet presAssocID="{5E52F5B6-EDEF-4AB8-B380-8B03089A61CF}" presName="node" presStyleLbl="node1" presStyleIdx="0" presStyleCnt="9" custScaleX="194677" custScaleY="150831" custRadScaleRad="100504" custRadScaleInc="-28863">
        <dgm:presLayoutVars>
          <dgm:bulletEnabled val="1"/>
        </dgm:presLayoutVars>
      </dgm:prSet>
      <dgm:spPr/>
    </dgm:pt>
    <dgm:pt modelId="{3833485F-A6F6-4C16-BADD-77EB8753B945}" type="pres">
      <dgm:prSet presAssocID="{ECC49F9E-6AE9-45D4-9446-C775EDAC9AB5}" presName="sibTrans" presStyleLbl="sibTrans2D1" presStyleIdx="0" presStyleCnt="9" custScaleX="194673" custScaleY="150831" custLinFactX="500000" custLinFactY="-149168" custLinFactNeighborX="512512" custLinFactNeighborY="-200000"/>
      <dgm:spPr/>
    </dgm:pt>
    <dgm:pt modelId="{0CA454FC-A4D2-4EF8-B41F-61D000CB4C61}" type="pres">
      <dgm:prSet presAssocID="{ECC49F9E-6AE9-45D4-9446-C775EDAC9AB5}" presName="connectorText" presStyleLbl="sibTrans2D1" presStyleIdx="0" presStyleCnt="9"/>
      <dgm:spPr/>
    </dgm:pt>
    <dgm:pt modelId="{B6DE5862-028F-467D-92A4-6562575E3E66}" type="pres">
      <dgm:prSet presAssocID="{7F168E27-D351-4E1A-8CD1-9169BFE74C11}" presName="node" presStyleLbl="node1" presStyleIdx="1" presStyleCnt="9" custScaleX="194677" custScaleY="150831" custRadScaleRad="108979" custRadScaleInc="65228">
        <dgm:presLayoutVars>
          <dgm:bulletEnabled val="1"/>
        </dgm:presLayoutVars>
      </dgm:prSet>
      <dgm:spPr/>
    </dgm:pt>
    <dgm:pt modelId="{E9C58B42-3C48-4B62-9304-2599C3F2A98B}" type="pres">
      <dgm:prSet presAssocID="{10802E27-FE7F-4DCD-AE64-9618E1E73F2D}" presName="sibTrans" presStyleLbl="sibTrans2D1" presStyleIdx="1" presStyleCnt="9" custScaleX="194677" custScaleY="150831"/>
      <dgm:spPr/>
    </dgm:pt>
    <dgm:pt modelId="{4A416406-B384-4996-9D3C-2576DB272E90}" type="pres">
      <dgm:prSet presAssocID="{10802E27-FE7F-4DCD-AE64-9618E1E73F2D}" presName="connectorText" presStyleLbl="sibTrans2D1" presStyleIdx="1" presStyleCnt="9"/>
      <dgm:spPr/>
    </dgm:pt>
    <dgm:pt modelId="{0EB9F05D-5DAE-4274-9FAE-23FED28BE85B}" type="pres">
      <dgm:prSet presAssocID="{3D65810B-C11A-4D30-9794-0F33D9E5C711}" presName="node" presStyleLbl="node1" presStyleIdx="2" presStyleCnt="9" custScaleX="194677" custScaleY="150831" custRadScaleRad="81611" custRadScaleInc="96937">
        <dgm:presLayoutVars>
          <dgm:bulletEnabled val="1"/>
        </dgm:presLayoutVars>
      </dgm:prSet>
      <dgm:spPr/>
    </dgm:pt>
    <dgm:pt modelId="{A86AE436-8B47-49EA-9303-E1360A28FA77}" type="pres">
      <dgm:prSet presAssocID="{C7E5CEBA-B309-4397-86CB-059564F54FF1}" presName="sibTrans" presStyleLbl="sibTrans2D1" presStyleIdx="2" presStyleCnt="9" custScaleX="194675" custScaleY="150831" custLinFactX="311057" custLinFactY="427038" custLinFactNeighborX="400000" custLinFactNeighborY="500000"/>
      <dgm:spPr/>
    </dgm:pt>
    <dgm:pt modelId="{AC7356E9-04A0-4CF6-BD47-1BA99BEAE3E2}" type="pres">
      <dgm:prSet presAssocID="{C7E5CEBA-B309-4397-86CB-059564F54FF1}" presName="connectorText" presStyleLbl="sibTrans2D1" presStyleIdx="2" presStyleCnt="9"/>
      <dgm:spPr/>
    </dgm:pt>
    <dgm:pt modelId="{BF1574CA-4104-48FC-9CEC-EEE69CD376CC}" type="pres">
      <dgm:prSet presAssocID="{CD85F8FD-A873-4E9B-8857-1EF171ADD458}" presName="node" presStyleLbl="node1" presStyleIdx="3" presStyleCnt="9" custScaleX="194677" custScaleY="150831" custRadScaleRad="126845" custRadScaleInc="36700">
        <dgm:presLayoutVars>
          <dgm:bulletEnabled val="1"/>
        </dgm:presLayoutVars>
      </dgm:prSet>
      <dgm:spPr/>
    </dgm:pt>
    <dgm:pt modelId="{17FB709C-E410-4922-8FAE-1357F7F6DC76}" type="pres">
      <dgm:prSet presAssocID="{21475BB0-636D-41F3-AE5F-4D33D3187489}" presName="sibTrans" presStyleLbl="sibTrans2D1" presStyleIdx="3" presStyleCnt="9" custScaleX="194676" custScaleY="150831"/>
      <dgm:spPr/>
    </dgm:pt>
    <dgm:pt modelId="{F9F5FAB9-D45D-4220-85CC-D8BBD1B97880}" type="pres">
      <dgm:prSet presAssocID="{21475BB0-636D-41F3-AE5F-4D33D3187489}" presName="connectorText" presStyleLbl="sibTrans2D1" presStyleIdx="3" presStyleCnt="9"/>
      <dgm:spPr/>
    </dgm:pt>
    <dgm:pt modelId="{162BBF59-F799-45DD-823D-42F050049109}" type="pres">
      <dgm:prSet presAssocID="{8B674952-0251-4754-A3F1-945E8FAA52F4}" presName="node" presStyleLbl="node1" presStyleIdx="4" presStyleCnt="9" custScaleX="194677" custScaleY="150831" custRadScaleRad="90681" custRadScaleInc="42390">
        <dgm:presLayoutVars>
          <dgm:bulletEnabled val="1"/>
        </dgm:presLayoutVars>
      </dgm:prSet>
      <dgm:spPr/>
    </dgm:pt>
    <dgm:pt modelId="{598F9359-9D72-468D-AEC2-71EF7975EE5B}" type="pres">
      <dgm:prSet presAssocID="{94FA9141-E60F-4B64-B906-7DB9C966FC2C}" presName="sibTrans" presStyleLbl="sibTrans2D1" presStyleIdx="4" presStyleCnt="9" custScaleX="194675" custScaleY="150831"/>
      <dgm:spPr/>
    </dgm:pt>
    <dgm:pt modelId="{FDE88444-4939-419D-A0D4-49E05258F974}" type="pres">
      <dgm:prSet presAssocID="{94FA9141-E60F-4B64-B906-7DB9C966FC2C}" presName="connectorText" presStyleLbl="sibTrans2D1" presStyleIdx="4" presStyleCnt="9"/>
      <dgm:spPr/>
    </dgm:pt>
    <dgm:pt modelId="{7C0B0EA4-249F-4B79-BA31-FF20A29E4115}" type="pres">
      <dgm:prSet presAssocID="{4EEC098C-20C9-45C8-8DA8-3CB51717AA6D}" presName="node" presStyleLbl="node1" presStyleIdx="5" presStyleCnt="9" custScaleX="194677" custScaleY="150831" custRadScaleRad="113032" custRadScaleInc="103981">
        <dgm:presLayoutVars>
          <dgm:bulletEnabled val="1"/>
        </dgm:presLayoutVars>
      </dgm:prSet>
      <dgm:spPr/>
    </dgm:pt>
    <dgm:pt modelId="{5CC70538-F4EF-49B8-821F-699ACF045958}" type="pres">
      <dgm:prSet presAssocID="{13B8E038-278A-49E6-8F1C-17DF78311780}" presName="sibTrans" presStyleLbl="sibTrans2D1" presStyleIdx="5" presStyleCnt="9" custScaleX="194675" custScaleY="150831"/>
      <dgm:spPr/>
    </dgm:pt>
    <dgm:pt modelId="{CCD2FF22-3AD5-461E-A8FD-F244050735B6}" type="pres">
      <dgm:prSet presAssocID="{13B8E038-278A-49E6-8F1C-17DF78311780}" presName="connectorText" presStyleLbl="sibTrans2D1" presStyleIdx="5" presStyleCnt="9"/>
      <dgm:spPr/>
    </dgm:pt>
    <dgm:pt modelId="{919BDCDD-1EBB-4E3D-86C7-01F9838329CC}" type="pres">
      <dgm:prSet presAssocID="{91057518-E46F-4B98-9608-766D0557CCB7}" presName="node" presStyleLbl="node1" presStyleIdx="6" presStyleCnt="9" custScaleX="194677" custScaleY="150831" custRadScaleRad="88002" custRadScaleInc="106500">
        <dgm:presLayoutVars>
          <dgm:bulletEnabled val="1"/>
        </dgm:presLayoutVars>
      </dgm:prSet>
      <dgm:spPr/>
    </dgm:pt>
    <dgm:pt modelId="{C5C9F376-8C1A-4C0C-BBB8-AC3133F50F4B}" type="pres">
      <dgm:prSet presAssocID="{A67A1868-B101-4C38-9E83-7CB092D9FECF}" presName="sibTrans" presStyleLbl="sibTrans2D1" presStyleIdx="6" presStyleCnt="9" custScaleX="194675" custScaleY="150831" custLinFactY="-6346" custLinFactNeighborX="70976" custLinFactNeighborY="-100000"/>
      <dgm:spPr/>
    </dgm:pt>
    <dgm:pt modelId="{C04C7C37-0129-4E75-9083-E831350A9F42}" type="pres">
      <dgm:prSet presAssocID="{A67A1868-B101-4C38-9E83-7CB092D9FECF}" presName="connectorText" presStyleLbl="sibTrans2D1" presStyleIdx="6" presStyleCnt="9"/>
      <dgm:spPr/>
    </dgm:pt>
    <dgm:pt modelId="{FCED9BCB-91A0-4690-BE4F-E71050031763}" type="pres">
      <dgm:prSet presAssocID="{0C1B1138-C855-4351-8D2A-BC3D3EF32AB4}" presName="node" presStyleLbl="node1" presStyleIdx="7" presStyleCnt="9" custScaleX="194677" custScaleY="150831" custRadScaleRad="109645" custRadScaleInc="122904">
        <dgm:presLayoutVars>
          <dgm:bulletEnabled val="1"/>
        </dgm:presLayoutVars>
      </dgm:prSet>
      <dgm:spPr/>
    </dgm:pt>
    <dgm:pt modelId="{B9F42DCD-1556-4481-AF52-9E0AF55DA772}" type="pres">
      <dgm:prSet presAssocID="{C9D13487-13DF-4E11-A101-0C0EDCC35CFF}" presName="sibTrans" presStyleLbl="sibTrans2D1" presStyleIdx="7" presStyleCnt="9" custScaleX="194677" custScaleY="150831" custLinFactX="1631971" custLinFactY="-236326" custLinFactNeighborX="1700000" custLinFactNeighborY="-300000"/>
      <dgm:spPr/>
    </dgm:pt>
    <dgm:pt modelId="{527A1E27-4031-4BBA-A772-4D41F0487F6E}" type="pres">
      <dgm:prSet presAssocID="{C9D13487-13DF-4E11-A101-0C0EDCC35CFF}" presName="connectorText" presStyleLbl="sibTrans2D1" presStyleIdx="7" presStyleCnt="9"/>
      <dgm:spPr/>
    </dgm:pt>
    <dgm:pt modelId="{D4978C9C-D467-41F0-90C1-78176671700E}" type="pres">
      <dgm:prSet presAssocID="{70D0C92D-AA1A-46FC-A4CB-E5FE2673C1C1}" presName="node" presStyleLbl="node1" presStyleIdx="8" presStyleCnt="9" custScaleX="194677" custScaleY="36431" custRadScaleRad="115697" custRadScaleInc="-671609">
        <dgm:presLayoutVars>
          <dgm:bulletEnabled val="1"/>
        </dgm:presLayoutVars>
      </dgm:prSet>
      <dgm:spPr/>
    </dgm:pt>
    <dgm:pt modelId="{1882E1A8-4113-4237-B6F9-6C232FF4A7AB}" type="pres">
      <dgm:prSet presAssocID="{8EC930F8-5DE0-44D5-9F49-D5D30777C952}" presName="sibTrans" presStyleLbl="sibTrans2D1" presStyleIdx="8" presStyleCnt="9" custScaleX="194673" custScaleY="150831" custLinFactX="1400000" custLinFactY="-149047" custLinFactNeighborX="1491667" custLinFactNeighborY="-200000"/>
      <dgm:spPr/>
    </dgm:pt>
    <dgm:pt modelId="{EC528B58-7044-4AB0-BA07-C1C9DCA0FFD6}" type="pres">
      <dgm:prSet presAssocID="{8EC930F8-5DE0-44D5-9F49-D5D30777C952}" presName="connectorText" presStyleLbl="sibTrans2D1" presStyleIdx="8" presStyleCnt="9"/>
      <dgm:spPr/>
    </dgm:pt>
  </dgm:ptLst>
  <dgm:cxnLst>
    <dgm:cxn modelId="{AC730102-D7D7-44D4-9304-A2FC387D1294}" type="presOf" srcId="{70D0C92D-AA1A-46FC-A4CB-E5FE2673C1C1}" destId="{D4978C9C-D467-41F0-90C1-78176671700E}" srcOrd="0" destOrd="0" presId="urn:microsoft.com/office/officeart/2005/8/layout/cycle2"/>
    <dgm:cxn modelId="{535C4E0C-7CDD-4A9D-BDFF-E8247CC22E05}" type="presOf" srcId="{4EEC098C-20C9-45C8-8DA8-3CB51717AA6D}" destId="{7C0B0EA4-249F-4B79-BA31-FF20A29E4115}" srcOrd="0" destOrd="0" presId="urn:microsoft.com/office/officeart/2005/8/layout/cycle2"/>
    <dgm:cxn modelId="{FD8D5117-8DCF-423D-A8BB-51133C925130}" type="presOf" srcId="{13B8E038-278A-49E6-8F1C-17DF78311780}" destId="{CCD2FF22-3AD5-461E-A8FD-F244050735B6}" srcOrd="1" destOrd="0" presId="urn:microsoft.com/office/officeart/2005/8/layout/cycle2"/>
    <dgm:cxn modelId="{B9644C1C-21FD-4F50-8E6D-BBD31A65EE6F}" type="presOf" srcId="{8B674952-0251-4754-A3F1-945E8FAA52F4}" destId="{162BBF59-F799-45DD-823D-42F050049109}" srcOrd="0" destOrd="0" presId="urn:microsoft.com/office/officeart/2005/8/layout/cycle2"/>
    <dgm:cxn modelId="{8BB4E228-8F6C-4222-A16E-8143E3A1CF10}" type="presOf" srcId="{91057518-E46F-4B98-9608-766D0557CCB7}" destId="{919BDCDD-1EBB-4E3D-86C7-01F9838329CC}" srcOrd="0" destOrd="0" presId="urn:microsoft.com/office/officeart/2005/8/layout/cycle2"/>
    <dgm:cxn modelId="{2998B13A-8478-4122-BD88-B4ABB93B6F48}" type="presOf" srcId="{13B8E038-278A-49E6-8F1C-17DF78311780}" destId="{5CC70538-F4EF-49B8-821F-699ACF045958}" srcOrd="0" destOrd="0" presId="urn:microsoft.com/office/officeart/2005/8/layout/cycle2"/>
    <dgm:cxn modelId="{3BC0303F-47DD-46BE-A924-CD4004749601}" srcId="{1322EE29-DFCB-4E71-B243-6FA7017FBD76}" destId="{70D0C92D-AA1A-46FC-A4CB-E5FE2673C1C1}" srcOrd="8" destOrd="0" parTransId="{ACFFF9F7-0252-4250-B902-7FB65BE485CC}" sibTransId="{8EC930F8-5DE0-44D5-9F49-D5D30777C952}"/>
    <dgm:cxn modelId="{54631142-2DBD-4498-9C09-1AD4CC026C98}" type="presOf" srcId="{CD85F8FD-A873-4E9B-8857-1EF171ADD458}" destId="{BF1574CA-4104-48FC-9CEC-EEE69CD376CC}" srcOrd="0" destOrd="0" presId="urn:microsoft.com/office/officeart/2005/8/layout/cycle2"/>
    <dgm:cxn modelId="{06219262-E896-485E-B21E-FB7D09958C68}" type="presOf" srcId="{A67A1868-B101-4C38-9E83-7CB092D9FECF}" destId="{C5C9F376-8C1A-4C0C-BBB8-AC3133F50F4B}" srcOrd="0" destOrd="0" presId="urn:microsoft.com/office/officeart/2005/8/layout/cycle2"/>
    <dgm:cxn modelId="{3B50FA67-D862-43E4-A34B-55C72B6379BE}" srcId="{1322EE29-DFCB-4E71-B243-6FA7017FBD76}" destId="{CD85F8FD-A873-4E9B-8857-1EF171ADD458}" srcOrd="3" destOrd="0" parTransId="{1655727E-E022-48A3-A9F7-4EC32F581EDC}" sibTransId="{21475BB0-636D-41F3-AE5F-4D33D3187489}"/>
    <dgm:cxn modelId="{E674E44A-5ADC-4C29-BB3A-66D7BB48C5BC}" type="presOf" srcId="{94FA9141-E60F-4B64-B906-7DB9C966FC2C}" destId="{FDE88444-4939-419D-A0D4-49E05258F974}" srcOrd="1" destOrd="0" presId="urn:microsoft.com/office/officeart/2005/8/layout/cycle2"/>
    <dgm:cxn modelId="{65ECCA4B-78F6-48F2-82C4-2C86E3D1525F}" srcId="{1322EE29-DFCB-4E71-B243-6FA7017FBD76}" destId="{3D65810B-C11A-4D30-9794-0F33D9E5C711}" srcOrd="2" destOrd="0" parTransId="{8EC417D2-2932-46B4-A2F9-5CF98BA658EB}" sibTransId="{C7E5CEBA-B309-4397-86CB-059564F54FF1}"/>
    <dgm:cxn modelId="{9312116F-4655-4A44-BA2C-A21CA0C5F656}" type="presOf" srcId="{0C1B1138-C855-4351-8D2A-BC3D3EF32AB4}" destId="{FCED9BCB-91A0-4690-BE4F-E71050031763}" srcOrd="0" destOrd="0" presId="urn:microsoft.com/office/officeart/2005/8/layout/cycle2"/>
    <dgm:cxn modelId="{8EE96F50-A718-43ED-AB3D-A47AFD09766D}" srcId="{1322EE29-DFCB-4E71-B243-6FA7017FBD76}" destId="{0C1B1138-C855-4351-8D2A-BC3D3EF32AB4}" srcOrd="7" destOrd="0" parTransId="{CB89C53A-62FF-4225-B169-97887BD3E4AA}" sibTransId="{C9D13487-13DF-4E11-A101-0C0EDCC35CFF}"/>
    <dgm:cxn modelId="{6ED0F970-FD35-4746-A1D9-D568718D049B}" srcId="{1322EE29-DFCB-4E71-B243-6FA7017FBD76}" destId="{4EEC098C-20C9-45C8-8DA8-3CB51717AA6D}" srcOrd="5" destOrd="0" parTransId="{90FE1FD5-524A-4279-B85B-86BE97BADCB8}" sibTransId="{13B8E038-278A-49E6-8F1C-17DF78311780}"/>
    <dgm:cxn modelId="{D85E0072-181E-4E06-ADAF-021F1A38573D}" type="presOf" srcId="{ECC49F9E-6AE9-45D4-9446-C775EDAC9AB5}" destId="{0CA454FC-A4D2-4EF8-B41F-61D000CB4C61}" srcOrd="1" destOrd="0" presId="urn:microsoft.com/office/officeart/2005/8/layout/cycle2"/>
    <dgm:cxn modelId="{80AB3152-990C-42D4-AD18-82490A2B37A8}" srcId="{1322EE29-DFCB-4E71-B243-6FA7017FBD76}" destId="{5E52F5B6-EDEF-4AB8-B380-8B03089A61CF}" srcOrd="0" destOrd="0" parTransId="{E7580DE3-EFC4-4079-85FB-43E4EF8126DD}" sibTransId="{ECC49F9E-6AE9-45D4-9446-C775EDAC9AB5}"/>
    <dgm:cxn modelId="{6DB39674-FD5E-4CBE-AD8E-071E120D4D44}" type="presOf" srcId="{C7E5CEBA-B309-4397-86CB-059564F54FF1}" destId="{AC7356E9-04A0-4CF6-BD47-1BA99BEAE3E2}" srcOrd="1" destOrd="0" presId="urn:microsoft.com/office/officeart/2005/8/layout/cycle2"/>
    <dgm:cxn modelId="{00E9D087-D337-4D2B-A766-F375EF5BF532}" srcId="{1322EE29-DFCB-4E71-B243-6FA7017FBD76}" destId="{91057518-E46F-4B98-9608-766D0557CCB7}" srcOrd="6" destOrd="0" parTransId="{4C871E3D-CC67-4F40-A000-4FDEA68313C2}" sibTransId="{A67A1868-B101-4C38-9E83-7CB092D9FECF}"/>
    <dgm:cxn modelId="{CC539C8F-322D-43E7-B10E-6A0EAAD1BADF}" type="presOf" srcId="{10802E27-FE7F-4DCD-AE64-9618E1E73F2D}" destId="{4A416406-B384-4996-9D3C-2576DB272E90}" srcOrd="1" destOrd="0" presId="urn:microsoft.com/office/officeart/2005/8/layout/cycle2"/>
    <dgm:cxn modelId="{D56F2D91-AA45-4CBB-9122-53F6696867E6}" type="presOf" srcId="{ECC49F9E-6AE9-45D4-9446-C775EDAC9AB5}" destId="{3833485F-A6F6-4C16-BADD-77EB8753B945}" srcOrd="0" destOrd="0" presId="urn:microsoft.com/office/officeart/2005/8/layout/cycle2"/>
    <dgm:cxn modelId="{F43333AA-B72F-4ED2-89F6-44CB901235A6}" type="presOf" srcId="{8EC930F8-5DE0-44D5-9F49-D5D30777C952}" destId="{1882E1A8-4113-4237-B6F9-6C232FF4A7AB}" srcOrd="0" destOrd="0" presId="urn:microsoft.com/office/officeart/2005/8/layout/cycle2"/>
    <dgm:cxn modelId="{BA9594AB-A509-47F7-8E4B-B09B5787E35D}" type="presOf" srcId="{94FA9141-E60F-4B64-B906-7DB9C966FC2C}" destId="{598F9359-9D72-468D-AEC2-71EF7975EE5B}" srcOrd="0" destOrd="0" presId="urn:microsoft.com/office/officeart/2005/8/layout/cycle2"/>
    <dgm:cxn modelId="{E6C0CEB5-5FCF-4EEC-8F7C-749767788B12}" type="presOf" srcId="{1322EE29-DFCB-4E71-B243-6FA7017FBD76}" destId="{B65CD11F-C06D-4C22-AB00-B8DFEA5965ED}" srcOrd="0" destOrd="0" presId="urn:microsoft.com/office/officeart/2005/8/layout/cycle2"/>
    <dgm:cxn modelId="{C8F0FFB9-105A-4263-8B56-D0E8F2FC427B}" type="presOf" srcId="{8EC930F8-5DE0-44D5-9F49-D5D30777C952}" destId="{EC528B58-7044-4AB0-BA07-C1C9DCA0FFD6}" srcOrd="1" destOrd="0" presId="urn:microsoft.com/office/officeart/2005/8/layout/cycle2"/>
    <dgm:cxn modelId="{578982BA-9517-4543-962C-BB51BCD37785}" type="presOf" srcId="{5E52F5B6-EDEF-4AB8-B380-8B03089A61CF}" destId="{76825997-0FD8-4ED8-95A6-153F519E8AF8}" srcOrd="0" destOrd="0" presId="urn:microsoft.com/office/officeart/2005/8/layout/cycle2"/>
    <dgm:cxn modelId="{4A28D5BE-3765-4044-878F-00BDF655AA11}" srcId="{1322EE29-DFCB-4E71-B243-6FA7017FBD76}" destId="{8B674952-0251-4754-A3F1-945E8FAA52F4}" srcOrd="4" destOrd="0" parTransId="{E852A989-2359-4110-A36F-0E7438127C5C}" sibTransId="{94FA9141-E60F-4B64-B906-7DB9C966FC2C}"/>
    <dgm:cxn modelId="{5FB459BF-8367-4748-8B53-1CB568E1AD77}" type="presOf" srcId="{A67A1868-B101-4C38-9E83-7CB092D9FECF}" destId="{C04C7C37-0129-4E75-9083-E831350A9F42}" srcOrd="1" destOrd="0" presId="urn:microsoft.com/office/officeart/2005/8/layout/cycle2"/>
    <dgm:cxn modelId="{C5D794C0-FE8F-4E37-8716-4A93A5A6398E}" type="presOf" srcId="{21475BB0-636D-41F3-AE5F-4D33D3187489}" destId="{F9F5FAB9-D45D-4220-85CC-D8BBD1B97880}" srcOrd="1" destOrd="0" presId="urn:microsoft.com/office/officeart/2005/8/layout/cycle2"/>
    <dgm:cxn modelId="{36DCF8C6-19DA-4032-A7F8-957A37543115}" type="presOf" srcId="{7F168E27-D351-4E1A-8CD1-9169BFE74C11}" destId="{B6DE5862-028F-467D-92A4-6562575E3E66}" srcOrd="0" destOrd="0" presId="urn:microsoft.com/office/officeart/2005/8/layout/cycle2"/>
    <dgm:cxn modelId="{8C04E6D6-954F-45C9-81A7-CF1580E00A2C}" type="presOf" srcId="{21475BB0-636D-41F3-AE5F-4D33D3187489}" destId="{17FB709C-E410-4922-8FAE-1357F7F6DC76}" srcOrd="0" destOrd="0" presId="urn:microsoft.com/office/officeart/2005/8/layout/cycle2"/>
    <dgm:cxn modelId="{CBD60BD8-FE53-42EC-8EA0-87DBD9C1FFDD}" type="presOf" srcId="{3D65810B-C11A-4D30-9794-0F33D9E5C711}" destId="{0EB9F05D-5DAE-4274-9FAE-23FED28BE85B}" srcOrd="0" destOrd="0" presId="urn:microsoft.com/office/officeart/2005/8/layout/cycle2"/>
    <dgm:cxn modelId="{F2FC74F1-5216-4C05-A2B9-C7EA50DB8958}" type="presOf" srcId="{C9D13487-13DF-4E11-A101-0C0EDCC35CFF}" destId="{B9F42DCD-1556-4481-AF52-9E0AF55DA772}" srcOrd="0" destOrd="0" presId="urn:microsoft.com/office/officeart/2005/8/layout/cycle2"/>
    <dgm:cxn modelId="{715C77F3-550E-4BB5-B6BD-3D766A75029C}" type="presOf" srcId="{C9D13487-13DF-4E11-A101-0C0EDCC35CFF}" destId="{527A1E27-4031-4BBA-A772-4D41F0487F6E}" srcOrd="1" destOrd="0" presId="urn:microsoft.com/office/officeart/2005/8/layout/cycle2"/>
    <dgm:cxn modelId="{2310D3FA-58A2-4733-BC7F-BD6B9B06CD05}" srcId="{1322EE29-DFCB-4E71-B243-6FA7017FBD76}" destId="{7F168E27-D351-4E1A-8CD1-9169BFE74C11}" srcOrd="1" destOrd="0" parTransId="{F1E5EBE0-49F2-4523-A776-6A8174279683}" sibTransId="{10802E27-FE7F-4DCD-AE64-9618E1E73F2D}"/>
    <dgm:cxn modelId="{4D4B01FC-3A5A-43CC-B593-1BFA559E1DF9}" type="presOf" srcId="{10802E27-FE7F-4DCD-AE64-9618E1E73F2D}" destId="{E9C58B42-3C48-4B62-9304-2599C3F2A98B}" srcOrd="0" destOrd="0" presId="urn:microsoft.com/office/officeart/2005/8/layout/cycle2"/>
    <dgm:cxn modelId="{ED4FCBFE-8C3C-4EF3-B70A-3755A239ADBE}" type="presOf" srcId="{C7E5CEBA-B309-4397-86CB-059564F54FF1}" destId="{A86AE436-8B47-49EA-9303-E1360A28FA77}" srcOrd="0" destOrd="0" presId="urn:microsoft.com/office/officeart/2005/8/layout/cycle2"/>
    <dgm:cxn modelId="{FC97BDDF-7DB7-4FDA-9B2F-C2FD21FCDCC1}" type="presParOf" srcId="{B65CD11F-C06D-4C22-AB00-B8DFEA5965ED}" destId="{76825997-0FD8-4ED8-95A6-153F519E8AF8}" srcOrd="0" destOrd="0" presId="urn:microsoft.com/office/officeart/2005/8/layout/cycle2"/>
    <dgm:cxn modelId="{75260DE3-3EBC-4CB2-A5D7-057060985AF8}" type="presParOf" srcId="{B65CD11F-C06D-4C22-AB00-B8DFEA5965ED}" destId="{3833485F-A6F6-4C16-BADD-77EB8753B945}" srcOrd="1" destOrd="0" presId="urn:microsoft.com/office/officeart/2005/8/layout/cycle2"/>
    <dgm:cxn modelId="{4950B7BC-87DF-46E5-AB65-CF47605EC6F1}" type="presParOf" srcId="{3833485F-A6F6-4C16-BADD-77EB8753B945}" destId="{0CA454FC-A4D2-4EF8-B41F-61D000CB4C61}" srcOrd="0" destOrd="0" presId="urn:microsoft.com/office/officeart/2005/8/layout/cycle2"/>
    <dgm:cxn modelId="{6393FD32-CE86-43B5-8FE2-21A893627B04}" type="presParOf" srcId="{B65CD11F-C06D-4C22-AB00-B8DFEA5965ED}" destId="{B6DE5862-028F-467D-92A4-6562575E3E66}" srcOrd="2" destOrd="0" presId="urn:microsoft.com/office/officeart/2005/8/layout/cycle2"/>
    <dgm:cxn modelId="{73DE3BF7-BA5B-4EC1-BEE1-FFE75985A892}" type="presParOf" srcId="{B65CD11F-C06D-4C22-AB00-B8DFEA5965ED}" destId="{E9C58B42-3C48-4B62-9304-2599C3F2A98B}" srcOrd="3" destOrd="0" presId="urn:microsoft.com/office/officeart/2005/8/layout/cycle2"/>
    <dgm:cxn modelId="{5E3A7F45-572B-4B4B-B45A-DD2335925E68}" type="presParOf" srcId="{E9C58B42-3C48-4B62-9304-2599C3F2A98B}" destId="{4A416406-B384-4996-9D3C-2576DB272E90}" srcOrd="0" destOrd="0" presId="urn:microsoft.com/office/officeart/2005/8/layout/cycle2"/>
    <dgm:cxn modelId="{46133EA0-AF69-40E2-A7C9-D82BC1F9E81D}" type="presParOf" srcId="{B65CD11F-C06D-4C22-AB00-B8DFEA5965ED}" destId="{0EB9F05D-5DAE-4274-9FAE-23FED28BE85B}" srcOrd="4" destOrd="0" presId="urn:microsoft.com/office/officeart/2005/8/layout/cycle2"/>
    <dgm:cxn modelId="{FBD84510-581C-4DDB-AB79-19824313D085}" type="presParOf" srcId="{B65CD11F-C06D-4C22-AB00-B8DFEA5965ED}" destId="{A86AE436-8B47-49EA-9303-E1360A28FA77}" srcOrd="5" destOrd="0" presId="urn:microsoft.com/office/officeart/2005/8/layout/cycle2"/>
    <dgm:cxn modelId="{DAB4B92A-D4D2-4EFD-9A42-9FB5531CC345}" type="presParOf" srcId="{A86AE436-8B47-49EA-9303-E1360A28FA77}" destId="{AC7356E9-04A0-4CF6-BD47-1BA99BEAE3E2}" srcOrd="0" destOrd="0" presId="urn:microsoft.com/office/officeart/2005/8/layout/cycle2"/>
    <dgm:cxn modelId="{AD893C6F-CBAF-4E40-BC0D-4384C6324647}" type="presParOf" srcId="{B65CD11F-C06D-4C22-AB00-B8DFEA5965ED}" destId="{BF1574CA-4104-48FC-9CEC-EEE69CD376CC}" srcOrd="6" destOrd="0" presId="urn:microsoft.com/office/officeart/2005/8/layout/cycle2"/>
    <dgm:cxn modelId="{AA3B8CED-2E8C-4D8C-941D-448822E0F28B}" type="presParOf" srcId="{B65CD11F-C06D-4C22-AB00-B8DFEA5965ED}" destId="{17FB709C-E410-4922-8FAE-1357F7F6DC76}" srcOrd="7" destOrd="0" presId="urn:microsoft.com/office/officeart/2005/8/layout/cycle2"/>
    <dgm:cxn modelId="{A475668C-5782-4DB4-B2DC-A93CF006C1F0}" type="presParOf" srcId="{17FB709C-E410-4922-8FAE-1357F7F6DC76}" destId="{F9F5FAB9-D45D-4220-85CC-D8BBD1B97880}" srcOrd="0" destOrd="0" presId="urn:microsoft.com/office/officeart/2005/8/layout/cycle2"/>
    <dgm:cxn modelId="{5391835D-3679-4639-9D9A-3D5CDECD2391}" type="presParOf" srcId="{B65CD11F-C06D-4C22-AB00-B8DFEA5965ED}" destId="{162BBF59-F799-45DD-823D-42F050049109}" srcOrd="8" destOrd="0" presId="urn:microsoft.com/office/officeart/2005/8/layout/cycle2"/>
    <dgm:cxn modelId="{A157A69C-A416-4555-A117-A0A48025FA88}" type="presParOf" srcId="{B65CD11F-C06D-4C22-AB00-B8DFEA5965ED}" destId="{598F9359-9D72-468D-AEC2-71EF7975EE5B}" srcOrd="9" destOrd="0" presId="urn:microsoft.com/office/officeart/2005/8/layout/cycle2"/>
    <dgm:cxn modelId="{F3196A6B-3072-478E-8F28-4A3F34791009}" type="presParOf" srcId="{598F9359-9D72-468D-AEC2-71EF7975EE5B}" destId="{FDE88444-4939-419D-A0D4-49E05258F974}" srcOrd="0" destOrd="0" presId="urn:microsoft.com/office/officeart/2005/8/layout/cycle2"/>
    <dgm:cxn modelId="{41F1A2CC-1CDA-46AD-8929-B76ED800C3DB}" type="presParOf" srcId="{B65CD11F-C06D-4C22-AB00-B8DFEA5965ED}" destId="{7C0B0EA4-249F-4B79-BA31-FF20A29E4115}" srcOrd="10" destOrd="0" presId="urn:microsoft.com/office/officeart/2005/8/layout/cycle2"/>
    <dgm:cxn modelId="{7AF04D19-F0CC-4D53-9C20-519FDD96BC4E}" type="presParOf" srcId="{B65CD11F-C06D-4C22-AB00-B8DFEA5965ED}" destId="{5CC70538-F4EF-49B8-821F-699ACF045958}" srcOrd="11" destOrd="0" presId="urn:microsoft.com/office/officeart/2005/8/layout/cycle2"/>
    <dgm:cxn modelId="{B6043172-5E33-4C82-9037-98C2F7482D01}" type="presParOf" srcId="{5CC70538-F4EF-49B8-821F-699ACF045958}" destId="{CCD2FF22-3AD5-461E-A8FD-F244050735B6}" srcOrd="0" destOrd="0" presId="urn:microsoft.com/office/officeart/2005/8/layout/cycle2"/>
    <dgm:cxn modelId="{38D68A9E-120E-40B7-9EE9-A20A866BA0E3}" type="presParOf" srcId="{B65CD11F-C06D-4C22-AB00-B8DFEA5965ED}" destId="{919BDCDD-1EBB-4E3D-86C7-01F9838329CC}" srcOrd="12" destOrd="0" presId="urn:microsoft.com/office/officeart/2005/8/layout/cycle2"/>
    <dgm:cxn modelId="{85B3DF7F-F7E7-4D12-8271-F05AF0528FB1}" type="presParOf" srcId="{B65CD11F-C06D-4C22-AB00-B8DFEA5965ED}" destId="{C5C9F376-8C1A-4C0C-BBB8-AC3133F50F4B}" srcOrd="13" destOrd="0" presId="urn:microsoft.com/office/officeart/2005/8/layout/cycle2"/>
    <dgm:cxn modelId="{2157633F-88A6-4C16-BCCF-837D470C977C}" type="presParOf" srcId="{C5C9F376-8C1A-4C0C-BBB8-AC3133F50F4B}" destId="{C04C7C37-0129-4E75-9083-E831350A9F42}" srcOrd="0" destOrd="0" presId="urn:microsoft.com/office/officeart/2005/8/layout/cycle2"/>
    <dgm:cxn modelId="{5903747A-17BA-4103-BB2B-273E5BE4B224}" type="presParOf" srcId="{B65CD11F-C06D-4C22-AB00-B8DFEA5965ED}" destId="{FCED9BCB-91A0-4690-BE4F-E71050031763}" srcOrd="14" destOrd="0" presId="urn:microsoft.com/office/officeart/2005/8/layout/cycle2"/>
    <dgm:cxn modelId="{45F023C5-EE10-4436-9DBD-755D70D42EC5}" type="presParOf" srcId="{B65CD11F-C06D-4C22-AB00-B8DFEA5965ED}" destId="{B9F42DCD-1556-4481-AF52-9E0AF55DA772}" srcOrd="15" destOrd="0" presId="urn:microsoft.com/office/officeart/2005/8/layout/cycle2"/>
    <dgm:cxn modelId="{E3AF04B3-9019-4BAB-B4C7-4BAEA8A53424}" type="presParOf" srcId="{B9F42DCD-1556-4481-AF52-9E0AF55DA772}" destId="{527A1E27-4031-4BBA-A772-4D41F0487F6E}" srcOrd="0" destOrd="0" presId="urn:microsoft.com/office/officeart/2005/8/layout/cycle2"/>
    <dgm:cxn modelId="{D453E17E-644D-49AD-B0A1-063B7F223384}" type="presParOf" srcId="{B65CD11F-C06D-4C22-AB00-B8DFEA5965ED}" destId="{D4978C9C-D467-41F0-90C1-78176671700E}" srcOrd="16" destOrd="0" presId="urn:microsoft.com/office/officeart/2005/8/layout/cycle2"/>
    <dgm:cxn modelId="{E034CF5E-D721-47B9-9F2B-DCED37AC653B}" type="presParOf" srcId="{B65CD11F-C06D-4C22-AB00-B8DFEA5965ED}" destId="{1882E1A8-4113-4237-B6F9-6C232FF4A7AB}" srcOrd="17" destOrd="0" presId="urn:microsoft.com/office/officeart/2005/8/layout/cycle2"/>
    <dgm:cxn modelId="{CC871C71-1E06-4C96-A358-0A20A79BCDE3}" type="presParOf" srcId="{1882E1A8-4113-4237-B6F9-6C232FF4A7AB}" destId="{EC528B58-7044-4AB0-BA07-C1C9DCA0FFD6}" srcOrd="0" destOrd="0" presId="urn:microsoft.com/office/officeart/2005/8/layout/cycle2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25997-0FD8-4ED8-95A6-153F519E8AF8}">
      <dsp:nvSpPr>
        <dsp:cNvPr id="0" name=""/>
        <dsp:cNvSpPr/>
      </dsp:nvSpPr>
      <dsp:spPr>
        <a:xfrm>
          <a:off x="2172251" y="-249856"/>
          <a:ext cx="1930933" cy="149603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00B050"/>
              </a:solidFill>
            </a:rPr>
            <a:t>Οζίδιο</a:t>
          </a:r>
        </a:p>
      </dsp:txBody>
      <dsp:txXfrm>
        <a:off x="2455030" y="-30766"/>
        <a:ext cx="1365375" cy="1057859"/>
      </dsp:txXfrm>
    </dsp:sp>
    <dsp:sp modelId="{3833485F-A6F6-4C16-BADD-77EB8753B945}">
      <dsp:nvSpPr>
        <dsp:cNvPr id="0" name=""/>
        <dsp:cNvSpPr/>
      </dsp:nvSpPr>
      <dsp:spPr>
        <a:xfrm rot="1171877">
          <a:off x="6033727" y="-252456"/>
          <a:ext cx="392328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>
        <a:off x="6037113" y="-171147"/>
        <a:ext cx="274630" cy="302947"/>
      </dsp:txXfrm>
    </dsp:sp>
    <dsp:sp modelId="{B6DE5862-028F-467D-92A4-6562575E3E66}">
      <dsp:nvSpPr>
        <dsp:cNvPr id="0" name=""/>
        <dsp:cNvSpPr/>
      </dsp:nvSpPr>
      <dsp:spPr>
        <a:xfrm>
          <a:off x="4286282" y="500060"/>
          <a:ext cx="1930933" cy="149603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FFC000"/>
              </a:solidFill>
            </a:rPr>
            <a:t>Σταφυλή</a:t>
          </a:r>
          <a:endParaRPr lang="el-GR" sz="1800" kern="1200" dirty="0">
            <a:solidFill>
              <a:srgbClr val="FFC000"/>
            </a:solidFill>
          </a:endParaRPr>
        </a:p>
      </dsp:txBody>
      <dsp:txXfrm>
        <a:off x="4569061" y="719150"/>
        <a:ext cx="1365375" cy="1057859"/>
      </dsp:txXfrm>
    </dsp:sp>
    <dsp:sp modelId="{E9C58B42-3C48-4B62-9304-2599C3F2A98B}">
      <dsp:nvSpPr>
        <dsp:cNvPr id="0" name=""/>
        <dsp:cNvSpPr/>
      </dsp:nvSpPr>
      <dsp:spPr>
        <a:xfrm rot="5685803">
          <a:off x="5065878" y="1849560"/>
          <a:ext cx="229426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 rot="10800000">
        <a:off x="5103150" y="1916248"/>
        <a:ext cx="160598" cy="302947"/>
      </dsp:txXfrm>
    </dsp:sp>
    <dsp:sp modelId="{0EB9F05D-5DAE-4274-9FAE-23FED28BE85B}">
      <dsp:nvSpPr>
        <dsp:cNvPr id="0" name=""/>
        <dsp:cNvSpPr/>
      </dsp:nvSpPr>
      <dsp:spPr>
        <a:xfrm>
          <a:off x="4143413" y="2214581"/>
          <a:ext cx="1930933" cy="149603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FFC000"/>
              </a:solidFill>
            </a:rPr>
            <a:t>Πυραμίδα</a:t>
          </a:r>
          <a:endParaRPr lang="el-GR" sz="1800" kern="1200" dirty="0">
            <a:solidFill>
              <a:srgbClr val="FFC000"/>
            </a:solidFill>
          </a:endParaRPr>
        </a:p>
      </dsp:txBody>
      <dsp:txXfrm>
        <a:off x="4426192" y="2433671"/>
        <a:ext cx="1365375" cy="1057859"/>
      </dsp:txXfrm>
    </dsp:sp>
    <dsp:sp modelId="{A86AE436-8B47-49EA-9303-E1360A28FA77}">
      <dsp:nvSpPr>
        <dsp:cNvPr id="0" name=""/>
        <dsp:cNvSpPr/>
      </dsp:nvSpPr>
      <dsp:spPr>
        <a:xfrm rot="15136795">
          <a:off x="5563612" y="4962517"/>
          <a:ext cx="74007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 rot="10800000">
        <a:off x="5578092" y="5074074"/>
        <a:ext cx="51805" cy="302947"/>
      </dsp:txXfrm>
    </dsp:sp>
    <dsp:sp modelId="{BF1574CA-4104-48FC-9CEC-EEE69CD376CC}">
      <dsp:nvSpPr>
        <dsp:cNvPr id="0" name=""/>
        <dsp:cNvSpPr/>
      </dsp:nvSpPr>
      <dsp:spPr>
        <a:xfrm>
          <a:off x="4585599" y="3598457"/>
          <a:ext cx="1930933" cy="1496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Φύμα</a:t>
          </a:r>
        </a:p>
      </dsp:txBody>
      <dsp:txXfrm>
        <a:off x="4868378" y="3817547"/>
        <a:ext cx="1365375" cy="1057859"/>
      </dsp:txXfrm>
    </dsp:sp>
    <dsp:sp modelId="{17FB709C-E410-4922-8FAE-1357F7F6DC76}">
      <dsp:nvSpPr>
        <dsp:cNvPr id="0" name=""/>
        <dsp:cNvSpPr/>
      </dsp:nvSpPr>
      <dsp:spPr>
        <a:xfrm rot="21108233">
          <a:off x="4598280" y="4223829"/>
          <a:ext cx="103087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>
        <a:off x="4598438" y="4327016"/>
        <a:ext cx="72161" cy="302947"/>
      </dsp:txXfrm>
    </dsp:sp>
    <dsp:sp modelId="{162BBF59-F799-45DD-823D-42F050049109}">
      <dsp:nvSpPr>
        <dsp:cNvPr id="0" name=""/>
        <dsp:cNvSpPr/>
      </dsp:nvSpPr>
      <dsp:spPr>
        <a:xfrm>
          <a:off x="2786083" y="3857646"/>
          <a:ext cx="1930933" cy="1496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Φύλλο</a:t>
          </a:r>
        </a:p>
      </dsp:txBody>
      <dsp:txXfrm>
        <a:off x="3068862" y="4076736"/>
        <a:ext cx="1365375" cy="1057859"/>
      </dsp:txXfrm>
    </dsp:sp>
    <dsp:sp modelId="{598F9359-9D72-468D-AEC2-71EF7975EE5B}">
      <dsp:nvSpPr>
        <dsp:cNvPr id="0" name=""/>
        <dsp:cNvSpPr/>
      </dsp:nvSpPr>
      <dsp:spPr>
        <a:xfrm rot="10922709">
          <a:off x="2715641" y="4317533"/>
          <a:ext cx="73693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 rot="10800000">
        <a:off x="2737742" y="4418910"/>
        <a:ext cx="51585" cy="302947"/>
      </dsp:txXfrm>
    </dsp:sp>
    <dsp:sp modelId="{7C0B0EA4-249F-4B79-BA31-FF20A29E4115}">
      <dsp:nvSpPr>
        <dsp:cNvPr id="0" name=""/>
        <dsp:cNvSpPr/>
      </dsp:nvSpPr>
      <dsp:spPr>
        <a:xfrm>
          <a:off x="785819" y="3786218"/>
          <a:ext cx="1930933" cy="1496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 err="1"/>
            <a:t>Κλιτύς</a:t>
          </a:r>
          <a:r>
            <a:rPr lang="el-GR" sz="1800" kern="1200" dirty="0"/>
            <a:t> όρου</a:t>
          </a:r>
        </a:p>
      </dsp:txBody>
      <dsp:txXfrm>
        <a:off x="1068598" y="4005308"/>
        <a:ext cx="1365375" cy="1057859"/>
      </dsp:txXfrm>
    </dsp:sp>
    <dsp:sp modelId="{5CC70538-F4EF-49B8-821F-699ACF045958}">
      <dsp:nvSpPr>
        <dsp:cNvPr id="0" name=""/>
        <dsp:cNvSpPr/>
      </dsp:nvSpPr>
      <dsp:spPr>
        <a:xfrm rot="15581718">
          <a:off x="1561347" y="3497313"/>
          <a:ext cx="94620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 rot="10800000">
        <a:off x="1578079" y="3612260"/>
        <a:ext cx="66234" cy="302947"/>
      </dsp:txXfrm>
    </dsp:sp>
    <dsp:sp modelId="{919BDCDD-1EBB-4E3D-86C7-01F9838329CC}">
      <dsp:nvSpPr>
        <dsp:cNvPr id="0" name=""/>
        <dsp:cNvSpPr/>
      </dsp:nvSpPr>
      <dsp:spPr>
        <a:xfrm>
          <a:off x="500070" y="2214576"/>
          <a:ext cx="1930933" cy="149603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Ακρώρεια</a:t>
          </a:r>
          <a:r>
            <a:rPr lang="el-GR" sz="1800" kern="1200" dirty="0"/>
            <a:t> </a:t>
          </a:r>
          <a:r>
            <a:rPr lang="el-GR" sz="1800" b="1" kern="1200" dirty="0"/>
            <a:t>όρους</a:t>
          </a:r>
        </a:p>
      </dsp:txBody>
      <dsp:txXfrm>
        <a:off x="782849" y="2433666"/>
        <a:ext cx="1365375" cy="1057859"/>
      </dsp:txXfrm>
    </dsp:sp>
    <dsp:sp modelId="{C5C9F376-8C1A-4C0C-BBB8-AC3133F50F4B}">
      <dsp:nvSpPr>
        <dsp:cNvPr id="0" name=""/>
        <dsp:cNvSpPr/>
      </dsp:nvSpPr>
      <dsp:spPr>
        <a:xfrm rot="16050638">
          <a:off x="1409237" y="1534825"/>
          <a:ext cx="152719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 rot="10800000">
        <a:off x="1433140" y="1658694"/>
        <a:ext cx="106903" cy="302947"/>
      </dsp:txXfrm>
    </dsp:sp>
    <dsp:sp modelId="{FCED9BCB-91A0-4690-BE4F-E71050031763}">
      <dsp:nvSpPr>
        <dsp:cNvPr id="0" name=""/>
        <dsp:cNvSpPr/>
      </dsp:nvSpPr>
      <dsp:spPr>
        <a:xfrm>
          <a:off x="428638" y="571508"/>
          <a:ext cx="1930933" cy="1496039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Κεντρικό λοβίο </a:t>
          </a:r>
          <a:endParaRPr lang="el-GR" sz="1800" kern="1200" dirty="0"/>
        </a:p>
      </dsp:txBody>
      <dsp:txXfrm>
        <a:off x="711417" y="790598"/>
        <a:ext cx="1365375" cy="1057859"/>
      </dsp:txXfrm>
    </dsp:sp>
    <dsp:sp modelId="{B9F42DCD-1556-4481-AF52-9E0AF55DA772}">
      <dsp:nvSpPr>
        <dsp:cNvPr id="0" name=""/>
        <dsp:cNvSpPr/>
      </dsp:nvSpPr>
      <dsp:spPr>
        <a:xfrm rot="3913499">
          <a:off x="5106951" y="1348796"/>
          <a:ext cx="3216441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>
        <a:off x="5150950" y="1381013"/>
        <a:ext cx="3064967" cy="302947"/>
      </dsp:txXfrm>
    </dsp:sp>
    <dsp:sp modelId="{D4978C9C-D467-41F0-90C1-78176671700E}">
      <dsp:nvSpPr>
        <dsp:cNvPr id="0" name=""/>
        <dsp:cNvSpPr/>
      </dsp:nvSpPr>
      <dsp:spPr>
        <a:xfrm>
          <a:off x="2143139" y="4853627"/>
          <a:ext cx="1930933" cy="36134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00B050"/>
              </a:solidFill>
            </a:rPr>
            <a:t>Γλωσσίδα</a:t>
          </a:r>
          <a:r>
            <a:rPr lang="el-GR" sz="1800" b="1" kern="1200" dirty="0"/>
            <a:t> </a:t>
          </a:r>
          <a:endParaRPr lang="el-GR" sz="1800" kern="1200" dirty="0"/>
        </a:p>
      </dsp:txBody>
      <dsp:txXfrm>
        <a:off x="2425918" y="4906545"/>
        <a:ext cx="1365375" cy="255510"/>
      </dsp:txXfrm>
    </dsp:sp>
    <dsp:sp modelId="{1882E1A8-4113-4237-B6F9-6C232FF4A7AB}">
      <dsp:nvSpPr>
        <dsp:cNvPr id="0" name=""/>
        <dsp:cNvSpPr/>
      </dsp:nvSpPr>
      <dsp:spPr>
        <a:xfrm rot="16222062">
          <a:off x="4854107" y="1683105"/>
          <a:ext cx="3722128" cy="504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/>
        </a:p>
      </dsp:txBody>
      <dsp:txXfrm>
        <a:off x="4929358" y="1859823"/>
        <a:ext cx="3570654" cy="30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DCE3-52C9-4994-8E38-ABFE0D4A94BA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97727-FF55-40EF-94FE-874BAB3A969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7727-FF55-40EF-94FE-874BAB3A969C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4D4D-9338-4FE7-A8B5-40ED0DDDC285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ΠΑΡΕΓΚΕΦΑΛΙΔΑ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66700"/>
            <a:ext cx="9039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000108"/>
            <a:ext cx="96729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ΠΑΡΕΓΚΕΦΑΛΙΔΑ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Συντονισμός και συγχρονισμός λεπτών κινήσεων</a:t>
            </a:r>
          </a:p>
          <a:p>
            <a:r>
              <a:rPr lang="el-GR" dirty="0"/>
              <a:t>Οροφή 4</a:t>
            </a:r>
            <a:r>
              <a:rPr lang="el-GR" baseline="30000" dirty="0"/>
              <a:t>ης</a:t>
            </a:r>
            <a:r>
              <a:rPr lang="el-GR" dirty="0"/>
              <a:t> κοιλίας</a:t>
            </a:r>
          </a:p>
          <a:p>
            <a:r>
              <a:rPr lang="el-GR" dirty="0"/>
              <a:t>Άνω επιφάνεια: ημισφαίρια</a:t>
            </a:r>
          </a:p>
          <a:p>
            <a:r>
              <a:rPr lang="el-GR" dirty="0"/>
              <a:t>Κάτω επιφάνεια: προμήκης</a:t>
            </a:r>
          </a:p>
          <a:p>
            <a:r>
              <a:rPr lang="el-GR" dirty="0"/>
              <a:t>Κεντρική μοίρα (σκώληκας) και 2 ημισφαίρια</a:t>
            </a:r>
          </a:p>
          <a:p>
            <a:r>
              <a:rPr lang="el-GR" dirty="0"/>
              <a:t>Παράλληλες έλικες: φύλλα παρεγκεφαλίδας</a:t>
            </a:r>
          </a:p>
          <a:p>
            <a:r>
              <a:rPr lang="el-GR" dirty="0"/>
              <a:t>Συνδέεται με στέλεχος μέσω παρεγκεφαλιδικών σκελών.</a:t>
            </a:r>
          </a:p>
          <a:p>
            <a:r>
              <a:rPr lang="el-GR" dirty="0"/>
              <a:t>Μεταξύ των σκελών βρίσκεται η οροφή 4</a:t>
            </a:r>
            <a:r>
              <a:rPr lang="el-GR" baseline="30000" dirty="0"/>
              <a:t>ης</a:t>
            </a:r>
            <a:r>
              <a:rPr lang="el-GR" dirty="0"/>
              <a:t> κοιλίας με το άνω και κάτω μυέλινο ιστίο.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928670"/>
            <a:ext cx="5981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724183" y="4071942"/>
            <a:ext cx="547271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l-GR" b="1" dirty="0">
                <a:solidFill>
                  <a:srgbClr val="FF0000"/>
                </a:solidFill>
              </a:rPr>
              <a:t>ΠΡΟΣΘΙΟΣ ΛΟΒΟΣ</a:t>
            </a:r>
          </a:p>
          <a:p>
            <a:pPr marL="342900" indent="-342900"/>
            <a:r>
              <a:rPr lang="el-GR" dirty="0" err="1">
                <a:solidFill>
                  <a:srgbClr val="00B050"/>
                </a:solidFill>
              </a:rPr>
              <a:t>Παλαιοπαρεγκεφαλίδα</a:t>
            </a:r>
            <a:endParaRPr lang="el-GR" dirty="0">
              <a:solidFill>
                <a:srgbClr val="00B050"/>
              </a:solidFill>
            </a:endParaRPr>
          </a:p>
          <a:p>
            <a:pPr marL="342900" indent="-342900"/>
            <a:r>
              <a:rPr lang="el-GR" dirty="0" err="1">
                <a:solidFill>
                  <a:srgbClr val="00B050"/>
                </a:solidFill>
              </a:rPr>
              <a:t>Νωτιαίοπαρεγκεφαλίδα</a:t>
            </a:r>
            <a:endParaRPr lang="el-GR" dirty="0">
              <a:solidFill>
                <a:srgbClr val="00B050"/>
              </a:solidFill>
            </a:endParaRPr>
          </a:p>
          <a:p>
            <a:pPr marL="342900" indent="-342900"/>
            <a:r>
              <a:rPr lang="el-GR" dirty="0"/>
              <a:t>ιδιοδεκτικότητα</a:t>
            </a:r>
          </a:p>
          <a:p>
            <a:pPr marL="342900" indent="-342900"/>
            <a:endParaRPr lang="el-GR" dirty="0"/>
          </a:p>
          <a:p>
            <a:pPr marL="342900" indent="-342900"/>
            <a:r>
              <a:rPr lang="el-GR" dirty="0">
                <a:solidFill>
                  <a:srgbClr val="FF0000"/>
                </a:solidFill>
              </a:rPr>
              <a:t>9. Κεντρικό λοβίο 14. πτέρυγα κεντρικού λοβίου</a:t>
            </a:r>
          </a:p>
          <a:p>
            <a:pPr marL="342900" indent="-342900"/>
            <a:r>
              <a:rPr lang="el-GR" dirty="0">
                <a:solidFill>
                  <a:srgbClr val="FF0000"/>
                </a:solidFill>
              </a:rPr>
              <a:t>10. Ακρώρεια όρους 15. τετράπλευρο (μηνοειδές λοβίο</a:t>
            </a:r>
            <a:r>
              <a:rPr lang="el-GR" dirty="0"/>
              <a:t>)</a:t>
            </a:r>
          </a:p>
          <a:p>
            <a:pPr marL="342900" indent="-342900"/>
            <a:endParaRPr lang="el-GR" dirty="0"/>
          </a:p>
          <a:p>
            <a:pPr marL="342900" indent="-342900"/>
            <a:r>
              <a:rPr lang="el-GR" dirty="0">
                <a:solidFill>
                  <a:srgbClr val="00B050"/>
                </a:solidFill>
              </a:rPr>
              <a:t>11. </a:t>
            </a:r>
            <a:r>
              <a:rPr lang="el-GR" b="1" dirty="0">
                <a:solidFill>
                  <a:srgbClr val="00B050"/>
                </a:solidFill>
              </a:rPr>
              <a:t>Σταφυλή</a:t>
            </a:r>
            <a:r>
              <a:rPr lang="el-GR" dirty="0">
                <a:solidFill>
                  <a:srgbClr val="00B050"/>
                </a:solidFill>
              </a:rPr>
              <a:t> 24. Αμυγδαλές 25. </a:t>
            </a:r>
            <a:r>
              <a:rPr lang="el-GR" dirty="0" err="1">
                <a:solidFill>
                  <a:srgbClr val="00B050"/>
                </a:solidFill>
              </a:rPr>
              <a:t>Παρακροκύδα</a:t>
            </a:r>
            <a:endParaRPr lang="el-GR" dirty="0">
              <a:solidFill>
                <a:srgbClr val="00B050"/>
              </a:solidFill>
            </a:endParaRPr>
          </a:p>
          <a:p>
            <a:pPr marL="342900" indent="-342900"/>
            <a:r>
              <a:rPr lang="el-GR" dirty="0">
                <a:solidFill>
                  <a:srgbClr val="00B050"/>
                </a:solidFill>
              </a:rPr>
              <a:t>12. </a:t>
            </a:r>
            <a:r>
              <a:rPr lang="el-GR" b="1" dirty="0">
                <a:solidFill>
                  <a:srgbClr val="00B050"/>
                </a:solidFill>
              </a:rPr>
              <a:t>Πυραμίδα</a:t>
            </a:r>
            <a:r>
              <a:rPr lang="el-GR" dirty="0">
                <a:solidFill>
                  <a:srgbClr val="00B050"/>
                </a:solidFill>
              </a:rPr>
              <a:t>  23. </a:t>
            </a:r>
            <a:r>
              <a:rPr lang="el-GR" dirty="0" err="1">
                <a:solidFill>
                  <a:srgbClr val="00B050"/>
                </a:solidFill>
              </a:rPr>
              <a:t>Διγαστορικό</a:t>
            </a:r>
            <a:r>
              <a:rPr lang="el-GR" dirty="0">
                <a:solidFill>
                  <a:srgbClr val="00B050"/>
                </a:solidFill>
              </a:rPr>
              <a:t> λοβίο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14282" y="5000636"/>
            <a:ext cx="334053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l-GR" dirty="0" err="1"/>
              <a:t>Αρχαιοπαρεγκεφαλίδα</a:t>
            </a:r>
            <a:endParaRPr lang="el-GR" dirty="0"/>
          </a:p>
          <a:p>
            <a:pPr marL="342900" indent="-342900"/>
            <a:r>
              <a:rPr lang="el-GR" dirty="0" err="1"/>
              <a:t>Αιθοσαιοπαρεγκεφαλίδα</a:t>
            </a:r>
            <a:r>
              <a:rPr lang="el-GR" dirty="0"/>
              <a:t> </a:t>
            </a:r>
          </a:p>
          <a:p>
            <a:pPr marL="342900" indent="-342900">
              <a:buAutoNum type="arabicPeriod" startAt="6"/>
            </a:pPr>
            <a:r>
              <a:rPr lang="el-GR" dirty="0" err="1"/>
              <a:t>Κροκυδοοζώδες</a:t>
            </a:r>
            <a:r>
              <a:rPr lang="el-GR" dirty="0"/>
              <a:t> λοβίο (27,26)</a:t>
            </a:r>
          </a:p>
          <a:p>
            <a:pPr marL="342900" indent="-342900">
              <a:buAutoNum type="arabicPeriod" startAt="6"/>
            </a:pPr>
            <a:r>
              <a:rPr lang="el-GR" dirty="0"/>
              <a:t>Γλωσσίδα (δε συνδέεται</a:t>
            </a:r>
          </a:p>
          <a:p>
            <a:pPr marL="342900" indent="-342900"/>
            <a:r>
              <a:rPr lang="el-GR" dirty="0"/>
              <a:t>       με ημισφαίρια)</a:t>
            </a:r>
          </a:p>
          <a:p>
            <a:pPr marL="342900" indent="-342900"/>
            <a:r>
              <a:rPr lang="el-GR" dirty="0"/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14282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l-GR" dirty="0"/>
              <a:t>3.   Σώμα παρεγκεφαλίδας (8,13)</a:t>
            </a:r>
          </a:p>
          <a:p>
            <a:pPr marL="800100" lvl="1" indent="-342900">
              <a:buAutoNum type="arabicPeriod" startAt="8"/>
            </a:pPr>
            <a:r>
              <a:rPr lang="el-GR" b="1" dirty="0">
                <a:solidFill>
                  <a:srgbClr val="FF0000"/>
                </a:solidFill>
              </a:rPr>
              <a:t>Πρόσθιος λοβός (9,10)</a:t>
            </a:r>
          </a:p>
          <a:p>
            <a:pPr marL="800100" lvl="1" indent="-342900"/>
            <a:r>
              <a:rPr lang="el-GR" b="1" dirty="0">
                <a:solidFill>
                  <a:srgbClr val="0070C0"/>
                </a:solidFill>
              </a:rPr>
              <a:t>13.  Οπίσθιος λοβός (16, 18, 20,12,11)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536777" y="142852"/>
            <a:ext cx="4607223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ΟΠΙΣΘΙΟΣ ΛΟΒΟΣ </a:t>
            </a:r>
            <a:r>
              <a:rPr lang="el-GR" dirty="0"/>
              <a:t>(</a:t>
            </a:r>
            <a:r>
              <a:rPr lang="el-GR" dirty="0" err="1"/>
              <a:t>Νεοπαρεγκεφαλίδα</a:t>
            </a:r>
            <a:r>
              <a:rPr lang="el-GR" dirty="0"/>
              <a:t>)</a:t>
            </a:r>
          </a:p>
          <a:p>
            <a:r>
              <a:rPr lang="el-GR" dirty="0" err="1"/>
              <a:t>Γεφυροπαρεγκεφαλίδα</a:t>
            </a:r>
            <a:endParaRPr lang="el-GR" dirty="0"/>
          </a:p>
          <a:p>
            <a:r>
              <a:rPr lang="el-GR" dirty="0">
                <a:solidFill>
                  <a:srgbClr val="0070C0"/>
                </a:solidFill>
              </a:rPr>
              <a:t>16. </a:t>
            </a:r>
            <a:r>
              <a:rPr lang="el-GR" dirty="0" err="1">
                <a:solidFill>
                  <a:srgbClr val="0070C0"/>
                </a:solidFill>
              </a:rPr>
              <a:t>Κλιτύς</a:t>
            </a:r>
            <a:r>
              <a:rPr lang="el-GR" dirty="0">
                <a:solidFill>
                  <a:srgbClr val="0070C0"/>
                </a:solidFill>
              </a:rPr>
              <a:t> όρους 17. </a:t>
            </a:r>
            <a:r>
              <a:rPr lang="el-GR" dirty="0" err="1">
                <a:solidFill>
                  <a:srgbClr val="0070C0"/>
                </a:solidFill>
              </a:rPr>
              <a:t>Απλο</a:t>
            </a:r>
            <a:r>
              <a:rPr lang="el-GR" dirty="0">
                <a:solidFill>
                  <a:srgbClr val="0070C0"/>
                </a:solidFill>
              </a:rPr>
              <a:t> οπ. μηνοειδές λοβίο</a:t>
            </a:r>
          </a:p>
          <a:p>
            <a:r>
              <a:rPr lang="el-GR" dirty="0">
                <a:solidFill>
                  <a:srgbClr val="0070C0"/>
                </a:solidFill>
              </a:rPr>
              <a:t>18. Φύλλο 19. Άνω μηνοειδές λοβίο</a:t>
            </a:r>
          </a:p>
          <a:p>
            <a:r>
              <a:rPr lang="el-GR" dirty="0">
                <a:solidFill>
                  <a:srgbClr val="0070C0"/>
                </a:solidFill>
              </a:rPr>
              <a:t>20. Φύμα 21. Πυραμίδα 22. Ισχνό λοβίο</a:t>
            </a:r>
          </a:p>
          <a:p>
            <a:endParaRPr lang="el-GR" dirty="0">
              <a:solidFill>
                <a:srgbClr val="0070C0"/>
              </a:solidFill>
            </a:endParaRPr>
          </a:p>
          <a:p>
            <a:pPr marL="342900" indent="-342900"/>
            <a:r>
              <a:rPr lang="el-GR" dirty="0">
                <a:solidFill>
                  <a:srgbClr val="0070C0"/>
                </a:solidFill>
              </a:rPr>
              <a:t>11. </a:t>
            </a:r>
            <a:r>
              <a:rPr lang="el-GR" b="1" dirty="0">
                <a:solidFill>
                  <a:srgbClr val="0070C0"/>
                </a:solidFill>
              </a:rPr>
              <a:t>Σταφυλή</a:t>
            </a:r>
            <a:r>
              <a:rPr lang="el-GR" dirty="0">
                <a:solidFill>
                  <a:srgbClr val="0070C0"/>
                </a:solidFill>
              </a:rPr>
              <a:t> 24. Αμυγδαλές 25. </a:t>
            </a:r>
            <a:r>
              <a:rPr lang="el-GR" dirty="0" err="1">
                <a:solidFill>
                  <a:srgbClr val="0070C0"/>
                </a:solidFill>
              </a:rPr>
              <a:t>Παρακροκύδα</a:t>
            </a:r>
            <a:endParaRPr lang="el-GR" dirty="0">
              <a:solidFill>
                <a:srgbClr val="0070C0"/>
              </a:solidFill>
            </a:endParaRPr>
          </a:p>
          <a:p>
            <a:pPr marL="342900" indent="-342900"/>
            <a:r>
              <a:rPr lang="el-GR" dirty="0">
                <a:solidFill>
                  <a:srgbClr val="0070C0"/>
                </a:solidFill>
              </a:rPr>
              <a:t>12. </a:t>
            </a:r>
            <a:r>
              <a:rPr lang="el-GR" b="1" dirty="0">
                <a:solidFill>
                  <a:srgbClr val="0070C0"/>
                </a:solidFill>
              </a:rPr>
              <a:t>Πυραμίδα</a:t>
            </a:r>
            <a:r>
              <a:rPr lang="el-GR" dirty="0">
                <a:solidFill>
                  <a:srgbClr val="0070C0"/>
                </a:solidFill>
              </a:rPr>
              <a:t>  23. </a:t>
            </a:r>
            <a:r>
              <a:rPr lang="el-GR" dirty="0" err="1">
                <a:solidFill>
                  <a:srgbClr val="0070C0"/>
                </a:solidFill>
              </a:rPr>
              <a:t>Διγαστορικό</a:t>
            </a:r>
            <a:r>
              <a:rPr lang="el-GR" dirty="0">
                <a:solidFill>
                  <a:srgbClr val="0070C0"/>
                </a:solidFill>
              </a:rPr>
              <a:t> λοβίο</a:t>
            </a:r>
          </a:p>
          <a:p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11" name="10 - Καμπύλη γραμμή σύνδεσης"/>
          <p:cNvCxnSpPr/>
          <p:nvPr/>
        </p:nvCxnSpPr>
        <p:spPr>
          <a:xfrm rot="5400000">
            <a:off x="6357950" y="3857628"/>
            <a:ext cx="4286280" cy="857256"/>
          </a:xfrm>
          <a:prstGeom prst="curvedConnector3">
            <a:avLst>
              <a:gd name="adj1" fmla="val 50000"/>
            </a:avLst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86380" y="214290"/>
            <a:ext cx="20933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7. Γλωσσίδα</a:t>
            </a:r>
          </a:p>
          <a:p>
            <a:r>
              <a:rPr lang="el-GR" dirty="0"/>
              <a:t>9. Κεντρικό λοβίο</a:t>
            </a:r>
          </a:p>
          <a:p>
            <a:r>
              <a:rPr lang="el-GR" dirty="0"/>
              <a:t>10. Ακρώρεια όρους</a:t>
            </a:r>
          </a:p>
          <a:p>
            <a:r>
              <a:rPr lang="el-GR" dirty="0"/>
              <a:t>11. Σταφυλή</a:t>
            </a:r>
          </a:p>
          <a:p>
            <a:r>
              <a:rPr lang="el-GR" dirty="0"/>
              <a:t>12. Πυραμίδα</a:t>
            </a:r>
          </a:p>
          <a:p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16. </a:t>
            </a:r>
            <a:r>
              <a:rPr lang="el-G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Κλιτύς</a:t>
            </a:r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όρους</a:t>
            </a:r>
          </a:p>
          <a:p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18. Φύλλο</a:t>
            </a:r>
          </a:p>
          <a:p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20. Φύμα</a:t>
            </a:r>
            <a:r>
              <a:rPr lang="el-GR" dirty="0"/>
              <a:t> </a:t>
            </a:r>
          </a:p>
          <a:p>
            <a:r>
              <a:rPr lang="el-GR" dirty="0">
                <a:solidFill>
                  <a:srgbClr val="00B050"/>
                </a:solidFill>
              </a:rPr>
              <a:t>26. Οζίδιο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6210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981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571480"/>
            <a:ext cx="23209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 err="1"/>
              <a:t>κροκυδοζώδες</a:t>
            </a:r>
            <a:r>
              <a:rPr lang="el-GR" dirty="0"/>
              <a:t> λοβίο</a:t>
            </a:r>
            <a:endParaRPr lang="en-US" dirty="0"/>
          </a:p>
          <a:p>
            <a:r>
              <a:rPr lang="en-US" dirty="0"/>
              <a:t>B</a:t>
            </a: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οπίσθιος λοβός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πρόσθιος λοβός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D</a:t>
            </a:r>
            <a:r>
              <a:rPr lang="el-GR" dirty="0"/>
              <a:t> σκώληκας</a:t>
            </a:r>
            <a:endParaRPr lang="en-US" dirty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429124" y="2071678"/>
            <a:ext cx="20949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Κεντρικό λοβίο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err="1">
                <a:solidFill>
                  <a:srgbClr val="00B050"/>
                </a:solidFill>
              </a:rPr>
              <a:t>Κλιτύς</a:t>
            </a:r>
            <a:r>
              <a:rPr lang="el-GR" dirty="0">
                <a:solidFill>
                  <a:srgbClr val="00B050"/>
                </a:solidFill>
              </a:rPr>
              <a:t> όρους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50"/>
                </a:solidFill>
              </a:rPr>
              <a:t>Φύλλο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50"/>
                </a:solidFill>
              </a:rPr>
              <a:t>Φύμα</a:t>
            </a:r>
            <a:r>
              <a:rPr lang="el-GR" dirty="0">
                <a:solidFill>
                  <a:srgbClr val="FFC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l-GR" u="sng" dirty="0">
                <a:solidFill>
                  <a:srgbClr val="00B050"/>
                </a:solidFill>
              </a:rPr>
              <a:t>Πυραμίδα</a:t>
            </a:r>
          </a:p>
          <a:p>
            <a:pPr marL="342900" indent="-342900">
              <a:buAutoNum type="arabicPeriod"/>
            </a:pPr>
            <a:r>
              <a:rPr lang="el-GR" u="sng" dirty="0">
                <a:solidFill>
                  <a:srgbClr val="00B050"/>
                </a:solidFill>
              </a:rPr>
              <a:t>Σταφυλή </a:t>
            </a:r>
          </a:p>
          <a:p>
            <a:pPr marL="342900" indent="-342900">
              <a:buAutoNum type="arabicPeriod"/>
            </a:pPr>
            <a:r>
              <a:rPr lang="el-GR" dirty="0"/>
              <a:t>οζίδιο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2071678"/>
            <a:ext cx="2603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πτέρυγα κεντρικού λ.</a:t>
            </a:r>
          </a:p>
          <a:p>
            <a:r>
              <a:rPr lang="el-GR" dirty="0"/>
              <a:t>11. </a:t>
            </a:r>
            <a:r>
              <a:rPr lang="el-GR" dirty="0" err="1"/>
              <a:t>Τετραπλευρο</a:t>
            </a:r>
            <a:endParaRPr lang="el-GR" dirty="0"/>
          </a:p>
          <a:p>
            <a:r>
              <a:rPr lang="el-GR" dirty="0"/>
              <a:t>      (</a:t>
            </a:r>
            <a:r>
              <a:rPr lang="el-GR" dirty="0" err="1"/>
              <a:t>πρ</a:t>
            </a:r>
            <a:r>
              <a:rPr lang="el-GR" dirty="0"/>
              <a:t>. μηνοειδές)</a:t>
            </a:r>
          </a:p>
          <a:p>
            <a:r>
              <a:rPr lang="el-GR" dirty="0"/>
              <a:t>12. Απλό (οπ. Μηνοειδές)</a:t>
            </a:r>
          </a:p>
          <a:p>
            <a:r>
              <a:rPr lang="el-GR" dirty="0"/>
              <a:t>13. Άνω μηνοειδές</a:t>
            </a:r>
          </a:p>
          <a:p>
            <a:r>
              <a:rPr lang="el-GR" dirty="0"/>
              <a:t>14. Κάτω μηνοειδές</a:t>
            </a:r>
          </a:p>
          <a:p>
            <a:r>
              <a:rPr lang="el-GR" dirty="0"/>
              <a:t>15. Ισχνό</a:t>
            </a:r>
          </a:p>
          <a:p>
            <a:r>
              <a:rPr lang="el-GR" dirty="0"/>
              <a:t>16. </a:t>
            </a:r>
            <a:r>
              <a:rPr lang="el-GR" dirty="0" err="1"/>
              <a:t>Διγαστορικό</a:t>
            </a:r>
            <a:endParaRPr lang="el-GR" dirty="0"/>
          </a:p>
          <a:p>
            <a:r>
              <a:rPr lang="el-GR" dirty="0"/>
              <a:t>17. Αμυγδαλή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418167" cy="389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91259" y="714356"/>
            <a:ext cx="27719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/>
              <a:t>Πτερύγιο</a:t>
            </a:r>
          </a:p>
          <a:p>
            <a:pPr marL="342900" indent="-342900">
              <a:buAutoNum type="arabicPeriod"/>
            </a:pPr>
            <a:r>
              <a:rPr lang="el-GR" dirty="0" err="1"/>
              <a:t>Πρ</a:t>
            </a:r>
            <a:r>
              <a:rPr lang="el-GR" dirty="0"/>
              <a:t>. Τετράπλευρο λοβίο</a:t>
            </a:r>
          </a:p>
          <a:p>
            <a:pPr marL="342900" indent="-342900">
              <a:buAutoNum type="arabicPeriod"/>
            </a:pPr>
            <a:r>
              <a:rPr lang="el-GR" dirty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/>
              <a:t>Οπ. Τετράπλευρο λοβίο</a:t>
            </a:r>
          </a:p>
          <a:p>
            <a:pPr marL="342900" indent="-342900">
              <a:buAutoNum type="arabicPeriod"/>
            </a:pPr>
            <a:r>
              <a:rPr lang="el-GR" dirty="0"/>
              <a:t>Άνω μηνοειδές λοβίο</a:t>
            </a:r>
          </a:p>
          <a:p>
            <a:pPr marL="342900" indent="-342900">
              <a:buAutoNum type="arabicPeriod"/>
            </a:pPr>
            <a:r>
              <a:rPr lang="el-GR" dirty="0"/>
              <a:t>Φύλλο</a:t>
            </a:r>
          </a:p>
          <a:p>
            <a:pPr marL="342900" indent="-342900">
              <a:buAutoNum type="arabicPeriod"/>
            </a:pPr>
            <a:r>
              <a:rPr lang="el-GR" dirty="0" err="1"/>
              <a:t>Κλιτύς</a:t>
            </a:r>
            <a:r>
              <a:rPr lang="el-GR" dirty="0"/>
              <a:t> όρου</a:t>
            </a:r>
          </a:p>
          <a:p>
            <a:pPr marL="342900" indent="-342900">
              <a:buAutoNum type="arabicPeriod"/>
            </a:pPr>
            <a:r>
              <a:rPr lang="el-GR" dirty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/>
              <a:t>Κεντρικό λοβίο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6272240" cy="41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72264" y="928670"/>
            <a:ext cx="2404761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Μ. εγκέφαλος</a:t>
            </a:r>
          </a:p>
          <a:p>
            <a:pPr marL="342900" indent="-342900">
              <a:buAutoNum type="arabicPeriod"/>
            </a:pPr>
            <a:r>
              <a:rPr lang="el-GR" dirty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err="1"/>
              <a:t>Οπ.πλ</a:t>
            </a:r>
            <a:r>
              <a:rPr lang="el-GR" dirty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/>
              <a:t>Οζίδιο</a:t>
            </a:r>
          </a:p>
          <a:p>
            <a:pPr marL="342900" indent="-342900">
              <a:buAutoNum type="arabicPeriod"/>
            </a:pPr>
            <a:r>
              <a:rPr lang="el-GR" b="1" dirty="0"/>
              <a:t>Σταφυλή</a:t>
            </a:r>
          </a:p>
          <a:p>
            <a:pPr marL="342900" indent="-342900">
              <a:buAutoNum type="arabicPeriod"/>
            </a:pPr>
            <a:r>
              <a:rPr lang="el-GR" b="1" dirty="0"/>
              <a:t>Πυραμίδα</a:t>
            </a:r>
          </a:p>
          <a:p>
            <a:pPr marL="342900" indent="-342900">
              <a:buAutoNum type="arabicPeriod"/>
            </a:pPr>
            <a:r>
              <a:rPr lang="el-GR" dirty="0"/>
              <a:t>Φύμα</a:t>
            </a:r>
          </a:p>
          <a:p>
            <a:pPr marL="342900" indent="-342900">
              <a:buAutoNum type="arabicPeriod"/>
            </a:pPr>
            <a:r>
              <a:rPr lang="el-GR" dirty="0"/>
              <a:t>Οριζόντια σχισμή</a:t>
            </a:r>
          </a:p>
          <a:p>
            <a:pPr marL="342900" indent="-342900">
              <a:buAutoNum type="arabicPeriod"/>
            </a:pPr>
            <a:r>
              <a:rPr lang="el-GR" dirty="0"/>
              <a:t>Φύλλο</a:t>
            </a:r>
          </a:p>
          <a:p>
            <a:pPr marL="342900" indent="-342900">
              <a:buAutoNum type="arabicPeriod"/>
            </a:pPr>
            <a:r>
              <a:rPr lang="el-GR" dirty="0" err="1"/>
              <a:t>Κλιτύς</a:t>
            </a:r>
            <a:r>
              <a:rPr lang="el-GR" dirty="0"/>
              <a:t> όρου</a:t>
            </a:r>
          </a:p>
          <a:p>
            <a:pPr marL="342900" indent="-342900">
              <a:buAutoNum type="arabicPeriod"/>
            </a:pPr>
            <a:r>
              <a:rPr lang="el-GR" dirty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b="1" dirty="0"/>
              <a:t>Κεντρικό λοβίο </a:t>
            </a:r>
          </a:p>
          <a:p>
            <a:pPr marL="342900" indent="-342900">
              <a:buAutoNum type="arabicPeriod"/>
            </a:pPr>
            <a:r>
              <a:rPr lang="el-GR" b="1" dirty="0"/>
              <a:t>Γλωσσίδα 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Διάγραμμα"/>
          <p:cNvGraphicFramePr/>
          <p:nvPr/>
        </p:nvGraphicFramePr>
        <p:xfrm>
          <a:off x="1214414" y="428604"/>
          <a:ext cx="671517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4143372" y="0"/>
            <a:ext cx="24924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ΑΡΧΑΙΟΠΑΡΕΓΚΕΦΑΛΙΔΑ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142844" y="214290"/>
            <a:ext cx="253306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ΠΑΛΑΙΟΠΑΡΕΓΚΕΦΑΛΙΔΑ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286116" y="6286520"/>
            <a:ext cx="21911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ΝΕΟΠΑΡΕΓΚΕΦΑΛΙΔΑ</a:t>
            </a:r>
          </a:p>
        </p:txBody>
      </p:sp>
      <p:sp>
        <p:nvSpPr>
          <p:cNvPr id="16" name="15 - Καμπύλο βέλος προς τα επάνω"/>
          <p:cNvSpPr/>
          <p:nvPr/>
        </p:nvSpPr>
        <p:spPr>
          <a:xfrm>
            <a:off x="0" y="1643050"/>
            <a:ext cx="9286908" cy="30003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357818" y="357166"/>
            <a:ext cx="35111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Σκώληκας</a:t>
            </a:r>
          </a:p>
          <a:p>
            <a:pPr marL="342900" indent="-342900"/>
            <a:r>
              <a:rPr lang="el-GR" dirty="0"/>
              <a:t>	</a:t>
            </a:r>
            <a:r>
              <a:rPr lang="el-GR" b="1" dirty="0">
                <a:solidFill>
                  <a:srgbClr val="7030A0"/>
                </a:solidFill>
              </a:rPr>
              <a:t>πρόσθιος λοβός</a:t>
            </a:r>
          </a:p>
          <a:p>
            <a:pPr marL="342900" indent="-342900"/>
            <a:r>
              <a:rPr lang="el-GR" dirty="0"/>
              <a:t> 	</a:t>
            </a:r>
            <a:r>
              <a:rPr lang="el-GR" dirty="0">
                <a:solidFill>
                  <a:srgbClr val="7030A0"/>
                </a:solidFill>
              </a:rPr>
              <a:t>9.   κεντρικό λοβίο</a:t>
            </a:r>
          </a:p>
          <a:p>
            <a:pPr marL="342900" indent="-342900"/>
            <a:r>
              <a:rPr lang="el-GR" dirty="0">
                <a:solidFill>
                  <a:srgbClr val="7030A0"/>
                </a:solidFill>
              </a:rPr>
              <a:t>	10. ακρώρεια όρους</a:t>
            </a:r>
          </a:p>
          <a:p>
            <a:pPr marL="342900" indent="-342900"/>
            <a:r>
              <a:rPr lang="el-GR" dirty="0">
                <a:solidFill>
                  <a:srgbClr val="7030A0"/>
                </a:solidFill>
              </a:rPr>
              <a:t>	11. σταφυλή</a:t>
            </a:r>
          </a:p>
          <a:p>
            <a:pPr marL="342900" indent="-342900"/>
            <a:r>
              <a:rPr lang="el-GR" dirty="0">
                <a:solidFill>
                  <a:srgbClr val="7030A0"/>
                </a:solidFill>
              </a:rPr>
              <a:t>	12. πυραμίδα</a:t>
            </a:r>
          </a:p>
          <a:p>
            <a:r>
              <a:rPr lang="el-GR" dirty="0">
                <a:solidFill>
                  <a:srgbClr val="7030A0"/>
                </a:solidFill>
              </a:rPr>
              <a:t>15. τετράπλευρο (μηνοειδές λοβίο)</a:t>
            </a:r>
          </a:p>
          <a:p>
            <a:r>
              <a:rPr lang="el-GR" dirty="0">
                <a:solidFill>
                  <a:srgbClr val="7030A0"/>
                </a:solidFill>
              </a:rPr>
              <a:t>23. </a:t>
            </a:r>
            <a:r>
              <a:rPr lang="el-GR" dirty="0" err="1">
                <a:solidFill>
                  <a:srgbClr val="7030A0"/>
                </a:solidFill>
              </a:rPr>
              <a:t>διγαστορικό</a:t>
            </a:r>
            <a:r>
              <a:rPr lang="el-GR" dirty="0">
                <a:solidFill>
                  <a:srgbClr val="7030A0"/>
                </a:solidFill>
              </a:rPr>
              <a:t> λοβίο</a:t>
            </a:r>
          </a:p>
          <a:p>
            <a:pPr marL="342900" indent="-342900"/>
            <a:r>
              <a:rPr lang="el-GR" b="1" dirty="0">
                <a:solidFill>
                  <a:srgbClr val="FF6699"/>
                </a:solidFill>
              </a:rPr>
              <a:t>	οπίσθιος λοβός</a:t>
            </a:r>
            <a:r>
              <a:rPr lang="el-GR" dirty="0"/>
              <a:t>	</a:t>
            </a:r>
          </a:p>
          <a:p>
            <a:pPr marL="342900" indent="-342900"/>
            <a:r>
              <a:rPr lang="el-GR" dirty="0">
                <a:solidFill>
                  <a:srgbClr val="FF6699"/>
                </a:solidFill>
              </a:rPr>
              <a:t>	16. </a:t>
            </a:r>
            <a:r>
              <a:rPr lang="el-GR" dirty="0" err="1">
                <a:solidFill>
                  <a:srgbClr val="FF6699"/>
                </a:solidFill>
              </a:rPr>
              <a:t>κλιτύς</a:t>
            </a:r>
            <a:r>
              <a:rPr lang="el-GR" dirty="0">
                <a:solidFill>
                  <a:srgbClr val="FF6699"/>
                </a:solidFill>
              </a:rPr>
              <a:t> όρους</a:t>
            </a:r>
          </a:p>
          <a:p>
            <a:pPr marL="342900" indent="-342900"/>
            <a:r>
              <a:rPr lang="el-GR" dirty="0">
                <a:solidFill>
                  <a:srgbClr val="FF6699"/>
                </a:solidFill>
              </a:rPr>
              <a:t>	18. φύλλο</a:t>
            </a:r>
          </a:p>
          <a:p>
            <a:pPr marL="342900" indent="-342900"/>
            <a:r>
              <a:rPr lang="el-GR" dirty="0">
                <a:solidFill>
                  <a:srgbClr val="FF6699"/>
                </a:solidFill>
              </a:rPr>
              <a:t>	20. φύμα</a:t>
            </a:r>
            <a:r>
              <a:rPr lang="el-GR" dirty="0"/>
              <a:t> </a:t>
            </a:r>
          </a:p>
          <a:p>
            <a:r>
              <a:rPr lang="el-GR" dirty="0">
                <a:solidFill>
                  <a:srgbClr val="FF6699"/>
                </a:solidFill>
              </a:rPr>
              <a:t>17. Απλό οπ. μηνοειδές λοβίο</a:t>
            </a:r>
          </a:p>
          <a:p>
            <a:r>
              <a:rPr lang="el-GR" dirty="0">
                <a:solidFill>
                  <a:srgbClr val="FF6699"/>
                </a:solidFill>
              </a:rPr>
              <a:t>19. Άνω μηνοειδές λοβίο</a:t>
            </a:r>
          </a:p>
          <a:p>
            <a:r>
              <a:rPr lang="el-GR" dirty="0">
                <a:solidFill>
                  <a:srgbClr val="FF6699"/>
                </a:solidFill>
              </a:rPr>
              <a:t>21. Πυραμίδα 22. Ισχνό λοβίο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00034" y="5929330"/>
            <a:ext cx="53019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5. Πρωτογενής σχισμή. Χωρίζει πρόσθιο-οπίσθιο λοβό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921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ΠΑΡΕΓΚΕΦΑΛΙΔΑ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371477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	Πού? </a:t>
            </a:r>
          </a:p>
          <a:p>
            <a:pPr>
              <a:buNone/>
            </a:pPr>
            <a:r>
              <a:rPr lang="el-GR" dirty="0"/>
              <a:t>	Οπίσθιο βόθρο, κάτω από τα εγκεφαλικά ημισφαίρια (σκηνίδιο), πίσω από το στέλεχος.</a:t>
            </a:r>
          </a:p>
        </p:txBody>
      </p:sp>
      <p:pic>
        <p:nvPicPr>
          <p:cNvPr id="4" name="3 - Εικόνα" descr="παρεγκεαφλιδα πο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928802"/>
            <a:ext cx="5273140" cy="47308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6772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142852"/>
            <a:ext cx="36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ΠΡΟΣΘΙΑ ΕΠΙΦΑΝΕΙΑ</a:t>
            </a:r>
          </a:p>
          <a:p>
            <a:r>
              <a:rPr lang="el-GR" dirty="0"/>
              <a:t>Έχουν αφαιρεθεί στέλεχος και σκέλη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000760" y="3286124"/>
            <a:ext cx="28700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Σκέλη</a:t>
            </a:r>
          </a:p>
          <a:p>
            <a:pPr marL="342900" indent="-342900">
              <a:buAutoNum type="arabicPeriod"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Άνω μυέλινο ιστίο</a:t>
            </a:r>
          </a:p>
          <a:p>
            <a:pPr marL="342900" indent="-342900">
              <a:buAutoNum type="arabicPeriod"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Κάτω μυέλινο ιστίο</a:t>
            </a:r>
          </a:p>
          <a:p>
            <a:pPr marL="342900" indent="-342900"/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(ορίζουν 4</a:t>
            </a:r>
            <a:r>
              <a:rPr lang="el-GR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κοιλία)</a:t>
            </a:r>
          </a:p>
          <a:p>
            <a:pPr marL="342900" indent="-342900"/>
            <a:r>
              <a:rPr lang="el-GR" b="1" dirty="0">
                <a:solidFill>
                  <a:srgbClr val="00B050"/>
                </a:solidFill>
              </a:rPr>
              <a:t>Κάτω τμήμα σκώληκα</a:t>
            </a:r>
          </a:p>
          <a:p>
            <a:pPr marL="342900" indent="-342900"/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4. Γλωσσίδα</a:t>
            </a:r>
          </a:p>
          <a:p>
            <a:pPr marL="342900" indent="-342900"/>
            <a:r>
              <a:rPr lang="el-GR" b="1" dirty="0">
                <a:solidFill>
                  <a:srgbClr val="00B050"/>
                </a:solidFill>
              </a:rPr>
              <a:t>5.Κεντρικό λοβίο</a:t>
            </a:r>
          </a:p>
          <a:p>
            <a:pPr marL="342900" indent="-342900"/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6. Οζίδιο</a:t>
            </a:r>
          </a:p>
          <a:p>
            <a:pPr marL="342900" indent="-342900"/>
            <a:r>
              <a:rPr lang="el-GR" b="1" dirty="0">
                <a:solidFill>
                  <a:srgbClr val="00B050"/>
                </a:solidFill>
              </a:rPr>
              <a:t>7. Σταφυλή </a:t>
            </a:r>
          </a:p>
          <a:p>
            <a:pPr marL="342900" indent="-342900"/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8. </a:t>
            </a:r>
            <a:r>
              <a:rPr lang="el-G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Κροκύδα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r>
              <a:rPr lang="el-GR" b="1" dirty="0">
                <a:solidFill>
                  <a:srgbClr val="00B050"/>
                </a:solidFill>
              </a:rPr>
              <a:t> 9. Κοιλάδα αφορίζεται από</a:t>
            </a:r>
          </a:p>
          <a:p>
            <a:pPr marL="800100" lvl="1" indent="-342900"/>
            <a:r>
              <a:rPr lang="el-GR" b="1" dirty="0">
                <a:solidFill>
                  <a:srgbClr val="00B050"/>
                </a:solidFill>
              </a:rPr>
              <a:t>10. αμυγδαλές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500826" y="357166"/>
            <a:ext cx="1990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22. ΚΠΣ (</a:t>
            </a:r>
            <a:r>
              <a:rPr lang="el-GR" dirty="0" err="1"/>
              <a:t>νωτ.αιθ</a:t>
            </a:r>
            <a:r>
              <a:rPr lang="el-GR" dirty="0"/>
              <a:t>)</a:t>
            </a:r>
          </a:p>
          <a:p>
            <a:r>
              <a:rPr lang="el-GR" dirty="0"/>
              <a:t>23. ΜΠΣ (</a:t>
            </a:r>
            <a:r>
              <a:rPr lang="el-GR" dirty="0" err="1"/>
              <a:t>φλ.γεφ</a:t>
            </a:r>
            <a:r>
              <a:rPr lang="el-GR" dirty="0"/>
              <a:t>)</a:t>
            </a:r>
          </a:p>
          <a:p>
            <a:r>
              <a:rPr lang="el-GR" dirty="0"/>
              <a:t>24. ΑΠΣ (</a:t>
            </a:r>
            <a:r>
              <a:rPr lang="el-GR" dirty="0" err="1"/>
              <a:t>απαγωγά</a:t>
            </a:r>
            <a:r>
              <a:rPr lang="el-GR" dirty="0"/>
              <a:t>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28596" y="4357694"/>
            <a:ext cx="44216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11. </a:t>
            </a:r>
            <a:r>
              <a:rPr lang="el-GR" dirty="0" err="1"/>
              <a:t>Διγαστορικό</a:t>
            </a:r>
            <a:r>
              <a:rPr lang="el-GR" dirty="0"/>
              <a:t> λοβίο</a:t>
            </a:r>
          </a:p>
          <a:p>
            <a:r>
              <a:rPr lang="el-GR" dirty="0"/>
              <a:t>12. Άνω μηνοειδές λοβίο</a:t>
            </a:r>
          </a:p>
          <a:p>
            <a:r>
              <a:rPr lang="el-GR" dirty="0"/>
              <a:t>13. Κάτω μηνοειδές λοβίο</a:t>
            </a:r>
          </a:p>
          <a:p>
            <a:r>
              <a:rPr lang="el-GR" dirty="0"/>
              <a:t>14. Απλό ή οπίσθιο μηνοειδές λοβίο</a:t>
            </a:r>
          </a:p>
          <a:p>
            <a:r>
              <a:rPr lang="el-GR" dirty="0"/>
              <a:t>15. Τετράπλευρο ή πρόσθιο μηνοειδές λοβίο</a:t>
            </a:r>
          </a:p>
          <a:p>
            <a:r>
              <a:rPr lang="el-GR" dirty="0"/>
              <a:t>16. Πτέρυγα κεντρικού λοβίου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6381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929322" y="428604"/>
            <a:ext cx="261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18. Οροφιαίος πυρήνας</a:t>
            </a:r>
          </a:p>
          <a:p>
            <a:r>
              <a:rPr lang="el-GR" dirty="0"/>
              <a:t>19. Σφαιροειδής πυρήνας</a:t>
            </a:r>
          </a:p>
          <a:p>
            <a:r>
              <a:rPr lang="el-GR" dirty="0"/>
              <a:t>20. </a:t>
            </a:r>
            <a:r>
              <a:rPr lang="el-GR" dirty="0" err="1"/>
              <a:t>Εμβολοειδής</a:t>
            </a:r>
            <a:r>
              <a:rPr lang="el-GR" dirty="0"/>
              <a:t> πυρήνας</a:t>
            </a:r>
          </a:p>
          <a:p>
            <a:r>
              <a:rPr lang="el-GR" dirty="0"/>
              <a:t>21. Οδοντωτός πυρήνας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857224" y="4929198"/>
            <a:ext cx="6460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Σκώληκας, </a:t>
            </a:r>
            <a:r>
              <a:rPr lang="el-GR" dirty="0" err="1"/>
              <a:t>αιθουσαίοι</a:t>
            </a:r>
            <a:r>
              <a:rPr lang="el-GR" dirty="0"/>
              <a:t> π., κάτω ελαία- ΟΡΟΦΙΑΙΟΣ-αιθουσαίους π.</a:t>
            </a:r>
          </a:p>
          <a:p>
            <a:r>
              <a:rPr lang="el-GR" dirty="0"/>
              <a:t>Σκώληκας-ΣΦΑΙΡΟΕΙΔΗΣ-π. προμήκη</a:t>
            </a:r>
          </a:p>
          <a:p>
            <a:r>
              <a:rPr lang="el-GR" dirty="0"/>
              <a:t>Διάμεση μοίρα- ΕΜΒΟΛΟΕΙΔΗΣ-θάλαμος (ΑΠΣ)</a:t>
            </a:r>
          </a:p>
          <a:p>
            <a:r>
              <a:rPr lang="el-GR" dirty="0"/>
              <a:t>Ημισφαίρια </a:t>
            </a:r>
            <a:r>
              <a:rPr lang="el-GR" dirty="0" err="1"/>
              <a:t>παρεγκ</a:t>
            </a:r>
            <a:r>
              <a:rPr lang="el-GR" dirty="0"/>
              <a:t>.-ΟΔΟΝΤΩΤΟΣ-</a:t>
            </a:r>
            <a:r>
              <a:rPr lang="el-GR" dirty="0" err="1"/>
              <a:t>ερυθρό</a:t>
            </a:r>
            <a:r>
              <a:rPr lang="el-GR" dirty="0"/>
              <a:t>ς π, θάλαμος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643702" y="357166"/>
            <a:ext cx="207170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/>
              <a:t>22. ΚΠΣ (</a:t>
            </a:r>
            <a:r>
              <a:rPr lang="el-GR" dirty="0" err="1"/>
              <a:t>νωτ.αιθ</a:t>
            </a:r>
            <a:r>
              <a:rPr lang="el-GR" dirty="0"/>
              <a:t>)</a:t>
            </a:r>
          </a:p>
          <a:p>
            <a:r>
              <a:rPr lang="el-GR" dirty="0"/>
              <a:t>23. ΜΠΣ (</a:t>
            </a:r>
            <a:r>
              <a:rPr lang="el-GR" dirty="0" err="1"/>
              <a:t>φλ.γεφ</a:t>
            </a:r>
            <a:r>
              <a:rPr lang="el-GR" dirty="0"/>
              <a:t>)</a:t>
            </a:r>
          </a:p>
          <a:p>
            <a:r>
              <a:rPr lang="el-GR" dirty="0"/>
              <a:t>24. ΑΠΣ (</a:t>
            </a:r>
            <a:r>
              <a:rPr lang="el-GR" dirty="0" err="1"/>
              <a:t>απαγωγά</a:t>
            </a:r>
            <a:r>
              <a:rPr lang="el-GR" dirty="0"/>
              <a:t>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85728"/>
            <a:ext cx="59150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715140" y="1500174"/>
            <a:ext cx="162025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25. Τετράδυμο</a:t>
            </a:r>
          </a:p>
          <a:p>
            <a:r>
              <a:rPr lang="el-GR" dirty="0"/>
              <a:t>31. Κάτω ελαία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000760" y="2428868"/>
            <a:ext cx="300717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26. Έσω λημνίσκος</a:t>
            </a:r>
          </a:p>
          <a:p>
            <a:r>
              <a:rPr lang="el-GR" dirty="0"/>
              <a:t>27. Έξω λημνίσκος</a:t>
            </a:r>
          </a:p>
          <a:p>
            <a:r>
              <a:rPr lang="el-GR" dirty="0"/>
              <a:t>32. Κεντρική </a:t>
            </a:r>
            <a:r>
              <a:rPr lang="el-GR" dirty="0" err="1"/>
              <a:t>καλυπτρική</a:t>
            </a:r>
            <a:r>
              <a:rPr lang="el-GR" dirty="0"/>
              <a:t> οδός</a:t>
            </a:r>
          </a:p>
          <a:p>
            <a:r>
              <a:rPr lang="el-GR" dirty="0"/>
              <a:t>33. </a:t>
            </a:r>
            <a:r>
              <a:rPr lang="el-GR" dirty="0" err="1"/>
              <a:t>Πρ</a:t>
            </a:r>
            <a:r>
              <a:rPr lang="el-GR" dirty="0"/>
              <a:t>. </a:t>
            </a:r>
            <a:r>
              <a:rPr lang="el-GR" dirty="0" err="1"/>
              <a:t>Νωτ</a:t>
            </a:r>
            <a:r>
              <a:rPr lang="el-GR" dirty="0"/>
              <a:t>. Παρ. δ.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429388" y="4071942"/>
            <a:ext cx="231159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28.Τρίδυμο ν.</a:t>
            </a:r>
          </a:p>
          <a:p>
            <a:r>
              <a:rPr lang="el-GR" dirty="0"/>
              <a:t>29. Προσωπικό ν.</a:t>
            </a:r>
          </a:p>
          <a:p>
            <a:r>
              <a:rPr lang="el-GR" dirty="0"/>
              <a:t>30. </a:t>
            </a:r>
            <a:r>
              <a:rPr lang="el-GR" dirty="0" err="1"/>
              <a:t>Στατικοακουστικό</a:t>
            </a:r>
            <a:r>
              <a:rPr lang="el-GR" dirty="0"/>
              <a:t> 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643042" y="5929330"/>
            <a:ext cx="17015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dirty="0"/>
              <a:t>17. Δέντρο ζωής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ΠΑΡΕΓΚΕΦΑΛΙΔΙΚΟΣ ΦΛΟΙΟΣ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 ξεδιπλωθεί από γλωσσίδα ως οζίδιο έχει μήκος 1 μέτρο.</a:t>
            </a:r>
          </a:p>
          <a:p>
            <a:r>
              <a:rPr lang="el-GR" dirty="0"/>
              <a:t>3 στιβάδες</a:t>
            </a:r>
          </a:p>
          <a:p>
            <a:r>
              <a:rPr lang="el-GR" dirty="0"/>
              <a:t>1. </a:t>
            </a:r>
            <a:r>
              <a:rPr lang="el-GR" dirty="0" err="1"/>
              <a:t>μοριώδης</a:t>
            </a:r>
            <a:r>
              <a:rPr lang="el-GR" dirty="0"/>
              <a:t>: κάτω από επιφάνεια, λίγα κύτταρα [έξω αστεροειδή, έσω αστεροειδή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l-GR" dirty="0" err="1"/>
              <a:t>καλαθοφόρα</a:t>
            </a:r>
            <a:r>
              <a:rPr lang="en-US" dirty="0"/>
              <a:t>]</a:t>
            </a:r>
            <a:r>
              <a:rPr lang="el-GR" dirty="0"/>
              <a:t>, πολλές αμύελες ίνες</a:t>
            </a:r>
          </a:p>
          <a:p>
            <a:r>
              <a:rPr lang="el-GR" dirty="0"/>
              <a:t>2. στιβάδα κ. </a:t>
            </a:r>
            <a:r>
              <a:rPr lang="en-US" dirty="0"/>
              <a:t>Purkinje</a:t>
            </a:r>
            <a:r>
              <a:rPr lang="el-GR" dirty="0"/>
              <a:t>: μεγάλα κ.</a:t>
            </a:r>
          </a:p>
          <a:p>
            <a:r>
              <a:rPr lang="el-GR" dirty="0"/>
              <a:t>3. κοκκώδης στιβάδα: πυκνά τοποθετημένα μικρά κ. </a:t>
            </a:r>
            <a:r>
              <a:rPr lang="en-US" dirty="0"/>
              <a:t>[</a:t>
            </a:r>
            <a:r>
              <a:rPr lang="el-GR" dirty="0"/>
              <a:t>κοκκώδη, κ. </a:t>
            </a:r>
            <a:r>
              <a:rPr lang="en-US" dirty="0"/>
              <a:t>Golgi]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86446" y="428604"/>
            <a:ext cx="2365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Μοριώδης</a:t>
            </a:r>
            <a:r>
              <a:rPr lang="el-GR" dirty="0"/>
              <a:t> στιβάδα</a:t>
            </a:r>
          </a:p>
          <a:p>
            <a:pPr marL="342900" indent="-342900">
              <a:buAutoNum type="arabicPeriod"/>
            </a:pPr>
            <a:r>
              <a:rPr lang="el-GR" dirty="0"/>
              <a:t>Στιβάδα κ. </a:t>
            </a:r>
            <a:r>
              <a:rPr lang="en-US" dirty="0"/>
              <a:t>Purkinje</a:t>
            </a:r>
          </a:p>
          <a:p>
            <a:pPr marL="342900" indent="-342900">
              <a:buAutoNum type="arabicPeriod"/>
            </a:pPr>
            <a:r>
              <a:rPr lang="el-GR" dirty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/>
              <a:t>Λευκή ουσία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62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3286124"/>
            <a:ext cx="5534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5062563" cy="5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857884" y="571480"/>
            <a:ext cx="235745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dirty="0"/>
              <a:t>Κύτταρο </a:t>
            </a:r>
            <a:r>
              <a:rPr lang="en-US" dirty="0"/>
              <a:t>Purkinje</a:t>
            </a:r>
            <a:r>
              <a:rPr lang="el-GR" dirty="0"/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476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14942" y="285728"/>
            <a:ext cx="3747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Σώμα</a:t>
            </a:r>
            <a:r>
              <a:rPr lang="el-GR" dirty="0"/>
              <a:t> με σχήμα αχλαδιού</a:t>
            </a:r>
          </a:p>
          <a:p>
            <a:r>
              <a:rPr lang="en-US" dirty="0"/>
              <a:t>6.</a:t>
            </a:r>
            <a:r>
              <a:rPr lang="el-GR" dirty="0"/>
              <a:t> </a:t>
            </a:r>
            <a:r>
              <a:rPr lang="el-GR" b="1" dirty="0"/>
              <a:t>Δέντρο δενδριτών</a:t>
            </a:r>
            <a:r>
              <a:rPr lang="el-GR" dirty="0"/>
              <a:t>. Εκτείνεται</a:t>
            </a:r>
          </a:p>
          <a:p>
            <a:r>
              <a:rPr lang="el-GR" dirty="0"/>
              <a:t> σε ένα επίπεδο-2 διαστάσεις- μέσα</a:t>
            </a:r>
          </a:p>
          <a:p>
            <a:r>
              <a:rPr lang="el-GR" dirty="0"/>
              <a:t>στη </a:t>
            </a:r>
            <a:r>
              <a:rPr lang="el-GR" dirty="0" err="1"/>
              <a:t>μοριώδη</a:t>
            </a:r>
            <a:r>
              <a:rPr lang="el-GR" dirty="0"/>
              <a:t> στιβάδα.</a:t>
            </a:r>
          </a:p>
          <a:p>
            <a:r>
              <a:rPr lang="el-GR" dirty="0"/>
              <a:t>9. </a:t>
            </a:r>
            <a:r>
              <a:rPr lang="el-GR" b="1" dirty="0"/>
              <a:t>Άξονας</a:t>
            </a:r>
            <a:r>
              <a:rPr lang="el-GR" dirty="0"/>
              <a:t> εκτείνεται διαμέσου της </a:t>
            </a:r>
          </a:p>
          <a:p>
            <a:r>
              <a:rPr lang="el-GR" dirty="0"/>
              <a:t>κοκκώδους στιβάδα  στη λευκή ουσία</a:t>
            </a:r>
          </a:p>
          <a:p>
            <a:r>
              <a:rPr lang="el-GR" dirty="0"/>
              <a:t>και καταλήγει στους πυρήνες.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14600"/>
            <a:ext cx="440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472" y="428604"/>
            <a:ext cx="235745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dirty="0"/>
              <a:t>Κύτταρο </a:t>
            </a:r>
            <a:r>
              <a:rPr lang="en-US" dirty="0"/>
              <a:t>Purkinje</a:t>
            </a:r>
            <a:r>
              <a:rPr lang="el-GR" dirty="0"/>
              <a:t> 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57158" y="5429264"/>
            <a:ext cx="345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Τα κ. </a:t>
            </a:r>
            <a:r>
              <a:rPr lang="en-US" dirty="0"/>
              <a:t>Purkinje</a:t>
            </a:r>
            <a:r>
              <a:rPr lang="el-GR" dirty="0"/>
              <a:t> του σκώληκα και της</a:t>
            </a:r>
          </a:p>
          <a:p>
            <a:r>
              <a:rPr lang="el-GR" dirty="0" err="1"/>
              <a:t>κροκύδας</a:t>
            </a:r>
            <a:r>
              <a:rPr lang="el-GR" dirty="0"/>
              <a:t> παράγουν </a:t>
            </a:r>
            <a:r>
              <a:rPr lang="en-US" dirty="0"/>
              <a:t>GABA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38596" cy="27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57562"/>
            <a:ext cx="2590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736"/>
            <a:ext cx="3905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2857496"/>
            <a:ext cx="392905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/>
              <a:t>Έσω αστεροειδή κ. </a:t>
            </a:r>
            <a:r>
              <a:rPr lang="el-GR" dirty="0"/>
              <a:t>(</a:t>
            </a:r>
            <a:r>
              <a:rPr lang="el-GR" dirty="0" err="1"/>
              <a:t>καλαθοφόρα</a:t>
            </a:r>
            <a:r>
              <a:rPr lang="el-GR" dirty="0"/>
              <a:t>)</a:t>
            </a:r>
          </a:p>
          <a:p>
            <a:r>
              <a:rPr lang="el-GR" dirty="0"/>
              <a:t>Μακρός οριζόντιος άξονας-διαιρέσεις-Πλέγματα σαν καλάθια γύρω από σώματα </a:t>
            </a:r>
            <a:r>
              <a:rPr lang="en-US" dirty="0"/>
              <a:t>Purkinje (</a:t>
            </a:r>
            <a:r>
              <a:rPr lang="el-GR" dirty="0"/>
              <a:t>βάση, αρχή άξονα)</a:t>
            </a:r>
          </a:p>
          <a:p>
            <a:pPr marL="342900" indent="-342900"/>
            <a:r>
              <a:rPr lang="el-GR" dirty="0"/>
              <a:t>Ανασταλτικά.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286248" y="285728"/>
            <a:ext cx="46011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Golgi</a:t>
            </a:r>
            <a:r>
              <a:rPr lang="el-GR" dirty="0"/>
              <a:t>: μεγαλύτερα από τα κοκκώδη. Δενδρίτες </a:t>
            </a:r>
          </a:p>
          <a:p>
            <a:r>
              <a:rPr lang="el-GR" dirty="0"/>
              <a:t>Φτάνουν μέχρι επιφάνεια, σε πολλά επίπεδα.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500826" y="4857760"/>
            <a:ext cx="2453557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Κοκκώδη. Μικρά πυκνά.</a:t>
            </a:r>
          </a:p>
          <a:p>
            <a:r>
              <a:rPr lang="el-GR" dirty="0"/>
              <a:t>3-5 δενδρίτες, </a:t>
            </a:r>
          </a:p>
          <a:p>
            <a:r>
              <a:rPr lang="el-GR" dirty="0"/>
              <a:t>τελικές παχύνσεις </a:t>
            </a:r>
          </a:p>
          <a:p>
            <a:r>
              <a:rPr lang="el-GR" dirty="0"/>
              <a:t>(δαγκάνες κάβουρα)-</a:t>
            </a:r>
          </a:p>
          <a:p>
            <a:r>
              <a:rPr lang="el-GR" dirty="0"/>
              <a:t>Βρυώδεις ίνες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2900"/>
            <a:ext cx="3571900" cy="67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714876" y="857232"/>
            <a:ext cx="4510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5. </a:t>
            </a:r>
            <a:r>
              <a:rPr lang="el-GR" dirty="0" err="1"/>
              <a:t>Ολιγοδενδροκύτταρα</a:t>
            </a:r>
            <a:endParaRPr lang="el-GR" dirty="0"/>
          </a:p>
          <a:p>
            <a:r>
              <a:rPr lang="el-GR" dirty="0"/>
              <a:t>6. Πρωτοπλασματικά αστροκύτταρα</a:t>
            </a:r>
          </a:p>
          <a:p>
            <a:r>
              <a:rPr lang="el-GR" dirty="0"/>
              <a:t>7. Υποστηρικτικά κ. </a:t>
            </a:r>
            <a:r>
              <a:rPr lang="en-US" dirty="0"/>
              <a:t>Bergman</a:t>
            </a:r>
            <a:r>
              <a:rPr lang="el-GR" dirty="0"/>
              <a:t>-σχηματίζουν </a:t>
            </a:r>
          </a:p>
          <a:p>
            <a:r>
              <a:rPr lang="el-GR" dirty="0"/>
              <a:t>    έξω αφοριστικό υμένα που καλύπτεται από</a:t>
            </a:r>
          </a:p>
          <a:p>
            <a:r>
              <a:rPr lang="el-GR" dirty="0"/>
              <a:t>    χοριοειδή μήνιγγα.</a:t>
            </a:r>
            <a:endParaRPr lang="en-US" dirty="0"/>
          </a:p>
          <a:p>
            <a:r>
              <a:rPr lang="en-US" dirty="0"/>
              <a:t>8.</a:t>
            </a:r>
            <a:r>
              <a:rPr lang="el-GR" dirty="0"/>
              <a:t> κ. </a:t>
            </a:r>
            <a:r>
              <a:rPr lang="en-US" dirty="0" err="1"/>
              <a:t>Fanjana</a:t>
            </a:r>
            <a:r>
              <a:rPr lang="el-GR" dirty="0"/>
              <a:t>-πτερωτή δομή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857752" y="214290"/>
            <a:ext cx="34797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ΚΥΤΤΑΡΑ ΓΛΟΙΑΣ ΠΑΡΑΓΚΕΦΑΛΙΔΑΣ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763"/>
            <a:ext cx="90201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73" y="1000107"/>
            <a:ext cx="7958193" cy="49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633413"/>
            <a:ext cx="8410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783" y="857232"/>
            <a:ext cx="95047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143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72132" y="928670"/>
            <a:ext cx="36760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Μοριώδης</a:t>
            </a:r>
            <a:r>
              <a:rPr lang="el-GR" dirty="0"/>
              <a:t> </a:t>
            </a:r>
            <a:r>
              <a:rPr lang="el-GR" dirty="0" err="1"/>
              <a:t>στοβάδα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Στιβάδα κ. </a:t>
            </a:r>
            <a:r>
              <a:rPr lang="en-US" dirty="0"/>
              <a:t>Purkinje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/>
              <a:t>Κ. </a:t>
            </a:r>
            <a:r>
              <a:rPr lang="en-US" dirty="0"/>
              <a:t>Golgi</a:t>
            </a:r>
          </a:p>
          <a:p>
            <a:pPr marL="342900" indent="-342900">
              <a:buAutoNum type="arabicPeriod"/>
            </a:pPr>
            <a:r>
              <a:rPr lang="en-US" dirty="0"/>
              <a:t> …</a:t>
            </a:r>
          </a:p>
          <a:p>
            <a:pPr marL="342900" indent="-342900">
              <a:buAutoNum type="arabicPeriod"/>
            </a:pPr>
            <a:r>
              <a:rPr lang="el-GR" dirty="0"/>
              <a:t>Κοκκώδες κ</a:t>
            </a:r>
          </a:p>
          <a:p>
            <a:pPr marL="342900" indent="-342900">
              <a:buAutoNum type="arabicPeriod"/>
            </a:pPr>
            <a:r>
              <a:rPr lang="el-GR" dirty="0"/>
              <a:t>Κ. πυρήνα</a:t>
            </a:r>
          </a:p>
          <a:p>
            <a:pPr marL="342900" indent="-342900">
              <a:buAutoNum type="arabicPeriod"/>
            </a:pPr>
            <a:r>
              <a:rPr lang="el-GR" dirty="0"/>
              <a:t>Βρυώδεις ίνες </a:t>
            </a:r>
          </a:p>
          <a:p>
            <a:pPr marL="342900" indent="-342900"/>
            <a:r>
              <a:rPr lang="el-GR" dirty="0"/>
              <a:t>	(</a:t>
            </a:r>
            <a:r>
              <a:rPr lang="el-GR" dirty="0" err="1"/>
              <a:t>γεφυρικοί</a:t>
            </a:r>
            <a:r>
              <a:rPr lang="el-GR" dirty="0"/>
              <a:t> και άλλοι πυρήνες)</a:t>
            </a:r>
          </a:p>
          <a:p>
            <a:pPr marL="342900" indent="-342900"/>
            <a:r>
              <a:rPr lang="el-GR" dirty="0"/>
              <a:t>9. Αναρριχητικές ίνες (κάτω ελαία)</a:t>
            </a:r>
          </a:p>
          <a:p>
            <a:pPr marL="342900" indent="-342900"/>
            <a:r>
              <a:rPr lang="el-GR" dirty="0"/>
              <a:t>10. κ. </a:t>
            </a:r>
            <a:r>
              <a:rPr lang="en-US" dirty="0"/>
              <a:t>Purkinje</a:t>
            </a:r>
            <a:endParaRPr lang="el-GR" dirty="0"/>
          </a:p>
          <a:p>
            <a:pPr marL="342900" indent="-342900"/>
            <a:r>
              <a:rPr lang="el-GR" dirty="0"/>
              <a:t>11. </a:t>
            </a:r>
            <a:r>
              <a:rPr lang="el-GR" dirty="0" err="1"/>
              <a:t>Καλαθοφόρα</a:t>
            </a:r>
            <a:r>
              <a:rPr lang="el-GR" dirty="0"/>
              <a:t> κ (έσω αστεροειδή)</a:t>
            </a:r>
          </a:p>
          <a:p>
            <a:pPr marL="342900" indent="-342900"/>
            <a:r>
              <a:rPr lang="el-GR" dirty="0"/>
              <a:t>12. Παράλληλες ίνες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643338" cy="54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929058" y="1357298"/>
            <a:ext cx="534967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Κ. </a:t>
            </a:r>
            <a:r>
              <a:rPr lang="en-US" dirty="0"/>
              <a:t>Purkinje</a:t>
            </a:r>
            <a:r>
              <a:rPr lang="el-GR" dirty="0"/>
              <a:t> αναστέλλει συνέχεια τους </a:t>
            </a:r>
          </a:p>
          <a:p>
            <a:r>
              <a:rPr lang="el-GR" dirty="0"/>
              <a:t>υποφλοιώδεις πυρήνες (10)-δεν τους αφήνει να </a:t>
            </a:r>
          </a:p>
          <a:p>
            <a:r>
              <a:rPr lang="el-GR" dirty="0"/>
              <a:t>μεταβιβάσουν διέγερση από προσαγωγές ίνες (11,12)</a:t>
            </a:r>
          </a:p>
          <a:p>
            <a:r>
              <a:rPr lang="el-GR" dirty="0"/>
              <a:t>Οι συνάψεις που δέχεται το </a:t>
            </a:r>
            <a:r>
              <a:rPr lang="en-US" dirty="0"/>
              <a:t>Purkinje</a:t>
            </a:r>
            <a:r>
              <a:rPr lang="el-GR" dirty="0"/>
              <a:t> είναι</a:t>
            </a:r>
          </a:p>
          <a:p>
            <a:r>
              <a:rPr lang="el-GR" dirty="0"/>
              <a:t>ανασταλτικές (13) και επομένως άρουν την </a:t>
            </a:r>
          </a:p>
          <a:p>
            <a:r>
              <a:rPr lang="el-GR" dirty="0"/>
              <a:t>αναστολή στους πυρήνες.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214810" y="571480"/>
            <a:ext cx="46057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ΣΥΝΑΨΗ (-) ΣΕ </a:t>
            </a:r>
            <a:r>
              <a:rPr lang="en-US" dirty="0"/>
              <a:t>PURKINJE (-) </a:t>
            </a:r>
            <a:r>
              <a:rPr lang="el-GR" dirty="0"/>
              <a:t>ΔΙΕΓΕΙΡΕΙ ΠΥΡΗΝΕΣ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214810" y="4214818"/>
            <a:ext cx="264320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Πυρήνες σε συνεχή τονική διέγερση που ρυθμίζεται από την αναστολή που ασκεί ο φλοιός </a:t>
            </a:r>
            <a:r>
              <a:rPr lang="en-US" dirty="0"/>
              <a:t>(Purkinje)</a:t>
            </a:r>
            <a:r>
              <a:rPr lang="el-GR" dirty="0"/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000496" y="3429000"/>
            <a:ext cx="527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13. Ανασταλτικοί συναπτικοί νευρώνες (</a:t>
            </a:r>
            <a:r>
              <a:rPr lang="el-GR" dirty="0" err="1"/>
              <a:t>καλαθοφόρα</a:t>
            </a:r>
            <a:r>
              <a:rPr lang="el-GR" dirty="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357214"/>
            <a:ext cx="682099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28638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κ.</a:t>
            </a:r>
            <a:r>
              <a:rPr lang="en-US" dirty="0"/>
              <a:t>Purkinje</a:t>
            </a:r>
            <a:r>
              <a:rPr lang="el-GR" dirty="0"/>
              <a:t> (4). </a:t>
            </a:r>
            <a:r>
              <a:rPr lang="el-GR" dirty="0" err="1"/>
              <a:t>Απαγωγά</a:t>
            </a:r>
            <a:r>
              <a:rPr lang="el-GR" dirty="0"/>
              <a:t> κ. φλοιού. Δέχονται από αναρριχητικές </a:t>
            </a:r>
            <a:r>
              <a:rPr lang="en-US" dirty="0"/>
              <a:t> </a:t>
            </a:r>
            <a:r>
              <a:rPr lang="el-GR" dirty="0"/>
              <a:t>(άμεσα) και βρυώδεις ίνες</a:t>
            </a:r>
            <a:r>
              <a:rPr lang="en-US" dirty="0"/>
              <a:t> </a:t>
            </a:r>
            <a:r>
              <a:rPr lang="el-GR" dirty="0"/>
              <a:t> (έμμεσα από τα κοκκώδη κ (6). Οι άξονες κοκκωδών κ. διακλαδίζονται στη </a:t>
            </a:r>
            <a:r>
              <a:rPr lang="el-GR" dirty="0" err="1"/>
              <a:t>μοριώδη</a:t>
            </a:r>
            <a:r>
              <a:rPr lang="el-GR" dirty="0"/>
              <a:t> στιβάδα σε 2 </a:t>
            </a:r>
            <a:r>
              <a:rPr lang="en-US" dirty="0"/>
              <a:t> </a:t>
            </a:r>
            <a:r>
              <a:rPr lang="el-GR" dirty="0"/>
              <a:t>παράλληλες</a:t>
            </a:r>
            <a:r>
              <a:rPr lang="en-US" dirty="0"/>
              <a:t> </a:t>
            </a:r>
            <a:r>
              <a:rPr lang="el-GR" dirty="0"/>
              <a:t>ίνες (5) που διέρχονται μέσω </a:t>
            </a:r>
            <a:r>
              <a:rPr lang="el-GR" dirty="0" err="1"/>
              <a:t>δενδριτικού</a:t>
            </a:r>
            <a:r>
              <a:rPr lang="el-GR" dirty="0"/>
              <a:t> δέντρου </a:t>
            </a:r>
            <a:r>
              <a:rPr lang="en-US" dirty="0"/>
              <a:t>Purkinje.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143504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057129" y="1005472"/>
            <a:ext cx="30868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ΑΝΑΣΤΑΛΤΙΚΟΙ</a:t>
            </a:r>
          </a:p>
          <a:p>
            <a:r>
              <a:rPr lang="en-US" dirty="0"/>
              <a:t>7. </a:t>
            </a:r>
            <a:r>
              <a:rPr lang="el-GR" dirty="0"/>
              <a:t>Αστεροειδή</a:t>
            </a:r>
          </a:p>
          <a:p>
            <a:r>
              <a:rPr lang="el-GR" dirty="0"/>
              <a:t>8. </a:t>
            </a:r>
            <a:r>
              <a:rPr lang="el-GR" dirty="0" err="1"/>
              <a:t>Καλαθοφόρα</a:t>
            </a:r>
            <a:endParaRPr lang="el-GR" dirty="0"/>
          </a:p>
          <a:p>
            <a:r>
              <a:rPr lang="el-GR" dirty="0"/>
              <a:t>9.</a:t>
            </a:r>
            <a:r>
              <a:rPr lang="en-US" dirty="0"/>
              <a:t> Golgi</a:t>
            </a:r>
            <a:r>
              <a:rPr lang="el-GR" dirty="0"/>
              <a:t>  </a:t>
            </a:r>
          </a:p>
          <a:p>
            <a:r>
              <a:rPr lang="el-GR" dirty="0"/>
              <a:t>Διεγείρονται από </a:t>
            </a:r>
          </a:p>
          <a:p>
            <a:r>
              <a:rPr lang="el-GR" dirty="0"/>
              <a:t>Προσαγωγές ώσεις: </a:t>
            </a:r>
          </a:p>
          <a:p>
            <a:r>
              <a:rPr lang="el-GR" dirty="0"/>
              <a:t>αναστέλλουν γειτονικά</a:t>
            </a:r>
          </a:p>
          <a:p>
            <a:r>
              <a:rPr lang="en-US" dirty="0"/>
              <a:t>Purkinje</a:t>
            </a:r>
            <a:r>
              <a:rPr lang="el-GR" dirty="0"/>
              <a:t> όταν διεγείρονται </a:t>
            </a:r>
          </a:p>
          <a:p>
            <a:r>
              <a:rPr lang="el-GR" dirty="0"/>
              <a:t>κάποια -δημιουργία αντίθεσης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5429256" y="4429132"/>
            <a:ext cx="228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Αναρριχητικές ίνες</a:t>
            </a:r>
          </a:p>
          <a:p>
            <a:pPr marL="342900" indent="-342900">
              <a:buAutoNum type="arabicPeriod"/>
            </a:pPr>
            <a:r>
              <a:rPr lang="el-GR" dirty="0"/>
              <a:t>Βρυώδεις ίνες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214414" y="5715016"/>
            <a:ext cx="262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Καλαθοφόρα</a:t>
            </a:r>
            <a:r>
              <a:rPr lang="el-GR" dirty="0"/>
              <a:t> κύτταρα</a:t>
            </a:r>
          </a:p>
          <a:p>
            <a:pPr marL="342900" indent="-342900">
              <a:buAutoNum type="arabicPeriod"/>
            </a:pPr>
            <a:r>
              <a:rPr lang="el-GR" dirty="0"/>
              <a:t>Αστεροειδή κύτταρα</a:t>
            </a:r>
          </a:p>
          <a:p>
            <a:pPr marL="342900" indent="-342900">
              <a:buAutoNum type="arabicPeriod"/>
            </a:pPr>
            <a:r>
              <a:rPr lang="el-GR" dirty="0"/>
              <a:t>Κύτταρα </a:t>
            </a:r>
            <a:r>
              <a:rPr lang="en-US" dirty="0"/>
              <a:t>Golgi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43438" y="5929330"/>
            <a:ext cx="23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ΑΝΑΣΤΑΛΤΙΚΑ ΚΥΤΤΑΡΑ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215370" cy="51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857232"/>
            <a:ext cx="76839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928670"/>
            <a:ext cx="2365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Παράλληλες ίνες</a:t>
            </a:r>
          </a:p>
          <a:p>
            <a:pPr marL="342900" indent="-342900">
              <a:buAutoNum type="arabicPeriod"/>
            </a:pPr>
            <a:r>
              <a:rPr lang="el-GR" dirty="0" err="1"/>
              <a:t>Μοριώδης</a:t>
            </a:r>
            <a:r>
              <a:rPr lang="el-GR" dirty="0"/>
              <a:t> στιβάδα</a:t>
            </a:r>
          </a:p>
          <a:p>
            <a:pPr marL="342900" indent="-342900">
              <a:buAutoNum type="arabicPeriod"/>
            </a:pPr>
            <a:r>
              <a:rPr lang="el-GR" dirty="0"/>
              <a:t>Κ. </a:t>
            </a:r>
            <a:r>
              <a:rPr lang="en-US" dirty="0"/>
              <a:t> Purkinje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/>
              <a:t>Κοκκώδη κύτταρα</a:t>
            </a:r>
          </a:p>
          <a:p>
            <a:pPr marL="342900" indent="-342900">
              <a:buAutoNum type="arabicPeriod"/>
            </a:pPr>
            <a:r>
              <a:rPr lang="el-GR" dirty="0"/>
              <a:t>Βρυώδεις ίνες</a:t>
            </a:r>
          </a:p>
          <a:p>
            <a:pPr marL="342900" indent="-342900">
              <a:buAutoNum type="arabicPeriod"/>
            </a:pPr>
            <a:r>
              <a:rPr lang="el-GR" dirty="0"/>
              <a:t>Αναρριχητικές ίνες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25" y="642918"/>
            <a:ext cx="7418875" cy="537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1A92D7E-0C33-4025-B360-226CBA52C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18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Times NR Greek MT" charset="-95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R Greek MT" charset="-95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R Greek MT" charset="-95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R Greek MT" charset="-95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R Greek MT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9pPr>
          </a:lstStyle>
          <a:p>
            <a:r>
              <a:rPr lang="el-GR" altLang="el-GR"/>
              <a:t>NEYPOEΠIΣTHMH KAI ΣYMΠEPIΦOPA – ΠANEΠIΣTHMIAKEΣ EKΔOΣEIΣ KPHTHΣ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272F98B-0762-45B9-A9BF-EE9B8D0E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28600"/>
            <a:ext cx="53165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ΠΡΟΣΑΓΩΓΕΣ ΙΝΕΣ</a:t>
            </a:r>
            <a:br>
              <a:rPr lang="el-GR" dirty="0"/>
            </a:br>
            <a:r>
              <a:rPr lang="el-GR" dirty="0"/>
              <a:t>καταλήγουν στο φλοιό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Αναρριχητικές ίνες</a:t>
            </a:r>
            <a:r>
              <a:rPr lang="el-GR" dirty="0"/>
              <a:t>. Απολήγουν στα κ. </a:t>
            </a:r>
            <a:r>
              <a:rPr lang="en-US" dirty="0"/>
              <a:t>Purkinje</a:t>
            </a:r>
            <a:r>
              <a:rPr lang="el-GR" dirty="0"/>
              <a:t> στις διακλαδώσεις </a:t>
            </a:r>
            <a:r>
              <a:rPr lang="el-GR" dirty="0" err="1"/>
              <a:t>δενδριτικού</a:t>
            </a:r>
            <a:r>
              <a:rPr lang="el-GR" dirty="0"/>
              <a:t> δέντρου. 1 ίνα-1 κύτταρο. Προέρχονται από κάτω ελαία και επικουρικούς πυρήνες.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90925"/>
            <a:ext cx="3514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86380" y="4357694"/>
            <a:ext cx="233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Αναρριχητικές  ίνες</a:t>
            </a:r>
          </a:p>
          <a:p>
            <a:pPr marL="342900" indent="-342900"/>
            <a:r>
              <a:rPr lang="el-GR" dirty="0"/>
              <a:t>4. κ. </a:t>
            </a:r>
            <a:r>
              <a:rPr lang="en-US" dirty="0"/>
              <a:t>Purkinje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147763"/>
            <a:ext cx="8362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ΠΡΟΣΑΓΩΓΕΣ ΙΝΕΣ</a:t>
            </a:r>
            <a:br>
              <a:rPr lang="el-GR" dirty="0"/>
            </a:br>
            <a:r>
              <a:rPr lang="el-GR" sz="3100" dirty="0"/>
              <a:t>καταλήγουν στο φλοιό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l-GR" b="1" dirty="0"/>
              <a:t>Βρυώδεις ίνες</a:t>
            </a:r>
            <a:r>
              <a:rPr lang="el-GR" dirty="0"/>
              <a:t>: διαιρούνται σε αποκλίνοντες κλάδους και προσαρμόζονται στις ‘δαγκάνες’ των κοκκωδών κ. Προέρχονται από </a:t>
            </a:r>
            <a:r>
              <a:rPr lang="el-GR" dirty="0" err="1"/>
              <a:t>Νωτ</a:t>
            </a:r>
            <a:r>
              <a:rPr lang="el-GR" dirty="0"/>
              <a:t>. Παρ. δ. και </a:t>
            </a:r>
            <a:r>
              <a:rPr lang="el-GR" dirty="0" err="1"/>
              <a:t>γεφ</a:t>
            </a:r>
            <a:r>
              <a:rPr lang="el-GR" dirty="0"/>
              <a:t>. Παρ. δ. και προμήκη.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43225"/>
            <a:ext cx="2505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500562" y="4357694"/>
            <a:ext cx="2996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l-GR" dirty="0"/>
              <a:t>. Βρυώδεις ίνες</a:t>
            </a:r>
          </a:p>
          <a:p>
            <a:r>
              <a:rPr lang="el-GR" dirty="0"/>
              <a:t>3. Συνάψεις με κοκκώδη κ. (6)</a:t>
            </a:r>
          </a:p>
          <a:p>
            <a:r>
              <a:rPr lang="el-GR" dirty="0"/>
              <a:t>5. Παράλληλες ίνες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28752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ΛΕΙΤΟΥΡΓΙΚΗ ΟΡΓΑΝΩΣΗ</a:t>
            </a:r>
            <a:br>
              <a:rPr lang="el-GR" dirty="0"/>
            </a:br>
            <a:r>
              <a:rPr lang="el-GR" sz="3600" dirty="0"/>
              <a:t>Προσαγωγές ίνες καταλήγουν στο φλοιό-3 μοίρες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714488"/>
            <a:ext cx="900115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dirty="0" err="1"/>
              <a:t>Νωτιαίοπαρεγκεφαλιδικές</a:t>
            </a:r>
            <a:r>
              <a:rPr lang="el-GR" dirty="0"/>
              <a:t> (</a:t>
            </a:r>
            <a:r>
              <a:rPr lang="el-GR" dirty="0" err="1"/>
              <a:t>πρ</a:t>
            </a:r>
            <a:r>
              <a:rPr lang="el-GR" dirty="0"/>
              <a:t>. και οπ. </a:t>
            </a:r>
            <a:r>
              <a:rPr lang="el-GR" dirty="0" err="1"/>
              <a:t>Νωτ</a:t>
            </a:r>
            <a:r>
              <a:rPr lang="el-GR" dirty="0"/>
              <a:t>. Παρ δ. και </a:t>
            </a:r>
            <a:r>
              <a:rPr lang="el-GR" dirty="0" err="1"/>
              <a:t>σφηνοπαρεγκ</a:t>
            </a:r>
            <a:r>
              <a:rPr lang="el-GR" dirty="0"/>
              <a:t>. δ.): απολήγουν ως βρυώδεις ίνες στο σκώληκα </a:t>
            </a:r>
            <a:r>
              <a:rPr lang="el-GR" b="1" dirty="0" err="1"/>
              <a:t>πρ</a:t>
            </a:r>
            <a:r>
              <a:rPr lang="el-GR" b="1" dirty="0"/>
              <a:t>. λοβού (κεντρικό λοβίο, </a:t>
            </a:r>
            <a:r>
              <a:rPr lang="el-GR" b="1" dirty="0" err="1"/>
              <a:t>κλιτύς</a:t>
            </a:r>
            <a:r>
              <a:rPr lang="el-GR" b="1" dirty="0"/>
              <a:t> όρους), πυραμίδα, σταφυλή </a:t>
            </a:r>
            <a:r>
              <a:rPr lang="el-GR" dirty="0"/>
              <a:t>και στη </a:t>
            </a:r>
            <a:r>
              <a:rPr lang="el-GR" b="1" dirty="0"/>
              <a:t>διάμεση ζώνη</a:t>
            </a:r>
          </a:p>
          <a:p>
            <a:pPr marL="514350" indent="-514350">
              <a:buAutoNum type="arabicPeriod"/>
            </a:pPr>
            <a:r>
              <a:rPr lang="el-GR" dirty="0" err="1"/>
              <a:t>Φλοιογεφυροπαρεγκεφαλιδικές</a:t>
            </a:r>
            <a:r>
              <a:rPr lang="el-GR" dirty="0"/>
              <a:t>: απολήγουν ως βρυώδεις ίνες στα </a:t>
            </a:r>
            <a:r>
              <a:rPr lang="el-GR" b="1" dirty="0"/>
              <a:t>ημισφαίρια</a:t>
            </a:r>
          </a:p>
          <a:p>
            <a:pPr marL="514350" indent="-514350">
              <a:buAutoNum type="arabicPeriod"/>
            </a:pPr>
            <a:r>
              <a:rPr lang="el-GR" dirty="0" err="1"/>
              <a:t>Αιθουσοπαρεγκεφαλιδικοί</a:t>
            </a:r>
            <a:r>
              <a:rPr lang="el-GR" dirty="0"/>
              <a:t> άξονες: απολήγουν στο </a:t>
            </a:r>
            <a:r>
              <a:rPr lang="el-GR" b="1" dirty="0" err="1"/>
              <a:t>κροκυδοζώδη</a:t>
            </a:r>
            <a:r>
              <a:rPr lang="el-GR" b="1" dirty="0"/>
              <a:t> λοβό και τη γλωσσίδα.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ΛΕΙΤΟΥΡΓΙΚΗ ΟΡΓΑΝΩΣΗ</a:t>
            </a:r>
            <a:br>
              <a:rPr lang="el-GR" dirty="0"/>
            </a:br>
            <a:r>
              <a:rPr lang="el-GR" dirty="0"/>
              <a:t>απαγωγές ίνες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Πρ.λόβος</a:t>
            </a:r>
            <a:r>
              <a:rPr lang="el-GR" dirty="0"/>
              <a:t>: σταφυλή, πυραμίδα  και </a:t>
            </a:r>
            <a:r>
              <a:rPr lang="el-GR" dirty="0" err="1"/>
              <a:t>κροκυδοοζώδες</a:t>
            </a:r>
            <a:r>
              <a:rPr lang="el-GR" dirty="0"/>
              <a:t> λοβίο δίνει στους αιθουσαίους π.</a:t>
            </a:r>
          </a:p>
          <a:p>
            <a:r>
              <a:rPr lang="el-GR" b="1" dirty="0"/>
              <a:t>Σκώληκας</a:t>
            </a:r>
            <a:r>
              <a:rPr lang="el-GR" dirty="0"/>
              <a:t> δίνει στον οροφιαίο π.</a:t>
            </a:r>
          </a:p>
          <a:p>
            <a:r>
              <a:rPr lang="el-GR" b="1" dirty="0"/>
              <a:t>Διάμεση ζώνη </a:t>
            </a:r>
            <a:r>
              <a:rPr lang="el-GR" dirty="0"/>
              <a:t>δίνει στον εμβόλιμο και σφαιροειδή π.</a:t>
            </a:r>
          </a:p>
          <a:p>
            <a:r>
              <a:rPr lang="el-GR" b="1" dirty="0"/>
              <a:t>Ημισφαίρια</a:t>
            </a:r>
            <a:r>
              <a:rPr lang="el-GR" dirty="0"/>
              <a:t> δίνουν στους οδοντωτούς π.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647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FD78A9-B661-4D22-A545-27734CB1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9123"/>
            <a:ext cx="5781675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42900"/>
            <a:ext cx="4307020" cy="30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786314" y="428604"/>
            <a:ext cx="409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 Διάμεση ζώνη: </a:t>
            </a:r>
            <a:r>
              <a:rPr lang="el-GR" dirty="0" err="1"/>
              <a:t>Νωτ.παρ.δ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Ημισφαίρια: </a:t>
            </a:r>
            <a:r>
              <a:rPr lang="el-GR" dirty="0" err="1"/>
              <a:t>Γεφυροπαρ.δ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 err="1"/>
              <a:t>Κροκυδοοζώδες</a:t>
            </a:r>
            <a:r>
              <a:rPr lang="el-GR" dirty="0"/>
              <a:t> λοβίο: </a:t>
            </a:r>
            <a:r>
              <a:rPr lang="el-GR" dirty="0" err="1"/>
              <a:t>Αιθουσοπαρ.δ</a:t>
            </a:r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29051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357686" y="3214686"/>
            <a:ext cx="434715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5. </a:t>
            </a:r>
            <a:r>
              <a:rPr lang="el-GR" dirty="0" err="1"/>
              <a:t>Κροκύδοζώδες</a:t>
            </a:r>
            <a:r>
              <a:rPr lang="el-GR" dirty="0"/>
              <a:t> λ.-- 4. </a:t>
            </a:r>
            <a:r>
              <a:rPr lang="el-GR" dirty="0" err="1"/>
              <a:t>Αιθουσαίοι</a:t>
            </a:r>
            <a:r>
              <a:rPr lang="el-GR" dirty="0"/>
              <a:t> πυρήνες</a:t>
            </a:r>
          </a:p>
          <a:p>
            <a:endParaRPr lang="el-GR" dirty="0"/>
          </a:p>
          <a:p>
            <a:r>
              <a:rPr lang="el-GR" dirty="0"/>
              <a:t>7. Σκώληκας-6. Οροφιαίος π.</a:t>
            </a:r>
          </a:p>
          <a:p>
            <a:r>
              <a:rPr lang="el-GR" dirty="0"/>
              <a:t>9. Διάμεση --8. εμβόλιμος σφαιροειδής π</a:t>
            </a:r>
          </a:p>
          <a:p>
            <a:r>
              <a:rPr lang="el-GR" dirty="0"/>
              <a:t>11. ημισφαίρια--10 οδοντωτός π.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714876" y="714356"/>
            <a:ext cx="424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Υποθετική </a:t>
            </a:r>
            <a:r>
              <a:rPr lang="el-GR" dirty="0" err="1"/>
              <a:t>σωματοτοπογραφική</a:t>
            </a:r>
            <a:r>
              <a:rPr lang="el-GR" dirty="0"/>
              <a:t> οργάνωση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76" y="2643182"/>
            <a:ext cx="43047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6672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Ημισφαίρια: σχεδιασμός κινήσεων</a:t>
            </a:r>
          </a:p>
          <a:p>
            <a:r>
              <a:rPr lang="el-GR" dirty="0"/>
              <a:t>Διάμεση ζώνη: συντονισμός κινήσεων</a:t>
            </a:r>
          </a:p>
          <a:p>
            <a:r>
              <a:rPr lang="el-GR" dirty="0"/>
              <a:t>Σκώληκας: ισορροπία, οφθαλμικές κινήσεις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ΚΑΤΩ ΣΚΕΛΗ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l-GR" dirty="0"/>
              <a:t>οπ. </a:t>
            </a:r>
            <a:r>
              <a:rPr lang="el-GR" dirty="0" err="1"/>
              <a:t>Νωτιαίοπαρεγκεφαλιδικό</a:t>
            </a:r>
            <a:r>
              <a:rPr lang="el-GR" dirty="0"/>
              <a:t> δ </a:t>
            </a:r>
            <a:r>
              <a:rPr lang="en-US" dirty="0"/>
              <a:t>(Fleshing)</a:t>
            </a:r>
            <a:r>
              <a:rPr lang="el-GR" dirty="0"/>
              <a:t>-από κ. στήλης </a:t>
            </a:r>
            <a:r>
              <a:rPr lang="en-US" dirty="0"/>
              <a:t>Clarke  (</a:t>
            </a:r>
            <a:r>
              <a:rPr lang="el-GR" dirty="0"/>
              <a:t>ίνες ιδιοδεκτικότητας)-κάτω άκρα  και κάτω μέρος κορμού-βρυώδεις ίνες στο σκώληκα, διάμεση ζώνη.</a:t>
            </a: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 err="1"/>
              <a:t>Σφηνοπαρεγκεφαλιδικό</a:t>
            </a:r>
            <a:r>
              <a:rPr lang="el-GR" dirty="0"/>
              <a:t> δ από π. του </a:t>
            </a:r>
            <a:r>
              <a:rPr lang="en-US" dirty="0" err="1"/>
              <a:t>Monakow</a:t>
            </a:r>
            <a:r>
              <a:rPr lang="el-GR" dirty="0"/>
              <a:t> (</a:t>
            </a:r>
            <a:r>
              <a:rPr lang="el-GR" dirty="0" err="1"/>
              <a:t>επικουρικος</a:t>
            </a:r>
            <a:r>
              <a:rPr lang="el-GR" dirty="0"/>
              <a:t> σφηνοειδής π) ίνες ιδιοδεκτικότητας)-άνω άκρα  και άνω μέρος κορμού-βρυώδεις ίνες στο σκώληκα, διάμεση ζώνη.</a:t>
            </a:r>
          </a:p>
          <a:p>
            <a:pPr marL="514350" indent="-514350">
              <a:buAutoNum type="arabicPeriod"/>
            </a:pPr>
            <a:r>
              <a:rPr lang="el-GR" dirty="0" err="1"/>
              <a:t>Αιθουσοπαρεγκεφαλιδικό</a:t>
            </a:r>
            <a:r>
              <a:rPr lang="el-GR" dirty="0"/>
              <a:t> δ.</a:t>
            </a:r>
          </a:p>
          <a:p>
            <a:pPr marL="514350" indent="-514350">
              <a:buAutoNum type="arabicPeriod"/>
            </a:pPr>
            <a:r>
              <a:rPr lang="el-GR" dirty="0" err="1"/>
              <a:t>Ελαιογεφυροπαρεγκεφαλιδικό</a:t>
            </a:r>
            <a:r>
              <a:rPr lang="el-GR" dirty="0"/>
              <a:t> δ</a:t>
            </a:r>
          </a:p>
          <a:p>
            <a:pPr marL="514350" indent="-514350">
              <a:buAutoNum type="arabicPeriod"/>
            </a:pPr>
            <a:r>
              <a:rPr lang="el-GR" dirty="0" err="1"/>
              <a:t>Δικτυογεφυροπαρεγκεφαλιδικο</a:t>
            </a:r>
            <a:r>
              <a:rPr lang="el-GR" dirty="0"/>
              <a:t> δ.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4"/>
            <a:ext cx="2928958" cy="67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000496" y="285728"/>
            <a:ext cx="495244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ΟΠΙΣΘΙΟ ΝΩΤΙΑΙΟ ΠΑΡΕΓΚΕΦΑΛΙΔΙΚΟ ΔΕΜΑΤΙΟ (1)</a:t>
            </a:r>
          </a:p>
          <a:p>
            <a:r>
              <a:rPr lang="el-GR" dirty="0"/>
              <a:t>ΣΦΗΝΟΠΑΡΕΓΚΕΦΑΛΙΔΙΚΟ ΔΕΜΑΤΙΟ(2)</a:t>
            </a:r>
          </a:p>
          <a:p>
            <a:r>
              <a:rPr lang="el-GR" dirty="0" err="1"/>
              <a:t>ιδιοδεκικότητα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3500430" y="1571612"/>
            <a:ext cx="4601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Οπίσθιο </a:t>
            </a:r>
            <a:r>
              <a:rPr lang="el-GR" dirty="0" err="1"/>
              <a:t>νωτιαιο</a:t>
            </a:r>
            <a:r>
              <a:rPr lang="el-GR" dirty="0"/>
              <a:t> παρεγκεφαλιδικό δεμάτιο</a:t>
            </a:r>
          </a:p>
          <a:p>
            <a:pPr marL="342900" indent="-342900"/>
            <a:r>
              <a:rPr lang="el-GR" dirty="0"/>
              <a:t>	3. π. </a:t>
            </a:r>
            <a:r>
              <a:rPr lang="en-US" dirty="0"/>
              <a:t>Clarke (KA)</a:t>
            </a:r>
            <a:endParaRPr lang="el-GR" dirty="0"/>
          </a:p>
          <a:p>
            <a:pPr marL="342900" indent="-342900">
              <a:buAutoNum type="arabicPeriod" startAt="2"/>
            </a:pPr>
            <a:r>
              <a:rPr lang="el-GR" dirty="0" err="1"/>
              <a:t>Σφηνοπαρεγκεφαλιδικό</a:t>
            </a:r>
            <a:r>
              <a:rPr lang="el-GR" dirty="0"/>
              <a:t> δεμάτιο</a:t>
            </a:r>
            <a:endParaRPr lang="en-US" dirty="0"/>
          </a:p>
          <a:p>
            <a:pPr marL="342900" indent="-342900"/>
            <a:r>
              <a:rPr lang="en-US" dirty="0"/>
              <a:t>       4. </a:t>
            </a:r>
            <a:r>
              <a:rPr lang="el-GR" dirty="0"/>
              <a:t>π. </a:t>
            </a:r>
            <a:r>
              <a:rPr lang="en-US" dirty="0" err="1"/>
              <a:t>Monakow</a:t>
            </a:r>
            <a:r>
              <a:rPr lang="en-US" dirty="0"/>
              <a:t> (AA)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929058" y="3429000"/>
            <a:ext cx="45720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ΕΛΑΙΟΓΕΦΥΡΟΠΑΡΕΓΚΕΦΑΛΙΔΙΚΟ ΔΕΜΑΤΙΟ (13)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214678" y="4643446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11. Κύριος π. ελαίας: Δέχεται από φλοιό εγκεφάλου-εξωπυραμιδικό, δίνει </a:t>
            </a:r>
            <a:r>
              <a:rPr lang="el-GR" dirty="0" err="1"/>
              <a:t>παρεγκ</a:t>
            </a:r>
            <a:r>
              <a:rPr lang="el-GR" dirty="0"/>
              <a:t>. ημισφαίρια</a:t>
            </a:r>
          </a:p>
          <a:p>
            <a:pPr marL="263525" indent="-263525"/>
            <a:r>
              <a:rPr lang="el-GR" dirty="0"/>
              <a:t>     Επικουρικός π. ελαίας, δέχεται από ΝΜ (12), δίνει        σκώληκα –διάμεση ζώνη </a:t>
            </a:r>
          </a:p>
          <a:p>
            <a:r>
              <a:rPr lang="el-GR" dirty="0"/>
              <a:t> 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3417337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469626" y="785794"/>
            <a:ext cx="49033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Προσαγωγές Πρωτογενείς (5) ίνες από </a:t>
            </a:r>
            <a:r>
              <a:rPr lang="el-GR" dirty="0" err="1"/>
              <a:t>αιθουσαίο</a:t>
            </a:r>
            <a:r>
              <a:rPr lang="el-GR" dirty="0"/>
              <a:t> </a:t>
            </a:r>
          </a:p>
          <a:p>
            <a:r>
              <a:rPr lang="el-GR" dirty="0"/>
              <a:t>γάγγλιο (6) απευθείας στο φλοιό. </a:t>
            </a:r>
          </a:p>
          <a:p>
            <a:r>
              <a:rPr lang="el-GR" dirty="0"/>
              <a:t>Δευτερογενείς (7) ίνες μέσω </a:t>
            </a:r>
            <a:r>
              <a:rPr lang="el-GR" dirty="0" err="1"/>
              <a:t>αιθουσαίων</a:t>
            </a:r>
            <a:r>
              <a:rPr lang="el-GR" dirty="0"/>
              <a:t> π (8).</a:t>
            </a:r>
          </a:p>
          <a:p>
            <a:r>
              <a:rPr lang="el-GR" dirty="0"/>
              <a:t>Καταλήγουν </a:t>
            </a:r>
            <a:r>
              <a:rPr lang="el-GR" dirty="0" err="1"/>
              <a:t>κροκυδοζώδες</a:t>
            </a:r>
            <a:r>
              <a:rPr lang="el-GR" dirty="0"/>
              <a:t> λοβίο (9), σταφυλή</a:t>
            </a:r>
          </a:p>
          <a:p>
            <a:r>
              <a:rPr lang="el-GR" dirty="0"/>
              <a:t>και στον οροφιαίο π.</a:t>
            </a:r>
          </a:p>
          <a:p>
            <a:endParaRPr lang="el-GR" dirty="0"/>
          </a:p>
          <a:p>
            <a:r>
              <a:rPr lang="el-GR" dirty="0"/>
              <a:t>Απαγωγές ίνες: </a:t>
            </a:r>
            <a:r>
              <a:rPr lang="el-GR" dirty="0" err="1"/>
              <a:t>παρεγκεφαλιδοαιθουσαίο</a:t>
            </a:r>
            <a:r>
              <a:rPr lang="el-GR" dirty="0"/>
              <a:t> δ. </a:t>
            </a:r>
          </a:p>
          <a:p>
            <a:r>
              <a:rPr lang="el-GR" dirty="0"/>
              <a:t>Σκώληκας-έξω </a:t>
            </a:r>
            <a:r>
              <a:rPr lang="el-GR" dirty="0" err="1"/>
              <a:t>αιθουσαίος</a:t>
            </a:r>
            <a:r>
              <a:rPr lang="el-GR" dirty="0"/>
              <a:t> π-ΝΜ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00562" y="357166"/>
            <a:ext cx="36919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ΑΙΘΟΥΣΟΠΑΡΕΓΚΕΦΑΛΙΔΙΚΟ Δ. (5) (7)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285728"/>
          <a:ext cx="8929718" cy="2277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ΜΟΝΑΔΑ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ΤΜΗΜΑ ΑΝΑΤΟΜΙΚΟ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ΛΕΙΤΟΥΡΓΙΑ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ΕΛΛΕΙΜΜΑ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ΑΡΧΑΙΟΠΑΡΕΓΚΕΦΑΛΙΔΑ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ΑΙΘΟΥΣΑΙΟΠΑΡΕΓΚΕΦΑΛΙΔΑ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Κροκυδοζώδες</a:t>
                      </a:r>
                      <a:r>
                        <a:rPr lang="el-GR" sz="1800" dirty="0"/>
                        <a:t> λόβιο (&amp;γλωσσίδα)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Ισορροπία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οφθαλμοκινητικότητα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/>
                        <a:t>N</a:t>
                      </a:r>
                      <a:r>
                        <a:rPr lang="el-GR" sz="1800" dirty="0" err="1"/>
                        <a:t>υσταγμός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ΝΩΤΙΑΙΟΠΑΡΕΓΚΕΦΑΛΙΔΑ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ΠΑΛΑΙΟΠΑΡΕΓΚΕΦΑΛΙΔΑ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Πρόσθιος λοβός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Παρέμεσος</a:t>
                      </a:r>
                      <a:r>
                        <a:rPr lang="el-GR" sz="1800" dirty="0"/>
                        <a:t> οπ. λοβός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Στάση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Κορμική</a:t>
                      </a:r>
                      <a:r>
                        <a:rPr lang="el-GR" sz="1800" dirty="0"/>
                        <a:t> αταξία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ΓΕΦΥΡΟΠΑΡΕΓΚΕΦΑΛΙΔΑ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ΝΕΟΠΑΡΕΓΚΕΦΑΛΙΔΑ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Πλάγιος οπ. λοβός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Συντονισμός λεπτών κινήσεων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/>
                        <a:t>A</a:t>
                      </a:r>
                      <a:r>
                        <a:rPr lang="el-GR" sz="1800" dirty="0" err="1"/>
                        <a:t>ταξία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2895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496"/>
            <a:ext cx="5924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35"/>
            <a:ext cx="3357554" cy="680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14810" y="500042"/>
            <a:ext cx="40500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ΔΙΚΤΥΟΠΑΡΕΓΚΕΦΑΛΙΔΙΚΟ ΔΕΜΑΤΙΟ (15)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8557" y="1285860"/>
            <a:ext cx="374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Ίνες από το </a:t>
            </a:r>
            <a:r>
              <a:rPr lang="el-GR" dirty="0" err="1"/>
              <a:t>νωτιαιοθαλαμικό</a:t>
            </a:r>
            <a:r>
              <a:rPr lang="el-GR" dirty="0"/>
              <a:t> δεμάτιο</a:t>
            </a:r>
          </a:p>
          <a:p>
            <a:r>
              <a:rPr lang="el-GR" dirty="0"/>
              <a:t> (έξω δικτυωτός π (14))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714744" y="2714620"/>
            <a:ext cx="41990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ΠΥΡΗΝΟΠΑΡΕΓΚΕΦΑΛΙΔΙΚΟ ΔΕΜΑΤΙΟ (16) </a:t>
            </a:r>
          </a:p>
        </p:txBody>
      </p:sp>
      <p:sp>
        <p:nvSpPr>
          <p:cNvPr id="6" name="5 - TextBox"/>
          <p:cNvSpPr txBox="1"/>
          <p:nvPr/>
        </p:nvSpPr>
        <p:spPr>
          <a:xfrm flipH="1">
            <a:off x="3643306" y="3214686"/>
            <a:ext cx="452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Ίνες αφής από πυρήνα τριδύμου (17)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000496" y="4572008"/>
            <a:ext cx="4298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ΤΟΞΟΕΙΔΟΠΑΡΕΓΚΕΦΑΛΙΔΙΚΟ ΔΕΜΑΤΙΟ (18)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374407" y="5429264"/>
            <a:ext cx="576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Από τοξοειδείς πυρήνες (19) φέρονται ως μυέλινες χορδές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000496" y="142852"/>
            <a:ext cx="4143372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ΜΕΣΑ ΣΚΕΛΗ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3428992" cy="752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857620" y="1500174"/>
            <a:ext cx="5171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Μετωπογεφυρικές</a:t>
            </a:r>
            <a:r>
              <a:rPr lang="el-GR" dirty="0"/>
              <a:t> ίνες (3) και</a:t>
            </a:r>
          </a:p>
          <a:p>
            <a:r>
              <a:rPr lang="el-GR" dirty="0"/>
              <a:t> </a:t>
            </a:r>
            <a:r>
              <a:rPr lang="el-GR" dirty="0" err="1"/>
              <a:t>Κροταφογεφυρικές</a:t>
            </a:r>
            <a:r>
              <a:rPr lang="el-GR" dirty="0"/>
              <a:t> ίνες (2) σχηματίζουν τα</a:t>
            </a:r>
          </a:p>
          <a:p>
            <a:r>
              <a:rPr lang="el-GR" dirty="0"/>
              <a:t> εγκεφαλικά σκέλη (1). 1</a:t>
            </a:r>
            <a:r>
              <a:rPr lang="el-GR" baseline="30000" dirty="0"/>
              <a:t>ος</a:t>
            </a:r>
            <a:r>
              <a:rPr lang="el-GR" dirty="0"/>
              <a:t> νευρώνας.</a:t>
            </a:r>
          </a:p>
          <a:p>
            <a:r>
              <a:rPr lang="el-GR" dirty="0" err="1"/>
              <a:t>Γεφυρικοί</a:t>
            </a:r>
            <a:r>
              <a:rPr lang="el-GR" dirty="0"/>
              <a:t> πυρήνες (4) 2</a:t>
            </a:r>
            <a:r>
              <a:rPr lang="el-GR" baseline="30000" dirty="0"/>
              <a:t>ος</a:t>
            </a:r>
            <a:r>
              <a:rPr lang="el-GR" dirty="0"/>
              <a:t> νευρώνας χιάζονται και </a:t>
            </a:r>
          </a:p>
          <a:p>
            <a:r>
              <a:rPr lang="el-GR" dirty="0"/>
              <a:t>φέρονται στα παρεγκεφαλιδικά ημισφαίρια</a:t>
            </a:r>
          </a:p>
          <a:p>
            <a:r>
              <a:rPr lang="el-GR" dirty="0"/>
              <a:t> (βρυώδεις ίνες) αντίπλευρα και στο σκώληκα άμφω.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571868" y="142852"/>
            <a:ext cx="48352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/>
              <a:t>ΑΝΩ ΣΚΕΛΗ, χιάζονται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052766" cy="694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 flipH="1">
            <a:off x="3214678" y="1000108"/>
            <a:ext cx="6286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Ανιούσες (7)</a:t>
            </a:r>
            <a:r>
              <a:rPr lang="el-GR" dirty="0"/>
              <a:t>: από </a:t>
            </a:r>
            <a:r>
              <a:rPr lang="el-GR" u="sng" dirty="0"/>
              <a:t>οδοντωτό</a:t>
            </a:r>
            <a:r>
              <a:rPr lang="el-GR" dirty="0"/>
              <a:t> πυρήνα (11) </a:t>
            </a:r>
          </a:p>
          <a:p>
            <a:r>
              <a:rPr lang="el-GR" dirty="0"/>
              <a:t>στον ερυθρό πυρήνα (12) και άλλους </a:t>
            </a:r>
            <a:r>
              <a:rPr lang="el-GR" dirty="0" err="1"/>
              <a:t>στελεχιαίους</a:t>
            </a:r>
            <a:r>
              <a:rPr lang="el-GR" dirty="0"/>
              <a:t> (</a:t>
            </a:r>
            <a:r>
              <a:rPr lang="en-US" dirty="0" err="1"/>
              <a:t>Edinger</a:t>
            </a:r>
            <a:r>
              <a:rPr lang="en-US" dirty="0"/>
              <a:t> </a:t>
            </a:r>
            <a:r>
              <a:rPr lang="en-US" dirty="0" err="1"/>
              <a:t>Westphal</a:t>
            </a:r>
            <a:r>
              <a:rPr lang="en-US" dirty="0"/>
              <a:t>, </a:t>
            </a:r>
            <a:r>
              <a:rPr lang="en-US" dirty="0" err="1"/>
              <a:t>Darkshevich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και στο θάλαμο (13)[κοιλιακός έξω] </a:t>
            </a:r>
          </a:p>
          <a:p>
            <a:r>
              <a:rPr lang="el-GR" dirty="0"/>
              <a:t>Ο </a:t>
            </a:r>
            <a:r>
              <a:rPr lang="el-GR" u="sng" dirty="0" err="1"/>
              <a:t>εμβολοειδής</a:t>
            </a:r>
            <a:r>
              <a:rPr lang="el-GR" dirty="0"/>
              <a:t> πυρήνας δίνει επίσης στο θάλαμο (κεντρικός πυρήνας). Από το θάλαμο μεταβιβάζονται στο φλοιό.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209170" y="3214686"/>
            <a:ext cx="593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Κατιούσες(6): </a:t>
            </a:r>
            <a:r>
              <a:rPr lang="el-GR" dirty="0"/>
              <a:t>από </a:t>
            </a:r>
            <a:r>
              <a:rPr lang="el-GR" u="sng" dirty="0"/>
              <a:t>οροφιαίο</a:t>
            </a:r>
            <a:r>
              <a:rPr lang="el-GR" dirty="0"/>
              <a:t> (8) και </a:t>
            </a:r>
            <a:r>
              <a:rPr lang="el-GR" u="sng" dirty="0"/>
              <a:t>σφαιροειδή</a:t>
            </a:r>
            <a:r>
              <a:rPr lang="el-GR" dirty="0"/>
              <a:t> πυρήνα (9) </a:t>
            </a:r>
          </a:p>
          <a:p>
            <a:r>
              <a:rPr lang="el-GR" dirty="0"/>
              <a:t>Απολήγουν στο ΔΣ (10) γέφυρας και προμήκη και εν συνεχεία</a:t>
            </a:r>
          </a:p>
          <a:p>
            <a:r>
              <a:rPr lang="el-GR" dirty="0"/>
              <a:t>στο ΝΜ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286116" y="4786322"/>
            <a:ext cx="53191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Προσαγωγές ίνες:. </a:t>
            </a:r>
            <a:r>
              <a:rPr lang="el-GR" dirty="0" err="1"/>
              <a:t>Πρ</a:t>
            </a:r>
            <a:r>
              <a:rPr lang="el-GR" dirty="0"/>
              <a:t>. </a:t>
            </a:r>
            <a:r>
              <a:rPr lang="el-GR" dirty="0" err="1"/>
              <a:t>νωτ</a:t>
            </a:r>
            <a:r>
              <a:rPr lang="el-GR" dirty="0"/>
              <a:t>. Παρ. δεμάτιο (14) </a:t>
            </a:r>
            <a:r>
              <a:rPr lang="en-US" dirty="0" err="1"/>
              <a:t>Gowers</a:t>
            </a:r>
            <a:r>
              <a:rPr lang="en-US" dirty="0"/>
              <a:t> </a:t>
            </a:r>
          </a:p>
          <a:p>
            <a:r>
              <a:rPr lang="el-GR" dirty="0"/>
              <a:t>Ιδιοδεκτικότητα. Βρυώδεις ίνες στο σκώληκα, διάμεση</a:t>
            </a:r>
          </a:p>
          <a:p>
            <a:r>
              <a:rPr lang="el-GR" dirty="0"/>
              <a:t> ζώνη και σταφυλή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3357586" cy="54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86038" y="428604"/>
            <a:ext cx="355796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1600" dirty="0"/>
              <a:t>ΑΠΣ</a:t>
            </a:r>
          </a:p>
          <a:p>
            <a:pPr marL="342900" indent="-342900">
              <a:buAutoNum type="arabicPeriod"/>
            </a:pPr>
            <a:r>
              <a:rPr lang="el-GR" sz="1600" dirty="0"/>
              <a:t>ΜΠΣ</a:t>
            </a:r>
          </a:p>
          <a:p>
            <a:pPr marL="342900" indent="-342900">
              <a:buAutoNum type="arabicPeriod"/>
            </a:pPr>
            <a:r>
              <a:rPr lang="el-GR" sz="1600" dirty="0"/>
              <a:t>Ίνες στον αντίπλευρο </a:t>
            </a:r>
            <a:r>
              <a:rPr lang="el-GR" sz="1600" dirty="0" err="1"/>
              <a:t>παρεγκ</a:t>
            </a:r>
            <a:r>
              <a:rPr lang="el-GR" sz="1600" dirty="0"/>
              <a:t>. φλοιό</a:t>
            </a:r>
          </a:p>
          <a:p>
            <a:pPr marL="342900" indent="-342900">
              <a:buAutoNum type="arabicPeriod"/>
            </a:pPr>
            <a:r>
              <a:rPr lang="el-GR" sz="1600" dirty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sz="1600" dirty="0"/>
              <a:t>Προς </a:t>
            </a:r>
            <a:r>
              <a:rPr lang="el-GR" sz="1600" dirty="0" err="1"/>
              <a:t>κροκυδοζώδες</a:t>
            </a:r>
            <a:r>
              <a:rPr lang="el-GR" sz="1600" dirty="0"/>
              <a:t> λοβίο</a:t>
            </a:r>
          </a:p>
          <a:p>
            <a:pPr marL="342900" indent="-342900">
              <a:buAutoNum type="arabicPeriod"/>
            </a:pPr>
            <a:r>
              <a:rPr lang="el-GR" sz="1600" dirty="0"/>
              <a:t>ΚΠΣ</a:t>
            </a:r>
          </a:p>
          <a:p>
            <a:pPr marL="342900" indent="-342900">
              <a:buAutoNum type="arabicPeriod"/>
            </a:pPr>
            <a:r>
              <a:rPr lang="el-GR" sz="1600" dirty="0" err="1"/>
              <a:t>Αιθουσαίοι</a:t>
            </a:r>
            <a:r>
              <a:rPr lang="el-GR" sz="1600" dirty="0"/>
              <a:t> πυρ.</a:t>
            </a:r>
          </a:p>
          <a:p>
            <a:pPr marL="342900" indent="-342900">
              <a:buAutoNum type="arabicPeriod"/>
            </a:pPr>
            <a:r>
              <a:rPr lang="el-GR" sz="1600" dirty="0" err="1"/>
              <a:t>Δικτυονωτ</a:t>
            </a:r>
            <a:r>
              <a:rPr lang="el-GR" sz="1600" dirty="0"/>
              <a:t>. Δ</a:t>
            </a:r>
          </a:p>
          <a:p>
            <a:pPr marL="342900" indent="-342900">
              <a:buAutoNum type="arabicPeriod"/>
            </a:pPr>
            <a:r>
              <a:rPr lang="el-GR" sz="1600" dirty="0" err="1"/>
              <a:t>Σφηνοπαρεγκ.δ</a:t>
            </a:r>
            <a:r>
              <a:rPr lang="el-GR" sz="1600" dirty="0"/>
              <a:t>.</a:t>
            </a:r>
          </a:p>
          <a:p>
            <a:pPr marL="342900" indent="-342900">
              <a:buAutoNum type="arabicPeriod"/>
            </a:pPr>
            <a:r>
              <a:rPr lang="el-GR" sz="1600" dirty="0"/>
              <a:t>Ισχνό δ.</a:t>
            </a:r>
          </a:p>
          <a:p>
            <a:pPr marL="342900" indent="-342900">
              <a:buAutoNum type="arabicPeriod"/>
            </a:pPr>
            <a:r>
              <a:rPr lang="el-GR" sz="1600" dirty="0"/>
              <a:t>Κύριος </a:t>
            </a:r>
            <a:r>
              <a:rPr lang="el-GR" sz="1600" dirty="0" err="1"/>
              <a:t>σφην</a:t>
            </a:r>
            <a:r>
              <a:rPr lang="el-GR" sz="1600" dirty="0"/>
              <a:t>. Πυρ.</a:t>
            </a:r>
          </a:p>
          <a:p>
            <a:pPr marL="342900" indent="-342900">
              <a:buAutoNum type="arabicPeriod"/>
            </a:pPr>
            <a:r>
              <a:rPr lang="el-GR" sz="1600" dirty="0"/>
              <a:t>Από δέρμα (Αφή – πίεση)</a:t>
            </a:r>
          </a:p>
          <a:p>
            <a:pPr marL="342900" indent="-342900">
              <a:buAutoNum type="arabicPeriod"/>
            </a:pPr>
            <a:r>
              <a:rPr lang="el-GR" sz="1600" dirty="0"/>
              <a:t>Από μυς (ΝΜΑ τενόντια </a:t>
            </a:r>
            <a:r>
              <a:rPr lang="en-US" sz="1600" dirty="0"/>
              <a:t>GOLGI</a:t>
            </a:r>
            <a:r>
              <a:rPr lang="el-GR" sz="1600" dirty="0"/>
              <a:t>)</a:t>
            </a:r>
          </a:p>
          <a:p>
            <a:pPr marL="342900" indent="-342900">
              <a:buAutoNum type="arabicPeriod"/>
            </a:pPr>
            <a:r>
              <a:rPr lang="el-GR" sz="1600" dirty="0"/>
              <a:t>Από δέρμα (πόνος τενόντια </a:t>
            </a:r>
            <a:r>
              <a:rPr lang="en-US" sz="1600" dirty="0"/>
              <a:t>GOLGI</a:t>
            </a:r>
            <a:r>
              <a:rPr lang="el-GR" sz="1600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l-GR" sz="1600" dirty="0"/>
              <a:t>Από δέρμα (Αφή – πίεση) </a:t>
            </a:r>
          </a:p>
          <a:p>
            <a:pPr marL="342900" indent="-342900"/>
            <a:r>
              <a:rPr lang="el-GR" sz="1600" dirty="0"/>
              <a:t>	Από μυς (ΝΜΑ τενόντια </a:t>
            </a:r>
            <a:r>
              <a:rPr lang="en-US" sz="1600" dirty="0"/>
              <a:t>GOLGI</a:t>
            </a:r>
            <a:r>
              <a:rPr lang="el-GR" sz="1600" dirty="0"/>
              <a:t>)</a:t>
            </a:r>
          </a:p>
          <a:p>
            <a:pPr marL="342900" indent="-342900"/>
            <a:r>
              <a:rPr lang="el-GR" sz="1600" dirty="0"/>
              <a:t>16’</a:t>
            </a:r>
            <a:r>
              <a:rPr lang="el-GR" sz="1600" baseline="30000" dirty="0"/>
              <a:t>.</a:t>
            </a:r>
            <a:r>
              <a:rPr lang="el-GR" sz="1600" dirty="0"/>
              <a:t> οπ. </a:t>
            </a:r>
            <a:r>
              <a:rPr lang="el-GR" sz="1600" dirty="0" err="1"/>
              <a:t>νωτ.παρ</a:t>
            </a:r>
            <a:r>
              <a:rPr lang="el-GR" sz="1600" dirty="0"/>
              <a:t>. δ.</a:t>
            </a:r>
          </a:p>
          <a:p>
            <a:pPr marL="342900" indent="-342900"/>
            <a:r>
              <a:rPr lang="el-GR" sz="1600" dirty="0"/>
              <a:t>16.πρ. </a:t>
            </a:r>
            <a:r>
              <a:rPr lang="el-GR" sz="1600" dirty="0" err="1"/>
              <a:t>νωτ</a:t>
            </a:r>
            <a:r>
              <a:rPr lang="el-GR" sz="1600" dirty="0"/>
              <a:t>. </a:t>
            </a:r>
            <a:r>
              <a:rPr lang="el-GR" sz="1600" dirty="0" err="1"/>
              <a:t>παρ.δ</a:t>
            </a:r>
            <a:r>
              <a:rPr lang="el-GR" sz="1600" dirty="0"/>
              <a:t> 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42844" y="642918"/>
            <a:ext cx="28880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Στήλη </a:t>
            </a:r>
            <a:r>
              <a:rPr lang="en-US" dirty="0"/>
              <a:t>Clarke</a:t>
            </a:r>
          </a:p>
          <a:p>
            <a:r>
              <a:rPr lang="en-US" dirty="0"/>
              <a:t>18. </a:t>
            </a:r>
            <a:r>
              <a:rPr lang="el-GR" dirty="0"/>
              <a:t>ΟΜΣΣ</a:t>
            </a:r>
          </a:p>
          <a:p>
            <a:r>
              <a:rPr lang="el-GR" dirty="0"/>
              <a:t>19. Ενδιάμεσος </a:t>
            </a:r>
            <a:r>
              <a:rPr lang="el-GR" dirty="0" err="1"/>
              <a:t>κιν</a:t>
            </a:r>
            <a:r>
              <a:rPr lang="el-GR" dirty="0"/>
              <a:t>. ν.</a:t>
            </a:r>
          </a:p>
          <a:p>
            <a:r>
              <a:rPr lang="el-GR" dirty="0"/>
              <a:t>19’. Νωτιαίοι ν.</a:t>
            </a:r>
          </a:p>
          <a:p>
            <a:r>
              <a:rPr lang="el-GR" dirty="0"/>
              <a:t>20. Ρυγχαίο </a:t>
            </a:r>
            <a:r>
              <a:rPr lang="el-GR" dirty="0" err="1"/>
              <a:t>νωτ.παρ.δ</a:t>
            </a:r>
            <a:r>
              <a:rPr lang="el-GR" dirty="0"/>
              <a:t>.</a:t>
            </a:r>
          </a:p>
          <a:p>
            <a:r>
              <a:rPr lang="el-GR" dirty="0"/>
              <a:t>21. Ενδιάμεσος </a:t>
            </a:r>
            <a:r>
              <a:rPr lang="el-GR" dirty="0" err="1"/>
              <a:t>κιν</a:t>
            </a:r>
            <a:r>
              <a:rPr lang="el-GR" dirty="0"/>
              <a:t>. ν.</a:t>
            </a:r>
          </a:p>
          <a:p>
            <a:r>
              <a:rPr lang="el-GR" dirty="0"/>
              <a:t>22. ΑΜΣΣ</a:t>
            </a:r>
          </a:p>
          <a:p>
            <a:r>
              <a:rPr lang="el-GR" dirty="0"/>
              <a:t>23. Προσαγωγές ίνες ΝΜ</a:t>
            </a:r>
          </a:p>
          <a:p>
            <a:r>
              <a:rPr lang="el-GR" dirty="0"/>
              <a:t>24. ΔΣ</a:t>
            </a:r>
          </a:p>
          <a:p>
            <a:r>
              <a:rPr lang="el-GR" dirty="0"/>
              <a:t>25. Προσαγωγές ίνες φλοιού</a:t>
            </a:r>
          </a:p>
          <a:p>
            <a:r>
              <a:rPr lang="el-GR" dirty="0"/>
              <a:t>26. Προμήκης</a:t>
            </a:r>
          </a:p>
          <a:p>
            <a:r>
              <a:rPr lang="el-GR" dirty="0"/>
              <a:t>27.αιθ. Γάγγλιο και νεύρο</a:t>
            </a:r>
          </a:p>
          <a:p>
            <a:r>
              <a:rPr lang="el-GR" dirty="0"/>
              <a:t>28. Προσαγωγές ίνες ΝΜ</a:t>
            </a:r>
          </a:p>
          <a:p>
            <a:r>
              <a:rPr lang="el-GR" dirty="0"/>
              <a:t>29. Προμήκης</a:t>
            </a:r>
          </a:p>
          <a:p>
            <a:r>
              <a:rPr lang="el-GR" dirty="0"/>
              <a:t>30. Κάτω ελαία</a:t>
            </a:r>
          </a:p>
          <a:p>
            <a:r>
              <a:rPr lang="el-GR" dirty="0"/>
              <a:t>31. Προσαγωγές ίνες ΝΜ</a:t>
            </a:r>
          </a:p>
          <a:p>
            <a:r>
              <a:rPr lang="el-GR" dirty="0"/>
              <a:t>32. </a:t>
            </a:r>
            <a:r>
              <a:rPr lang="el-GR" dirty="0" err="1"/>
              <a:t>Γεφυρικοί</a:t>
            </a:r>
            <a:r>
              <a:rPr lang="el-GR" dirty="0"/>
              <a:t> πυρήνες</a:t>
            </a:r>
          </a:p>
          <a:p>
            <a:r>
              <a:rPr lang="el-GR" dirty="0"/>
              <a:t>33. ΔΣ</a:t>
            </a:r>
          </a:p>
          <a:p>
            <a:r>
              <a:rPr lang="el-GR" dirty="0"/>
              <a:t>34. Προσαγωγές ίνες φλοιού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105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286512" y="428604"/>
            <a:ext cx="25581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Κιν</a:t>
            </a:r>
            <a:r>
              <a:rPr lang="el-GR" dirty="0"/>
              <a:t> και </a:t>
            </a:r>
            <a:r>
              <a:rPr lang="el-GR" dirty="0" err="1"/>
              <a:t>προκιν</a:t>
            </a:r>
            <a:r>
              <a:rPr lang="el-GR" dirty="0"/>
              <a:t> φλοιός</a:t>
            </a:r>
          </a:p>
          <a:p>
            <a:pPr marL="342900" indent="-342900">
              <a:buAutoNum type="arabicPeriod"/>
            </a:pPr>
            <a:r>
              <a:rPr lang="el-GR" dirty="0"/>
              <a:t>Έσω κάψα</a:t>
            </a:r>
          </a:p>
          <a:p>
            <a:pPr marL="342900" indent="-342900">
              <a:buAutoNum type="arabicPeriod"/>
            </a:pPr>
            <a:r>
              <a:rPr lang="el-GR" dirty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/>
              <a:t>Χιασμός ΑΠΣ</a:t>
            </a:r>
          </a:p>
          <a:p>
            <a:pPr marL="342900" indent="-342900">
              <a:buAutoNum type="arabicPeriod"/>
            </a:pPr>
            <a:r>
              <a:rPr lang="el-GR" dirty="0"/>
              <a:t>Κατιούσες ΚΠΣ</a:t>
            </a:r>
          </a:p>
          <a:p>
            <a:pPr marL="342900" indent="-342900">
              <a:buAutoNum type="arabicPeriod"/>
            </a:pPr>
            <a:r>
              <a:rPr lang="el-GR" dirty="0"/>
              <a:t>Αγκύλη </a:t>
            </a:r>
            <a:r>
              <a:rPr lang="en-US" dirty="0" err="1"/>
              <a:t>Russel</a:t>
            </a:r>
            <a:endParaRPr lang="en-US" dirty="0"/>
          </a:p>
          <a:p>
            <a:pPr marL="342900" indent="-342900">
              <a:buAutoNum type="arabicPeriod"/>
            </a:pPr>
            <a:r>
              <a:rPr lang="el-GR" dirty="0"/>
              <a:t>ΔΣ</a:t>
            </a:r>
          </a:p>
          <a:p>
            <a:pPr marL="342900" indent="-342900">
              <a:buAutoNum type="arabicPeriod"/>
            </a:pPr>
            <a:r>
              <a:rPr lang="el-GR" dirty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/>
              <a:t>Πλ. </a:t>
            </a:r>
            <a:r>
              <a:rPr lang="el-GR" dirty="0" err="1"/>
              <a:t>Δικτωτός</a:t>
            </a:r>
            <a:r>
              <a:rPr lang="el-GR" dirty="0"/>
              <a:t> πυρ.</a:t>
            </a:r>
          </a:p>
          <a:p>
            <a:pPr marL="342900" indent="-342900">
              <a:buAutoNum type="arabicPeriod"/>
            </a:pPr>
            <a:r>
              <a:rPr lang="el-GR" dirty="0"/>
              <a:t>Κάτω ελαία</a:t>
            </a:r>
          </a:p>
          <a:p>
            <a:pPr marL="342900" indent="-342900">
              <a:buAutoNum type="arabicPeriod"/>
            </a:pPr>
            <a:r>
              <a:rPr lang="el-GR" dirty="0"/>
              <a:t>ΚΠΣ</a:t>
            </a:r>
          </a:p>
          <a:p>
            <a:pPr marL="342900" indent="-342900">
              <a:buAutoNum type="arabicPeriod"/>
            </a:pPr>
            <a:r>
              <a:rPr lang="el-GR" dirty="0" err="1"/>
              <a:t>Αιθουσαίοι</a:t>
            </a:r>
            <a:r>
              <a:rPr lang="el-GR"/>
              <a:t> πυρ</a:t>
            </a:r>
            <a:r>
              <a:rPr lang="el-GR" dirty="0"/>
              <a:t>.</a:t>
            </a:r>
          </a:p>
          <a:p>
            <a:pPr marL="342900" indent="-342900">
              <a:buAutoNum type="arabicPeriod"/>
            </a:pPr>
            <a:r>
              <a:rPr lang="el-GR" dirty="0" err="1"/>
              <a:t>Παρεγκ</a:t>
            </a:r>
            <a:r>
              <a:rPr lang="el-GR" dirty="0"/>
              <a:t>. Φλοιός</a:t>
            </a:r>
          </a:p>
          <a:p>
            <a:pPr marL="342900" indent="-342900">
              <a:buAutoNum type="arabicPeriod"/>
            </a:pPr>
            <a:r>
              <a:rPr lang="el-GR" dirty="0"/>
              <a:t>Οδοντωτός πυρήνας</a:t>
            </a:r>
          </a:p>
          <a:p>
            <a:pPr marL="342900" indent="-342900">
              <a:buAutoNum type="arabicPeriod"/>
            </a:pPr>
            <a:r>
              <a:rPr lang="el-GR" dirty="0" err="1"/>
              <a:t>Εμβολοειδής</a:t>
            </a:r>
            <a:r>
              <a:rPr lang="el-GR" dirty="0"/>
              <a:t> π.</a:t>
            </a:r>
          </a:p>
          <a:p>
            <a:pPr marL="342900" indent="-342900">
              <a:buAutoNum type="arabicPeriod"/>
            </a:pPr>
            <a:r>
              <a:rPr lang="el-GR" dirty="0"/>
              <a:t>Σφαιροειδής π.</a:t>
            </a:r>
          </a:p>
          <a:p>
            <a:pPr marL="342900" indent="-342900">
              <a:buAutoNum type="arabicPeriod"/>
            </a:pPr>
            <a:r>
              <a:rPr lang="el-GR" dirty="0"/>
              <a:t>Οροφιαίος π.</a:t>
            </a:r>
          </a:p>
          <a:p>
            <a:pPr marL="342900" indent="-342900">
              <a:buAutoNum type="arabicPeriod"/>
            </a:pPr>
            <a:r>
              <a:rPr lang="el-GR" dirty="0"/>
              <a:t>Ερυθρός π.</a:t>
            </a:r>
          </a:p>
          <a:p>
            <a:pPr marL="342900" indent="-342900">
              <a:buAutoNum type="arabicPeriod"/>
            </a:pPr>
            <a:r>
              <a:rPr lang="el-GR" dirty="0"/>
              <a:t>ΔΣ </a:t>
            </a:r>
            <a:r>
              <a:rPr lang="el-GR" dirty="0" err="1"/>
              <a:t>μεσεγκ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Θάλαμος </a:t>
            </a:r>
          </a:p>
          <a:p>
            <a:pPr marL="342900" indent="-342900"/>
            <a:r>
              <a:rPr lang="el-GR" dirty="0"/>
              <a:t>	(</a:t>
            </a:r>
            <a:r>
              <a:rPr lang="el-GR" dirty="0" err="1"/>
              <a:t>κοιλ</a:t>
            </a:r>
            <a:r>
              <a:rPr lang="el-GR" dirty="0"/>
              <a:t>. </a:t>
            </a:r>
            <a:r>
              <a:rPr lang="el-GR" dirty="0" err="1"/>
              <a:t>πρ</a:t>
            </a:r>
            <a:r>
              <a:rPr lang="el-GR" dirty="0"/>
              <a:t>, </a:t>
            </a:r>
            <a:r>
              <a:rPr lang="el-GR" dirty="0" err="1"/>
              <a:t>κοιλ</a:t>
            </a:r>
            <a:r>
              <a:rPr lang="el-GR" dirty="0"/>
              <a:t>. έξω)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11C85D4-97BF-4E76-B833-C410EFD2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18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Times NR Greek MT" charset="-95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R Greek MT" charset="-95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R Greek MT" charset="-95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R Greek MT" charset="-95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R Greek MT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9pPr>
          </a:lstStyle>
          <a:p>
            <a:r>
              <a:rPr lang="el-GR" altLang="el-GR"/>
              <a:t>NEYPOEΠIΣTHMH KAI ΣYMΠEPIΦOPA – ΠANEΠIΣTHMIAKEΣ EKΔOΣEIΣ KPHTHΣ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232C5D8-7B9D-4742-B438-FC5E930C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104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BDF62EF-2227-44C4-94D8-2BB62CF0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18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Times NR Greek MT" charset="-95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R Greek MT" charset="-95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R Greek MT" charset="-95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R Greek MT" charset="-95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R Greek MT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R Greek MT" charset="-95"/>
              </a:defRPr>
            </a:lvl9pPr>
          </a:lstStyle>
          <a:p>
            <a:r>
              <a:rPr lang="el-GR" altLang="el-GR"/>
              <a:t>NEYPOEΠIΣTHMH KAI ΣYMΠEPIΦOPA – ΠANEΠIΣTHMIAKEΣ EKΔOΣEIΣ KPHTHΣ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13BB78C-BAFD-493F-B43A-E72461CC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62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D78B6-EC91-48D0-8C8C-BA3CB197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712"/>
            <a:ext cx="9144000" cy="36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71"/>
            <a:ext cx="4857752" cy="68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285728"/>
            <a:ext cx="24989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Ημισφάιρια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/>
              <a:t>Πλάγια ζώνη</a:t>
            </a:r>
          </a:p>
          <a:p>
            <a:pPr marL="342900" indent="-342900">
              <a:buAutoNum type="arabicPeriod"/>
            </a:pPr>
            <a:r>
              <a:rPr lang="el-GR" dirty="0"/>
              <a:t>Διάμεση ζώνη</a:t>
            </a:r>
          </a:p>
          <a:p>
            <a:pPr marL="342900" indent="-342900">
              <a:buAutoNum type="arabicPeriod"/>
            </a:pPr>
            <a:r>
              <a:rPr lang="el-GR" dirty="0" err="1"/>
              <a:t>Πρ</a:t>
            </a:r>
            <a:r>
              <a:rPr lang="el-GR" dirty="0"/>
              <a:t>. λοβός</a:t>
            </a:r>
          </a:p>
          <a:p>
            <a:pPr marL="342900" indent="-342900">
              <a:buAutoNum type="arabicPeriod"/>
            </a:pPr>
            <a:r>
              <a:rPr lang="el-GR" dirty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/>
              <a:t>Οπ. Λοβός</a:t>
            </a:r>
          </a:p>
          <a:p>
            <a:pPr marL="342900" indent="-342900">
              <a:buAutoNum type="arabicPeriod"/>
            </a:pPr>
            <a:r>
              <a:rPr lang="el-GR" dirty="0" err="1"/>
              <a:t>Οπ.πλ</a:t>
            </a:r>
            <a:r>
              <a:rPr lang="el-GR" dirty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err="1"/>
              <a:t>Κροκυδοζώδες</a:t>
            </a:r>
            <a:r>
              <a:rPr lang="el-GR" dirty="0"/>
              <a:t> λόβιο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50"/>
                </a:solidFill>
              </a:rPr>
              <a:t>Ημισφαίρια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50"/>
                </a:solidFill>
              </a:rPr>
              <a:t>Σκώληκας  (μέσος)</a:t>
            </a:r>
          </a:p>
          <a:p>
            <a:pPr marL="342900" indent="-342900">
              <a:buAutoNum type="arabicPeriod"/>
            </a:pPr>
            <a:r>
              <a:rPr lang="el-GR" dirty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Πυραμίδα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Σταφυλή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Οζίδιο</a:t>
            </a:r>
          </a:p>
          <a:p>
            <a:pPr marL="342900" indent="-342900">
              <a:buAutoNum type="arabicPeriod"/>
            </a:pPr>
            <a:r>
              <a:rPr lang="el-GR" dirty="0" err="1">
                <a:solidFill>
                  <a:srgbClr val="0070C0"/>
                </a:solidFill>
              </a:rPr>
              <a:t>Κροκύδα</a:t>
            </a:r>
            <a:endParaRPr lang="el-GR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Γλωσσίδα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71472" y="571480"/>
            <a:ext cx="133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Α. πρόσωπο</a:t>
            </a:r>
          </a:p>
          <a:p>
            <a:r>
              <a:rPr lang="el-GR" dirty="0"/>
              <a:t>Β. χέρι</a:t>
            </a:r>
          </a:p>
          <a:p>
            <a:r>
              <a:rPr lang="el-GR" dirty="0"/>
              <a:t>Γ. πόδι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616496" y="5643578"/>
            <a:ext cx="3527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rgbClr val="00B050"/>
                </a:solidFill>
              </a:rPr>
              <a:t>Νεοπαρεγκεφαλίδα</a:t>
            </a:r>
            <a:r>
              <a:rPr lang="el-GR" dirty="0">
                <a:solidFill>
                  <a:srgbClr val="00B050"/>
                </a:solidFill>
              </a:rPr>
              <a:t> (</a:t>
            </a:r>
            <a:r>
              <a:rPr lang="el-GR" dirty="0" err="1">
                <a:solidFill>
                  <a:srgbClr val="00B050"/>
                </a:solidFill>
              </a:rPr>
              <a:t>φλοιογεφυρο</a:t>
            </a:r>
            <a:r>
              <a:rPr lang="el-GR" dirty="0">
                <a:solidFill>
                  <a:srgbClr val="00B050"/>
                </a:solidFill>
              </a:rPr>
              <a:t>)</a:t>
            </a:r>
          </a:p>
          <a:p>
            <a:r>
              <a:rPr lang="el-GR" dirty="0" err="1">
                <a:solidFill>
                  <a:srgbClr val="FF0000"/>
                </a:solidFill>
              </a:rPr>
              <a:t>Παλαιοπαρεγκεφαλίδα</a:t>
            </a:r>
            <a:r>
              <a:rPr lang="el-GR" dirty="0">
                <a:solidFill>
                  <a:srgbClr val="FF0000"/>
                </a:solidFill>
              </a:rPr>
              <a:t> (νωτιαίο</a:t>
            </a:r>
            <a:r>
              <a:rPr lang="el-GR" dirty="0">
                <a:solidFill>
                  <a:srgbClr val="0070C0"/>
                </a:solidFill>
              </a:rPr>
              <a:t>)</a:t>
            </a:r>
          </a:p>
          <a:p>
            <a:r>
              <a:rPr lang="el-GR" dirty="0" err="1">
                <a:solidFill>
                  <a:srgbClr val="0070C0"/>
                </a:solidFill>
              </a:rPr>
              <a:t>Αρχαιοπαρεγκεφαλίδα</a:t>
            </a:r>
            <a:r>
              <a:rPr lang="el-GR" dirty="0">
                <a:solidFill>
                  <a:srgbClr val="0070C0"/>
                </a:solidFill>
              </a:rPr>
              <a:t> (</a:t>
            </a:r>
            <a:r>
              <a:rPr lang="el-GR" dirty="0" err="1">
                <a:solidFill>
                  <a:srgbClr val="0070C0"/>
                </a:solidFill>
              </a:rPr>
              <a:t>αιθουσαιο</a:t>
            </a:r>
            <a:r>
              <a:rPr lang="el-GR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0484"/>
            <a:ext cx="7715304" cy="67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5210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44" y="500042"/>
            <a:ext cx="350487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ΛΟΒΟΙ ΗΜΙΣΦΑΙΡΙΩΝ</a:t>
            </a:r>
          </a:p>
          <a:p>
            <a:r>
              <a:rPr lang="el-GR" dirty="0"/>
              <a:t>Η2&amp;3 πτερύγιο κεντρικού λοβίου</a:t>
            </a:r>
          </a:p>
          <a:p>
            <a:r>
              <a:rPr lang="el-GR" dirty="0"/>
              <a:t>Η4&amp;5 πρόσθιο τετράπλευρο λοβίο</a:t>
            </a:r>
          </a:p>
          <a:p>
            <a:r>
              <a:rPr lang="el-GR" dirty="0"/>
              <a:t>Η6 απλό λοβίο</a:t>
            </a:r>
          </a:p>
          <a:p>
            <a:r>
              <a:rPr lang="el-GR" dirty="0"/>
              <a:t>Η7Α άνω και κάτω μηνοειδές λοβίο</a:t>
            </a:r>
          </a:p>
          <a:p>
            <a:r>
              <a:rPr lang="el-GR" dirty="0"/>
              <a:t>Η7Β ισχνό λοβίο</a:t>
            </a:r>
          </a:p>
          <a:p>
            <a:r>
              <a:rPr lang="el-GR" dirty="0"/>
              <a:t>Η8 </a:t>
            </a:r>
            <a:r>
              <a:rPr lang="el-GR" dirty="0" err="1"/>
              <a:t>διγαστορικό</a:t>
            </a:r>
            <a:endParaRPr lang="el-GR" dirty="0"/>
          </a:p>
          <a:p>
            <a:r>
              <a:rPr lang="el-GR" dirty="0"/>
              <a:t>Η9 αμυγδαλή</a:t>
            </a:r>
          </a:p>
          <a:p>
            <a:r>
              <a:rPr lang="el-GR" dirty="0"/>
              <a:t>Η10 </a:t>
            </a:r>
            <a:r>
              <a:rPr lang="el-GR" dirty="0" err="1"/>
              <a:t>κροκύδα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3786190"/>
            <a:ext cx="218149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ΛΟΒΟΙ ΣΚΩΛΗΚΑ</a:t>
            </a:r>
          </a:p>
          <a:p>
            <a:r>
              <a:rPr lang="el-GR" dirty="0"/>
              <a:t>1 Γλωσσίδα</a:t>
            </a:r>
          </a:p>
          <a:p>
            <a:r>
              <a:rPr lang="el-GR" dirty="0"/>
              <a:t>2&amp;3  κεντρικό λοβίο</a:t>
            </a:r>
          </a:p>
          <a:p>
            <a:r>
              <a:rPr lang="el-GR" dirty="0"/>
              <a:t>4&amp;5 </a:t>
            </a:r>
            <a:r>
              <a:rPr lang="el-GR" dirty="0" err="1"/>
              <a:t>ακρώρειο</a:t>
            </a:r>
            <a:r>
              <a:rPr lang="el-GR" dirty="0"/>
              <a:t> όρους</a:t>
            </a:r>
          </a:p>
          <a:p>
            <a:r>
              <a:rPr lang="el-GR" dirty="0"/>
              <a:t>6 </a:t>
            </a:r>
            <a:r>
              <a:rPr lang="el-GR" dirty="0" err="1"/>
              <a:t>κλιτύς</a:t>
            </a:r>
            <a:r>
              <a:rPr lang="el-GR" dirty="0"/>
              <a:t> όρους</a:t>
            </a:r>
          </a:p>
          <a:p>
            <a:r>
              <a:rPr lang="el-GR" dirty="0"/>
              <a:t>7Α</a:t>
            </a:r>
            <a:r>
              <a:rPr lang="el-GR" baseline="30000" dirty="0"/>
              <a:t> </a:t>
            </a:r>
            <a:r>
              <a:rPr lang="el-GR" dirty="0"/>
              <a:t> φύλλο</a:t>
            </a:r>
          </a:p>
          <a:p>
            <a:r>
              <a:rPr lang="el-GR" dirty="0"/>
              <a:t>7Β φύμα</a:t>
            </a:r>
          </a:p>
          <a:p>
            <a:r>
              <a:rPr lang="el-GR" dirty="0"/>
              <a:t>8 πυραμίδα</a:t>
            </a:r>
          </a:p>
          <a:p>
            <a:r>
              <a:rPr lang="el-GR" dirty="0"/>
              <a:t>9 σταφυλή</a:t>
            </a:r>
          </a:p>
          <a:p>
            <a:r>
              <a:rPr lang="el-GR" dirty="0"/>
              <a:t>10 οζίδιο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636"/>
            <a:ext cx="212345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103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7029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2190</Words>
  <Application>Microsoft Office PowerPoint</Application>
  <PresentationFormat>Προβολή στην οθόνη (4:3)</PresentationFormat>
  <Paragraphs>461</Paragraphs>
  <Slides>57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NR Greek MT</vt:lpstr>
      <vt:lpstr>Θέμα του Office</vt:lpstr>
      <vt:lpstr>ΠΑΡΕΓΚΕΦΑΛΙΔΑ</vt:lpstr>
      <vt:lpstr>ΠΑΡΕΓΚΕΦΑΛΙΔΑ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ΠΑΡΕΓΚΕΦΑΛΙΔΑ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ΠΑΡΕΓΚΕΦΑΛΙΔΙΚΟΣ ΦΛΟΙΟΣ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ΠΡΟΣΑΓΩΓΕΣ ΙΝΕΣ καταλήγουν στο φλοιό</vt:lpstr>
      <vt:lpstr>ΠΡΟΣΑΓΩΓΕΣ ΙΝΕΣ καταλήγουν στο φλοιό</vt:lpstr>
      <vt:lpstr> ΛΕΙΤΟΥΡΓΙΚΗ ΟΡΓΑΝΩΣΗ Προσαγωγές ίνες καταλήγουν στο φλοιό-3 μοίρες </vt:lpstr>
      <vt:lpstr>ΛΕΙΤΟΥΡΓΙΚΗ ΟΡΓΑΝΩΣΗ απαγωγές ίνες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ΚΑΤΩ ΣΚΕΛΗ</vt:lpstr>
      <vt:lpstr>Παρουσίαση του PowerPoint</vt:lpstr>
      <vt:lpstr>Παρουσίαση του PowerPoint</vt:lpstr>
      <vt:lpstr>Παρουσίαση του PowerPoint</vt:lpstr>
      <vt:lpstr>ΜΕΣΑ ΣΚΕΛΗ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ΠΑΡΕΓΚΕΦΑΛΙΔΑ</dc:title>
  <dc:creator>mariannis</dc:creator>
  <cp:lastModifiedBy>marianna papadopoulou</cp:lastModifiedBy>
  <cp:revision>110</cp:revision>
  <dcterms:created xsi:type="dcterms:W3CDTF">2018-05-05T07:19:20Z</dcterms:created>
  <dcterms:modified xsi:type="dcterms:W3CDTF">2022-02-28T16:30:42Z</dcterms:modified>
</cp:coreProperties>
</file>