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5" r:id="rId4"/>
    <p:sldId id="270" r:id="rId5"/>
    <p:sldId id="276" r:id="rId6"/>
    <p:sldId id="267" r:id="rId7"/>
    <p:sldId id="273" r:id="rId8"/>
    <p:sldId id="268" r:id="rId9"/>
    <p:sldId id="278" r:id="rId10"/>
    <p:sldId id="258" r:id="rId11"/>
    <p:sldId id="259" r:id="rId12"/>
    <p:sldId id="260" r:id="rId13"/>
    <p:sldId id="261" r:id="rId14"/>
    <p:sldId id="262" r:id="rId15"/>
    <p:sldId id="263" r:id="rId16"/>
    <p:sldId id="264" r:id="rId17"/>
    <p:sldId id="271" r:id="rId18"/>
    <p:sldId id="274" r:id="rId19"/>
    <p:sldId id="277" r:id="rId20"/>
    <p:sldId id="269" r:id="rId21"/>
    <p:sldId id="265"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620219A-24A2-4708-A672-5DD335859EBC}" type="datetimeFigureOut">
              <a:rPr lang="el-GR" smtClean="0"/>
              <a:t>14/3/2022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6716DB9-4EBA-401F-AB57-15EA4A0C1BBB}" type="slidenum">
              <a:rPr lang="el-GR" smtClean="0"/>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620219A-24A2-4708-A672-5DD335859EBC}" type="datetimeFigureOut">
              <a:rPr lang="el-GR" smtClean="0"/>
              <a:t>14/3/2022</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6716DB9-4EBA-401F-AB57-15EA4A0C1BB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ΡΥΘΜΙΚΗ </a:t>
            </a:r>
            <a:r>
              <a:rPr lang="el-GR" dirty="0" smtClean="0"/>
              <a:t>ΚΑΙ </a:t>
            </a:r>
            <a:r>
              <a:rPr lang="el-GR" dirty="0" smtClean="0"/>
              <a:t>ΚΙΝΗΤΙΚΗ ΑΓΩΓΗ -  </a:t>
            </a:r>
            <a:r>
              <a:rPr lang="el-GR" dirty="0" smtClean="0"/>
              <a:t>ΘΕΩΡΙΑ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0352"/>
            <a:ext cx="8229600" cy="5718048"/>
          </a:xfrm>
        </p:spPr>
        <p:txBody>
          <a:bodyPr>
            <a:normAutofit fontScale="32500" lnSpcReduction="20000"/>
          </a:bodyPr>
          <a:lstStyle/>
          <a:p>
            <a:pPr lvl="0" algn="ctr">
              <a:buNone/>
            </a:pPr>
            <a:r>
              <a:rPr lang="en-US" sz="4300" b="1" dirty="0" err="1" smtClean="0"/>
              <a:t>Παιδαγωγικοί</a:t>
            </a:r>
            <a:r>
              <a:rPr lang="en-US" sz="4300" b="1" dirty="0" smtClean="0"/>
              <a:t> </a:t>
            </a:r>
            <a:r>
              <a:rPr lang="en-US" sz="4300" b="1" dirty="0" err="1" smtClean="0"/>
              <a:t>στόχοι</a:t>
            </a:r>
            <a:r>
              <a:rPr lang="en-US" sz="4300" b="1" dirty="0" smtClean="0"/>
              <a:t> </a:t>
            </a:r>
            <a:r>
              <a:rPr lang="el-GR" sz="4300" b="1" dirty="0" smtClean="0"/>
              <a:t>:</a:t>
            </a:r>
          </a:p>
          <a:p>
            <a:pPr lvl="0">
              <a:buNone/>
            </a:pPr>
            <a:r>
              <a:rPr lang="el-GR" sz="4300" b="1" dirty="0" smtClean="0"/>
              <a:t>ΚΙΝΗΤΙΚΟΙ:</a:t>
            </a:r>
          </a:p>
          <a:p>
            <a:pPr lvl="0">
              <a:buNone/>
            </a:pPr>
            <a:endParaRPr lang="el-GR" sz="4300" b="1" dirty="0" smtClean="0"/>
          </a:p>
          <a:p>
            <a:pPr lvl="0"/>
            <a:r>
              <a:rPr lang="el-GR" sz="4000" dirty="0" smtClean="0"/>
              <a:t>Να αναπτύξουν επίγνωση των κινητικών τους ικανοτήτων και να τις διευρύνουν μέσα από τον πειραματισμό και την εξερεύνηση.</a:t>
            </a:r>
          </a:p>
          <a:p>
            <a:pPr lvl="0">
              <a:buNone/>
            </a:pPr>
            <a:endParaRPr lang="el-GR" sz="4000" i="1" dirty="0" smtClean="0"/>
          </a:p>
          <a:p>
            <a:pPr lvl="0"/>
            <a:r>
              <a:rPr lang="el-GR" sz="4000" dirty="0" smtClean="0"/>
              <a:t>Να αποκτήσουν ένα πλούσιο κινητικό λεξιλόγιο μέσα από το οποίο να μπορέσουν να εκφράσουν την προσωπικότητά τους και τα συναισθήματά τους.</a:t>
            </a:r>
          </a:p>
          <a:p>
            <a:pPr lvl="0"/>
            <a:endParaRPr lang="el-GR" sz="4000" dirty="0" smtClean="0"/>
          </a:p>
          <a:p>
            <a:r>
              <a:rPr lang="el-GR" sz="4000" dirty="0" smtClean="0"/>
              <a:t>Να εξερευνήσουν κινητικές «ιδέες» και να χρησιμοποιήσουν την εξερεύνησή τους ως βάση για τη δημιουργία πολυπλοκότερων χορευτικών συνθέσεων.</a:t>
            </a:r>
            <a:endParaRPr lang="el-GR" sz="4000" i="1" dirty="0" smtClean="0"/>
          </a:p>
          <a:p>
            <a:pPr lvl="0"/>
            <a:endParaRPr lang="el-GR" sz="4000" i="1" dirty="0" smtClean="0"/>
          </a:p>
          <a:p>
            <a:pPr lvl="0"/>
            <a:endParaRPr lang="el-GR" sz="4000" i="1" dirty="0" smtClean="0"/>
          </a:p>
          <a:p>
            <a:pPr lvl="0"/>
            <a:r>
              <a:rPr lang="el-GR" sz="4000" dirty="0" smtClean="0"/>
              <a:t>Να γνωρίσουν μέσα από την κίνηση, την αντιστοιχία μουσικών και κινητικών όρων (φόρμα, δυναμική, ρυθμός, ταχύτητα, έκφραση</a:t>
            </a:r>
            <a:r>
              <a:rPr lang="el-GR" dirty="0" smtClean="0"/>
              <a:t>).</a:t>
            </a:r>
          </a:p>
          <a:p>
            <a:pPr lvl="0">
              <a:buNone/>
            </a:pPr>
            <a:endParaRPr lang="el-GR" i="1" dirty="0" smtClean="0"/>
          </a:p>
          <a:p>
            <a:pPr>
              <a:buNone/>
            </a:pPr>
            <a:r>
              <a:rPr lang="el-GR" sz="4300" b="1" dirty="0" smtClean="0"/>
              <a:t>ΜΟΥΣΙΚΟΙ:</a:t>
            </a:r>
          </a:p>
          <a:p>
            <a:pPr>
              <a:buNone/>
            </a:pPr>
            <a:endParaRPr lang="el-GR" sz="4300" b="1" dirty="0" smtClean="0"/>
          </a:p>
          <a:p>
            <a:pPr lvl="0"/>
            <a:r>
              <a:rPr lang="el-GR" sz="4000" dirty="0" smtClean="0"/>
              <a:t>Να έρθουν σε επαφή με ποικίλους ρυθμούς και να μπορέσουν να τους χτυπήσουν με τα χέρια, πόδια, </a:t>
            </a:r>
            <a:r>
              <a:rPr lang="el-GR" sz="4000" dirty="0" err="1" smtClean="0"/>
              <a:t>δακτυλοκροτήματα</a:t>
            </a:r>
            <a:r>
              <a:rPr lang="el-GR" sz="4000" dirty="0" smtClean="0"/>
              <a:t> (</a:t>
            </a:r>
            <a:r>
              <a:rPr lang="en-US" sz="4000" dirty="0" smtClean="0"/>
              <a:t>body percussion</a:t>
            </a:r>
            <a:r>
              <a:rPr lang="el-GR" sz="4000" dirty="0" smtClean="0"/>
              <a:t>) ή  να τους εκφράσουν μέσα από το σώμα τους.</a:t>
            </a:r>
          </a:p>
          <a:p>
            <a:pPr lvl="0">
              <a:buNone/>
            </a:pPr>
            <a:endParaRPr lang="el-GR" sz="4000" i="1" dirty="0" smtClean="0"/>
          </a:p>
          <a:p>
            <a:pPr lvl="0"/>
            <a:r>
              <a:rPr lang="el-GR" sz="4000" dirty="0" smtClean="0"/>
              <a:t>Να γνωρίσουν διάφορα είδη μουσικής (κλασσική, παραδοσιακή, ορχηστρική, έντεχνη κ. ά.) και να την αποδώσουν εκφραστικά μέσα από το σώμα τους.</a:t>
            </a:r>
            <a:endParaRPr lang="el-GR" sz="4000" i="1" dirty="0" smtClean="0"/>
          </a:p>
          <a:p>
            <a:pPr lvl="0"/>
            <a:endParaRPr lang="el-GR" sz="4000" i="1" dirty="0" smtClean="0"/>
          </a:p>
          <a:p>
            <a:pPr lvl="0"/>
            <a:r>
              <a:rPr lang="el-GR" sz="4000" dirty="0" smtClean="0"/>
              <a:t>Να εξερευνήσουν δημιουργικά τη μουσική, το ρυθμό και τα υλικά (φουλάρια, κορδέλες, πανιά, κ. ά.)</a:t>
            </a:r>
          </a:p>
          <a:p>
            <a:pPr lvl="0"/>
            <a:endParaRPr lang="el-GR" sz="4000" dirty="0" smtClean="0"/>
          </a:p>
          <a:p>
            <a:pPr lvl="0">
              <a:buNone/>
            </a:pPr>
            <a:endParaRPr lang="el-GR" i="1"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0352"/>
            <a:ext cx="8229600" cy="5641848"/>
          </a:xfrm>
        </p:spPr>
        <p:txBody>
          <a:bodyPr>
            <a:normAutofit fontScale="47500" lnSpcReduction="20000"/>
          </a:bodyPr>
          <a:lstStyle/>
          <a:p>
            <a:pPr lvl="0"/>
            <a:endParaRPr lang="el-GR" dirty="0" smtClean="0"/>
          </a:p>
          <a:p>
            <a:pPr lvl="0">
              <a:buNone/>
            </a:pPr>
            <a:r>
              <a:rPr lang="el-GR" sz="2900" b="1" dirty="0" smtClean="0"/>
              <a:t>ΓΝΩΣΤΙΚΟΙ:</a:t>
            </a:r>
          </a:p>
          <a:p>
            <a:pPr lvl="0"/>
            <a:endParaRPr lang="el-GR" dirty="0" smtClean="0"/>
          </a:p>
          <a:p>
            <a:pPr lvl="0"/>
            <a:r>
              <a:rPr lang="el-GR" dirty="0" smtClean="0"/>
              <a:t>Να έρθουν σε επαφή και να γνωρίσουν άλλες τέχνες που συνδέονται με την κίνηση, όπως η μουσική, το θέατρο, η ζωγραφική, η λογοτεχνία και η ποίηση.</a:t>
            </a:r>
          </a:p>
          <a:p>
            <a:pPr lvl="0"/>
            <a:endParaRPr lang="el-GR" i="1" dirty="0" smtClean="0"/>
          </a:p>
          <a:p>
            <a:pPr lvl="0"/>
            <a:r>
              <a:rPr lang="el-GR" dirty="0" smtClean="0"/>
              <a:t>Να εμπλέξουν δημιουργικά στοιχεία από άλλες τέχνες στις πειραματικές συνθέσεις τους.</a:t>
            </a:r>
          </a:p>
          <a:p>
            <a:pPr lvl="0"/>
            <a:endParaRPr lang="el-GR" i="1" dirty="0" smtClean="0"/>
          </a:p>
          <a:p>
            <a:pPr lvl="0"/>
            <a:r>
              <a:rPr lang="el-GR" dirty="0" smtClean="0"/>
              <a:t>Να αναπτύξουν τις γνωστικές ικανότητες της προσοχής, της παρατήρησης, της μνήμης, που θα τα βοηθήσουν να κάνουν λεπτές διακρίσεις που θα αφορούν τόσο στη μουσική όσο και στην κίνηση.</a:t>
            </a:r>
          </a:p>
          <a:p>
            <a:pPr lvl="0">
              <a:buNone/>
            </a:pPr>
            <a:endParaRPr lang="el-GR" i="1" dirty="0" smtClean="0"/>
          </a:p>
          <a:p>
            <a:pPr lvl="0"/>
            <a:r>
              <a:rPr lang="el-GR" dirty="0" smtClean="0"/>
              <a:t>Να μπορέσουν να εκφράσουν τις παρατηρήσεις τους με λεξιλόγιο που να αφορά στην ορολογία του χορού και της μουσικής.</a:t>
            </a:r>
          </a:p>
          <a:p>
            <a:pPr lvl="0"/>
            <a:endParaRPr lang="el-GR" i="1" dirty="0" smtClean="0"/>
          </a:p>
          <a:p>
            <a:pPr lvl="0"/>
            <a:r>
              <a:rPr lang="el-GR" dirty="0" smtClean="0"/>
              <a:t>Να καλλιεργήσουν τις ικανότητες του πειραματισμού και της εξερεύνησης, του αυθορμητισμού και της πρωτοβουλίας, της φαντασίας και της δημιουργικότητας, της εμπιστοσύνης στον εαυτό και της αυτοεκτίμησης. </a:t>
            </a:r>
            <a:endParaRPr lang="el-GR" i="1" dirty="0" smtClean="0"/>
          </a:p>
          <a:p>
            <a:pPr lvl="0">
              <a:buNone/>
            </a:pPr>
            <a:endParaRPr lang="el-GR" i="1" dirty="0" smtClean="0"/>
          </a:p>
          <a:p>
            <a:pPr lvl="0">
              <a:buNone/>
            </a:pPr>
            <a:r>
              <a:rPr lang="el-GR" sz="2900" b="1" dirty="0" smtClean="0"/>
              <a:t>ΚΟΙΝΩΝΙΚΟΙ:</a:t>
            </a:r>
          </a:p>
          <a:p>
            <a:pPr lvl="0">
              <a:buNone/>
            </a:pPr>
            <a:endParaRPr lang="el-GR" sz="2900" b="1" dirty="0" smtClean="0"/>
          </a:p>
          <a:p>
            <a:r>
              <a:rPr lang="el-GR" dirty="0" smtClean="0"/>
              <a:t>Να αναπτύξουν την ικανότητα να συνεργάζονται με ευαισθησία και ευγένεια με τα άλλα παιδιά.</a:t>
            </a:r>
          </a:p>
          <a:p>
            <a:pPr>
              <a:buNone/>
            </a:pPr>
            <a:endParaRPr lang="el-GR" dirty="0" smtClean="0"/>
          </a:p>
          <a:p>
            <a:r>
              <a:rPr lang="el-GR" dirty="0" smtClean="0"/>
              <a:t>Να έρθουν σε επαφή με τα συναισθήματά τους και να μπορέσουν να τα εκφράσουν μέσα από την κίνηση και τη μουσική.</a:t>
            </a:r>
          </a:p>
          <a:p>
            <a:pPr>
              <a:buFont typeface="Wingdings 2"/>
              <a:buNone/>
            </a:pPr>
            <a:endParaRPr lang="el-GR" dirty="0" smtClean="0"/>
          </a:p>
          <a:p>
            <a:r>
              <a:rPr lang="el-GR" dirty="0" smtClean="0"/>
              <a:t>Να γνωρίσουν, να δημιουργήσουν, να βιώσουν και να ψυχαγωγηθούν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3400"/>
            <a:ext cx="8183880" cy="5565648"/>
          </a:xfrm>
        </p:spPr>
        <p:txBody>
          <a:bodyPr>
            <a:normAutofit fontScale="55000" lnSpcReduction="20000"/>
          </a:bodyPr>
          <a:lstStyle/>
          <a:p>
            <a:pPr lvl="0" algn="ctr">
              <a:buNone/>
            </a:pPr>
            <a:r>
              <a:rPr lang="el-GR" sz="2500" b="1" i="1" dirty="0" smtClean="0"/>
              <a:t>Γενικές κατηγορίες δραστηριοτήτων που μπορεί να περιλαμβάνει </a:t>
            </a:r>
          </a:p>
          <a:p>
            <a:pPr lvl="0" algn="ctr">
              <a:buNone/>
            </a:pPr>
            <a:r>
              <a:rPr lang="el-GR" sz="2500" b="1" i="1" dirty="0" smtClean="0"/>
              <a:t>ένα μάθημα </a:t>
            </a:r>
            <a:r>
              <a:rPr lang="el-GR" sz="2500" b="1" i="1" dirty="0" err="1" smtClean="0"/>
              <a:t>Μουσικοκινητικής</a:t>
            </a:r>
            <a:r>
              <a:rPr lang="el-GR" sz="2500" b="1" i="1" dirty="0" smtClean="0"/>
              <a:t> Αγωγής</a:t>
            </a:r>
          </a:p>
          <a:p>
            <a:pPr lvl="0">
              <a:buNone/>
            </a:pPr>
            <a:endParaRPr lang="el-GR" sz="1400" i="1" dirty="0" smtClean="0"/>
          </a:p>
          <a:p>
            <a:pPr lvl="0"/>
            <a:r>
              <a:rPr lang="el-GR" b="1" i="1" dirty="0" smtClean="0"/>
              <a:t>Φωνή -  τραγούδι</a:t>
            </a:r>
            <a:r>
              <a:rPr lang="el-GR" dirty="0" smtClean="0"/>
              <a:t> (καλλιέργεια της φωνής και της ενεργητικής ακρόασης)</a:t>
            </a:r>
          </a:p>
          <a:p>
            <a:pPr lvl="0">
              <a:buNone/>
            </a:pPr>
            <a:endParaRPr lang="el-GR" i="1" dirty="0" smtClean="0"/>
          </a:p>
          <a:p>
            <a:pPr lvl="0"/>
            <a:r>
              <a:rPr lang="en-US" b="1" i="1" dirty="0" err="1" smtClean="0"/>
              <a:t>Καλλιέργεια</a:t>
            </a:r>
            <a:r>
              <a:rPr lang="en-US" b="1" i="1" dirty="0" smtClean="0"/>
              <a:t> </a:t>
            </a:r>
            <a:r>
              <a:rPr lang="en-US" b="1" i="1" dirty="0" err="1" smtClean="0"/>
              <a:t>του</a:t>
            </a:r>
            <a:r>
              <a:rPr lang="en-US" b="1" i="1" dirty="0" smtClean="0"/>
              <a:t> </a:t>
            </a:r>
            <a:r>
              <a:rPr lang="en-US" b="1" i="1" dirty="0" err="1" smtClean="0"/>
              <a:t>ρυθμού</a:t>
            </a:r>
            <a:r>
              <a:rPr lang="en-US" b="1" i="1" dirty="0" smtClean="0"/>
              <a:t>: </a:t>
            </a:r>
            <a:endParaRPr lang="el-GR" i="1" dirty="0" smtClean="0"/>
          </a:p>
          <a:p>
            <a:pPr lvl="0"/>
            <a:r>
              <a:rPr lang="el-GR" i="1" dirty="0" smtClean="0"/>
              <a:t>Με περπατήματα, τρεξίματα, αναπηδήσεις, πηδήματα, μετακινήσεις στο χώρο </a:t>
            </a:r>
          </a:p>
          <a:p>
            <a:pPr lvl="0">
              <a:buNone/>
            </a:pPr>
            <a:r>
              <a:rPr lang="el-GR" i="1" dirty="0" smtClean="0"/>
              <a:t>	κ. ά.</a:t>
            </a:r>
          </a:p>
          <a:p>
            <a:pPr lvl="0"/>
            <a:r>
              <a:rPr lang="el-GR" i="1" dirty="0" smtClean="0"/>
              <a:t>Με παίξιμο απλών κρουστών οργάνων (τύμπανα, ξυλάκια, κασετίνες, μαράκες κ.ά.)</a:t>
            </a:r>
          </a:p>
          <a:p>
            <a:pPr lvl="0"/>
            <a:r>
              <a:rPr lang="el-GR" i="1" dirty="0" smtClean="0"/>
              <a:t>Ρυθμική απαγγελία (ουδέτερες συλλαβές, λέξεις, ποιήματα, </a:t>
            </a:r>
            <a:r>
              <a:rPr lang="el-GR" i="1" dirty="0" err="1" smtClean="0"/>
              <a:t>λαχνίσματα</a:t>
            </a:r>
            <a:r>
              <a:rPr lang="el-GR" i="1" dirty="0" smtClean="0"/>
              <a:t>, ταχταρίσματα, γλωσσοδέτες κ.ά.)</a:t>
            </a:r>
          </a:p>
          <a:p>
            <a:pPr lvl="0"/>
            <a:r>
              <a:rPr lang="el-GR" i="1" dirty="0" smtClean="0"/>
              <a:t>Ηχηρές κινήσεις (</a:t>
            </a:r>
            <a:r>
              <a:rPr lang="en-US" i="1" dirty="0" smtClean="0"/>
              <a:t>Body percussion</a:t>
            </a:r>
            <a:r>
              <a:rPr lang="el-GR" i="1" dirty="0" smtClean="0"/>
              <a:t>) πχ. παλαμάκια, </a:t>
            </a:r>
            <a:r>
              <a:rPr lang="el-GR" i="1" dirty="0" err="1" smtClean="0"/>
              <a:t>δακτυλοκροτήματα</a:t>
            </a:r>
            <a:r>
              <a:rPr lang="el-GR" i="1" dirty="0" smtClean="0"/>
              <a:t>, ποδοκροτήματα κ. ά.</a:t>
            </a:r>
          </a:p>
          <a:p>
            <a:pPr lvl="0">
              <a:buNone/>
            </a:pPr>
            <a:endParaRPr lang="el-GR" i="1" dirty="0" smtClean="0"/>
          </a:p>
          <a:p>
            <a:pPr lvl="0"/>
            <a:r>
              <a:rPr lang="el-GR" b="1" i="1" dirty="0" smtClean="0"/>
              <a:t>Δημιουργική κίνηση</a:t>
            </a:r>
            <a:r>
              <a:rPr lang="el-GR" i="1" dirty="0" smtClean="0"/>
              <a:t> – κινητικό αυτοσχεδιασμό – απλές κινητικές φόρμες (γνωριμία με το χώρο, το χρόνο, τη δυναμική και τη ροή)</a:t>
            </a:r>
          </a:p>
          <a:p>
            <a:pPr lvl="0"/>
            <a:r>
              <a:rPr lang="el-GR" b="1" i="1" dirty="0" smtClean="0"/>
              <a:t>Ήχο – ιστορίες</a:t>
            </a:r>
            <a:r>
              <a:rPr lang="el-GR" dirty="0" smtClean="0"/>
              <a:t> </a:t>
            </a:r>
            <a:r>
              <a:rPr lang="el-GR" i="1" dirty="0" smtClean="0"/>
              <a:t>(Επένδυση μικρών ιστοριών με ήχους)</a:t>
            </a:r>
          </a:p>
          <a:p>
            <a:pPr lvl="0"/>
            <a:r>
              <a:rPr lang="en-US" b="1" i="1" dirty="0" err="1" smtClean="0"/>
              <a:t>Παραδοσιακούς</a:t>
            </a:r>
            <a:r>
              <a:rPr lang="en-US" b="1" i="1" dirty="0" smtClean="0"/>
              <a:t> </a:t>
            </a:r>
            <a:r>
              <a:rPr lang="en-US" b="1" i="1" dirty="0" err="1" smtClean="0"/>
              <a:t>χορούς</a:t>
            </a:r>
            <a:endParaRPr lang="el-GR" i="1" dirty="0" smtClean="0"/>
          </a:p>
          <a:p>
            <a:pPr lvl="0"/>
            <a:r>
              <a:rPr lang="en-US" b="1" i="1" dirty="0" err="1" smtClean="0"/>
              <a:t>Παιχνιδοτράγουδα</a:t>
            </a:r>
            <a:endParaRPr lang="el-GR" i="1" dirty="0" smtClean="0"/>
          </a:p>
          <a:p>
            <a:pPr lvl="0"/>
            <a:r>
              <a:rPr lang="en-US" b="1" i="1" dirty="0" err="1" smtClean="0"/>
              <a:t>Κατασκευή</a:t>
            </a:r>
            <a:r>
              <a:rPr lang="en-US" b="1" i="1" dirty="0" smtClean="0"/>
              <a:t> </a:t>
            </a:r>
            <a:r>
              <a:rPr lang="en-US" b="1" i="1" dirty="0" err="1" smtClean="0"/>
              <a:t>αυτοσχέδιων</a:t>
            </a:r>
            <a:r>
              <a:rPr lang="en-US" b="1" i="1" dirty="0" smtClean="0"/>
              <a:t> </a:t>
            </a:r>
            <a:r>
              <a:rPr lang="en-US" b="1" i="1" dirty="0" err="1" smtClean="0"/>
              <a:t>μουσικών</a:t>
            </a:r>
            <a:r>
              <a:rPr lang="en-US" b="1" i="1" dirty="0" smtClean="0"/>
              <a:t> </a:t>
            </a:r>
            <a:r>
              <a:rPr lang="en-US" b="1" i="1" dirty="0" err="1" smtClean="0"/>
              <a:t>οργάνων</a:t>
            </a:r>
            <a:endParaRPr lang="el-GR" i="1" dirty="0" smtClean="0"/>
          </a:p>
          <a:p>
            <a:pPr lvl="0"/>
            <a:r>
              <a:rPr lang="el-GR" b="1" i="1" dirty="0" smtClean="0"/>
              <a:t>Συνδυασμό της μουσικής και κινητικής έκφρασης με άλλες τέχνες </a:t>
            </a:r>
            <a:r>
              <a:rPr lang="el-GR" i="1" dirty="0" smtClean="0"/>
              <a:t>(θέατρο, μιμική, εικαστικά, ποίηση, λογοτεχνία)</a:t>
            </a:r>
          </a:p>
          <a:p>
            <a:pPr lvl="0"/>
            <a:r>
              <a:rPr lang="el-GR" b="1" i="1" dirty="0" smtClean="0"/>
              <a:t>Δημιουργική κίνηση με τη χρήση αντικειμένων</a:t>
            </a:r>
            <a:r>
              <a:rPr lang="el-GR" i="1" dirty="0" smtClean="0"/>
              <a:t> όπως: φουλάρια, πανιά, χάρτινα πιάτα, μπαλόνια κ. ά. και τη συνοδεία μουσικής</a:t>
            </a:r>
          </a:p>
          <a:p>
            <a:pPr>
              <a:buNone/>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260848"/>
          </a:xfrm>
        </p:spPr>
        <p:txBody>
          <a:bodyPr>
            <a:normAutofit/>
          </a:bodyPr>
          <a:lstStyle/>
          <a:p>
            <a:pPr algn="ctr">
              <a:buNone/>
            </a:pPr>
            <a:r>
              <a:rPr lang="el-GR" sz="1400" b="1" dirty="0" smtClean="0"/>
              <a:t>Ο ρόλος του παιδαγωγού</a:t>
            </a:r>
          </a:p>
          <a:p>
            <a:pPr algn="just">
              <a:buNone/>
            </a:pPr>
            <a:r>
              <a:rPr lang="el-GR" sz="1400" b="1" dirty="0" smtClean="0"/>
              <a:t>Ο δάσκαλος ως πρόσωπο:</a:t>
            </a:r>
            <a:endParaRPr lang="el-GR" sz="1400" dirty="0" smtClean="0"/>
          </a:p>
          <a:p>
            <a:pPr algn="just">
              <a:buNone/>
            </a:pPr>
            <a:r>
              <a:rPr lang="el-GR" sz="1400" dirty="0" smtClean="0"/>
              <a:t>	Η διδασκαλία είναι το ευγενέστερο λειτούργημα. Είναι μια τέχνη που απαιτεί όχι μόνο κατάρτιση και γνώσεις αλλά το κυριότερο απέραντη υπομονή κι αγάπη. Είναι βασικό ο παιδαγωγός να αγαπά τη διδασκαλία και τα παιδιά. Να έχει επιλέξει το λειτούργημα της αγωγής έχοντας πλήρη επίγνωση των δυσκολιών και των απαιτήσεων του. Πρέπει ο ίδιος να διαθέτει πραότητα, υπομονή, διακριτικότητα κι ευγένεια. Να είναι δηλαδή ο ίδιος ένα ισορροπημένο κι πρόσχαρο άτομο.</a:t>
            </a:r>
          </a:p>
          <a:p>
            <a:pPr algn="just">
              <a:buNone/>
            </a:pPr>
            <a:endParaRPr lang="el-GR" sz="1400" dirty="0" smtClean="0"/>
          </a:p>
          <a:p>
            <a:pPr algn="just">
              <a:buNone/>
            </a:pPr>
            <a:r>
              <a:rPr lang="el-GR" sz="1400" dirty="0" smtClean="0"/>
              <a:t>	</a:t>
            </a:r>
            <a:r>
              <a:rPr lang="el-GR" sz="1800" dirty="0" smtClean="0">
                <a:solidFill>
                  <a:schemeClr val="accent2">
                    <a:lumMod val="60000"/>
                    <a:lumOff val="40000"/>
                  </a:schemeClr>
                </a:solidFill>
              </a:rPr>
              <a:t>Ο παιδαγωγός διδάσκει με το παράδειγμα. </a:t>
            </a:r>
          </a:p>
          <a:p>
            <a:pPr algn="just">
              <a:buNone/>
            </a:pPr>
            <a:r>
              <a:rPr lang="el-GR" sz="1400" dirty="0" smtClean="0">
                <a:solidFill>
                  <a:schemeClr val="accent2">
                    <a:lumMod val="60000"/>
                    <a:lumOff val="40000"/>
                  </a:schemeClr>
                </a:solidFill>
              </a:rPr>
              <a:t>	</a:t>
            </a:r>
            <a:r>
              <a:rPr lang="el-GR" sz="1400" dirty="0" smtClean="0"/>
              <a:t>Τα πάντα στην αγωγή εξαρτώνται από τον παιδαγωγό σαν πρόσωπο. Το παιδαγωγικό κλίμα που δημιουργεί, οι αρετές του και οι αξίες του, οι αδυναμίες του και το θυμικό του, οι γνώσεις του, όλα μεταφέρονται στο μαθητή. Διδάσκει με όλο του το είναι. Πρέπει να έχει επίγνωση της σημαντικότητας της επιρροής του. Δεν είναι η διδασκαλία που εκπαιδεύει αλλά ο ίδιος ο παιδαγωγός. Δεν είναι πόσο σύγχρονες κι ενημερωμένες μέθοδοι διδασκαλίας που χρησιμοποιεί αλλά η ευγένεια κι ο σεβασμός με τις οποίες προσεγγίζει τους μαθητές του.</a:t>
            </a:r>
          </a:p>
          <a:p>
            <a:pPr>
              <a:buNone/>
            </a:pPr>
            <a:endParaRPr lang="el-G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641848"/>
          </a:xfrm>
        </p:spPr>
        <p:txBody>
          <a:bodyPr>
            <a:normAutofit fontScale="55000" lnSpcReduction="20000"/>
          </a:bodyPr>
          <a:lstStyle/>
          <a:p>
            <a:pPr>
              <a:buNone/>
            </a:pPr>
            <a:r>
              <a:rPr lang="el-GR" b="1" dirty="0" smtClean="0"/>
              <a:t>Οι στόχοι της Αγωγής: </a:t>
            </a:r>
          </a:p>
          <a:p>
            <a:pPr>
              <a:buNone/>
            </a:pPr>
            <a:endParaRPr lang="el-GR" dirty="0" smtClean="0"/>
          </a:p>
          <a:p>
            <a:pPr>
              <a:buNone/>
            </a:pPr>
            <a:r>
              <a:rPr lang="el-GR" dirty="0" smtClean="0"/>
              <a:t>Ολική ανάπτυξη της ανθρώπινης ύπαρξης, αρμονική καλλιέργεια της νόησης, των συναισθημάτων και του σώματος. Ο μαθητής αναγνωρίζεται και γίνεται αποδεκτός ως ένα ανθρώπινο πλάσμα που έχει ισχυρές συναισθηματικές παρορμήσεις, είναι ικανό για διανοητικούς συλλογισμούς και έχει ένα σώμα το οποίο αγαπά να κινείται κι όχι να μένει καθηλωμένο σε μια καρέκλα. </a:t>
            </a:r>
          </a:p>
          <a:p>
            <a:pPr>
              <a:buNone/>
            </a:pPr>
            <a:endParaRPr lang="el-GR" dirty="0" smtClean="0"/>
          </a:p>
          <a:p>
            <a:pPr>
              <a:buNone/>
            </a:pPr>
            <a:r>
              <a:rPr lang="el-GR" dirty="0" smtClean="0"/>
              <a:t>Μάθηση δεν είναι η απλή καλλιέργεια της μνήμης και η αποθησαύριση πληροφοριών. Είναι η ικανότητα να σκέφτεται κανείς ξεκάθαρα, τόσο με το νου όσο και με την καρδιά. Η αγωγή στοχεύει στην καλλιέργεια ενός φιλοπερίεργου κι  ερευνητικού νου. Το να μαθαίνει κανείς προϋποθέτει την αγάπη για αυτό που κάνεις.</a:t>
            </a:r>
          </a:p>
          <a:p>
            <a:pPr>
              <a:buNone/>
            </a:pPr>
            <a:endParaRPr lang="el-GR" dirty="0" smtClean="0"/>
          </a:p>
          <a:p>
            <a:pPr>
              <a:buNone/>
            </a:pPr>
            <a:r>
              <a:rPr lang="el-GR" dirty="0" smtClean="0"/>
              <a:t>Στόχος του παιδαγωγού είναι να διδάξει στους μαθητές του τη συνεργασία, και να καλλιεργήσει εποικοδομητικές διαπροσωπικές σχέσεις μέσα από την αγάπη και το σεβασμό. Απώτερος στόχος η δημιουργία μιας πολιτισμένης κοινωνίας όπου δεν ανθεί μόνο η υλική ευημερία, το εμπόριο και η τεχνολογία αλλά κυρίαρχα ο άνθρωπος. </a:t>
            </a:r>
          </a:p>
          <a:p>
            <a:pPr>
              <a:buNone/>
            </a:pPr>
            <a:endParaRPr lang="el-GR" dirty="0" smtClean="0"/>
          </a:p>
          <a:p>
            <a:pPr>
              <a:buNone/>
            </a:pPr>
            <a:r>
              <a:rPr lang="el-GR" dirty="0" smtClean="0"/>
              <a:t>Το σημαντικότερο καθήκον του παιδαγωγού είναι να εμφυσήσει στους μαθητές του την αγάπη για τη μάθηση και την προσωπική εξέλιξη.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337048"/>
          </a:xfrm>
        </p:spPr>
        <p:txBody>
          <a:bodyPr>
            <a:normAutofit fontScale="62500" lnSpcReduction="20000"/>
          </a:bodyPr>
          <a:lstStyle/>
          <a:p>
            <a:endParaRPr lang="el-GR" b="1" dirty="0" smtClean="0"/>
          </a:p>
          <a:p>
            <a:pPr>
              <a:buNone/>
            </a:pPr>
            <a:r>
              <a:rPr lang="el-GR" b="1" dirty="0" smtClean="0"/>
              <a:t>Το εκπαιδευτικό περιβάλλον:</a:t>
            </a:r>
            <a:endParaRPr lang="el-GR" dirty="0" smtClean="0"/>
          </a:p>
          <a:p>
            <a:pPr algn="just">
              <a:buNone/>
            </a:pPr>
            <a:endParaRPr lang="el-GR" dirty="0" smtClean="0"/>
          </a:p>
          <a:p>
            <a:pPr algn="just">
              <a:buNone/>
            </a:pPr>
            <a:r>
              <a:rPr lang="el-GR" dirty="0" smtClean="0"/>
              <a:t>	Το να μαθαίνει κανείς προϋποθέτει πως δεν υπάρχει κανενός είδους εξαναγκασμός. </a:t>
            </a:r>
          </a:p>
          <a:p>
            <a:pPr algn="just">
              <a:buNone/>
            </a:pPr>
            <a:r>
              <a:rPr lang="el-GR" dirty="0" smtClean="0"/>
              <a:t>	Ο εξαναγκασμός μπορεί να πάρει πολλές μορφές τόσο φανερές όσο και καλυμμένες. Υπάρχει ο εξαναγκασμός της </a:t>
            </a:r>
            <a:r>
              <a:rPr lang="el-GR" dirty="0" smtClean="0">
                <a:solidFill>
                  <a:schemeClr val="accent1">
                    <a:lumMod val="75000"/>
                  </a:schemeClr>
                </a:solidFill>
              </a:rPr>
              <a:t>τιμωρίας</a:t>
            </a:r>
            <a:r>
              <a:rPr lang="el-GR" dirty="0" smtClean="0"/>
              <a:t> και της </a:t>
            </a:r>
            <a:r>
              <a:rPr lang="el-GR" dirty="0" smtClean="0">
                <a:solidFill>
                  <a:srgbClr val="C00000"/>
                </a:solidFill>
              </a:rPr>
              <a:t>αμοιβής</a:t>
            </a:r>
            <a:r>
              <a:rPr lang="el-GR" dirty="0" smtClean="0"/>
              <a:t>, της </a:t>
            </a:r>
            <a:r>
              <a:rPr lang="el-GR" dirty="0" smtClean="0">
                <a:solidFill>
                  <a:srgbClr val="C00000"/>
                </a:solidFill>
              </a:rPr>
              <a:t>απόσυρσης της αγάπης</a:t>
            </a:r>
            <a:r>
              <a:rPr lang="el-GR" dirty="0" smtClean="0"/>
              <a:t>, της </a:t>
            </a:r>
            <a:r>
              <a:rPr lang="el-GR" dirty="0" smtClean="0">
                <a:solidFill>
                  <a:schemeClr val="accent1">
                    <a:lumMod val="75000"/>
                  </a:schemeClr>
                </a:solidFill>
              </a:rPr>
              <a:t>πιεστικής ενθάρρυνσης</a:t>
            </a:r>
            <a:r>
              <a:rPr lang="el-GR" dirty="0" smtClean="0"/>
              <a:t>, </a:t>
            </a:r>
            <a:r>
              <a:rPr lang="el-GR" dirty="0" smtClean="0">
                <a:solidFill>
                  <a:schemeClr val="accent4">
                    <a:lumMod val="75000"/>
                  </a:schemeClr>
                </a:solidFill>
              </a:rPr>
              <a:t>της σύγκρισης μεταξύ των μαθητών</a:t>
            </a:r>
            <a:r>
              <a:rPr lang="el-GR" dirty="0" smtClean="0"/>
              <a:t>. </a:t>
            </a:r>
          </a:p>
          <a:p>
            <a:pPr algn="just">
              <a:buNone/>
            </a:pPr>
            <a:r>
              <a:rPr lang="el-GR" dirty="0" smtClean="0"/>
              <a:t>	Κάθε εξαναγκασμός δημιουργεί απογοήτευση, άγχος κι ενθαρρύνει τη ζήλεια, τον ανταγωνισμό και την καχυποψία ανάμεσα στους μαθητές. </a:t>
            </a:r>
          </a:p>
          <a:p>
            <a:pPr algn="just">
              <a:buNone/>
            </a:pPr>
            <a:r>
              <a:rPr lang="el-GR" dirty="0" smtClean="0"/>
              <a:t>	Ο ρόλος του παιδαγωγού δεν είναι να συγκρίνει μεταξύ τους μαθητές και να τους χειραγωγεί μοιράζοντας αμοιβές και τιμωρίες. Η συγκριτική αξιολόγηση σακατεύει το νου. </a:t>
            </a:r>
          </a:p>
          <a:p>
            <a:pPr algn="just">
              <a:buNone/>
            </a:pPr>
            <a:r>
              <a:rPr lang="el-GR" dirty="0" smtClean="0"/>
              <a:t>	</a:t>
            </a:r>
            <a:r>
              <a:rPr lang="el-GR" sz="3200" dirty="0" smtClean="0">
                <a:solidFill>
                  <a:srgbClr val="0070C0"/>
                </a:solidFill>
              </a:rPr>
              <a:t>Ο φόβος σκοτώνει τη νοημοσύνη </a:t>
            </a:r>
            <a:r>
              <a:rPr lang="el-GR" dirty="0" smtClean="0"/>
              <a:t>και την ερευνητική διάθεση. Ρόλος του είναι να βοηθήσει κάθε παιδί ξεχωριστά να πραγματώσει το δυναμικό του, διευκολύνοντας κι αξιοποιώντας τόσο τα ιδιαίτερα χαρίσματά του και τις κλίσεις όσο και τις δυσκολίες του. </a:t>
            </a:r>
          </a:p>
          <a:p>
            <a:pPr algn="just">
              <a:buNone/>
            </a:pPr>
            <a:r>
              <a:rPr lang="el-GR" dirty="0" smtClean="0"/>
              <a:t>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184648"/>
          </a:xfrm>
        </p:spPr>
        <p:txBody>
          <a:bodyPr>
            <a:normAutofit fontScale="70000" lnSpcReduction="20000"/>
          </a:bodyPr>
          <a:lstStyle/>
          <a:p>
            <a:pPr algn="just">
              <a:buNone/>
            </a:pPr>
            <a:r>
              <a:rPr lang="el-GR" dirty="0" smtClean="0"/>
              <a:t>	</a:t>
            </a:r>
          </a:p>
          <a:p>
            <a:pPr algn="just">
              <a:buNone/>
            </a:pPr>
            <a:r>
              <a:rPr lang="el-GR" dirty="0" smtClean="0"/>
              <a:t>	Στην πορεία μετάδοσης γνώσεων ο παιδαγωγός ενθαρρύνει το </a:t>
            </a:r>
            <a:r>
              <a:rPr lang="el-GR" dirty="0" smtClean="0">
                <a:solidFill>
                  <a:srgbClr val="0070C0"/>
                </a:solidFill>
              </a:rPr>
              <a:t>διάλογο</a:t>
            </a:r>
            <a:r>
              <a:rPr lang="el-GR" dirty="0" smtClean="0"/>
              <a:t> και προτρέπει του μαθητές να ερευνούν και να σκέφτονται ανεξάρτητα. </a:t>
            </a:r>
          </a:p>
          <a:p>
            <a:pPr algn="just">
              <a:buNone/>
            </a:pPr>
            <a:r>
              <a:rPr lang="el-GR" dirty="0" smtClean="0"/>
              <a:t>	Προέχει </a:t>
            </a:r>
            <a:r>
              <a:rPr lang="el-GR" dirty="0" smtClean="0">
                <a:solidFill>
                  <a:srgbClr val="C00000"/>
                </a:solidFill>
              </a:rPr>
              <a:t>η αγάπη για το αντικείμενο </a:t>
            </a:r>
            <a:r>
              <a:rPr lang="el-GR" dirty="0" smtClean="0"/>
              <a:t>και η προσωπική ανακάλυψη της γνώσης με τη διαμεσολάβηση του παιδαγωγού.</a:t>
            </a:r>
          </a:p>
          <a:p>
            <a:pPr algn="just">
              <a:buNone/>
            </a:pPr>
            <a:r>
              <a:rPr lang="el-GR" dirty="0" smtClean="0"/>
              <a:t>	Η μάθηση διευκολύνεται όταν υπάρχει </a:t>
            </a:r>
            <a:r>
              <a:rPr lang="el-GR" dirty="0" smtClean="0">
                <a:solidFill>
                  <a:schemeClr val="accent4">
                    <a:lumMod val="75000"/>
                  </a:schemeClr>
                </a:solidFill>
              </a:rPr>
              <a:t>ατμόσφαιρα, αποδοχής, βαθιάς στοργής </a:t>
            </a:r>
            <a:r>
              <a:rPr lang="el-GR" dirty="0" smtClean="0"/>
              <a:t>και σοβαρής φροντίδας. </a:t>
            </a:r>
          </a:p>
          <a:p>
            <a:pPr algn="just">
              <a:buNone/>
            </a:pPr>
            <a:r>
              <a:rPr lang="el-GR" dirty="0" smtClean="0"/>
              <a:t>	Το παιδί μπορεί να ανθίσει και να ξεδιπλώσει το δυναμικό του μόνο αν αισθάνεται ασφαλές στη σχέση του με τον παιδαγωγό και το παιδαγωγικό περιβάλλον που εκείνος έχει φροντίσει να δημιουργήσει. Νιώθοντας εμπιστοσύνη κι ασφάλεια το παιδί θα είναι ο εαυτός του και θα μπορέσει απερίσπαστο από το φόβο να εξερευνήσει τι είναι αυτό το οποίο το ενδιαφέρει και το ευχαριστεί.  Μέσα από την ενασχόληση με αυτό που του αρέσει γίνεται ήσυχο, δημιουργικό και συνεργάσιμο.</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2438400" y="685800"/>
            <a:ext cx="4343400" cy="5680792"/>
          </a:xfrm>
          <a:prstGeom prst="rect">
            <a:avLst/>
          </a:prstGeom>
        </p:spPr>
      </p:pic>
    </p:spTree>
    <p:extLst>
      <p:ext uri="{BB962C8B-B14F-4D97-AF65-F5344CB8AC3E}">
        <p14:creationId xmlns:p14="http://schemas.microsoft.com/office/powerpoint/2010/main" val="189958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743200" y="1066800"/>
            <a:ext cx="3733800" cy="4681881"/>
          </a:xfrm>
          <a:prstGeom prst="rect">
            <a:avLst/>
          </a:prstGeom>
        </p:spPr>
      </p:pic>
    </p:spTree>
    <p:extLst>
      <p:ext uri="{BB962C8B-B14F-4D97-AF65-F5344CB8AC3E}">
        <p14:creationId xmlns:p14="http://schemas.microsoft.com/office/powerpoint/2010/main" val="275871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609600" y="1066800"/>
            <a:ext cx="7939493" cy="1394976"/>
          </a:xfrm>
          <a:prstGeom prst="rect">
            <a:avLst/>
          </a:prstGeom>
        </p:spPr>
      </p:pic>
      <p:pic>
        <p:nvPicPr>
          <p:cNvPr id="3" name="Εικόνα 2"/>
          <p:cNvPicPr>
            <a:picLocks noChangeAspect="1"/>
          </p:cNvPicPr>
          <p:nvPr/>
        </p:nvPicPr>
        <p:blipFill>
          <a:blip r:embed="rId3"/>
          <a:stretch>
            <a:fillRect/>
          </a:stretch>
        </p:blipFill>
        <p:spPr>
          <a:xfrm>
            <a:off x="762000" y="3657600"/>
            <a:ext cx="3019425" cy="1247775"/>
          </a:xfrm>
          <a:prstGeom prst="rect">
            <a:avLst/>
          </a:prstGeom>
        </p:spPr>
      </p:pic>
      <p:pic>
        <p:nvPicPr>
          <p:cNvPr id="4" name="Εικόνα 3"/>
          <p:cNvPicPr>
            <a:picLocks noChangeAspect="1"/>
          </p:cNvPicPr>
          <p:nvPr/>
        </p:nvPicPr>
        <p:blipFill>
          <a:blip r:embed="rId4"/>
          <a:stretch>
            <a:fillRect/>
          </a:stretch>
        </p:blipFill>
        <p:spPr>
          <a:xfrm>
            <a:off x="4953000" y="3657600"/>
            <a:ext cx="2114550" cy="1038225"/>
          </a:xfrm>
          <a:prstGeom prst="rect">
            <a:avLst/>
          </a:prstGeom>
        </p:spPr>
      </p:pic>
    </p:spTree>
    <p:extLst>
      <p:ext uri="{BB962C8B-B14F-4D97-AF65-F5344CB8AC3E}">
        <p14:creationId xmlns:p14="http://schemas.microsoft.com/office/powerpoint/2010/main" val="278359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0352"/>
            <a:ext cx="8229600" cy="5565648"/>
          </a:xfrm>
        </p:spPr>
        <p:txBody>
          <a:bodyPr>
            <a:normAutofit fontScale="70000" lnSpcReduction="20000"/>
          </a:bodyPr>
          <a:lstStyle/>
          <a:p>
            <a:pPr algn="ctr">
              <a:buNone/>
            </a:pPr>
            <a:r>
              <a:rPr lang="el-GR" b="1" dirty="0" smtClean="0"/>
              <a:t>Ορισμός της </a:t>
            </a:r>
            <a:r>
              <a:rPr lang="el-GR" b="1" dirty="0" err="1" smtClean="0"/>
              <a:t>Μουσικοκινητικής</a:t>
            </a:r>
            <a:r>
              <a:rPr lang="el-GR" b="1" dirty="0" smtClean="0"/>
              <a:t> </a:t>
            </a:r>
          </a:p>
          <a:p>
            <a:pPr algn="ctr">
              <a:buNone/>
            </a:pPr>
            <a:r>
              <a:rPr lang="el-GR" b="1" dirty="0" smtClean="0"/>
              <a:t>Αγωγής</a:t>
            </a:r>
          </a:p>
          <a:p>
            <a:pPr algn="ctr">
              <a:buNone/>
            </a:pPr>
            <a:r>
              <a:rPr lang="el-GR" sz="1900" b="1" dirty="0" smtClean="0"/>
              <a:t>σύμφωνα με τον </a:t>
            </a:r>
            <a:r>
              <a:rPr lang="en-US" b="1" dirty="0" smtClean="0"/>
              <a:t>Carl Orff</a:t>
            </a:r>
            <a:endParaRPr lang="el-GR" b="1" dirty="0" smtClean="0"/>
          </a:p>
          <a:p>
            <a:pPr algn="ctr">
              <a:buNone/>
            </a:pPr>
            <a:endParaRPr lang="en-US" b="1" dirty="0" smtClean="0"/>
          </a:p>
          <a:p>
            <a:pPr algn="ctr"/>
            <a:r>
              <a:rPr lang="el-GR" b="1" dirty="0" smtClean="0"/>
              <a:t>Μουσική </a:t>
            </a:r>
          </a:p>
          <a:p>
            <a:pPr algn="ctr">
              <a:buNone/>
            </a:pPr>
            <a:endParaRPr lang="el-GR" b="1" dirty="0" smtClean="0"/>
          </a:p>
          <a:p>
            <a:pPr algn="ctr"/>
            <a:r>
              <a:rPr lang="el-GR" b="1" dirty="0" smtClean="0"/>
              <a:t>Κίνηση – χορός</a:t>
            </a:r>
          </a:p>
          <a:p>
            <a:pPr algn="ctr">
              <a:buNone/>
            </a:pPr>
            <a:endParaRPr lang="el-GR" b="1" dirty="0" smtClean="0"/>
          </a:p>
          <a:p>
            <a:pPr algn="ctr"/>
            <a:r>
              <a:rPr lang="el-GR" b="1" dirty="0" smtClean="0"/>
              <a:t>Λόγος</a:t>
            </a:r>
          </a:p>
          <a:p>
            <a:pPr algn="just">
              <a:buNone/>
            </a:pPr>
            <a:endParaRPr lang="el-GR" b="1" dirty="0" smtClean="0"/>
          </a:p>
          <a:p>
            <a:pPr algn="just">
              <a:buNone/>
            </a:pPr>
            <a:endParaRPr lang="el-GR" b="1" dirty="0" smtClean="0"/>
          </a:p>
          <a:p>
            <a:pPr algn="just">
              <a:buNone/>
            </a:pPr>
            <a:endParaRPr lang="el-GR" b="1" dirty="0" smtClean="0"/>
          </a:p>
          <a:p>
            <a:pPr algn="just">
              <a:buFont typeface="Wingdings" pitchFamily="2" charset="2"/>
              <a:buChar char="Ø"/>
            </a:pPr>
            <a:r>
              <a:rPr lang="el-GR" sz="2000" b="1" dirty="0" smtClean="0"/>
              <a:t>Κοινό στοιχείο και των τριών τεχνών </a:t>
            </a:r>
            <a:r>
              <a:rPr lang="el-GR" sz="2400" b="1" dirty="0" smtClean="0">
                <a:solidFill>
                  <a:srgbClr val="FF0000"/>
                </a:solidFill>
              </a:rPr>
              <a:t>ο ρυθμός</a:t>
            </a:r>
          </a:p>
          <a:p>
            <a:pPr algn="just">
              <a:buNone/>
            </a:pPr>
            <a:endParaRPr lang="el-GR" b="1" dirty="0" smtClean="0"/>
          </a:p>
          <a:p>
            <a:pPr algn="just">
              <a:buFont typeface="Wingdings" pitchFamily="2" charset="2"/>
              <a:buChar char="v"/>
            </a:pPr>
            <a:r>
              <a:rPr lang="el-GR" sz="2000" b="1" kern="1800" dirty="0" smtClean="0"/>
              <a:t>Γενικός στόχος της Μουσικής και Κινητικής Αγωγής είναι η αρμονική κι ολόπλευρη ανάπτυξη του μικρού παιδιού με παιγνιώδη και βιωματικό τρόπο.</a:t>
            </a:r>
            <a:r>
              <a:rPr lang="el-GR" sz="2000" b="1" dirty="0" smtClean="0"/>
              <a:t> Μέσα από μια πληθώρα, αναπτυξιακά κατάλληλων δραστηριοτήτων, το παιδί καλείται να αναπτύξει  σταδιακά μια αυξανόμενη επίγνωση των σωματικών του δυνατοτήτων και να αποκτήσει αυτοπεποίθηση στην ικανότητά του να εκφράζεται δημιουργικά μέσα από τη μουσική και την κίνηση.</a:t>
            </a:r>
            <a:endParaRPr lang="el-GR" sz="2000" b="1" i="1" dirty="0" smtClean="0"/>
          </a:p>
          <a:p>
            <a:pPr algn="just">
              <a:buFont typeface="Wingdings" pitchFamily="2" charset="2"/>
              <a:buChar char="v"/>
            </a:pPr>
            <a:endParaRPr lang="el-GR" sz="2100" b="1" kern="1800" dirty="0" smtClean="0"/>
          </a:p>
          <a:p>
            <a:pPr algn="just">
              <a:buFont typeface="Wingdings" pitchFamily="2" charset="2"/>
              <a:buChar char="Ø"/>
            </a:pPr>
            <a:endParaRPr lang="el-GR" b="1" dirty="0" smtClean="0"/>
          </a:p>
          <a:p>
            <a:pPr algn="ctr">
              <a:buNone/>
            </a:pPr>
            <a:endParaRPr lang="el-GR" dirty="0"/>
          </a:p>
        </p:txBody>
      </p:sp>
      <p:sp>
        <p:nvSpPr>
          <p:cNvPr id="7" name="6 - Δεξιό άγκιστρο"/>
          <p:cNvSpPr/>
          <p:nvPr/>
        </p:nvSpPr>
        <p:spPr>
          <a:xfrm>
            <a:off x="6477000" y="1828800"/>
            <a:ext cx="384048" cy="16002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437199"/>
            <a:ext cx="82296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Μέτρο – Ρυθμός</a:t>
            </a:r>
            <a:endParaRPr kumimoji="0" lang="el-GR"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Οι όροι μέτρο και ρυθμός συχνά χρησιμοποιούνται ως συνώνυμοι, χωρίς όμως να είναι.  Η διαφορά του μέτρου και του ρυθμού αν και είναι πολύ ουσιαστική δύσκολα προσδιορίζεται.  Για να την προσεγγίσουμε θα αναφερθούμε πρώτα σε μια σημαντική διάκριση που κάνει ο </a:t>
            </a:r>
            <a:r>
              <a:rPr kumimoji="0" 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Gordon</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ανάμεσα στα βασικά στοιχεία του ρυθμού.  Σύμφωνα με τον </a:t>
            </a:r>
            <a:r>
              <a:rPr kumimoji="0" 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Gordon</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τα τρία βασικά στοιχεία του ρυθμού είναι οι </a:t>
            </a:r>
            <a:r>
              <a:rPr kumimoji="0" lang="el-GR"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μακροκτύποι</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οι </a:t>
            </a:r>
            <a:r>
              <a:rPr kumimoji="0" lang="el-GR" sz="1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μικροκτύποι</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και τα </a:t>
            </a:r>
            <a:r>
              <a:rPr kumimoji="0" lang="el-G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ρυθμικά μοτίβα</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Οι </a:t>
            </a:r>
            <a:r>
              <a:rPr kumimoji="0" lang="el-G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μακροκτύποι</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είναι όπως το αρχικό σχεδίασμα ενός ζωγράφου, παρέχουν το πλαίσιο πάνω στο οποίο θα στηριχτεί το μουσικό κομμάτι, είναι οι κτύποι που αντιλαμβάνεται πρωτίστως και με ευκολία το αυτί.  Οι </a:t>
            </a:r>
            <a:r>
              <a:rPr kumimoji="0" lang="el-G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μικροκτύποι</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και τα ρυθμικά μοτίβα είναι οι υποδιαιρέσεις κάθε </a:t>
            </a:r>
            <a:r>
              <a:rPr kumimoji="0" lang="el-G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μακροκτύπου</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και αποτελούν τη λεπτομέρεια ενός μουσικού κομματιού.  Για να αντιληφθεί κανείς τους </a:t>
            </a:r>
            <a:r>
              <a:rPr kumimoji="0" lang="el-G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μικροκτύπους</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και ιδιαίτερα τα ρυθμικά μοτίβα πρέπει να έχει ιδιαίτερη μουσική κλίση και εκπαίδευση  Αντίθετα τους </a:t>
            </a:r>
            <a:r>
              <a:rPr kumimoji="0" lang="el-GR"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μακροκτύπους</a:t>
            </a:r>
            <a:r>
              <a:rPr kumimoji="0" lang="el-GR"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λίγο – πολύ τους αντιλαμβάνονται όλοι.  Για να είναι πιο φανερή η διαφορά των παραπάνω δίνεται το παράδειγμα: </a:t>
            </a:r>
            <a:endParaRPr kumimoji="0" lang="el-GR"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anose="020B0604020202020204" pitchFamily="34" charset="0"/>
            </a:endParaRPr>
          </a:p>
        </p:txBody>
      </p:sp>
      <p:pic>
        <p:nvPicPr>
          <p:cNvPr id="1025" name="Εικόνα 18" descr="Μακροκτύπο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276600"/>
            <a:ext cx="5151438" cy="1273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73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55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rge Kakridis\Desktop\ΡΥΘΜΟΣ ΚΑΙ ΚΙΝΗΣΗ\ΠΑΡΤΙΤΟΥΡΕΣ\POLKA 001.jpg"/>
          <p:cNvPicPr>
            <a:picLocks noGrp="1" noChangeAspect="1" noChangeArrowheads="1"/>
          </p:cNvPicPr>
          <p:nvPr>
            <p:ph idx="1"/>
          </p:nvPr>
        </p:nvPicPr>
        <p:blipFill rotWithShape="1">
          <a:blip r:embed="rId2" cstate="print"/>
          <a:srcRect l="17771" t="3987" r="12862" b="25263"/>
          <a:stretch/>
        </p:blipFill>
        <p:spPr bwMode="auto">
          <a:xfrm>
            <a:off x="1676400" y="304800"/>
            <a:ext cx="5029200" cy="6248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063490" y="3124200"/>
            <a:ext cx="1771650" cy="1771650"/>
          </a:xfrm>
          <a:prstGeom prst="rect">
            <a:avLst/>
          </a:prstGeom>
        </p:spPr>
      </p:pic>
      <p:pic>
        <p:nvPicPr>
          <p:cNvPr id="4" name="Εικόνα 3"/>
          <p:cNvPicPr>
            <a:picLocks noChangeAspect="1"/>
          </p:cNvPicPr>
          <p:nvPr/>
        </p:nvPicPr>
        <p:blipFill>
          <a:blip r:embed="rId3"/>
          <a:stretch>
            <a:fillRect/>
          </a:stretch>
        </p:blipFill>
        <p:spPr>
          <a:xfrm>
            <a:off x="3581400" y="762000"/>
            <a:ext cx="4191000" cy="1700931"/>
          </a:xfrm>
          <a:prstGeom prst="rect">
            <a:avLst/>
          </a:prstGeom>
        </p:spPr>
      </p:pic>
      <p:sp>
        <p:nvSpPr>
          <p:cNvPr id="5" name="TextBox 4"/>
          <p:cNvSpPr txBox="1"/>
          <p:nvPr/>
        </p:nvSpPr>
        <p:spPr>
          <a:xfrm>
            <a:off x="5063490" y="5257800"/>
            <a:ext cx="2286000" cy="369332"/>
          </a:xfrm>
          <a:prstGeom prst="rect">
            <a:avLst/>
          </a:prstGeom>
          <a:noFill/>
        </p:spPr>
        <p:txBody>
          <a:bodyPr wrap="square" rtlCol="0">
            <a:spAutoFit/>
          </a:bodyPr>
          <a:lstStyle/>
          <a:p>
            <a:r>
              <a:rPr lang="el-GR" dirty="0" smtClean="0"/>
              <a:t>Στην κίνηση</a:t>
            </a:r>
            <a:endParaRPr lang="el-GR" dirty="0"/>
          </a:p>
        </p:txBody>
      </p:sp>
      <p:sp>
        <p:nvSpPr>
          <p:cNvPr id="6" name="TextBox 5"/>
          <p:cNvSpPr txBox="1"/>
          <p:nvPr/>
        </p:nvSpPr>
        <p:spPr>
          <a:xfrm>
            <a:off x="3657600" y="2533650"/>
            <a:ext cx="1828800" cy="369332"/>
          </a:xfrm>
          <a:prstGeom prst="rect">
            <a:avLst/>
          </a:prstGeom>
          <a:noFill/>
        </p:spPr>
        <p:txBody>
          <a:bodyPr wrap="square" rtlCol="0">
            <a:spAutoFit/>
          </a:bodyPr>
          <a:lstStyle/>
          <a:p>
            <a:r>
              <a:rPr lang="el-GR" dirty="0" smtClean="0"/>
              <a:t>Στη μουσική</a:t>
            </a:r>
            <a:endParaRPr lang="el-GR" dirty="0"/>
          </a:p>
        </p:txBody>
      </p:sp>
      <p:pic>
        <p:nvPicPr>
          <p:cNvPr id="7" name="Εικόνα 6"/>
          <p:cNvPicPr>
            <a:picLocks noChangeAspect="1"/>
          </p:cNvPicPr>
          <p:nvPr/>
        </p:nvPicPr>
        <p:blipFill rotWithShape="1">
          <a:blip r:embed="rId4"/>
          <a:srcRect l="12884" t="35310" r="2079" b="30436"/>
          <a:stretch/>
        </p:blipFill>
        <p:spPr>
          <a:xfrm>
            <a:off x="533400" y="556492"/>
            <a:ext cx="2819400" cy="4015508"/>
          </a:xfrm>
          <a:prstGeom prst="rect">
            <a:avLst/>
          </a:prstGeom>
        </p:spPr>
      </p:pic>
      <p:sp>
        <p:nvSpPr>
          <p:cNvPr id="8" name="TextBox 7"/>
          <p:cNvSpPr txBox="1"/>
          <p:nvPr/>
        </p:nvSpPr>
        <p:spPr>
          <a:xfrm>
            <a:off x="630452" y="5029200"/>
            <a:ext cx="2549096" cy="369332"/>
          </a:xfrm>
          <a:prstGeom prst="rect">
            <a:avLst/>
          </a:prstGeom>
          <a:noFill/>
        </p:spPr>
        <p:txBody>
          <a:bodyPr wrap="none" rtlCol="0">
            <a:spAutoFit/>
          </a:bodyPr>
          <a:lstStyle/>
          <a:p>
            <a:r>
              <a:rPr lang="el-GR" dirty="0" smtClean="0"/>
              <a:t>Στο λόγο - </a:t>
            </a:r>
            <a:r>
              <a:rPr lang="el-GR" dirty="0" err="1" smtClean="0"/>
              <a:t>λάχνισμα</a:t>
            </a:r>
            <a:endParaRPr lang="el-GR" dirty="0"/>
          </a:p>
        </p:txBody>
      </p:sp>
    </p:spTree>
    <p:extLst>
      <p:ext uri="{BB962C8B-B14F-4D97-AF65-F5344CB8AC3E}">
        <p14:creationId xmlns:p14="http://schemas.microsoft.com/office/powerpoint/2010/main" val="313113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14400" y="381000"/>
            <a:ext cx="7391400" cy="5909310"/>
          </a:xfrm>
          <a:prstGeom prst="rect">
            <a:avLst/>
          </a:prstGeom>
        </p:spPr>
        <p:txBody>
          <a:bodyPr wrap="square">
            <a:spAutoFit/>
          </a:bodyPr>
          <a:lstStyle/>
          <a:p>
            <a:pPr algn="just">
              <a:spcAft>
                <a:spcPts val="0"/>
              </a:spcAft>
            </a:pPr>
            <a:r>
              <a:rPr lang="el-GR" dirty="0">
                <a:latin typeface="Times New Roman" panose="02020603050405020304" pitchFamily="18" charset="0"/>
                <a:ea typeface="Times New Roman" panose="02020603050405020304" pitchFamily="18" charset="0"/>
              </a:rPr>
              <a:t>● </a:t>
            </a:r>
            <a:r>
              <a:rPr lang="el-GR" b="1" u="sng" dirty="0">
                <a:latin typeface="Times New Roman" panose="02020603050405020304" pitchFamily="18" charset="0"/>
                <a:ea typeface="Times New Roman" panose="02020603050405020304" pitchFamily="18" charset="0"/>
              </a:rPr>
              <a:t>ΡΥΘΜΟΣ </a:t>
            </a:r>
            <a:endParaRPr lang="el-GR" dirty="0">
              <a:latin typeface="Times New Roman" panose="02020603050405020304" pitchFamily="18" charset="0"/>
              <a:ea typeface="Times New Roman" panose="02020603050405020304" pitchFamily="18" charset="0"/>
            </a:endParaRPr>
          </a:p>
          <a:p>
            <a:pPr algn="just">
              <a:spcAft>
                <a:spcPts val="0"/>
              </a:spcAft>
            </a:pPr>
            <a:r>
              <a:rPr lang="el-GR" dirty="0">
                <a:latin typeface="Times New Roman" panose="02020603050405020304" pitchFamily="18" charset="0"/>
                <a:ea typeface="Times New Roman" panose="02020603050405020304" pitchFamily="18" charset="0"/>
              </a:rPr>
              <a:t> </a:t>
            </a:r>
            <a:r>
              <a:rPr lang="el-GR"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O </a:t>
            </a:r>
            <a:r>
              <a:rPr lang="el-GR" dirty="0">
                <a:latin typeface="Times New Roman" panose="02020603050405020304" pitchFamily="18" charset="0"/>
                <a:ea typeface="Times New Roman" panose="02020603050405020304" pitchFamily="18" charset="0"/>
              </a:rPr>
              <a:t>ρυθμός είναι το βασικό στοιχείο της μουσικής.  Θα μπορούσε να παρομοιαστεί με το αρχικό σχεδίασμα ενός ζωγράφου, πάνω στο οποίο θα στηριχτούν και θα προστεθούν όλα τα χρώματα και οι λεπτομέρειες του πίνακα.  Ο ρυθμός έχει βάση βιολογική και τον χαρακτηρίζει η  </a:t>
            </a:r>
            <a:r>
              <a:rPr lang="el-GR" b="1" dirty="0">
                <a:latin typeface="Times New Roman" panose="02020603050405020304" pitchFamily="18" charset="0"/>
                <a:ea typeface="Times New Roman" panose="02020603050405020304" pitchFamily="18" charset="0"/>
              </a:rPr>
              <a:t>οργάνωση</a:t>
            </a:r>
            <a:r>
              <a:rPr lang="el-GR" dirty="0">
                <a:latin typeface="Times New Roman" panose="02020603050405020304" pitchFamily="18" charset="0"/>
                <a:ea typeface="Times New Roman" panose="02020603050405020304" pitchFamily="18" charset="0"/>
              </a:rPr>
              <a:t> και η </a:t>
            </a:r>
            <a:r>
              <a:rPr lang="el-GR" b="1" dirty="0">
                <a:latin typeface="Times New Roman" panose="02020603050405020304" pitchFamily="18" charset="0"/>
                <a:ea typeface="Times New Roman" panose="02020603050405020304" pitchFamily="18" charset="0"/>
              </a:rPr>
              <a:t>περιοδικότητα</a:t>
            </a:r>
            <a:r>
              <a:rPr lang="el-GR" dirty="0">
                <a:latin typeface="Times New Roman" panose="02020603050405020304" pitchFamily="18" charset="0"/>
                <a:ea typeface="Times New Roman" panose="02020603050405020304" pitchFamily="18" charset="0"/>
              </a:rPr>
              <a:t>.  </a:t>
            </a:r>
            <a:r>
              <a:rPr lang="el-GR" dirty="0" smtClean="0">
                <a:latin typeface="Times New Roman" panose="02020603050405020304" pitchFamily="18" charset="0"/>
                <a:ea typeface="Times New Roman" panose="02020603050405020304" pitchFamily="18" charset="0"/>
              </a:rPr>
              <a:t>Στη μουσική </a:t>
            </a:r>
            <a:r>
              <a:rPr lang="el-GR" dirty="0">
                <a:latin typeface="Times New Roman" panose="02020603050405020304" pitchFamily="18" charset="0"/>
                <a:ea typeface="Times New Roman" panose="02020603050405020304" pitchFamily="18" charset="0"/>
              </a:rPr>
              <a:t>ρ</a:t>
            </a:r>
            <a:r>
              <a:rPr lang="el-GR" dirty="0" smtClean="0">
                <a:latin typeface="Times New Roman" panose="02020603050405020304" pitchFamily="18" charset="0"/>
                <a:ea typeface="Times New Roman" panose="02020603050405020304" pitchFamily="18" charset="0"/>
              </a:rPr>
              <a:t>υθμός είναι επανάληψη τονισμένων και άτονων ήχων με συστηματικό τρόπο. Οι ήχοι δεν είναι πάντα ισόχρονοι αλλά μπορούν να είναι και άνισης διάρκειας. Με αυτό τον τρόπο, δημιουργούνται οι διαφορετικοί ρυθμοί, που ταξινομούνται σε απλούς, σύνθετους και μικτούς: 2/4, 3/4, 4/4, 5/4, 6/4, 7/4, 8/4, 9/4, 10/4, 12/4 </a:t>
            </a:r>
          </a:p>
          <a:p>
            <a:pPr algn="just">
              <a:spcAft>
                <a:spcPts val="0"/>
              </a:spcAft>
            </a:pPr>
            <a:r>
              <a:rPr lang="el-GR" dirty="0">
                <a:latin typeface="Times New Roman" panose="02020603050405020304" pitchFamily="18" charset="0"/>
                <a:ea typeface="Times New Roman" panose="02020603050405020304" pitchFamily="18" charset="0"/>
              </a:rPr>
              <a:t>	</a:t>
            </a:r>
            <a:r>
              <a:rPr lang="el-GR" dirty="0" smtClean="0">
                <a:latin typeface="Times New Roman" panose="02020603050405020304" pitchFamily="18" charset="0"/>
                <a:ea typeface="Times New Roman" panose="02020603050405020304" pitchFamily="18" charset="0"/>
              </a:rPr>
              <a:t>Οι </a:t>
            </a:r>
            <a:r>
              <a:rPr lang="el-GR" dirty="0">
                <a:latin typeface="Times New Roman" panose="02020603050405020304" pitchFamily="18" charset="0"/>
                <a:ea typeface="Times New Roman" panose="02020603050405020304" pitchFamily="18" charset="0"/>
              </a:rPr>
              <a:t>περισσότερες από τις ανθρώπινες λειτουργίες πραγματοποιούνται ρυθμικά π.χ. η αναπνοή, ο κτύπος της καρδιάς, το </a:t>
            </a:r>
            <a:r>
              <a:rPr lang="el-GR" dirty="0" smtClean="0">
                <a:latin typeface="Times New Roman" panose="02020603050405020304" pitchFamily="18" charset="0"/>
                <a:ea typeface="Times New Roman" panose="02020603050405020304" pitchFamily="18" charset="0"/>
              </a:rPr>
              <a:t>βάδισμα, ο λόγος.  </a:t>
            </a:r>
            <a:r>
              <a:rPr lang="el-GR" dirty="0">
                <a:latin typeface="Times New Roman" panose="02020603050405020304" pitchFamily="18" charset="0"/>
                <a:ea typeface="Times New Roman" panose="02020603050405020304" pitchFamily="18" charset="0"/>
              </a:rPr>
              <a:t>Επίσης, πολλά φυσικά φαινόμενα εμφανίζουν συστηματική περιοδικότητα, όπως η διαδοχή της ημέρας με τη νύχτα, η διαδοχή των </a:t>
            </a:r>
            <a:r>
              <a:rPr lang="el-GR" dirty="0" smtClean="0">
                <a:latin typeface="Times New Roman" panose="02020603050405020304" pitchFamily="18" charset="0"/>
                <a:ea typeface="Times New Roman" panose="02020603050405020304" pitchFamily="18" charset="0"/>
              </a:rPr>
              <a:t>εποχών,</a:t>
            </a:r>
            <a:r>
              <a:rPr lang="en-US" dirty="0" smtClean="0">
                <a:latin typeface="Times New Roman" panose="02020603050405020304" pitchFamily="18" charset="0"/>
                <a:ea typeface="Times New Roman" panose="02020603050405020304" pitchFamily="18" charset="0"/>
              </a:rPr>
              <a:t> </a:t>
            </a:r>
            <a:r>
              <a:rPr lang="el-GR" dirty="0" smtClean="0">
                <a:latin typeface="Times New Roman" panose="02020603050405020304" pitchFamily="18" charset="0"/>
                <a:ea typeface="Times New Roman" panose="02020603050405020304" pitchFamily="18" charset="0"/>
              </a:rPr>
              <a:t>οι </a:t>
            </a:r>
            <a:r>
              <a:rPr lang="el-GR" dirty="0">
                <a:latin typeface="Times New Roman" panose="02020603050405020304" pitchFamily="18" charset="0"/>
                <a:ea typeface="Times New Roman" panose="02020603050405020304" pitchFamily="18" charset="0"/>
              </a:rPr>
              <a:t>φάσεις της σελήνης, οι τροχιές των πλανητών, η κίνηση των κυμάτων και άλλα πολλά.  Έτσι ο ρυθμός γίνεται αναπόσπαστο κομμάτι τόσο της εσωτερικής όσο και της εξωτερικής εμπειρίας του ανθρώπου.  Αυτή η συχνή και βιωματική εμπειρία του ανθρώπου με το ρυθμό επηρεάζει και εμπνέει όλες τις καλλιτεχνικές του δημιουργίες, οι οποίες εκδηλώνονται με ποικίλες μορφές, όπως στο χορό, στη μουσική, στην ποίηση, στην αρχιτεκτονική, στη γλυπτική, στη διακόσμηση, στην υφαντική κ.ά.</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434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667001" y="457200"/>
            <a:ext cx="3763594" cy="5943600"/>
          </a:xfrm>
          <a:prstGeom prst="rect">
            <a:avLst/>
          </a:prstGeom>
        </p:spPr>
      </p:pic>
    </p:spTree>
    <p:extLst>
      <p:ext uri="{BB962C8B-B14F-4D97-AF65-F5344CB8AC3E}">
        <p14:creationId xmlns:p14="http://schemas.microsoft.com/office/powerpoint/2010/main" val="118016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ονομασίες φθογγων"/>
          <p:cNvPicPr/>
          <p:nvPr/>
        </p:nvPicPr>
        <p:blipFill>
          <a:blip r:embed="rId2" cstate="print"/>
          <a:srcRect/>
          <a:stretch>
            <a:fillRect/>
          </a:stretch>
        </p:blipFill>
        <p:spPr bwMode="auto">
          <a:xfrm>
            <a:off x="1936750" y="979170"/>
            <a:ext cx="5270500" cy="4899660"/>
          </a:xfrm>
          <a:prstGeom prst="rect">
            <a:avLst/>
          </a:prstGeom>
          <a:noFill/>
          <a:ln w="9525">
            <a:noFill/>
            <a:miter lim="800000"/>
            <a:headEnd/>
            <a:tailEnd/>
          </a:ln>
        </p:spPr>
      </p:pic>
    </p:spTree>
    <p:extLst>
      <p:ext uri="{BB962C8B-B14F-4D97-AF65-F5344CB8AC3E}">
        <p14:creationId xmlns:p14="http://schemas.microsoft.com/office/powerpoint/2010/main" val="171406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t="4471" r="63793"/>
          <a:stretch/>
        </p:blipFill>
        <p:spPr>
          <a:xfrm>
            <a:off x="1295400" y="685800"/>
            <a:ext cx="6096000" cy="5595937"/>
          </a:xfrm>
          <a:prstGeom prst="rect">
            <a:avLst/>
          </a:prstGeom>
        </p:spPr>
      </p:pic>
    </p:spTree>
    <p:extLst>
      <p:ext uri="{BB962C8B-B14F-4D97-AF65-F5344CB8AC3E}">
        <p14:creationId xmlns:p14="http://schemas.microsoft.com/office/powerpoint/2010/main" val="149337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ξίες"/>
          <p:cNvPicPr/>
          <p:nvPr/>
        </p:nvPicPr>
        <p:blipFill>
          <a:blip r:embed="rId2" cstate="print"/>
          <a:srcRect/>
          <a:stretch>
            <a:fillRect/>
          </a:stretch>
        </p:blipFill>
        <p:spPr bwMode="auto">
          <a:xfrm>
            <a:off x="1371600" y="1905000"/>
            <a:ext cx="5835650" cy="2301875"/>
          </a:xfrm>
          <a:prstGeom prst="rect">
            <a:avLst/>
          </a:prstGeom>
          <a:noFill/>
          <a:ln w="9525">
            <a:noFill/>
            <a:miter lim="800000"/>
            <a:headEnd/>
            <a:tailEnd/>
          </a:ln>
        </p:spPr>
      </p:pic>
    </p:spTree>
    <p:extLst>
      <p:ext uri="{BB962C8B-B14F-4D97-AF65-F5344CB8AC3E}">
        <p14:creationId xmlns:p14="http://schemas.microsoft.com/office/powerpoint/2010/main" val="411837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95400" y="1447800"/>
            <a:ext cx="6309894" cy="3657600"/>
          </a:xfrm>
          <a:prstGeom prst="rect">
            <a:avLst/>
          </a:prstGeom>
        </p:spPr>
      </p:pic>
    </p:spTree>
    <p:extLst>
      <p:ext uri="{BB962C8B-B14F-4D97-AF65-F5344CB8AC3E}">
        <p14:creationId xmlns:p14="http://schemas.microsoft.com/office/powerpoint/2010/main" val="4090977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196</TotalTime>
  <Words>698</Words>
  <Application>Microsoft Office PowerPoint</Application>
  <PresentationFormat>Προβολή στην οθόνη (4:3)</PresentationFormat>
  <Paragraphs>114</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Times New Roman</vt:lpstr>
      <vt:lpstr>Verdana</vt:lpstr>
      <vt:lpstr>Wingdings</vt:lpstr>
      <vt:lpstr>Wingdings 2</vt:lpstr>
      <vt:lpstr>Άποψη</vt:lpstr>
      <vt:lpstr>ΡΥΘΜΙΚΗ ΚΑΙ ΚΙΝΗΤΙΚΗ ΑΓΩΓΗ -  ΘΕΩΡΙΑ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ΡΥΘΜΟΣ ΚΑΙ ΚΙΝΗΣΗ ΘΕΩΡΙΑ</dc:title>
  <dc:creator>George Kakridis</dc:creator>
  <cp:lastModifiedBy>Λογαριασμός Microsoft</cp:lastModifiedBy>
  <cp:revision>46</cp:revision>
  <dcterms:created xsi:type="dcterms:W3CDTF">2020-03-18T13:11:39Z</dcterms:created>
  <dcterms:modified xsi:type="dcterms:W3CDTF">2022-03-14T09:27:12Z</dcterms:modified>
</cp:coreProperties>
</file>