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57" r:id="rId29"/>
    <p:sldId id="262" r:id="rId30"/>
    <p:sldId id="264" r:id="rId31"/>
    <p:sldId id="269" r:id="rId32"/>
    <p:sldId id="270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9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156AC-90F3-434B-87C1-39C4A3AEAC8B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29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M_Spectrum3-new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enuba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ectre_visible_light_e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Ggi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Takkk" TargetMode="External"/><Relationship Id="rId3" Type="http://schemas.openxmlformats.org/officeDocument/2006/relationships/hyperlink" Target="https://en.wikipedia.org/wiki/History_of_spectroscopy#/media/File:Dispersion_prism.jpg" TargetMode="External"/><Relationship Id="rId7" Type="http://schemas.openxmlformats.org/officeDocument/2006/relationships/hyperlink" Target="https://commons.wikimedia.org/wiki/File:Rainbow_in_Budapest.jpg" TargetMode="External"/><Relationship Id="rId12" Type="http://schemas.openxmlformats.org/officeDocument/2006/relationships/hyperlink" Target="https://commons.wikimedia.org/wiki/User:KES47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s://en.wikipedia.org/wiki/Rainbow#/media/File:Rainbow1.svg" TargetMode="External"/><Relationship Id="rId5" Type="http://schemas.openxmlformats.org/officeDocument/2006/relationships/hyperlink" Target="http://creativecommons.org/licenses/sa/1.0/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commons.wikimedia.org/wiki/User:Florenco~commonswiki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deed.en" TargetMode="External"/><Relationship Id="rId3" Type="http://schemas.openxmlformats.org/officeDocument/2006/relationships/hyperlink" Target="http://commons.wikimedia.org/wiki/File:Clouds_reflection_in_water.jpg" TargetMode="External"/><Relationship Id="rId7" Type="http://schemas.openxmlformats.org/officeDocument/2006/relationships/hyperlink" Target="https://commons.wikimedia.org/wiki/User:Kdkeller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ight_matter_reflection.svg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creativecommons.org/licenses/by-sa/3.0/deed.en" TargetMode="External"/><Relationship Id="rId10" Type="http://schemas.openxmlformats.org/officeDocument/2006/relationships/hyperlink" Target="http://commons.wikimedia.org/wiki/User:Arbeck" TargetMode="External"/><Relationship Id="rId4" Type="http://schemas.openxmlformats.org/officeDocument/2006/relationships/hyperlink" Target="http://commons.wikimedia.org/wiki/User:Tyoron2" TargetMode="External"/><Relationship Id="rId9" Type="http://schemas.openxmlformats.org/officeDocument/2006/relationships/hyperlink" Target="http://commons.wikimedia.org/wiki/File:Specular_And_Diffuse_Reflection.sv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Zaereth~commonswiki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s://en.wikipedia.org/wiki/Mirror#/media/File:Enhanced_aluminum_coated_first_surface_mirror_on_an_optical_flat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deed.en" TargetMode="External"/><Relationship Id="rId5" Type="http://schemas.openxmlformats.org/officeDocument/2006/relationships/hyperlink" Target="https://commons.wikimedia.org/w/index.php?title=User:Meganbeckett27&amp;action=edit&amp;redlink=1" TargetMode="External"/><Relationship Id="rId4" Type="http://schemas.openxmlformats.org/officeDocument/2006/relationships/hyperlink" Target="https://commons.wikimedia.org/wiki/File:Light_reflecting_off_mirror.jpeg" TargetMode="External"/><Relationship Id="rId9" Type="http://schemas.openxmlformats.org/officeDocument/2006/relationships/hyperlink" Target="http://creativecommons.org/publicdomain/zero/1.0/deed.e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s://en.wikipedia.org/wiki/Soap_bubble#/media/File:Reflection_in_a_soap_bubble_edit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" TargetMode="External"/><Relationship Id="rId5" Type="http://schemas.openxmlformats.org/officeDocument/2006/relationships/hyperlink" Target="https://commons.wikimedia.org/wiki/User:Alison" TargetMode="External"/><Relationship Id="rId4" Type="http://schemas.openxmlformats.org/officeDocument/2006/relationships/hyperlink" Target="https://en.wikipedia.org/wiki/Ring_flash#/media/File:Eye_full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Refraction-with-soda-straw.jpg" TargetMode="External"/><Relationship Id="rId13" Type="http://schemas.openxmlformats.org/officeDocument/2006/relationships/hyperlink" Target="http://creativecommons.org/licenses/by-nc-nd/2.0/deed.en" TargetMode="External"/><Relationship Id="rId18" Type="http://schemas.openxmlformats.org/officeDocument/2006/relationships/hyperlink" Target="http://commons.wikimedia.org/wiki/User:D-Kuru" TargetMode="External"/><Relationship Id="rId3" Type="http://schemas.openxmlformats.org/officeDocument/2006/relationships/image" Target="../media/image32.jpeg"/><Relationship Id="rId21" Type="http://schemas.openxmlformats.org/officeDocument/2006/relationships/image" Target="../media/image36.jpeg"/><Relationship Id="rId7" Type="http://schemas.openxmlformats.org/officeDocument/2006/relationships/hyperlink" Target="http://creativecommons.org/licenses/by-sa/3.0/deed.en" TargetMode="External"/><Relationship Id="rId12" Type="http://schemas.openxmlformats.org/officeDocument/2006/relationships/hyperlink" Target="http://www.flickr.com/photos/45935274@N00/" TargetMode="External"/><Relationship Id="rId17" Type="http://schemas.openxmlformats.org/officeDocument/2006/relationships/hyperlink" Target="http://en.wikipedia.org/wiki/Optics#mediaviewer/File:Light_dispersion_of_a_mercury-vapor_lamp_with_a_flint_glass_prism_IPNr%C2%B00125.jpg" TargetMode="External"/><Relationship Id="rId2" Type="http://schemas.openxmlformats.org/officeDocument/2006/relationships/hyperlink" Target="http://en.wikipedia.org/wiki/File:Refraction-with-soda-straw.jpg" TargetMode="External"/><Relationship Id="rId16" Type="http://schemas.openxmlformats.org/officeDocument/2006/relationships/hyperlink" Target="http://creativecommons.org/licenses/by-nc-sa/2.0/deed.en" TargetMode="External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Mbz1" TargetMode="External"/><Relationship Id="rId11" Type="http://schemas.openxmlformats.org/officeDocument/2006/relationships/hyperlink" Target="http://www.flickr.com/photos/martinlabar/8203037854/" TargetMode="External"/><Relationship Id="rId5" Type="http://schemas.openxmlformats.org/officeDocument/2006/relationships/hyperlink" Target="http://commons.wikimedia.org/wiki/File:Refraction_of_GGB_in_rain_droplets_2.jpg" TargetMode="External"/><Relationship Id="rId15" Type="http://schemas.openxmlformats.org/officeDocument/2006/relationships/hyperlink" Target="http://www.flickr.com/photos/stevewall/" TargetMode="External"/><Relationship Id="rId10" Type="http://schemas.openxmlformats.org/officeDocument/2006/relationships/image" Target="../media/image34.jpeg"/><Relationship Id="rId19" Type="http://schemas.openxmlformats.org/officeDocument/2006/relationships/hyperlink" Target="http://creativecommons.org/licenses/by-sa/3.0/at/deed.en" TargetMode="External"/><Relationship Id="rId4" Type="http://schemas.openxmlformats.org/officeDocument/2006/relationships/image" Target="../media/image33.jpeg"/><Relationship Id="rId9" Type="http://schemas.openxmlformats.org/officeDocument/2006/relationships/hyperlink" Target="http://commons.wikimedia.org/wiki/User:Liftarn" TargetMode="External"/><Relationship Id="rId14" Type="http://schemas.openxmlformats.org/officeDocument/2006/relationships/hyperlink" Target="http://www.flickr.com/photos/stevewall/211341982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best3d.com/dogwaffle/whatsnew/1_6/animbrush/index.html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physiclessons.blogspot.gr/2013/05/blog-post_9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aser_in_fibre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Timwether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ploratorium.edu/imagery/phenomena_images/pages/2988-046.html" TargetMode="Externa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hyperlink" Target="http://micro.magnet.fsu.edu/primer/lightandcolor/diffractionintro.htm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ne-lueker.de/Objects/archives/MathcadMatlab/Fresneldiffration/Fresnel.html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ircular.Polarization.Circularly.Polarized.Light_Circular.Polarizer_Creating.Left.Handed.Helix.View-el.sv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lat-digital.com/light-polarization/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commons.wikimedia.org/wiki/User:Ggi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eklysciencequiz.blogspot.gr/2011/09/when-light-meets-matter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tt.edu/~jdnorton/teaching/HPS_0410/chapters/quantum_theory_origins/" TargetMode="External"/><Relationship Id="rId5" Type="http://schemas.openxmlformats.org/officeDocument/2006/relationships/hyperlink" Target="https://commons.wikimedia.org/wiki/User:Soerfm" TargetMode="External"/><Relationship Id="rId4" Type="http://schemas.openxmlformats.org/officeDocument/2006/relationships/hyperlink" Target="https://en.wikipedia.org/wiki/Isaac_Newton#/media/File:GodfreyKneller-IsaacNewton-1689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hyperlink" Target="http://www.pitt.edu/~jdnorton/teaching/HPS_0410/chapters/quantum_theory_origin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Kristaga" TargetMode="External"/><Relationship Id="rId5" Type="http://schemas.openxmlformats.org/officeDocument/2006/relationships/hyperlink" Target="https://commons.wikimedia.org/wiki/File:Christiaan_Huygens-painting.jpeg" TargetMode="Externa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m.wikipedia.org/wiki/File:Onde_electromagnetique.svg" TargetMode="External"/><Relationship Id="rId5" Type="http://schemas.openxmlformats.org/officeDocument/2006/relationships/hyperlink" Target="https://commons.wikimedia.org/wiki/User:GianniG46" TargetMode="External"/><Relationship Id="rId4" Type="http://schemas.openxmlformats.org/officeDocument/2006/relationships/hyperlink" Target="https://en.wikipedia.org/wiki/James_Clerk_Maxwell#/media/File:James_Clerk_Maxwell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png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Beao" TargetMode="External"/><Relationship Id="rId5" Type="http://schemas.openxmlformats.org/officeDocument/2006/relationships/hyperlink" Target="https://en.wikiquote.org/wiki/Max_Planck#/media/File:Max_Planck.png" TargetMode="External"/><Relationship Id="rId10" Type="http://schemas.openxmlformats.org/officeDocument/2006/relationships/hyperlink" Target="https://commons.wikimedia.org/wiki/User:Quibik" TargetMode="External"/><Relationship Id="rId4" Type="http://schemas.microsoft.com/office/2007/relationships/hdphoto" Target="../media/hdphoto1.wdp"/><Relationship Id="rId9" Type="http://schemas.openxmlformats.org/officeDocument/2006/relationships/hyperlink" Target="https://commons.wikimedia.org/wiki/File:Einstein_1921_portrait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Εικόνας &amp; Ήχου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Φως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Αθανάσιος </a:t>
            </a:r>
            <a:r>
              <a:rPr lang="el-GR" sz="2400" dirty="0" err="1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Φωτογραφίας και Οπτικοακουστικών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M. Planck – A. Einstein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εκπομπή φωτός πραγματοποιείται όχι με συνεχή αλλά με ασυνεχή τρόπο. Η ασυνέχεια μάλιστα δεν συμβαίνει μόνο κατά την διάδοση αλλά και κατά την απορρόφηση της ακτινοβολίας.</a:t>
            </a:r>
          </a:p>
          <a:p>
            <a:r>
              <a:rPr lang="el-GR" dirty="0" smtClean="0"/>
              <a:t>Ενεργειακό «πακέτο» με ενέργεια :</a:t>
            </a:r>
            <a:r>
              <a:rPr lang="en-US" dirty="0" smtClean="0"/>
              <a:t>E = h</a:t>
            </a:r>
            <a:r>
              <a:rPr lang="el-GR" dirty="0" smtClean="0"/>
              <a:t>ν                             </a:t>
            </a:r>
            <a:r>
              <a:rPr lang="en-US" dirty="0" smtClean="0"/>
              <a:t> </a:t>
            </a:r>
            <a:r>
              <a:rPr lang="el-GR" dirty="0" smtClean="0"/>
              <a:t>όπου </a:t>
            </a:r>
            <a:r>
              <a:rPr lang="en-US" dirty="0" smtClean="0"/>
              <a:t>h = 6.63 x </a:t>
            </a:r>
            <a:r>
              <a:rPr lang="it-IT" dirty="0" smtClean="0"/>
              <a:t>10</a:t>
            </a:r>
            <a:r>
              <a:rPr lang="it-IT" baseline="30000" dirty="0" smtClean="0"/>
              <a:t>-34 </a:t>
            </a:r>
            <a:r>
              <a:rPr lang="it-IT" dirty="0" smtClean="0"/>
              <a:t>Joule sec</a:t>
            </a:r>
            <a:r>
              <a:rPr lang="el-GR" dirty="0" smtClean="0"/>
              <a:t>, σταθερά </a:t>
            </a:r>
            <a:r>
              <a:rPr lang="en-US" dirty="0" smtClean="0"/>
              <a:t>Planck</a:t>
            </a:r>
            <a:r>
              <a:rPr lang="it-IT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46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Δυαδική φύση φωτός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L. de Broglie, W. Heisenberg, </a:t>
            </a:r>
          </a:p>
          <a:p>
            <a:pPr algn="ctr">
              <a:buNone/>
            </a:pPr>
            <a:r>
              <a:rPr lang="en-US" dirty="0" smtClean="0"/>
              <a:t>E. Schrodinger, P. Dirac, M. Born</a:t>
            </a:r>
            <a:endParaRPr lang="it-IT" dirty="0" smtClean="0"/>
          </a:p>
        </p:txBody>
      </p:sp>
      <p:pic>
        <p:nvPicPr>
          <p:cNvPr id="1027" name="Picture 3" descr="C:\Users\ARAVANTINOS\Desktop\180px-Broglie_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49536"/>
            <a:ext cx="1368152" cy="1854207"/>
          </a:xfrm>
          <a:prstGeom prst="rect">
            <a:avLst/>
          </a:prstGeom>
          <a:noFill/>
        </p:spPr>
      </p:pic>
      <p:pic>
        <p:nvPicPr>
          <p:cNvPr id="1028" name="Picture 4" descr="C:\Users\ARAVANTINOS\Desktop\157px-Bundesarchiv_Bild183-R57262,_Werner_Heisenber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47051"/>
            <a:ext cx="1440160" cy="2021133"/>
          </a:xfrm>
          <a:prstGeom prst="rect">
            <a:avLst/>
          </a:prstGeom>
          <a:noFill/>
        </p:spPr>
      </p:pic>
      <p:pic>
        <p:nvPicPr>
          <p:cNvPr id="1029" name="Picture 5" descr="C:\Users\ARAVANTINOS\Desktop\scaled-189x250-Schrφdinger,_Erwin_43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3440" y="3356992"/>
            <a:ext cx="1332160" cy="1997896"/>
          </a:xfrm>
          <a:prstGeom prst="rect">
            <a:avLst/>
          </a:prstGeom>
          <a:noFill/>
        </p:spPr>
      </p:pic>
      <p:pic>
        <p:nvPicPr>
          <p:cNvPr id="1030" name="Picture 6" descr="C:\Users\ARAVANTINOS\Desktop\220px-Dirac_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47051"/>
            <a:ext cx="1368152" cy="2021133"/>
          </a:xfrm>
          <a:prstGeom prst="rect">
            <a:avLst/>
          </a:prstGeom>
          <a:noFill/>
        </p:spPr>
      </p:pic>
      <p:pic>
        <p:nvPicPr>
          <p:cNvPr id="1031" name="Picture 7" descr="C:\Users\ARAVANTINOS\Desktop\Max_Born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449537"/>
            <a:ext cx="1440160" cy="1854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6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Δυαδική φύση φωτός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L. de Broglie, W. Heisenberg, </a:t>
            </a:r>
          </a:p>
          <a:p>
            <a:pPr algn="ctr">
              <a:buNone/>
            </a:pPr>
            <a:r>
              <a:rPr lang="en-US" dirty="0" smtClean="0"/>
              <a:t>E. Schrodinger, P. Dirac, M. Born</a:t>
            </a:r>
            <a:endParaRPr lang="it-IT" dirty="0" smtClean="0"/>
          </a:p>
          <a:p>
            <a:r>
              <a:rPr lang="el-GR" dirty="0" smtClean="0"/>
              <a:t>Το φως διαθέτει σωματιδιακό και κυματικό χαρακτήρα</a:t>
            </a:r>
          </a:p>
          <a:p>
            <a:r>
              <a:rPr lang="el-GR" dirty="0" smtClean="0"/>
              <a:t>Φως – </a:t>
            </a:r>
            <a:r>
              <a:rPr lang="el-GR" dirty="0" smtClean="0"/>
              <a:t>κύμα: </a:t>
            </a:r>
            <a:r>
              <a:rPr lang="el-GR" dirty="0" smtClean="0"/>
              <a:t>Συμβολή – Περίθλαση – Πόλωση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Φως – </a:t>
            </a:r>
            <a:r>
              <a:rPr lang="el-GR" dirty="0" smtClean="0"/>
              <a:t>σώμα: </a:t>
            </a:r>
            <a:r>
              <a:rPr lang="el-GR" dirty="0" smtClean="0"/>
              <a:t>Φωτοηλεκτρικό φαινόμενο – Φαινόμενο </a:t>
            </a:r>
            <a:r>
              <a:rPr lang="it-IT" dirty="0" smtClean="0"/>
              <a:t>Compton.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29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Ηλεκτρομαγνητικό φάσμα (ΗΜ)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3"/>
          <a:stretch>
            <a:fillRect/>
          </a:stretch>
        </p:blipFill>
        <p:spPr bwMode="auto">
          <a:xfrm>
            <a:off x="668338" y="1109663"/>
            <a:ext cx="7807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62263" y="5919788"/>
            <a:ext cx="3419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EM Spectrum3-new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4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4"/>
              </a:rPr>
              <a:t>penubag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4"/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4"/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ως κοινό 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Ορατή περιοχή (ΗΜ) κύματος</a:t>
            </a:r>
            <a:endParaRPr lang="el-GR" dirty="0"/>
          </a:p>
        </p:txBody>
      </p:sp>
      <p:pic>
        <p:nvPicPr>
          <p:cNvPr id="4" name="Picture 2" descr="File:Spectre visible light 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3" y="1268760"/>
            <a:ext cx="7181094" cy="47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2263" y="5981353"/>
            <a:ext cx="34194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Spectre visible light </a:t>
            </a:r>
            <a:r>
              <a:rPr lang="en-US" sz="1200" dirty="0" smtClean="0">
                <a:latin typeface="+mn-lt"/>
                <a:hlinkClick r:id="rId3"/>
              </a:rPr>
              <a:t>el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4" tooltip="User:Ggia"/>
              </a:rPr>
              <a:t>Ggia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3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Ανάλυση λευκού φωτός</a:t>
            </a:r>
            <a:endParaRPr lang="el-GR" dirty="0"/>
          </a:p>
        </p:txBody>
      </p:sp>
      <p:pic>
        <p:nvPicPr>
          <p:cNvPr id="3074" name="Picture 2" descr="https://upload.wikimedia.org/wikipedia/commons/6/63/Dispersion_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3" y="2204864"/>
            <a:ext cx="3781426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2038" y="4905201"/>
            <a:ext cx="34194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Dispersion prism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4"/>
              </a:rPr>
              <a:t>Florenco~commonswiki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SA 1.0</a:t>
            </a:r>
            <a:endParaRPr lang="en-US" sz="1200" dirty="0">
              <a:latin typeface="+mn-lt"/>
            </a:endParaRPr>
          </a:p>
        </p:txBody>
      </p:sp>
      <p:pic>
        <p:nvPicPr>
          <p:cNvPr id="3076" name="Picture 4" descr="https://upload.wikimedia.org/wikipedia/commons/1/18/Rainbow_in_Budape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1" y="4088912"/>
            <a:ext cx="2350617" cy="2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48064" y="6439529"/>
            <a:ext cx="2854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Rainbow in </a:t>
            </a:r>
            <a:r>
              <a:rPr lang="en-US" sz="1200" dirty="0" smtClean="0">
                <a:latin typeface="+mn-lt"/>
                <a:hlinkClick r:id="rId7"/>
              </a:rPr>
              <a:t>Budapest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8" tooltip="User:Takkk"/>
              </a:rPr>
              <a:t>Takkk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9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3078" name="Picture 6" descr="https://upload.wikimedia.org/wikipedia/commons/thumb/7/70/Rainbow1.svg/572px-Rainbow1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80" y="1232723"/>
            <a:ext cx="3276230" cy="22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48064" y="3523793"/>
            <a:ext cx="2854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1"/>
              </a:rPr>
              <a:t>Rainbow1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u="sng" dirty="0">
                <a:latin typeface="+mn-lt"/>
                <a:hlinkClick r:id="rId12"/>
              </a:rPr>
              <a:t>KES47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Ανάκλαση φωτός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79033"/>
            <a:ext cx="4195005" cy="2740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196637" y="4687051"/>
            <a:ext cx="3197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Clouds reflection in water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</a:p>
          <a:p>
            <a:pPr algn="ctr">
              <a:defRPr/>
            </a:pP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4"/>
              </a:rPr>
              <a:t>Tyoron2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68" y="5742135"/>
            <a:ext cx="4365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6"/>
              </a:rPr>
              <a:t>Light matter reflection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7"/>
              </a:rPr>
              <a:t>Kdkeller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8"/>
              </a:rPr>
              <a:t>CC BY 3.0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,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9"/>
              </a:rPr>
              <a:t>Specular And Diffuse Reflection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10"/>
              </a:rPr>
              <a:t>Arbeck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8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98" y="1879034"/>
            <a:ext cx="2322216" cy="23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722031" y="1954213"/>
            <a:ext cx="725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+mn-cs"/>
              </a:rPr>
              <a:t>Φως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15631" y="3121025"/>
            <a:ext cx="1722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+mn-cs"/>
              </a:rPr>
              <a:t>Απορρόφηση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73131" y="1982787"/>
            <a:ext cx="1368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  <a:cs typeface="+mn-cs"/>
              </a:rPr>
              <a:t>Ανάκλαση</a:t>
            </a: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2" y="3599412"/>
            <a:ext cx="4159680" cy="293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171168" y="1879033"/>
            <a:ext cx="4370388" cy="383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1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Ανάκλαση φωτός</a:t>
            </a:r>
            <a:endParaRPr lang="el-GR" dirty="0"/>
          </a:p>
        </p:txBody>
      </p:sp>
      <p:pic>
        <p:nvPicPr>
          <p:cNvPr id="8194" name="Picture 2" descr="https://upload.wikimedia.org/wikipedia/commons/d/d3/Light_reflecting_off_mirro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" y="1840461"/>
            <a:ext cx="4306565" cy="32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9/95/Enhanced_aluminum_coated_first_surface_mirror_on_an_optical_fl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99" y="1840461"/>
            <a:ext cx="4576239" cy="32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19" y="5057093"/>
            <a:ext cx="38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Light reflecting off </a:t>
            </a:r>
            <a:r>
              <a:rPr lang="en-US" sz="1200" dirty="0" smtClean="0">
                <a:latin typeface="+mn-lt"/>
                <a:hlinkClick r:id="rId4"/>
              </a:rPr>
              <a:t>mirror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u="sng" dirty="0">
                <a:latin typeface="+mn-lt"/>
                <a:hlinkClick r:id="rId5" tooltip="User:Meganbeckett27 (page does not exist)"/>
              </a:rPr>
              <a:t>Meganbeckett27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 3.0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2005" y="5057092"/>
            <a:ext cx="381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Enhanced aluminum coated first surface mirror on an optical flat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Zaereth~commonswiki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CC0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Ανάκλαση σε κυρτές επιφάνειες</a:t>
            </a:r>
            <a:endParaRPr lang="el-GR" dirty="0"/>
          </a:p>
        </p:txBody>
      </p:sp>
      <p:pic>
        <p:nvPicPr>
          <p:cNvPr id="9218" name="Picture 2" descr="https://upload.wikimedia.org/wikipedia/commons/thumb/9/94/Reflection_in_a_soap_bubble_edit.jpg/1280px-Reflection_in_a_soap_bubble_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13" y="1942135"/>
            <a:ext cx="3795136" cy="27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e/e9/Eye_full.jpg/1280px-Eye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7" y="1931314"/>
            <a:ext cx="4212616" cy="28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3402" y="4741508"/>
            <a:ext cx="3816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Eye full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u="sng" dirty="0">
                <a:latin typeface="+mn-lt"/>
                <a:hlinkClick r:id="rId5"/>
              </a:rPr>
              <a:t>Alison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96713" y="4738628"/>
            <a:ext cx="38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Reflection in a soap bubble edit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u="sng" dirty="0">
                <a:latin typeface="+mn-lt"/>
                <a:hlinkClick r:id="rId5"/>
              </a:rPr>
              <a:t>Alison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64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Διάθλαση φωτός</a:t>
            </a:r>
            <a:endParaRPr lang="el-GR" dirty="0"/>
          </a:p>
        </p:txBody>
      </p:sp>
      <p:pic>
        <p:nvPicPr>
          <p:cNvPr id="7" name="Picture 6" descr="220px-Refraction-with-soda-straw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03848" y="1114115"/>
            <a:ext cx="1838052" cy="19155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1114115"/>
            <a:ext cx="2460625" cy="19155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5372" y="3029703"/>
            <a:ext cx="28051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5"/>
              </a:rPr>
              <a:t>Refraction of GGB in rain droplets 2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By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6"/>
              </a:rPr>
              <a:t>Mbz1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0391" y="3030024"/>
            <a:ext cx="27447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8"/>
              </a:rPr>
              <a:t>Refraction-with-soda-straw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  </a:t>
            </a:r>
          </a:p>
          <a:p>
            <a:pPr algn="ctr">
              <a:defRPr/>
            </a:pP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9"/>
              </a:rPr>
              <a:t>Liftarn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" name="Picture 13" descr="C:\Users\alex\Desktop\2113419822_7523e24761_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114115"/>
            <a:ext cx="3121025" cy="20812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4187" y="6240870"/>
            <a:ext cx="293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11"/>
              </a:rPr>
              <a:t>refraction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 err="1">
                <a:latin typeface="+mn-lt"/>
                <a:hlinkClick r:id="rId12"/>
              </a:rPr>
              <a:t>x_tine</a:t>
            </a:r>
            <a:r>
              <a:rPr lang="en-US" sz="1200" dirty="0">
                <a:latin typeface="+mn-lt"/>
                <a:hlinkClick r:id="rId12"/>
              </a:rPr>
              <a:t> 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hlinkClick r:id="rId13"/>
              </a:rPr>
              <a:t>CC BY-NC-ND 2.0</a:t>
            </a:r>
            <a:endParaRPr lang="en-US" sz="12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6767" y="3190309"/>
            <a:ext cx="2950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 smtClean="0">
                <a:latin typeface="+mn-lt"/>
                <a:hlinkClick r:id="rId14"/>
              </a:rPr>
              <a:t>Fred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latin typeface="+mn-lt"/>
                <a:hlinkClick r:id="rId15"/>
              </a:rPr>
              <a:t>Steve Wall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διαθέσιμο με άδεια </a:t>
            </a:r>
            <a:r>
              <a:rPr lang="en-US" sz="1200" dirty="0" smtClean="0">
                <a:latin typeface="+mn-lt"/>
                <a:hlinkClick r:id="rId16"/>
              </a:rPr>
              <a:t>CC </a:t>
            </a:r>
            <a:r>
              <a:rPr lang="en-US" sz="1200" dirty="0">
                <a:latin typeface="+mn-lt"/>
                <a:hlinkClick r:id="rId16"/>
              </a:rPr>
              <a:t>BY-NC-SA 2.0</a:t>
            </a:r>
            <a:endParaRPr lang="en-US" sz="1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8383" y="62408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7"/>
              </a:rPr>
              <a:t>Light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7"/>
              </a:rPr>
              <a:t>dispersion of a mercury-vapor lamp with a flint glass prism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7"/>
              </a:rPr>
              <a:t>IPNr°0125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 tooltip="User:D-Kuru"/>
              </a:rPr>
              <a:t>D-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8" tooltip="User:D-Kuru"/>
              </a:rPr>
              <a:t>Kuru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9"/>
              </a:rPr>
              <a:t>CC-BY-SA-3.0-at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" name="Picture 14" descr="http://upload.wikimedia.org/wikipedia/commons/thumb/1/1f/Light_dispersion_of_a_mercury-vapor_lamp_with_a_flint_glass_prism_IPNr%C2%B00125.jpg/800px-Light_dispersion_of_a_mercury-vapor_lamp_with_a_flint_glass_prism_IPNr%C2%B00125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9"/>
          <a:stretch/>
        </p:blipFill>
        <p:spPr bwMode="auto">
          <a:xfrm rot="5400000">
            <a:off x="4913195" y="2984843"/>
            <a:ext cx="2422376" cy="409603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lex\Desktop\8878350837_8509af6f27_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821670"/>
            <a:ext cx="3387209" cy="2419200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dirty="0" smtClean="0"/>
              <a:t>Φως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</a:t>
            </a:r>
            <a:r>
              <a:rPr lang="el-GR" dirty="0" smtClean="0"/>
              <a:t>ακριβώς </a:t>
            </a:r>
            <a:r>
              <a:rPr lang="el-GR" dirty="0" smtClean="0"/>
              <a:t>είναι;</a:t>
            </a:r>
            <a:endParaRPr lang="el-GR" dirty="0" smtClean="0"/>
          </a:p>
          <a:p>
            <a:r>
              <a:rPr lang="el-GR" dirty="0" smtClean="0"/>
              <a:t>Πως </a:t>
            </a:r>
            <a:r>
              <a:rPr lang="el-GR" dirty="0" smtClean="0"/>
              <a:t>λειτουργεί;</a:t>
            </a:r>
            <a:endParaRPr lang="el-GR" dirty="0" smtClean="0"/>
          </a:p>
          <a:p>
            <a:r>
              <a:rPr lang="el-GR" dirty="0" smtClean="0"/>
              <a:t>Ποιες οι κατηγορίες φωτεινών </a:t>
            </a:r>
            <a:r>
              <a:rPr lang="el-GR" dirty="0" smtClean="0"/>
              <a:t>πηγών;</a:t>
            </a:r>
            <a:endParaRPr lang="el-GR" dirty="0" smtClean="0"/>
          </a:p>
          <a:p>
            <a:r>
              <a:rPr lang="el-GR" dirty="0" smtClean="0"/>
              <a:t>Πως γίνεται </a:t>
            </a:r>
            <a:r>
              <a:rPr lang="el-GR" dirty="0" smtClean="0"/>
              <a:t>αντιληπτό;</a:t>
            </a:r>
            <a:endParaRPr lang="el-GR" dirty="0" smtClean="0"/>
          </a:p>
          <a:p>
            <a:r>
              <a:rPr lang="el-GR" dirty="0" smtClean="0"/>
              <a:t>Ποιες οι σύγχρονες εφαρμογές </a:t>
            </a:r>
            <a:r>
              <a:rPr lang="el-GR" dirty="0" smtClean="0"/>
              <a:t>του;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3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Διάχυση φωτός</a:t>
            </a:r>
            <a:endParaRPr lang="el-GR" dirty="0"/>
          </a:p>
        </p:txBody>
      </p:sp>
      <p:pic>
        <p:nvPicPr>
          <p:cNvPr id="7170" name="Picture 2" descr="C:\Users\ARAVANTINOS\Desktop\images9L1Z773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4945" y="1581752"/>
            <a:ext cx="2775198" cy="1534256"/>
          </a:xfrm>
          <a:prstGeom prst="rect">
            <a:avLst/>
          </a:prstGeom>
          <a:noFill/>
        </p:spPr>
      </p:pic>
      <p:pic>
        <p:nvPicPr>
          <p:cNvPr id="4098" name="Picture 2" descr="http://1.bp.blogspot.com/-di3UltoevqM/TvkmbykFUQI/AAAAAAAABg4/-l8gzzpMjtg/s400/%25CE%25A6%25CE%25A5%25CE%25A3%25CE%2599%25CE%259A%25CE%2597+%25CE%2593+%25CE%2593%25CE%25A5%25CE%259C%25CE%259D%25CE%2591%25CE%25A3%25CE%2599%25CE%259F%25CE%25A5%252835%25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"/>
          <a:stretch/>
        </p:blipFill>
        <p:spPr bwMode="auto">
          <a:xfrm>
            <a:off x="467544" y="3645025"/>
            <a:ext cx="3810000" cy="24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6071617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physiclessons.blogspot.gr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100" name="Picture 4" descr="http://thebest3d.com/dogwaffle/whatsnew/1_6/animbrush/test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06144"/>
            <a:ext cx="4022707" cy="29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4369" y="4907128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thebest3d.com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76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Απορρόφηση φωτός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359532" y="1378319"/>
            <a:ext cx="2571768" cy="1857388"/>
            <a:chOff x="520010" y="3299300"/>
            <a:chExt cx="3055101" cy="2369386"/>
          </a:xfrm>
        </p:grpSpPr>
        <p:sp>
          <p:nvSpPr>
            <p:cNvPr id="7" name="Rectangle 6"/>
            <p:cNvSpPr/>
            <p:nvPr/>
          </p:nvSpPr>
          <p:spPr>
            <a:xfrm>
              <a:off x="550775" y="3652462"/>
              <a:ext cx="3024336" cy="20162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0010" y="3299300"/>
              <a:ext cx="1008112" cy="1296144"/>
            </a:xfrm>
            <a:prstGeom prst="line">
              <a:avLst/>
            </a:prstGeom>
            <a:ln w="127000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24066" y="3299300"/>
              <a:ext cx="1008112" cy="1296144"/>
            </a:xfrm>
            <a:prstGeom prst="line">
              <a:avLst/>
            </a:prstGeom>
            <a:ln w="127000" cap="rnd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88701" y="3299300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411037" y="1237160"/>
            <a:ext cx="2286016" cy="1928826"/>
            <a:chOff x="4008781" y="2473677"/>
            <a:chExt cx="3096075" cy="2386086"/>
          </a:xfrm>
        </p:grpSpPr>
        <p:sp>
          <p:nvSpPr>
            <p:cNvPr id="12" name="Rectangle 11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025615" y="2490377"/>
              <a:ext cx="1052197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520949" y="2490377"/>
              <a:ext cx="111927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985584" y="2473677"/>
              <a:ext cx="111927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311614" y="1214422"/>
            <a:ext cx="2492330" cy="1857388"/>
            <a:chOff x="4008781" y="2490377"/>
            <a:chExt cx="3135272" cy="2369386"/>
          </a:xfrm>
        </p:grpSpPr>
        <p:sp>
          <p:nvSpPr>
            <p:cNvPr id="20" name="Rectangle 19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052781" y="2500589"/>
              <a:ext cx="1052197" cy="1296144"/>
            </a:xfrm>
            <a:prstGeom prst="line">
              <a:avLst/>
            </a:prstGeom>
            <a:ln w="63500" cap="rnd">
              <a:solidFill>
                <a:srgbClr val="0000FF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556781" y="2500589"/>
              <a:ext cx="1119272" cy="1296144"/>
            </a:xfrm>
            <a:prstGeom prst="line">
              <a:avLst/>
            </a:prstGeom>
            <a:ln w="63500" cap="rnd">
              <a:solidFill>
                <a:srgbClr val="66FF33">
                  <a:alpha val="6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024781" y="2490377"/>
              <a:ext cx="1119272" cy="1296144"/>
            </a:xfrm>
            <a:prstGeom prst="line">
              <a:avLst/>
            </a:prstGeom>
            <a:ln w="63500" cap="rnd">
              <a:solidFill>
                <a:srgbClr val="FF1F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28596" y="4148520"/>
            <a:ext cx="2340721" cy="1785950"/>
            <a:chOff x="4008781" y="2490377"/>
            <a:chExt cx="3055101" cy="2369386"/>
          </a:xfrm>
        </p:grpSpPr>
        <p:sp>
          <p:nvSpPr>
            <p:cNvPr id="28" name="Rectangle 27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025615" y="2490377"/>
              <a:ext cx="1052197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520949" y="2490377"/>
              <a:ext cx="1119272" cy="1296144"/>
            </a:xfrm>
            <a:prstGeom prst="line">
              <a:avLst/>
            </a:prstGeom>
            <a:ln w="127000" cap="rnd">
              <a:solidFill>
                <a:srgbClr val="66FF33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311912" y="3975878"/>
            <a:ext cx="2596009" cy="1785950"/>
            <a:chOff x="4008781" y="2473677"/>
            <a:chExt cx="3096075" cy="2386086"/>
          </a:xfrm>
        </p:grpSpPr>
        <p:sp>
          <p:nvSpPr>
            <p:cNvPr id="35" name="Rectangle 34"/>
            <p:cNvSpPr/>
            <p:nvPr/>
          </p:nvSpPr>
          <p:spPr>
            <a:xfrm>
              <a:off x="4039546" y="2843539"/>
              <a:ext cx="3024336" cy="2016224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008781" y="2490377"/>
              <a:ext cx="1008112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12837" y="2490377"/>
              <a:ext cx="1008112" cy="1296144"/>
            </a:xfrm>
            <a:prstGeom prst="line">
              <a:avLst/>
            </a:prstGeom>
            <a:ln w="127000" cap="rnd">
              <a:solidFill>
                <a:srgbClr val="66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77472" y="2490377"/>
              <a:ext cx="100811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25615" y="2490377"/>
              <a:ext cx="1052197" cy="1296144"/>
            </a:xfrm>
            <a:prstGeom prst="line">
              <a:avLst/>
            </a:prstGeom>
            <a:ln w="127000" cap="rnd">
              <a:solidFill>
                <a:srgbClr val="0000FF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985584" y="2473677"/>
              <a:ext cx="1119272" cy="1296144"/>
            </a:xfrm>
            <a:prstGeom prst="line">
              <a:avLst/>
            </a:prstGeom>
            <a:ln w="127000" cap="rnd">
              <a:solidFill>
                <a:srgbClr val="FF1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376320" y="3678825"/>
            <a:ext cx="2433854" cy="1916371"/>
            <a:chOff x="2415308" y="3971451"/>
            <a:chExt cx="3096075" cy="2386087"/>
          </a:xfrm>
        </p:grpSpPr>
        <p:grpSp>
          <p:nvGrpSpPr>
            <p:cNvPr id="42" name="Group 43"/>
            <p:cNvGrpSpPr/>
            <p:nvPr/>
          </p:nvGrpSpPr>
          <p:grpSpPr>
            <a:xfrm>
              <a:off x="2415308" y="3971452"/>
              <a:ext cx="3096075" cy="2386086"/>
              <a:chOff x="4008781" y="2473677"/>
              <a:chExt cx="3096075" cy="238608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039546" y="2843539"/>
                <a:ext cx="3024336" cy="201622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008781" y="2490377"/>
                <a:ext cx="1008112" cy="1296144"/>
              </a:xfrm>
              <a:prstGeom prst="line">
                <a:avLst/>
              </a:prstGeom>
              <a:ln w="127000" cap="rnd">
                <a:solidFill>
                  <a:srgbClr val="0000FF">
                    <a:alpha val="7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512837" y="2490377"/>
                <a:ext cx="1008112" cy="1296144"/>
              </a:xfrm>
              <a:prstGeom prst="line">
                <a:avLst/>
              </a:prstGeom>
              <a:ln w="127000" cap="rnd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977472" y="2490377"/>
                <a:ext cx="1008112" cy="1296144"/>
              </a:xfrm>
              <a:prstGeom prst="line">
                <a:avLst/>
              </a:prstGeom>
              <a:ln w="127000" cap="rnd">
                <a:solidFill>
                  <a:srgbClr val="FF1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985584" y="2473677"/>
                <a:ext cx="1119272" cy="1296144"/>
              </a:xfrm>
              <a:prstGeom prst="line">
                <a:avLst/>
              </a:prstGeom>
              <a:ln w="127000" cap="rnd">
                <a:solidFill>
                  <a:srgbClr val="FF1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>
              <a:off x="3927476" y="3971451"/>
              <a:ext cx="1119272" cy="1296144"/>
            </a:xfrm>
            <a:prstGeom prst="line">
              <a:avLst/>
            </a:prstGeom>
            <a:ln w="127000" cap="rnd">
              <a:solidFill>
                <a:srgbClr val="66FF33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Ολική ανάκλαση</a:t>
            </a:r>
            <a:endParaRPr lang="el-GR" dirty="0"/>
          </a:p>
        </p:txBody>
      </p:sp>
      <p:pic>
        <p:nvPicPr>
          <p:cNvPr id="5122" name="Picture 2" descr="File:Laser in fib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 b="29397"/>
          <a:stretch/>
        </p:blipFill>
        <p:spPr bwMode="auto">
          <a:xfrm>
            <a:off x="762000" y="2060848"/>
            <a:ext cx="7620000" cy="29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62263" y="4986396"/>
            <a:ext cx="34194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Laser in </a:t>
            </a:r>
            <a:r>
              <a:rPr lang="en-US" sz="1200" dirty="0" err="1">
                <a:latin typeface="+mn-lt"/>
                <a:hlinkClick r:id="rId3"/>
              </a:rPr>
              <a:t>fibre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u="sng" dirty="0" err="1" smtClean="0">
                <a:latin typeface="+mn-lt"/>
                <a:hlinkClick r:id="rId4" tooltip="User:Timwether (page does not exist)"/>
              </a:rPr>
              <a:t>Timwether</a:t>
            </a:r>
            <a:r>
              <a:rPr lang="el-GR" sz="1200" u="sng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2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Συμβολή φωτός</a:t>
            </a:r>
            <a:endParaRPr lang="el-GR" dirty="0"/>
          </a:p>
        </p:txBody>
      </p:sp>
      <p:pic>
        <p:nvPicPr>
          <p:cNvPr id="9218" name="Picture 2" descr="C:\Users\ARAVANTINOS\Desktop\imagesVX6J6GT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1829" y="1340768"/>
            <a:ext cx="4740342" cy="1584176"/>
          </a:xfrm>
          <a:prstGeom prst="rect">
            <a:avLst/>
          </a:prstGeom>
          <a:noFill/>
        </p:spPr>
      </p:pic>
      <p:pic>
        <p:nvPicPr>
          <p:cNvPr id="9219" name="Picture 3" descr="C:\Users\ARAVANTINOS\Desktop\images43J918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096344" cy="2451272"/>
          </a:xfrm>
          <a:prstGeom prst="rect">
            <a:avLst/>
          </a:prstGeom>
          <a:noFill/>
        </p:spPr>
      </p:pic>
      <p:pic>
        <p:nvPicPr>
          <p:cNvPr id="5" name="Picture 11" descr="Catenoid by the_exploratorium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6992"/>
            <a:ext cx="3672706" cy="24458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87773" y="5784163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exploratorium.edu</a:t>
            </a:r>
            <a:endParaRPr lang="el-GR" sz="1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5802822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exploratorium.edu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0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Περίθλαση φωτός</a:t>
            </a:r>
            <a:endParaRPr lang="el-GR" dirty="0"/>
          </a:p>
        </p:txBody>
      </p:sp>
      <p:pic>
        <p:nvPicPr>
          <p:cNvPr id="10242" name="Picture 2" descr="C:\Users\ARAVANTINOS\Desktop\imagesKZG57FD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531155"/>
            <a:ext cx="3009900" cy="1514475"/>
          </a:xfrm>
          <a:prstGeom prst="rect">
            <a:avLst/>
          </a:prstGeom>
          <a:noFill/>
        </p:spPr>
      </p:pic>
      <p:pic>
        <p:nvPicPr>
          <p:cNvPr id="1026" name="Picture 2" descr="C:\Users\ARAVANTINOS\Desktop\imagesYZV1WWX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070" y="4077072"/>
            <a:ext cx="2972714" cy="2503337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WR9A8O4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3024336" cy="2503337"/>
          </a:xfrm>
          <a:prstGeom prst="rect">
            <a:avLst/>
          </a:prstGeom>
          <a:noFill/>
        </p:spPr>
      </p:pic>
      <p:pic>
        <p:nvPicPr>
          <p:cNvPr id="9218" name="Picture 2" descr="C:\Users\ARAVANTINOS\Desktop\fresnel_schem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7544" y="1340768"/>
            <a:ext cx="3384376" cy="18952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46732" y="3244335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arne-lueker.de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64771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micro.magnet.fsu.edu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1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Πόλωση φωτός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2332"/>
            <a:ext cx="7107063" cy="312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3679083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Circular.Polarization.Circularly.Polarized.Light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Circular.Polarizer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Creating.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Left.Handed.Helix.View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3"/>
              </a:rPr>
              <a:t>-el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4"/>
              </a:rPr>
              <a:t>Ggia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6" name="Picture 2" descr="http://www.eclat-digital.com/wp-content/uploads/2013/02/polarized-rendering-sli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36" y="4509120"/>
            <a:ext cx="3972929" cy="20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748" y="651249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eclat-digital.com/light-polarization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9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Μηχανισμοί αλληλεπίδρασης</a:t>
            </a:r>
            <a:endParaRPr lang="el-GR" dirty="0"/>
          </a:p>
        </p:txBody>
      </p:sp>
      <p:pic>
        <p:nvPicPr>
          <p:cNvPr id="5" name="Picture 2" descr="http://1.bp.blogspot.com/-pl1RJpFNNgY/TnVqquL8N7I/AAAAAAAAAJk/GEjL7SvKb3I/s1600/light_behavior_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772816"/>
            <a:ext cx="5048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8830" y="6102595"/>
            <a:ext cx="2086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weeklysciencequiz.blogspot.gr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9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Αθανάσιος </a:t>
            </a:r>
            <a:r>
              <a:rPr lang="el-GR" sz="2000" dirty="0" err="1" smtClean="0"/>
              <a:t>Αραβαντινός</a:t>
            </a:r>
            <a:r>
              <a:rPr lang="en-US" sz="2000" dirty="0" smtClean="0"/>
              <a:t> </a:t>
            </a:r>
            <a:r>
              <a:rPr lang="el-GR" sz="2000" dirty="0"/>
              <a:t>2014. Αθανάσιος </a:t>
            </a:r>
            <a:r>
              <a:rPr lang="el-GR" sz="2000" dirty="0" err="1"/>
              <a:t>Αραβαντινός</a:t>
            </a:r>
            <a:r>
              <a:rPr lang="el-GR" sz="2000" dirty="0"/>
              <a:t>. </a:t>
            </a:r>
            <a:r>
              <a:rPr lang="el-GR" sz="2000" dirty="0" smtClean="0"/>
              <a:t>«Φυσική Εικόνας &amp; Ήχου (Θ</a:t>
            </a:r>
            <a:r>
              <a:rPr lang="el-GR" sz="2000" dirty="0"/>
              <a:t>). Ενότητα 1: </a:t>
            </a:r>
            <a:r>
              <a:rPr lang="el-GR" sz="2000" dirty="0" smtClean="0"/>
              <a:t>Φως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Isaac Newton</a:t>
            </a:r>
            <a:r>
              <a:rPr lang="el-GR" dirty="0" smtClean="0"/>
              <a:t> (1669)</a:t>
            </a:r>
            <a:endParaRPr lang="el-GR" dirty="0"/>
          </a:p>
        </p:txBody>
      </p:sp>
      <p:pic>
        <p:nvPicPr>
          <p:cNvPr id="2050" name="Picture 2" descr="C:\Users\ARAVANTINOS\Desktop\220px-GodfreyKneller-IsaacNewton-168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583308"/>
            <a:ext cx="2794000" cy="3835400"/>
          </a:xfrm>
          <a:prstGeom prst="rect">
            <a:avLst/>
          </a:prstGeom>
          <a:noFill/>
        </p:spPr>
      </p:pic>
      <p:pic>
        <p:nvPicPr>
          <p:cNvPr id="1026" name="Picture 2" descr="C:\Users\ARAVANTINOS\Desktop\light_quantum_particl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598510" cy="13681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544522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GodfreyKneller-IsaacNewton-1689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/>
              </a:rPr>
              <a:t>Soerfm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2120" y="4005064"/>
            <a:ext cx="1401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pitt.edu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1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Isaac Newton</a:t>
            </a:r>
            <a:r>
              <a:rPr lang="el-GR" dirty="0" smtClean="0"/>
              <a:t> (1669)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φωτεινές πηγές εκπέμπουν μικρά σωματίδια χωρίς βάρος που κινούνται με πολύ μεγάλη ταχύτητα και θεωρούνται απολύτως ελαστικά.</a:t>
            </a:r>
          </a:p>
          <a:p>
            <a:r>
              <a:rPr lang="el-GR" dirty="0" smtClean="0"/>
              <a:t>Η θεωρία </a:t>
            </a:r>
            <a:r>
              <a:rPr lang="el-GR" dirty="0" smtClean="0"/>
              <a:t>ερμηνεύει: </a:t>
            </a:r>
            <a:r>
              <a:rPr lang="el-GR" dirty="0" smtClean="0"/>
              <a:t>ευθύγραμμη διάδοση, ανάλυση λευκού φωτός, ανάκλαση, θλάση κατά την διάθλαση.</a:t>
            </a:r>
          </a:p>
          <a:p>
            <a:r>
              <a:rPr lang="el-GR" dirty="0" smtClean="0"/>
              <a:t>Αποτυχία </a:t>
            </a:r>
            <a:r>
              <a:rPr lang="el-GR" dirty="0" smtClean="0"/>
              <a:t>σε: </a:t>
            </a:r>
            <a:r>
              <a:rPr lang="el-GR" dirty="0" smtClean="0"/>
              <a:t>μείωση ταχύτητας σε πυκνό μέσο, συμβολή, περίθλαση.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2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Christian Huygens (1678)</a:t>
            </a:r>
            <a:endParaRPr lang="el-GR" dirty="0"/>
          </a:p>
        </p:txBody>
      </p:sp>
      <p:pic>
        <p:nvPicPr>
          <p:cNvPr id="3074" name="Picture 2" descr="C:\Users\ARAVANTINOS\Desktop\200px-Christiaan_Huygen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973932"/>
            <a:ext cx="2540000" cy="3543300"/>
          </a:xfrm>
          <a:prstGeom prst="rect">
            <a:avLst/>
          </a:prstGeom>
          <a:noFill/>
        </p:spPr>
      </p:pic>
      <p:pic>
        <p:nvPicPr>
          <p:cNvPr id="2050" name="Picture 2" descr="C:\Users\ARAVANTINOS\Desktop\light_quantum_wav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763854" cy="1728192"/>
          </a:xfrm>
          <a:prstGeom prst="rect">
            <a:avLst/>
          </a:prstGeom>
          <a:noFill/>
        </p:spPr>
      </p:pic>
      <p:pic>
        <p:nvPicPr>
          <p:cNvPr id="2051" name="Picture 3" descr="C:\Users\ARAVANTINOS\Desktop\mn005938_w150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20788"/>
            <a:ext cx="1800200" cy="18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43608" y="552319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Christiaan </a:t>
            </a:r>
            <a:r>
              <a:rPr lang="en-US" sz="1200" dirty="0" smtClean="0">
                <a:latin typeface="+mn-lt"/>
                <a:hlinkClick r:id="rId5"/>
              </a:rPr>
              <a:t>Huygens-painting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6" tooltip="User:Kristaga"/>
              </a:rPr>
              <a:t>Kristaga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3083" y="5615525"/>
            <a:ext cx="1401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7"/>
              </a:rPr>
              <a:t>pitt.edu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2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Christian Huygens (1678)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φωτεινές πηγές εκπέμπουν κύματα που διαδίδονται μέσω του αιθέρα (πρόκειται για μέσο αβαρές, διαφανές, απολύτως ελαστικό που βρίσκεται παντού). Δημιουργία </a:t>
            </a:r>
            <a:r>
              <a:rPr lang="el-GR" dirty="0" err="1" smtClean="0"/>
              <a:t>ισοφασικών</a:t>
            </a:r>
            <a:r>
              <a:rPr lang="el-GR" dirty="0" smtClean="0"/>
              <a:t> επιφανειών.</a:t>
            </a:r>
          </a:p>
          <a:p>
            <a:r>
              <a:rPr lang="el-GR" dirty="0" smtClean="0"/>
              <a:t>Η θεωρία </a:t>
            </a:r>
            <a:r>
              <a:rPr lang="el-GR" dirty="0" smtClean="0"/>
              <a:t>ερμηνεύει: </a:t>
            </a:r>
            <a:r>
              <a:rPr lang="el-GR" dirty="0" smtClean="0"/>
              <a:t>ανάκλαση, διάθλαση, συμβολή, περίθλαση, πόλωση.</a:t>
            </a:r>
          </a:p>
          <a:p>
            <a:r>
              <a:rPr lang="el-GR" dirty="0" smtClean="0"/>
              <a:t>Αποτυχία σε πειραματική επιβεβαίωση ύπαρξης αιθέρα.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9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65544"/>
            <a:ext cx="8074025" cy="198913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James Clerk Maxwell (1864)</a:t>
            </a:r>
            <a:endParaRPr lang="el-GR" dirty="0"/>
          </a:p>
        </p:txBody>
      </p:sp>
      <p:pic>
        <p:nvPicPr>
          <p:cNvPr id="4098" name="Picture 2" descr="C:\Users\ARAVANTINOS\Desktop\James_Clerk_Maxwell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6404" y="971853"/>
            <a:ext cx="2592288" cy="31222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89808" y="242088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James Clerk Maxwell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 </a:t>
            </a:r>
            <a:r>
              <a:rPr lang="en-US" sz="1200" u="sng" dirty="0">
                <a:latin typeface="+mn-lt"/>
                <a:hlinkClick r:id="rId5"/>
              </a:rPr>
              <a:t>GianniG46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9568" y="6008644"/>
            <a:ext cx="3725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6"/>
              </a:rPr>
              <a:t>Onde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6"/>
              </a:rPr>
              <a:t>electromagnetique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 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Emmanuel.boutet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  <a:hlinkClick r:id="rId7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2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James Clerk Maxwell (1864)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Φωτεινές πηγές εκπέμπουν ηλεκτρομαγνητικά κύματα. Πρόκειται για ταυτόχρονη μεταβολή ηλεκτρικού και μαγνητικού πεδίου. Η διάδοση πραγματοποιείται και στο κενό.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θεωρία </a:t>
            </a:r>
            <a:r>
              <a:rPr lang="el-GR" dirty="0" smtClean="0"/>
              <a:t>ερμηνεύει: </a:t>
            </a:r>
            <a:r>
              <a:rPr lang="el-GR" dirty="0" smtClean="0"/>
              <a:t>ανάκλαση, διάθλαση, συμβολή, περίθλαση, πόλωση.</a:t>
            </a:r>
          </a:p>
          <a:p>
            <a:r>
              <a:rPr lang="el-GR" dirty="0" smtClean="0"/>
              <a:t>Αποτυχία σε ακτινοβολία μέλανος σώματος, φωτοηλεκτρικό φαινόμενο.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0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M. Planck – A. Einstein</a:t>
            </a:r>
            <a:endParaRPr lang="el-GR" dirty="0"/>
          </a:p>
        </p:txBody>
      </p:sp>
      <p:pic>
        <p:nvPicPr>
          <p:cNvPr id="5122" name="Picture 2" descr="C:\Users\ARAVANTINOS\Desktop\168px-Max_Planck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3668" y="1423784"/>
            <a:ext cx="2076210" cy="3089599"/>
          </a:xfrm>
          <a:prstGeom prst="rect">
            <a:avLst/>
          </a:prstGeom>
          <a:noFill/>
        </p:spPr>
      </p:pic>
      <p:pic>
        <p:nvPicPr>
          <p:cNvPr id="4098" name="Picture 2" descr="C:\Users\ARAVANTINOS\Desktop\university-physics-notes-dispersion-relations-html-7d9c07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5840" y="5143440"/>
            <a:ext cx="2664296" cy="153055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99856" y="4508749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Max Planck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 </a:t>
            </a:r>
            <a:r>
              <a:rPr lang="en-US" sz="1200" u="sng" dirty="0" err="1">
                <a:latin typeface="+mn-lt"/>
                <a:hlinkClick r:id="rId6"/>
              </a:rPr>
              <a:t>Beao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u="sng" dirty="0">
                <a:latin typeface="+mn-lt"/>
                <a:hlinkClick r:id="rId7"/>
              </a:rPr>
              <a:t>CC BY-SA </a:t>
            </a:r>
            <a:r>
              <a:rPr lang="en-US" sz="1200" u="sng" dirty="0" smtClean="0">
                <a:latin typeface="+mn-lt"/>
                <a:hlinkClick r:id="rId7"/>
              </a:rPr>
              <a:t>3.0</a:t>
            </a:r>
            <a:endParaRPr lang="en-US" sz="1200" dirty="0">
              <a:latin typeface="+mn-lt"/>
            </a:endParaRPr>
          </a:p>
        </p:txBody>
      </p:sp>
      <p:pic>
        <p:nvPicPr>
          <p:cNvPr id="1026" name="Picture 2" descr="File:Einstein 1921 portrait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4870"/>
            <a:ext cx="27697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8809" y="4912607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9"/>
              </a:rPr>
              <a:t>Einstein </a:t>
            </a:r>
            <a:r>
              <a:rPr lang="en-US" sz="1200" dirty="0">
                <a:latin typeface="+mn-lt"/>
                <a:hlinkClick r:id="rId9"/>
              </a:rPr>
              <a:t>1921 </a:t>
            </a:r>
            <a:r>
              <a:rPr lang="en-US" sz="1200" dirty="0" smtClean="0">
                <a:latin typeface="+mn-lt"/>
                <a:hlinkClick r:id="rId9"/>
              </a:rPr>
              <a:t>portrait2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10" tooltip="User:Quibik"/>
              </a:rPr>
              <a:t>Quibik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7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57f31e79becc62797c975d69932dbcdc1b7d1"/>
</p:tagLst>
</file>

<file path=ppt/theme/theme1.xml><?xml version="1.0" encoding="utf-8"?>
<a:theme xmlns:a="http://schemas.openxmlformats.org/drawingml/2006/main" name="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241</TotalTime>
  <Words>1144</Words>
  <Application>Microsoft Office PowerPoint</Application>
  <PresentationFormat>On-screen Show (4:3)</PresentationFormat>
  <Paragraphs>156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template</vt:lpstr>
      <vt:lpstr>OC_template_updated</vt:lpstr>
      <vt:lpstr>Φυσική Εικόνας &amp; Ήχου (Θ)</vt:lpstr>
      <vt:lpstr>Φως</vt:lpstr>
      <vt:lpstr>Isaac Newton (1669)</vt:lpstr>
      <vt:lpstr>Isaac Newton (1669)</vt:lpstr>
      <vt:lpstr>Christian Huygens (1678)</vt:lpstr>
      <vt:lpstr>Christian Huygens (1678)</vt:lpstr>
      <vt:lpstr>James Clerk Maxwell (1864)</vt:lpstr>
      <vt:lpstr>James Clerk Maxwell (1864)</vt:lpstr>
      <vt:lpstr>M. Planck – A. Einstein</vt:lpstr>
      <vt:lpstr>M. Planck – A. Einstein</vt:lpstr>
      <vt:lpstr>Δυαδική φύση φωτός</vt:lpstr>
      <vt:lpstr>Δυαδική φύση φωτός</vt:lpstr>
      <vt:lpstr>Ηλεκτρομαγνητικό φάσμα (ΗΜ)</vt:lpstr>
      <vt:lpstr>Ορατή περιοχή (ΗΜ) κύματος</vt:lpstr>
      <vt:lpstr>Ανάλυση λευκού φωτός</vt:lpstr>
      <vt:lpstr>Ανάκλαση φωτός</vt:lpstr>
      <vt:lpstr>Ανάκλαση φωτός</vt:lpstr>
      <vt:lpstr>Ανάκλαση σε κυρτές επιφάνειες</vt:lpstr>
      <vt:lpstr>Διάθλαση φωτός</vt:lpstr>
      <vt:lpstr>Διάχυση φωτός</vt:lpstr>
      <vt:lpstr>Απορρόφηση φωτός</vt:lpstr>
      <vt:lpstr>Ολική ανάκλαση</vt:lpstr>
      <vt:lpstr>Συμβολή φωτός</vt:lpstr>
      <vt:lpstr>Περίθλαση φωτός</vt:lpstr>
      <vt:lpstr>Πόλωση φωτός</vt:lpstr>
      <vt:lpstr>Μηχανισμοί αλληλεπίδρασης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Επιστημονική Φωτογραφία (Θ)</dc:title>
  <dc:creator>fkaram2</dc:creator>
  <cp:lastModifiedBy>alex</cp:lastModifiedBy>
  <cp:revision>52</cp:revision>
  <dcterms:created xsi:type="dcterms:W3CDTF">2015-07-14T09:45:19Z</dcterms:created>
  <dcterms:modified xsi:type="dcterms:W3CDTF">2015-09-08T09:30:18Z</dcterms:modified>
</cp:coreProperties>
</file>