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9745133" y="1052513"/>
            <a:ext cx="0" cy="449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406400" y="2819400"/>
            <a:ext cx="10972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" name="Rectangle 41"/>
          <p:cNvSpPr>
            <a:spLocks noChangeArrowheads="1"/>
          </p:cNvSpPr>
          <p:nvPr userDrawn="1"/>
        </p:nvSpPr>
        <p:spPr bwMode="auto">
          <a:xfrm>
            <a:off x="8640234" y="6669088"/>
            <a:ext cx="3551767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1000" dirty="0" smtClean="0">
                <a:solidFill>
                  <a:srgbClr val="000000"/>
                </a:solidFill>
              </a:rPr>
              <a:t>ΕΡΓΑΣΤΗΡΙΟ-ΣΥΣΤΗΜΑΤΑ ΥΓΕΙΑΣ</a:t>
            </a:r>
            <a:endParaRPr lang="en-US" altLang="el-GR" sz="1000" dirty="0" smtClean="0">
              <a:solidFill>
                <a:srgbClr val="000000"/>
              </a:solidFill>
            </a:endParaRPr>
          </a:p>
        </p:txBody>
      </p:sp>
      <p:pic>
        <p:nvPicPr>
          <p:cNvPr id="38" name="Picture 4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188914"/>
            <a:ext cx="1919816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32417" y="2924176"/>
            <a:ext cx="8331200" cy="2487613"/>
          </a:xfrm>
          <a:solidFill>
            <a:srgbClr val="333399"/>
          </a:solidFill>
        </p:spPr>
        <p:txBody>
          <a:bodyPr/>
          <a:lstStyle>
            <a:lvl1pPr marL="0" indent="0" algn="r">
              <a:buFont typeface="Wingdings" pitchFamily="2" charset="2"/>
              <a:buNone/>
              <a:defRPr sz="4300">
                <a:solidFill>
                  <a:schemeClr val="folHlink"/>
                </a:solidFill>
              </a:defRPr>
            </a:lvl1pPr>
          </a:lstStyle>
          <a:p>
            <a:r>
              <a:rPr lang="en-US" altLang="en-US"/>
              <a:t>Ε</a:t>
            </a:r>
            <a:r>
              <a:rPr lang="el-GR" altLang="en-US"/>
              <a:t>ΡΓΑΣΤΗΡΙΟ ΣΥΣΤΗΜΑΤΑ ΥΓΕΙΑΣ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24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52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756651" y="188913"/>
            <a:ext cx="2743200" cy="59420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27051" y="188913"/>
            <a:ext cx="8026400" cy="59420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75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2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2661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27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15051" y="1484313"/>
            <a:ext cx="53848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23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295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94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16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8499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dirty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98699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10703984" y="260351"/>
            <a:ext cx="8467" cy="1116013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188914"/>
            <a:ext cx="1005840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Π</a:t>
            </a:r>
            <a:r>
              <a:rPr lang="en-US" altLang="en-US" smtClean="0"/>
              <a:t>Ε</a:t>
            </a:r>
            <a:r>
              <a:rPr lang="el-GR" altLang="en-US" smtClean="0"/>
              <a:t>ΡΙΕΧΟΜΕΝΑ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484313"/>
            <a:ext cx="10972800" cy="464661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altLang="en-US" smtClean="0"/>
              <a:t>Δεύτερου επιπέδου</a:t>
            </a:r>
          </a:p>
          <a:p>
            <a:pPr lvl="2"/>
            <a:r>
              <a:rPr lang="en-US" altLang="en-US" smtClean="0"/>
              <a:t>Τρίτου επιπέδου</a:t>
            </a:r>
          </a:p>
          <a:p>
            <a:pPr lvl="3"/>
            <a:r>
              <a:rPr lang="en-US" altLang="en-US" smtClean="0"/>
              <a:t>Τέταρτου επιπέδου</a:t>
            </a:r>
          </a:p>
          <a:p>
            <a:pPr lvl="4"/>
            <a:r>
              <a:rPr lang="en-US" altLang="en-US" smtClean="0"/>
              <a:t>Πέμπτου επιπέδου</a:t>
            </a:r>
          </a:p>
        </p:txBody>
      </p:sp>
      <p:grpSp>
        <p:nvGrpSpPr>
          <p:cNvPr id="1029" name="Group 8"/>
          <p:cNvGrpSpPr>
            <a:grpSpLocks/>
          </p:cNvGrpSpPr>
          <p:nvPr/>
        </p:nvGrpSpPr>
        <p:grpSpPr bwMode="auto">
          <a:xfrm>
            <a:off x="10871201" y="152400"/>
            <a:ext cx="1056217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l-GR" altLang="el-GR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30" name="Rectangle 40"/>
          <p:cNvSpPr>
            <a:spLocks noChangeArrowheads="1"/>
          </p:cNvSpPr>
          <p:nvPr userDrawn="1"/>
        </p:nvSpPr>
        <p:spPr bwMode="auto">
          <a:xfrm>
            <a:off x="4751918" y="6524626"/>
            <a:ext cx="3551767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l-GR" altLang="el-GR" sz="1000" b="1" dirty="0" smtClean="0">
              <a:solidFill>
                <a:srgbClr val="333399"/>
              </a:solidFill>
            </a:endParaRPr>
          </a:p>
        </p:txBody>
      </p:sp>
      <p:sp>
        <p:nvSpPr>
          <p:cNvPr id="1031" name="Line 41"/>
          <p:cNvSpPr>
            <a:spLocks noChangeShapeType="1"/>
          </p:cNvSpPr>
          <p:nvPr userDrawn="1"/>
        </p:nvSpPr>
        <p:spPr bwMode="auto">
          <a:xfrm>
            <a:off x="431801" y="1052513"/>
            <a:ext cx="1036955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032" name="Picture 4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7" y="6180138"/>
            <a:ext cx="1344083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86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>
          <a:solidFill>
            <a:srgbClr val="333399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800">
          <a:solidFill>
            <a:srgbClr val="336699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8385" y="238341"/>
            <a:ext cx="10058400" cy="858837"/>
          </a:xfrm>
        </p:spPr>
        <p:txBody>
          <a:bodyPr/>
          <a:lstStyle/>
          <a:p>
            <a:r>
              <a:rPr lang="el-GR" sz="3000" dirty="0" smtClean="0"/>
              <a:t>Η </a:t>
            </a:r>
            <a:r>
              <a:rPr lang="el-GR" sz="3000" dirty="0" smtClean="0"/>
              <a:t>Διοίκηση </a:t>
            </a:r>
            <a:r>
              <a:rPr lang="el-GR" sz="3000" dirty="0" smtClean="0"/>
              <a:t>των </a:t>
            </a:r>
            <a:r>
              <a:rPr lang="el-GR" sz="3000" dirty="0" smtClean="0"/>
              <a:t>αλλαγών</a:t>
            </a:r>
            <a:r>
              <a:rPr lang="en-US" sz="3000" dirty="0" smtClean="0"/>
              <a:t>:</a:t>
            </a:r>
            <a:r>
              <a:rPr lang="el-GR" sz="3000" dirty="0" smtClean="0"/>
              <a:t> </a:t>
            </a:r>
            <a:r>
              <a:rPr lang="el-GR" sz="3000" dirty="0" smtClean="0"/>
              <a:t>Ο</a:t>
            </a:r>
            <a:r>
              <a:rPr lang="el-GR" sz="3000" dirty="0" smtClean="0"/>
              <a:t>ργανωσιακή </a:t>
            </a:r>
            <a:r>
              <a:rPr lang="el-GR" sz="3000" dirty="0" smtClean="0"/>
              <a:t>ανάπτυξη και κουλτούρα </a:t>
            </a:r>
            <a:r>
              <a:rPr lang="el-GR" sz="3000" dirty="0" smtClean="0"/>
              <a:t>στις </a:t>
            </a:r>
            <a:r>
              <a:rPr lang="el-GR" sz="3000" dirty="0" smtClean="0"/>
              <a:t>υπηρεσίες υγείας</a:t>
            </a:r>
            <a:endParaRPr lang="el-GR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38385" y="1097178"/>
            <a:ext cx="113039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● ¨Διοίκηση αλλαγών¨ είναι η διαδικασία διαχείρισης και ελέγχου ριζικών μεταβολών στην λειτουργία ενός οργανισμού 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Στην διαδικασία αυτή εμπλέκονται</a:t>
            </a:r>
            <a:r>
              <a:rPr lang="en-US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:</a:t>
            </a:r>
            <a:endParaRPr lang="el-GR" sz="3000" b="1" dirty="0" smtClean="0">
              <a:solidFill>
                <a:srgbClr val="000000"/>
              </a:solidFill>
              <a:latin typeface="Century Schoolbook" panose="02040604050505020304" pitchFamily="18" charset="0"/>
              <a:cs typeface="Calibri" panose="020F0502020204030204" pitchFamily="34" charset="0"/>
            </a:endParaRPr>
          </a:p>
          <a:p>
            <a:endParaRPr lang="en-US" sz="3000" b="1" dirty="0" smtClean="0">
              <a:solidFill>
                <a:srgbClr val="000000"/>
              </a:solidFill>
              <a:latin typeface="Century Schoolbook" panose="02040604050505020304" pitchFamily="18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α) οι άνθρωποι</a:t>
            </a:r>
          </a:p>
          <a:p>
            <a:endParaRPr lang="el-GR" sz="3000" b="1" dirty="0" smtClean="0">
              <a:solidFill>
                <a:srgbClr val="000000"/>
              </a:solidFill>
              <a:latin typeface="Century Schoolbook" panose="02040604050505020304" pitchFamily="18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β) η τεχνολογία</a:t>
            </a:r>
          </a:p>
          <a:p>
            <a:endParaRPr lang="el-GR" sz="3000" b="1" dirty="0" smtClean="0">
              <a:solidFill>
                <a:srgbClr val="000000"/>
              </a:solidFill>
              <a:latin typeface="Century Schoolbook" panose="02040604050505020304" pitchFamily="18" charset="0"/>
              <a:cs typeface="Calibri" panose="020F0502020204030204" pitchFamily="34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  <a:cs typeface="Calibri" panose="020F0502020204030204" pitchFamily="34" charset="0"/>
              </a:rPr>
              <a:t>γ) τα συστήματα / διαδικασίες του οργανισμού 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3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36092" y="213627"/>
            <a:ext cx="10058400" cy="858837"/>
          </a:xfrm>
        </p:spPr>
        <p:txBody>
          <a:bodyPr/>
          <a:lstStyle/>
          <a:p>
            <a:r>
              <a:rPr lang="el-GR" sz="3000" dirty="0"/>
              <a:t>Η Διοίκηση των αλλαγών</a:t>
            </a:r>
            <a:r>
              <a:rPr lang="en-US" sz="3000" dirty="0"/>
              <a:t>:</a:t>
            </a:r>
            <a:r>
              <a:rPr lang="el-GR" sz="3000" dirty="0"/>
              <a:t> Οργανωσιακή ανάπτυξη και κουλτούρα στις υπηρεσίες υγείας</a:t>
            </a:r>
            <a:endParaRPr lang="el-GR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261953" y="1805632"/>
            <a:ext cx="11303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Από την διαδικασία αυτή η πλέον κρίσιμη είναι ο ανθρώπινος παράγοντας η διαχείριση του οποίου αποτελεί το βασικό κριτήριο επιτυχίας των αλλαγών που θα πραγματοποιηθούν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80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4331" y="172438"/>
            <a:ext cx="10058400" cy="858837"/>
          </a:xfrm>
        </p:spPr>
        <p:txBody>
          <a:bodyPr/>
          <a:lstStyle/>
          <a:p>
            <a:r>
              <a:rPr lang="el-GR" sz="3000" dirty="0"/>
              <a:t>Η Διοίκηση των αλλαγών</a:t>
            </a:r>
            <a:r>
              <a:rPr lang="en-US" sz="3000" dirty="0"/>
              <a:t>:</a:t>
            </a:r>
            <a:r>
              <a:rPr lang="el-GR" sz="3000" dirty="0"/>
              <a:t> Οργανωσιακή ανάπτυξη και κουλτούρα στις υπηρεσίες υγείας</a:t>
            </a:r>
            <a:endParaRPr lang="el-GR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3715" y="1377264"/>
            <a:ext cx="113039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Η </a:t>
            </a:r>
            <a:r>
              <a:rPr lang="el-GR" sz="3000" b="1" dirty="0" err="1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οργανωσιακή</a:t>
            </a: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 ανάπτυξη (</a:t>
            </a:r>
            <a:r>
              <a:rPr lang="en-US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organizational development) </a:t>
            </a: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και η </a:t>
            </a:r>
            <a:r>
              <a:rPr lang="el-GR" sz="3000" b="1" dirty="0" err="1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οργανωσιακή</a:t>
            </a: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 κουλτούρα (</a:t>
            </a:r>
            <a:r>
              <a:rPr lang="en-US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organizational culture) </a:t>
            </a: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είναι σημαντικές προσεγγίσεις για να αρθούν οι αντιστάσεις στις επερχόμενες αλλαγές.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Με τον ¨οργανωτική αλλαγή¨ εννοούμε την αλλαγή της υφιστάμενης κατάστασης σε μια νέα κατάσταση αυτή η μετάβαση είναι μια διαδικασία προσαρμογής και επανατοποθέτησης του ατόμου σε ένα νέο περιβάλλον.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3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3715" y="205389"/>
            <a:ext cx="10058400" cy="858837"/>
          </a:xfrm>
        </p:spPr>
        <p:txBody>
          <a:bodyPr/>
          <a:lstStyle/>
          <a:p>
            <a:r>
              <a:rPr lang="el-GR" sz="3000" dirty="0"/>
              <a:t>Η Διοίκηση των αλλαγών</a:t>
            </a:r>
            <a:r>
              <a:rPr lang="en-US" sz="3000" dirty="0"/>
              <a:t>:</a:t>
            </a:r>
            <a:r>
              <a:rPr lang="el-GR" sz="3000" dirty="0"/>
              <a:t> Οργανωσιακή ανάπτυξη και κουλτούρα στις υπηρεσίες υγείας</a:t>
            </a:r>
            <a:endParaRPr lang="el-GR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253715" y="1377264"/>
            <a:ext cx="113039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Η Διοίκηση καταδεικνύει την ανάγκη για αλλαγή και θέτει το όραμα ορίζοντας τους βασικούς στόχους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ΒΑΣΙΚΕΣ ΕΝΕΡΓΕΙΕΣ 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Συνέπεια / δέσμευση σε συγκεκριμένη στρατηγική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Αναγνώριση της κατάστασης και του προβλήματος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5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44331" y="180676"/>
            <a:ext cx="10058400" cy="858837"/>
          </a:xfrm>
        </p:spPr>
        <p:txBody>
          <a:bodyPr/>
          <a:lstStyle/>
          <a:p>
            <a:r>
              <a:rPr lang="el-GR" sz="3000" dirty="0"/>
              <a:t>Η Διοίκηση των αλλαγών</a:t>
            </a:r>
            <a:r>
              <a:rPr lang="en-US" sz="3000" dirty="0"/>
              <a:t>:</a:t>
            </a:r>
            <a:r>
              <a:rPr lang="el-GR" sz="3000" dirty="0"/>
              <a:t> Οργανωσιακή ανάπτυξη και κουλτούρα στις υπηρεσίες υγείας</a:t>
            </a:r>
            <a:endParaRPr lang="el-GR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29002" y="1121891"/>
            <a:ext cx="113039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ΒΑΣΙΚΕΣ ΕΝΕΡΓΕΙΕΣ</a:t>
            </a:r>
          </a:p>
          <a:p>
            <a:endParaRPr lang="el-GR" sz="3000" b="1" dirty="0" smtClean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Ανάπτυξη σχεδίου δράσης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Επιλογή φορέων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Επικοινωνία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Ύπαρξη οράματος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Εμψύχωση και Ισορροπία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8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7855" y="164201"/>
            <a:ext cx="10058400" cy="858837"/>
          </a:xfrm>
        </p:spPr>
        <p:txBody>
          <a:bodyPr/>
          <a:lstStyle/>
          <a:p>
            <a:r>
              <a:rPr lang="el-GR" sz="3000" dirty="0"/>
              <a:t>Η Διοίκηση των αλλαγών</a:t>
            </a:r>
            <a:r>
              <a:rPr lang="en-US" sz="3000" dirty="0"/>
              <a:t>:</a:t>
            </a:r>
            <a:r>
              <a:rPr lang="el-GR" sz="3000" dirty="0"/>
              <a:t> Οργανωσιακή ανάπτυξη και κουλτούρα στις υπηρεσίες υγείας</a:t>
            </a:r>
            <a:endParaRPr lang="el-GR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229002" y="1121891"/>
            <a:ext cx="113039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Οργανωσιακή κουλτούρα χρησιμοποιείτε για να περιγράψει τις κοινές πεποιθήσεις, τις αντιλήψεις και τις προσδοκίες των ατόμων μέσα στους οργανισμούς 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Είναι ένα σύστημα κοινών προσανατολισμών που κρατούν την ομάδα ενωμένη και της δίνουν μια διακριτή ταυτότητα</a:t>
            </a:r>
          </a:p>
          <a:p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r>
              <a:rPr lang="el-GR" sz="3000" b="1" dirty="0" smtClean="0">
                <a:solidFill>
                  <a:srgbClr val="000000"/>
                </a:solidFill>
                <a:latin typeface="Century Schoolbook" panose="02040604050505020304" pitchFamily="18" charset="0"/>
              </a:rPr>
              <a:t>Είναι μια πολιτισμική διαδικασία κοινών αξιών, στάσεων και προτύπων για την εφαρμογή των ανωτέρω. </a:t>
            </a:r>
            <a:endParaRPr lang="el-GR" sz="3000" b="1" dirty="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263765"/>
      </p:ext>
    </p:extLst>
  </p:cSld>
  <p:clrMapOvr>
    <a:masterClrMapping/>
  </p:clrMapOvr>
</p:sld>
</file>

<file path=ppt/theme/theme1.xml><?xml version="1.0" encoding="utf-8"?>
<a:theme xmlns:a="http://schemas.openxmlformats.org/drawingml/2006/main" name="Δίκτυο">
  <a:themeElements>
    <a:clrScheme name="Δίκτυο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Δίκτυ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288</Words>
  <Application>Microsoft Office PowerPoint</Application>
  <PresentationFormat>Ευρεία οθόνη</PresentationFormat>
  <Paragraphs>42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Schoolbook</vt:lpstr>
      <vt:lpstr>Comic Sans MS</vt:lpstr>
      <vt:lpstr>Wingdings</vt:lpstr>
      <vt:lpstr>Δίκτυο</vt:lpstr>
      <vt:lpstr>Η Διοίκηση των αλλαγών: Οργανωσιακή ανάπτυξη και κουλτούρα στις υπηρεσίες υγείας</vt:lpstr>
      <vt:lpstr>Η Διοίκηση των αλλαγών: Οργανωσιακή ανάπτυξη και κουλτούρα στις υπηρεσίες υγείας</vt:lpstr>
      <vt:lpstr>Η Διοίκηση των αλλαγών: Οργανωσιακή ανάπτυξη και κουλτούρα στις υπηρεσίες υγείας</vt:lpstr>
      <vt:lpstr>Η Διοίκηση των αλλαγών: Οργανωσιακή ανάπτυξη και κουλτούρα στις υπηρεσίες υγείας</vt:lpstr>
      <vt:lpstr>Η Διοίκηση των αλλαγών: Οργανωσιακή ανάπτυξη και κουλτούρα στις υπηρεσίες υγείας</vt:lpstr>
      <vt:lpstr>Η Διοίκηση των αλλαγών: Οργανωσιακή ανάπτυξη και κουλτούρα στις υπηρεσίες υγείας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αλλαγών και οργανωσιακή ανάπτυξη και κουλτούρα στις υπηρεσίες υγείας</dc:title>
  <dc:creator>user</dc:creator>
  <cp:lastModifiedBy>user</cp:lastModifiedBy>
  <cp:revision>6</cp:revision>
  <dcterms:created xsi:type="dcterms:W3CDTF">2017-05-23T10:45:59Z</dcterms:created>
  <dcterms:modified xsi:type="dcterms:W3CDTF">2018-06-18T09:51:18Z</dcterms:modified>
</cp:coreProperties>
</file>