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59" r:id="rId5"/>
    <p:sldId id="260" r:id="rId6"/>
    <p:sldId id="261" r:id="rId7"/>
    <p:sldId id="262" r:id="rId8"/>
    <p:sldId id="266" r:id="rId9"/>
    <p:sldId id="263" r:id="rId10"/>
    <p:sldId id="264" r:id="rId11"/>
    <p:sldId id="267" r:id="rId12"/>
    <p:sldId id="269" r:id="rId13"/>
    <p:sldId id="268" r:id="rId14"/>
    <p:sldId id="270" r:id="rId15"/>
    <p:sldId id="271" r:id="rId16"/>
    <p:sldId id="272" r:id="rId17"/>
    <p:sldId id="258"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7"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7A9587C-5172-4B7C-8E92-0ADC817AF0D7}" type="datetimeFigureOut">
              <a:rPr lang="el-GR" smtClean="0"/>
              <a:t>21/4/2021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2072980-CE17-4AD0-8227-27C055CF798A}" type="slidenum">
              <a:rPr lang="el-GR" smtClean="0"/>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158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87A9587C-5172-4B7C-8E92-0ADC817AF0D7}" type="datetimeFigureOut">
              <a:rPr lang="el-GR" smtClean="0"/>
              <a:t>21/4/2021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2072980-CE17-4AD0-8227-27C055CF798A}" type="slidenum">
              <a:rPr lang="el-GR" smtClean="0"/>
              <a:t>‹#›</a:t>
            </a:fld>
            <a:endParaRPr lang="el-GR"/>
          </a:p>
        </p:txBody>
      </p:sp>
    </p:spTree>
    <p:extLst>
      <p:ext uri="{BB962C8B-B14F-4D97-AF65-F5344CB8AC3E}">
        <p14:creationId xmlns:p14="http://schemas.microsoft.com/office/powerpoint/2010/main" val="279927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7A9587C-5172-4B7C-8E92-0ADC817AF0D7}" type="datetimeFigureOut">
              <a:rPr lang="el-GR" smtClean="0"/>
              <a:t>21/4/2021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2072980-CE17-4AD0-8227-27C055CF798A}" type="slidenum">
              <a:rPr lang="el-GR" smtClean="0"/>
              <a:t>‹#›</a:t>
            </a:fld>
            <a:endParaRPr lang="el-GR"/>
          </a:p>
        </p:txBody>
      </p:sp>
    </p:spTree>
    <p:extLst>
      <p:ext uri="{BB962C8B-B14F-4D97-AF65-F5344CB8AC3E}">
        <p14:creationId xmlns:p14="http://schemas.microsoft.com/office/powerpoint/2010/main" val="2221593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7A9587C-5172-4B7C-8E92-0ADC817AF0D7}" type="datetimeFigureOut">
              <a:rPr lang="el-GR" smtClean="0"/>
              <a:t>21/4/2021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2072980-CE17-4AD0-8227-27C055CF798A}" type="slidenum">
              <a:rPr lang="el-GR" smtClean="0"/>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1369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7A9587C-5172-4B7C-8E92-0ADC817AF0D7}" type="datetimeFigureOut">
              <a:rPr lang="el-GR" smtClean="0"/>
              <a:t>21/4/2021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2072980-CE17-4AD0-8227-27C055CF798A}" type="slidenum">
              <a:rPr lang="el-GR" smtClean="0"/>
              <a:t>‹#›</a:t>
            </a:fld>
            <a:endParaRPr lang="el-GR"/>
          </a:p>
        </p:txBody>
      </p:sp>
    </p:spTree>
    <p:extLst>
      <p:ext uri="{BB962C8B-B14F-4D97-AF65-F5344CB8AC3E}">
        <p14:creationId xmlns:p14="http://schemas.microsoft.com/office/powerpoint/2010/main" val="1111331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7A9587C-5172-4B7C-8E92-0ADC817AF0D7}" type="datetimeFigureOut">
              <a:rPr lang="el-GR" smtClean="0"/>
              <a:t>21/4/2021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2072980-CE17-4AD0-8227-27C055CF798A}" type="slidenum">
              <a:rPr lang="el-GR" smtClean="0"/>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11997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7A9587C-5172-4B7C-8E92-0ADC817AF0D7}" type="datetimeFigureOut">
              <a:rPr lang="el-GR" smtClean="0"/>
              <a:t>21/4/2021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2072980-CE17-4AD0-8227-27C055CF798A}" type="slidenum">
              <a:rPr lang="el-GR" smtClean="0"/>
              <a:t>‹#›</a:t>
            </a:fld>
            <a:endParaRPr lang="el-GR"/>
          </a:p>
        </p:txBody>
      </p:sp>
    </p:spTree>
    <p:extLst>
      <p:ext uri="{BB962C8B-B14F-4D97-AF65-F5344CB8AC3E}">
        <p14:creationId xmlns:p14="http://schemas.microsoft.com/office/powerpoint/2010/main" val="277925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A9587C-5172-4B7C-8E92-0ADC817AF0D7}" type="datetimeFigureOut">
              <a:rPr lang="el-GR" smtClean="0"/>
              <a:t>21/4/2021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2072980-CE17-4AD0-8227-27C055CF798A}" type="slidenum">
              <a:rPr lang="el-GR" smtClean="0"/>
              <a:t>‹#›</a:t>
            </a:fld>
            <a:endParaRPr lang="el-GR"/>
          </a:p>
        </p:txBody>
      </p:sp>
    </p:spTree>
    <p:extLst>
      <p:ext uri="{BB962C8B-B14F-4D97-AF65-F5344CB8AC3E}">
        <p14:creationId xmlns:p14="http://schemas.microsoft.com/office/powerpoint/2010/main" val="1291634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A9587C-5172-4B7C-8E92-0ADC817AF0D7}" type="datetimeFigureOut">
              <a:rPr lang="el-GR" smtClean="0"/>
              <a:t>21/4/2021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2072980-CE17-4AD0-8227-27C055CF798A}" type="slidenum">
              <a:rPr lang="el-GR" smtClean="0"/>
              <a:t>‹#›</a:t>
            </a:fld>
            <a:endParaRPr lang="el-GR"/>
          </a:p>
        </p:txBody>
      </p:sp>
    </p:spTree>
    <p:extLst>
      <p:ext uri="{BB962C8B-B14F-4D97-AF65-F5344CB8AC3E}">
        <p14:creationId xmlns:p14="http://schemas.microsoft.com/office/powerpoint/2010/main" val="385428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A9587C-5172-4B7C-8E92-0ADC817AF0D7}" type="datetimeFigureOut">
              <a:rPr lang="el-GR" smtClean="0"/>
              <a:t>21/4/2021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2072980-CE17-4AD0-8227-27C055CF798A}" type="slidenum">
              <a:rPr lang="el-GR" smtClean="0"/>
              <a:t>‹#›</a:t>
            </a:fld>
            <a:endParaRPr lang="el-GR"/>
          </a:p>
        </p:txBody>
      </p:sp>
    </p:spTree>
    <p:extLst>
      <p:ext uri="{BB962C8B-B14F-4D97-AF65-F5344CB8AC3E}">
        <p14:creationId xmlns:p14="http://schemas.microsoft.com/office/powerpoint/2010/main" val="177493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7A9587C-5172-4B7C-8E92-0ADC817AF0D7}" type="datetimeFigureOut">
              <a:rPr lang="el-GR" smtClean="0"/>
              <a:t>21/4/2021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2072980-CE17-4AD0-8227-27C055CF798A}" type="slidenum">
              <a:rPr lang="el-GR" smtClean="0"/>
              <a:t>‹#›</a:t>
            </a:fld>
            <a:endParaRPr lang="el-GR"/>
          </a:p>
        </p:txBody>
      </p:sp>
    </p:spTree>
    <p:extLst>
      <p:ext uri="{BB962C8B-B14F-4D97-AF65-F5344CB8AC3E}">
        <p14:creationId xmlns:p14="http://schemas.microsoft.com/office/powerpoint/2010/main" val="11059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7A9587C-5172-4B7C-8E92-0ADC817AF0D7}" type="datetimeFigureOut">
              <a:rPr lang="el-GR" smtClean="0"/>
              <a:t>21/4/2021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2072980-CE17-4AD0-8227-27C055CF798A}" type="slidenum">
              <a:rPr lang="el-GR" smtClean="0"/>
              <a:t>‹#›</a:t>
            </a:fld>
            <a:endParaRPr lang="el-GR"/>
          </a:p>
        </p:txBody>
      </p:sp>
    </p:spTree>
    <p:extLst>
      <p:ext uri="{BB962C8B-B14F-4D97-AF65-F5344CB8AC3E}">
        <p14:creationId xmlns:p14="http://schemas.microsoft.com/office/powerpoint/2010/main" val="582899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7A9587C-5172-4B7C-8E92-0ADC817AF0D7}" type="datetimeFigureOut">
              <a:rPr lang="el-GR" smtClean="0"/>
              <a:t>21/4/2021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2072980-CE17-4AD0-8227-27C055CF798A}" type="slidenum">
              <a:rPr lang="el-GR" smtClean="0"/>
              <a:t>‹#›</a:t>
            </a:fld>
            <a:endParaRPr lang="el-GR"/>
          </a:p>
        </p:txBody>
      </p:sp>
    </p:spTree>
    <p:extLst>
      <p:ext uri="{BB962C8B-B14F-4D97-AF65-F5344CB8AC3E}">
        <p14:creationId xmlns:p14="http://schemas.microsoft.com/office/powerpoint/2010/main" val="315223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7A9587C-5172-4B7C-8E92-0ADC817AF0D7}" type="datetimeFigureOut">
              <a:rPr lang="el-GR" smtClean="0"/>
              <a:t>21/4/2021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2072980-CE17-4AD0-8227-27C055CF798A}" type="slidenum">
              <a:rPr lang="el-GR" smtClean="0"/>
              <a:t>‹#›</a:t>
            </a:fld>
            <a:endParaRPr lang="el-GR"/>
          </a:p>
        </p:txBody>
      </p:sp>
    </p:spTree>
    <p:extLst>
      <p:ext uri="{BB962C8B-B14F-4D97-AF65-F5344CB8AC3E}">
        <p14:creationId xmlns:p14="http://schemas.microsoft.com/office/powerpoint/2010/main" val="423521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9587C-5172-4B7C-8E92-0ADC817AF0D7}" type="datetimeFigureOut">
              <a:rPr lang="el-GR" smtClean="0"/>
              <a:t>21/4/2021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2072980-CE17-4AD0-8227-27C055CF798A}" type="slidenum">
              <a:rPr lang="el-GR" smtClean="0"/>
              <a:t>‹#›</a:t>
            </a:fld>
            <a:endParaRPr lang="el-GR"/>
          </a:p>
        </p:txBody>
      </p:sp>
    </p:spTree>
    <p:extLst>
      <p:ext uri="{BB962C8B-B14F-4D97-AF65-F5344CB8AC3E}">
        <p14:creationId xmlns:p14="http://schemas.microsoft.com/office/powerpoint/2010/main" val="352052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7A9587C-5172-4B7C-8E92-0ADC817AF0D7}" type="datetimeFigureOut">
              <a:rPr lang="el-GR" smtClean="0"/>
              <a:t>21/4/2021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2072980-CE17-4AD0-8227-27C055CF798A}" type="slidenum">
              <a:rPr lang="el-GR" smtClean="0"/>
              <a:t>‹#›</a:t>
            </a:fld>
            <a:endParaRPr lang="el-GR"/>
          </a:p>
        </p:txBody>
      </p:sp>
    </p:spTree>
    <p:extLst>
      <p:ext uri="{BB962C8B-B14F-4D97-AF65-F5344CB8AC3E}">
        <p14:creationId xmlns:p14="http://schemas.microsoft.com/office/powerpoint/2010/main" val="244523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7A9587C-5172-4B7C-8E92-0ADC817AF0D7}" type="datetimeFigureOut">
              <a:rPr lang="el-GR" smtClean="0"/>
              <a:t>21/4/2021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2072980-CE17-4AD0-8227-27C055CF798A}" type="slidenum">
              <a:rPr lang="el-GR" smtClean="0"/>
              <a:t>‹#›</a:t>
            </a:fld>
            <a:endParaRPr lang="el-GR"/>
          </a:p>
        </p:txBody>
      </p:sp>
    </p:spTree>
    <p:extLst>
      <p:ext uri="{BB962C8B-B14F-4D97-AF65-F5344CB8AC3E}">
        <p14:creationId xmlns:p14="http://schemas.microsoft.com/office/powerpoint/2010/main" val="268368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7A9587C-5172-4B7C-8E92-0ADC817AF0D7}" type="datetimeFigureOut">
              <a:rPr lang="el-GR" smtClean="0"/>
              <a:t>21/4/2021</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2072980-CE17-4AD0-8227-27C055CF798A}" type="slidenum">
              <a:rPr lang="el-GR" smtClean="0"/>
              <a:t>‹#›</a:t>
            </a:fld>
            <a:endParaRPr lang="el-GR"/>
          </a:p>
        </p:txBody>
      </p:sp>
    </p:spTree>
    <p:extLst>
      <p:ext uri="{BB962C8B-B14F-4D97-AF65-F5344CB8AC3E}">
        <p14:creationId xmlns:p14="http://schemas.microsoft.com/office/powerpoint/2010/main" val="9781017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hashtag/takalanta"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AB616A-D6B6-455D-9B58-AE20CFA29E0D}"/>
              </a:ext>
            </a:extLst>
          </p:cNvPr>
          <p:cNvSpPr>
            <a:spLocks noGrp="1"/>
          </p:cNvSpPr>
          <p:nvPr>
            <p:ph type="ctrTitle"/>
          </p:nvPr>
        </p:nvSpPr>
        <p:spPr>
          <a:xfrm>
            <a:off x="684212" y="685799"/>
            <a:ext cx="8001000" cy="2962836"/>
          </a:xfrm>
        </p:spPr>
        <p:txBody>
          <a:bodyPr>
            <a:normAutofit/>
          </a:bodyPr>
          <a:lstStyle/>
          <a:p>
            <a:r>
              <a:rPr lang="el-GR" sz="3600" dirty="0"/>
              <a:t>ΔΡΑΣΤΗΡΙΟΤΗΤΕΣ ΓΙΑ ΤΗ ΘΑΛΑΣΣΑ</a:t>
            </a:r>
          </a:p>
        </p:txBody>
      </p:sp>
      <p:sp>
        <p:nvSpPr>
          <p:cNvPr id="3" name="Υπότιτλος 2">
            <a:extLst>
              <a:ext uri="{FF2B5EF4-FFF2-40B4-BE49-F238E27FC236}">
                <a16:creationId xmlns:a16="http://schemas.microsoft.com/office/drawing/2014/main" id="{769F6971-8B2B-47F0-87D9-F7F24B0D6885}"/>
              </a:ext>
            </a:extLst>
          </p:cNvPr>
          <p:cNvSpPr>
            <a:spLocks noGrp="1"/>
          </p:cNvSpPr>
          <p:nvPr>
            <p:ph type="subTitle" idx="1"/>
          </p:nvPr>
        </p:nvSpPr>
        <p:spPr>
          <a:xfrm>
            <a:off x="684212" y="4347882"/>
            <a:ext cx="6400800" cy="1443318"/>
          </a:xfrm>
        </p:spPr>
        <p:txBody>
          <a:bodyPr>
            <a:normAutofit fontScale="85000" lnSpcReduction="10000"/>
          </a:bodyPr>
          <a:lstStyle/>
          <a:p>
            <a:r>
              <a:rPr lang="el-GR" i="1" dirty="0">
                <a:solidFill>
                  <a:schemeClr val="bg2">
                    <a:lumMod val="50000"/>
                  </a:schemeClr>
                </a:solidFill>
              </a:rPr>
              <a:t>Χριστίνα Σωτηρίου</a:t>
            </a:r>
            <a:endParaRPr lang="en-US" i="1" dirty="0">
              <a:solidFill>
                <a:schemeClr val="bg2">
                  <a:lumMod val="50000"/>
                </a:schemeClr>
              </a:solidFill>
            </a:endParaRPr>
          </a:p>
          <a:p>
            <a:r>
              <a:rPr lang="en-US" i="1" dirty="0">
                <a:solidFill>
                  <a:schemeClr val="bg2">
                    <a:lumMod val="50000"/>
                  </a:schemeClr>
                </a:solidFill>
              </a:rPr>
              <a:t>PhD </a:t>
            </a:r>
            <a:r>
              <a:rPr lang="el-GR" i="1" dirty="0">
                <a:solidFill>
                  <a:schemeClr val="bg2">
                    <a:lumMod val="50000"/>
                  </a:schemeClr>
                </a:solidFill>
              </a:rPr>
              <a:t>Μουσικής Παιδαγωγικής, B.A, MA Μουσικολόγος</a:t>
            </a:r>
          </a:p>
          <a:p>
            <a:r>
              <a:rPr lang="el-GR" i="1" dirty="0">
                <a:solidFill>
                  <a:schemeClr val="bg2">
                    <a:lumMod val="50000"/>
                  </a:schemeClr>
                </a:solidFill>
              </a:rPr>
              <a:t>Ε.Δ.Ι.Π  Μουσικής Παιδαγωγικής Τμήματος Αγωγής και Φροντίδας στην Πρώιμη Παιδική Ηλικία </a:t>
            </a:r>
          </a:p>
        </p:txBody>
      </p:sp>
      <p:pic>
        <p:nvPicPr>
          <p:cNvPr id="1026" name="Picture 2" descr="140 ΘΑΛΑΣΣΑ &amp; ΨΑΡΙΑ . ideas | ψάρια, θάλασσα, ωκεανός">
            <a:extLst>
              <a:ext uri="{FF2B5EF4-FFF2-40B4-BE49-F238E27FC236}">
                <a16:creationId xmlns:a16="http://schemas.microsoft.com/office/drawing/2014/main" id="{C95CE6E2-9674-4E00-B745-7E9F4AD90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3926" y="3505200"/>
            <a:ext cx="2157133" cy="286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74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ΜΟΥΡΕΣΙ (Χωριό) ΖΑΓΟΡΑ-ΜΟΥΡΕΣΙ - GTP">
            <a:extLst>
              <a:ext uri="{FF2B5EF4-FFF2-40B4-BE49-F238E27FC236}">
                <a16:creationId xmlns:a16="http://schemas.microsoft.com/office/drawing/2014/main" id="{AEB6E09E-69DC-4F08-9EE3-0852BEABC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836" y="905435"/>
            <a:ext cx="6768352" cy="479611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7FDE105E-A7B3-45E7-9974-DA7223366525}"/>
              </a:ext>
            </a:extLst>
          </p:cNvPr>
          <p:cNvSpPr/>
          <p:nvPr/>
        </p:nvSpPr>
        <p:spPr>
          <a:xfrm>
            <a:off x="8875059" y="1084729"/>
            <a:ext cx="2931458" cy="400110"/>
          </a:xfrm>
          <a:prstGeom prst="rect">
            <a:avLst/>
          </a:prstGeom>
        </p:spPr>
        <p:txBody>
          <a:bodyPr wrap="square">
            <a:spAutoFit/>
          </a:bodyPr>
          <a:lstStyle/>
          <a:p>
            <a:r>
              <a:rPr lang="el-GR" sz="2000" i="1" dirty="0"/>
              <a:t>ΖΑΓΟΡΑ - ΜΟΥΡΕΣΙ</a:t>
            </a:r>
            <a:endParaRPr lang="el-GR" sz="2000" dirty="0"/>
          </a:p>
        </p:txBody>
      </p:sp>
    </p:spTree>
    <p:extLst>
      <p:ext uri="{BB962C8B-B14F-4D97-AF65-F5344CB8AC3E}">
        <p14:creationId xmlns:p14="http://schemas.microsoft.com/office/powerpoint/2010/main" val="2093703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911408E-A44F-423D-9D0A-B41759591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967" y="0"/>
            <a:ext cx="6192714" cy="6687670"/>
          </a:xfrm>
          <a:prstGeom prst="rect">
            <a:avLst/>
          </a:prstGeom>
        </p:spPr>
      </p:pic>
    </p:spTree>
    <p:extLst>
      <p:ext uri="{BB962C8B-B14F-4D97-AF65-F5344CB8AC3E}">
        <p14:creationId xmlns:p14="http://schemas.microsoft.com/office/powerpoint/2010/main" val="684523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CCB4B4-12C1-4F3F-BFB8-B1DE34B2DC1E}"/>
              </a:ext>
            </a:extLst>
          </p:cNvPr>
          <p:cNvSpPr>
            <a:spLocks noGrp="1"/>
          </p:cNvSpPr>
          <p:nvPr>
            <p:ph type="title"/>
          </p:nvPr>
        </p:nvSpPr>
        <p:spPr>
          <a:xfrm>
            <a:off x="684211" y="1470212"/>
            <a:ext cx="9687954" cy="699247"/>
          </a:xfrm>
        </p:spPr>
        <p:txBody>
          <a:bodyPr>
            <a:normAutofit fontScale="90000"/>
          </a:bodyPr>
          <a:lstStyle/>
          <a:p>
            <a:r>
              <a:rPr lang="el-GR" dirty="0"/>
              <a:t>Το </a:t>
            </a:r>
            <a:r>
              <a:rPr lang="el-GR" dirty="0" err="1"/>
              <a:t>μπουκαλι</a:t>
            </a:r>
            <a:r>
              <a:rPr lang="el-GR" dirty="0"/>
              <a:t> που </a:t>
            </a:r>
            <a:r>
              <a:rPr lang="el-GR" dirty="0" err="1"/>
              <a:t>κρυφτηκε</a:t>
            </a:r>
            <a:r>
              <a:rPr lang="el-GR" dirty="0"/>
              <a:t> στη </a:t>
            </a:r>
            <a:r>
              <a:rPr lang="el-GR" dirty="0" err="1"/>
              <a:t>θαλασσα</a:t>
            </a:r>
            <a:endParaRPr lang="el-GR" dirty="0"/>
          </a:p>
        </p:txBody>
      </p:sp>
      <p:sp>
        <p:nvSpPr>
          <p:cNvPr id="3" name="Θέση κειμένου 2">
            <a:extLst>
              <a:ext uri="{FF2B5EF4-FFF2-40B4-BE49-F238E27FC236}">
                <a16:creationId xmlns:a16="http://schemas.microsoft.com/office/drawing/2014/main" id="{96F86D45-C929-430A-9F02-E727219BE3A8}"/>
              </a:ext>
            </a:extLst>
          </p:cNvPr>
          <p:cNvSpPr>
            <a:spLocks noGrp="1"/>
          </p:cNvSpPr>
          <p:nvPr>
            <p:ph type="body" idx="1"/>
          </p:nvPr>
        </p:nvSpPr>
        <p:spPr>
          <a:xfrm>
            <a:off x="684212" y="2796988"/>
            <a:ext cx="8534400" cy="3331882"/>
          </a:xfrm>
        </p:spPr>
        <p:txBody>
          <a:bodyPr/>
          <a:lstStyle/>
          <a:p>
            <a:r>
              <a:rPr lang="el-GR" dirty="0">
                <a:solidFill>
                  <a:schemeClr val="bg2">
                    <a:lumMod val="50000"/>
                  </a:schemeClr>
                </a:solidFill>
              </a:rPr>
              <a:t>Ζωγραφίζουν τα παιδιά σε μικρά χαρτάκια κάποιες λέξεις που υπάρχουν μέσα στο τραγούδι.</a:t>
            </a:r>
          </a:p>
          <a:p>
            <a:r>
              <a:rPr lang="el-GR" dirty="0">
                <a:solidFill>
                  <a:schemeClr val="bg2">
                    <a:lumMod val="50000"/>
                  </a:schemeClr>
                </a:solidFill>
              </a:rPr>
              <a:t>Διαλέγουμε 4 ζωγραφιές και τις βάζουμε σε ένα πλαστικό μπουκάλι.</a:t>
            </a:r>
          </a:p>
          <a:p>
            <a:r>
              <a:rPr lang="el-GR" dirty="0">
                <a:solidFill>
                  <a:schemeClr val="bg2">
                    <a:lumMod val="50000"/>
                  </a:schemeClr>
                </a:solidFill>
              </a:rPr>
              <a:t>Πριν ξεκινήσουμε το παιχνίδι, ζητάμε από τα παιδιά να τραγουδήσουν το τραγούδι μια φορά χαμογελαστά και ήρεμα.</a:t>
            </a:r>
          </a:p>
          <a:p>
            <a:r>
              <a:rPr lang="el-GR" dirty="0">
                <a:solidFill>
                  <a:schemeClr val="bg2">
                    <a:lumMod val="50000"/>
                  </a:schemeClr>
                </a:solidFill>
              </a:rPr>
              <a:t>Έτσι το τραγούδι μας θα φτάσει ήρεμα μέσα από τα νερά της θάλασσας</a:t>
            </a:r>
            <a:r>
              <a:rPr lang="en-US" dirty="0">
                <a:solidFill>
                  <a:schemeClr val="bg2">
                    <a:lumMod val="50000"/>
                  </a:schemeClr>
                </a:solidFill>
              </a:rPr>
              <a:t> </a:t>
            </a:r>
            <a:r>
              <a:rPr lang="el-GR" dirty="0">
                <a:solidFill>
                  <a:schemeClr val="bg2">
                    <a:lumMod val="50000"/>
                  </a:schemeClr>
                </a:solidFill>
              </a:rPr>
              <a:t>περνώντας ένα οικολογικό μήνυμα. ‘’ ΘΑΛΑΣΣΕΣ ΚΑΘΑΡΕΣ ΓΙΑ ΟΛΟΥΣ’’</a:t>
            </a:r>
          </a:p>
          <a:p>
            <a:r>
              <a:rPr lang="el-GR" dirty="0">
                <a:solidFill>
                  <a:schemeClr val="bg2">
                    <a:lumMod val="50000"/>
                  </a:schemeClr>
                </a:solidFill>
              </a:rPr>
              <a:t>Μέσα στο μπουκάλι έχουμε βάλει τις 4 ζωγραφιές που αντιπροσωπεύουν το τραγούδι</a:t>
            </a:r>
          </a:p>
        </p:txBody>
      </p:sp>
    </p:spTree>
    <p:extLst>
      <p:ext uri="{BB962C8B-B14F-4D97-AF65-F5344CB8AC3E}">
        <p14:creationId xmlns:p14="http://schemas.microsoft.com/office/powerpoint/2010/main" val="635881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755423-9AA8-447A-8E5C-8AD9A277E3DE}"/>
              </a:ext>
            </a:extLst>
          </p:cNvPr>
          <p:cNvSpPr>
            <a:spLocks noGrp="1"/>
          </p:cNvSpPr>
          <p:nvPr>
            <p:ph type="title"/>
          </p:nvPr>
        </p:nvSpPr>
        <p:spPr>
          <a:xfrm>
            <a:off x="684211" y="1299882"/>
            <a:ext cx="8534401" cy="1255059"/>
          </a:xfrm>
        </p:spPr>
        <p:txBody>
          <a:bodyPr>
            <a:normAutofit/>
          </a:bodyPr>
          <a:lstStyle/>
          <a:p>
            <a:r>
              <a:rPr lang="el-GR" dirty="0"/>
              <a:t>ΖΩΓΡΑΦΙΕΣ ΠΟΥ ΑΝΤΙΠΡΟΣΩΠΕΥΟΥΝ ΤΟ ΤΡΑΓΟΥΔΙ ΜΕ ΤΗ ΘΑΛΑΣΣΑ</a:t>
            </a:r>
          </a:p>
        </p:txBody>
      </p:sp>
      <p:sp>
        <p:nvSpPr>
          <p:cNvPr id="3" name="Θέση κειμένου 2">
            <a:extLst>
              <a:ext uri="{FF2B5EF4-FFF2-40B4-BE49-F238E27FC236}">
                <a16:creationId xmlns:a16="http://schemas.microsoft.com/office/drawing/2014/main" id="{19ED52BF-C821-47D5-97D9-3CE9CAC76AC5}"/>
              </a:ext>
            </a:extLst>
          </p:cNvPr>
          <p:cNvSpPr>
            <a:spLocks noGrp="1"/>
          </p:cNvSpPr>
          <p:nvPr>
            <p:ph type="body" idx="1"/>
          </p:nvPr>
        </p:nvSpPr>
        <p:spPr>
          <a:xfrm>
            <a:off x="684213" y="2716306"/>
            <a:ext cx="8534400" cy="3278094"/>
          </a:xfrm>
        </p:spPr>
        <p:txBody>
          <a:bodyPr/>
          <a:lstStyle/>
          <a:p>
            <a:pPr marL="457200" indent="-457200">
              <a:buFont typeface="Arial" panose="020B0604020202020204" pitchFamily="34" charset="0"/>
              <a:buChar char="•"/>
            </a:pPr>
            <a:r>
              <a:rPr lang="el-GR" sz="3200" dirty="0"/>
              <a:t>ΝΑΥΤΙΚΟΥΣ</a:t>
            </a:r>
            <a:br>
              <a:rPr lang="el-GR" sz="3200" dirty="0"/>
            </a:br>
            <a:r>
              <a:rPr lang="el-GR" sz="3200" dirty="0"/>
              <a:t>ΔΕΛΦΙΝΙΑ</a:t>
            </a:r>
            <a:br>
              <a:rPr lang="el-GR" sz="3200" dirty="0"/>
            </a:br>
            <a:r>
              <a:rPr lang="el-GR" sz="3200" dirty="0"/>
              <a:t>ΠΛΑΣΤΙΚΑ</a:t>
            </a:r>
            <a:br>
              <a:rPr lang="el-GR" sz="3200" dirty="0"/>
            </a:br>
            <a:r>
              <a:rPr lang="el-GR" sz="3200" dirty="0"/>
              <a:t>ΠΕΤΡΕΛΑΙΑ</a:t>
            </a:r>
          </a:p>
          <a:p>
            <a:endParaRPr lang="el-GR" dirty="0"/>
          </a:p>
        </p:txBody>
      </p:sp>
    </p:spTree>
    <p:extLst>
      <p:ext uri="{BB962C8B-B14F-4D97-AF65-F5344CB8AC3E}">
        <p14:creationId xmlns:p14="http://schemas.microsoft.com/office/powerpoint/2010/main" val="3823956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DECF8B-3E60-497E-912C-8F979C8C625F}"/>
              </a:ext>
            </a:extLst>
          </p:cNvPr>
          <p:cNvSpPr>
            <a:spLocks noGrp="1"/>
          </p:cNvSpPr>
          <p:nvPr>
            <p:ph type="title"/>
          </p:nvPr>
        </p:nvSpPr>
        <p:spPr>
          <a:xfrm>
            <a:off x="684211" y="1631576"/>
            <a:ext cx="8534401" cy="1111624"/>
          </a:xfrm>
        </p:spPr>
        <p:txBody>
          <a:bodyPr>
            <a:normAutofit fontScale="90000"/>
          </a:bodyPr>
          <a:lstStyle/>
          <a:p>
            <a:r>
              <a:rPr lang="el-GR" dirty="0"/>
              <a:t>ΖΩΓΡΑΦΙΕΣ ΠΟΥ ΑΝΤΙΠΡΟΣΩΠΕΥΟΥΝ ΤΟ ΤΡΑΓΟΥΔΙ ΜΕ ΤΗ ΘΑΛΑΣΣΑ (2)</a:t>
            </a:r>
          </a:p>
        </p:txBody>
      </p:sp>
      <p:sp>
        <p:nvSpPr>
          <p:cNvPr id="3" name="Θέση κειμένου 2">
            <a:extLst>
              <a:ext uri="{FF2B5EF4-FFF2-40B4-BE49-F238E27FC236}">
                <a16:creationId xmlns:a16="http://schemas.microsoft.com/office/drawing/2014/main" id="{9E41EA8F-92EF-4A71-AB41-36D6C45D3005}"/>
              </a:ext>
            </a:extLst>
          </p:cNvPr>
          <p:cNvSpPr>
            <a:spLocks noGrp="1"/>
          </p:cNvSpPr>
          <p:nvPr>
            <p:ph type="body" idx="1"/>
          </p:nvPr>
        </p:nvSpPr>
        <p:spPr>
          <a:xfrm>
            <a:off x="684213" y="3056965"/>
            <a:ext cx="8534400" cy="2937435"/>
          </a:xfrm>
        </p:spPr>
        <p:txBody>
          <a:bodyPr>
            <a:normAutofit/>
          </a:bodyPr>
          <a:lstStyle/>
          <a:p>
            <a:r>
              <a:rPr lang="el-GR" sz="2000" dirty="0"/>
              <a:t>Εκτός όμως από αυτές, έχουμε βάλει και μια δική μας</a:t>
            </a:r>
            <a:r>
              <a:rPr lang="en-US" sz="2000" dirty="0"/>
              <a:t> </a:t>
            </a:r>
            <a:r>
              <a:rPr lang="el-GR" sz="2000" dirty="0"/>
              <a:t>που δεν την γνωρίζουν τα παιδιά.</a:t>
            </a:r>
          </a:p>
          <a:p>
            <a:r>
              <a:rPr lang="el-GR" sz="2000" dirty="0"/>
              <a:t>Η λέξη που έχουμε ζωγραφίσει είναι </a:t>
            </a:r>
            <a:r>
              <a:rPr lang="el-GR" sz="2000" b="1" dirty="0"/>
              <a:t>η θάλασσα.</a:t>
            </a:r>
          </a:p>
          <a:p>
            <a:endParaRPr lang="el-GR" sz="2000" b="1" dirty="0"/>
          </a:p>
          <a:p>
            <a:r>
              <a:rPr lang="el-GR" sz="2000" b="1" i="1" dirty="0"/>
              <a:t>Και ξεκινάει το παιχνίδι και η Μουσική….!!!</a:t>
            </a:r>
          </a:p>
        </p:txBody>
      </p:sp>
    </p:spTree>
    <p:extLst>
      <p:ext uri="{BB962C8B-B14F-4D97-AF65-F5344CB8AC3E}">
        <p14:creationId xmlns:p14="http://schemas.microsoft.com/office/powerpoint/2010/main" val="266504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4EBA47-2685-4178-9F14-0E868FD17131}"/>
              </a:ext>
            </a:extLst>
          </p:cNvPr>
          <p:cNvSpPr>
            <a:spLocks noGrp="1"/>
          </p:cNvSpPr>
          <p:nvPr>
            <p:ph type="title"/>
          </p:nvPr>
        </p:nvSpPr>
        <p:spPr>
          <a:xfrm>
            <a:off x="684211" y="764990"/>
            <a:ext cx="8534401" cy="1072776"/>
          </a:xfrm>
        </p:spPr>
        <p:txBody>
          <a:bodyPr>
            <a:normAutofit/>
          </a:bodyPr>
          <a:lstStyle/>
          <a:p>
            <a:pPr algn="ctr"/>
            <a:r>
              <a:rPr lang="el-GR" sz="2800" dirty="0" err="1">
                <a:solidFill>
                  <a:srgbClr val="FFFF00"/>
                </a:solidFill>
              </a:rPr>
              <a:t>Δραστηριοτητα</a:t>
            </a:r>
            <a:r>
              <a:rPr lang="en-US" sz="2800" dirty="0">
                <a:solidFill>
                  <a:srgbClr val="FFFF00"/>
                </a:solidFill>
              </a:rPr>
              <a:t>:</a:t>
            </a:r>
            <a:r>
              <a:rPr lang="el-GR" sz="2800" dirty="0">
                <a:solidFill>
                  <a:srgbClr val="FFFF00"/>
                </a:solidFill>
              </a:rPr>
              <a:t> «το </a:t>
            </a:r>
            <a:r>
              <a:rPr lang="el-GR" sz="2800" dirty="0" err="1">
                <a:solidFill>
                  <a:srgbClr val="FFFF00"/>
                </a:solidFill>
              </a:rPr>
              <a:t>μπουκαλι</a:t>
            </a:r>
            <a:r>
              <a:rPr lang="el-GR" sz="2800" dirty="0">
                <a:solidFill>
                  <a:srgbClr val="FFFF00"/>
                </a:solidFill>
              </a:rPr>
              <a:t> που </a:t>
            </a:r>
            <a:r>
              <a:rPr lang="el-GR" sz="2800" dirty="0" err="1">
                <a:solidFill>
                  <a:srgbClr val="FFFF00"/>
                </a:solidFill>
              </a:rPr>
              <a:t>κρυφτηκε</a:t>
            </a:r>
            <a:r>
              <a:rPr lang="el-GR" sz="2800" dirty="0">
                <a:solidFill>
                  <a:srgbClr val="FFFF00"/>
                </a:solidFill>
              </a:rPr>
              <a:t> στη </a:t>
            </a:r>
            <a:r>
              <a:rPr lang="el-GR" sz="2800" dirty="0" err="1">
                <a:solidFill>
                  <a:srgbClr val="FFFF00"/>
                </a:solidFill>
              </a:rPr>
              <a:t>θαλασσα</a:t>
            </a:r>
            <a:r>
              <a:rPr lang="el-GR" sz="2800" dirty="0">
                <a:solidFill>
                  <a:srgbClr val="FFFF00"/>
                </a:solidFill>
              </a:rPr>
              <a:t>»</a:t>
            </a:r>
          </a:p>
        </p:txBody>
      </p:sp>
      <p:sp>
        <p:nvSpPr>
          <p:cNvPr id="3" name="Θέση κειμένου 2">
            <a:extLst>
              <a:ext uri="{FF2B5EF4-FFF2-40B4-BE49-F238E27FC236}">
                <a16:creationId xmlns:a16="http://schemas.microsoft.com/office/drawing/2014/main" id="{4059629A-69EF-495E-AA67-D4006550D93E}"/>
              </a:ext>
            </a:extLst>
          </p:cNvPr>
          <p:cNvSpPr>
            <a:spLocks noGrp="1"/>
          </p:cNvSpPr>
          <p:nvPr>
            <p:ph type="body" idx="1"/>
          </p:nvPr>
        </p:nvSpPr>
        <p:spPr>
          <a:xfrm>
            <a:off x="684212" y="2133600"/>
            <a:ext cx="8764588" cy="4240306"/>
          </a:xfrm>
        </p:spPr>
        <p:txBody>
          <a:bodyPr>
            <a:normAutofit fontScale="92500" lnSpcReduction="20000"/>
          </a:bodyPr>
          <a:lstStyle/>
          <a:p>
            <a:r>
              <a:rPr lang="el-GR" dirty="0">
                <a:solidFill>
                  <a:schemeClr val="bg2">
                    <a:lumMod val="50000"/>
                  </a:schemeClr>
                </a:solidFill>
              </a:rPr>
              <a:t>Για να ξεκινήσει το παιχνίδι, δίνουμε το μπουκάλι σε ένα παιδί, το οποίο, με την έναρξη της μουσικής, το περνάει στον διπλανό του.</a:t>
            </a:r>
          </a:p>
          <a:p>
            <a:r>
              <a:rPr lang="el-GR" dirty="0">
                <a:solidFill>
                  <a:schemeClr val="bg2">
                    <a:lumMod val="50000"/>
                  </a:schemeClr>
                </a:solidFill>
              </a:rPr>
              <a:t>Όταν σταματάει η μουσική, τότε το παιδί που έχει στα χέρια του το μπουκάλι πρέπει να το ανοίξει και να βγάλει  ένα από τα χαρτάκια.</a:t>
            </a:r>
          </a:p>
          <a:p>
            <a:r>
              <a:rPr lang="el-GR" dirty="0">
                <a:solidFill>
                  <a:schemeClr val="bg2">
                    <a:lumMod val="50000"/>
                  </a:schemeClr>
                </a:solidFill>
              </a:rPr>
              <a:t>Το παιδί θα πρέπει να τραγουδήσει τη λέξη που είδε ζωγραφισμένη με το δικό του τρόπο.</a:t>
            </a:r>
          </a:p>
          <a:p>
            <a:r>
              <a:rPr lang="el-GR" dirty="0">
                <a:solidFill>
                  <a:schemeClr val="bg2">
                    <a:lumMod val="50000"/>
                  </a:schemeClr>
                </a:solidFill>
              </a:rPr>
              <a:t>Αν η λέξη έχει θετική έννοια, όπως ‘’δελφίνια’’, τότε το παιδί πρέπει να την τραγουδήσει με χαρούμενο τρόπο.</a:t>
            </a:r>
          </a:p>
          <a:p>
            <a:r>
              <a:rPr lang="el-GR" dirty="0">
                <a:solidFill>
                  <a:schemeClr val="bg2">
                    <a:lumMod val="50000"/>
                  </a:schemeClr>
                </a:solidFill>
              </a:rPr>
              <a:t>Αν η λέξη έχει αρνητική έννοια, όπως ‘’πετρέλαια’’, τότε το παιδί πρέπει να  τραγουδήσει θυμωμένα.</a:t>
            </a:r>
          </a:p>
          <a:p>
            <a:r>
              <a:rPr lang="el-GR" dirty="0">
                <a:solidFill>
                  <a:schemeClr val="bg2">
                    <a:lumMod val="50000"/>
                  </a:schemeClr>
                </a:solidFill>
              </a:rPr>
              <a:t>Αν όμως το παιδί διαλέξει τη δική μας ζωγραφιά, που απεικονίζει τη θάλασσα, τότε πρέπει να την αναπαραστήσει τραγουδώντας την, δίχως όμως να προδώσει τη λέξη, για παράδειγμα, θα μπορούσε να πει «Είναι αλμυρή» ή « Μου αρέσει να κολυμπάω μέσα σε αυτήν». </a:t>
            </a:r>
          </a:p>
          <a:p>
            <a:r>
              <a:rPr lang="el-GR" dirty="0">
                <a:solidFill>
                  <a:schemeClr val="bg2">
                    <a:lumMod val="50000"/>
                  </a:schemeClr>
                </a:solidFill>
              </a:rPr>
              <a:t>Το σημαντικό είναι να αφήσουμε μόνα τους τα παιδιά να εκφραστούν αλλά και να αυτοσχεδιάσουν μελωδικά!!</a:t>
            </a:r>
          </a:p>
        </p:txBody>
      </p:sp>
    </p:spTree>
    <p:extLst>
      <p:ext uri="{BB962C8B-B14F-4D97-AF65-F5344CB8AC3E}">
        <p14:creationId xmlns:p14="http://schemas.microsoft.com/office/powerpoint/2010/main" val="1036399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4F80B4-D364-403C-AE7A-2536A6B3FD32}"/>
              </a:ext>
            </a:extLst>
          </p:cNvPr>
          <p:cNvSpPr>
            <a:spLocks noGrp="1"/>
          </p:cNvSpPr>
          <p:nvPr>
            <p:ph type="title"/>
          </p:nvPr>
        </p:nvSpPr>
        <p:spPr>
          <a:xfrm>
            <a:off x="684212" y="939800"/>
            <a:ext cx="8534401" cy="880035"/>
          </a:xfrm>
        </p:spPr>
        <p:txBody>
          <a:bodyPr>
            <a:noAutofit/>
          </a:bodyPr>
          <a:lstStyle/>
          <a:p>
            <a:pPr algn="ctr"/>
            <a:r>
              <a:rPr lang="el-GR" sz="2800" dirty="0" err="1">
                <a:solidFill>
                  <a:srgbClr val="FFFF00"/>
                </a:solidFill>
              </a:rPr>
              <a:t>Δραστηριοτητα</a:t>
            </a:r>
            <a:r>
              <a:rPr lang="en-US" sz="2800" dirty="0">
                <a:solidFill>
                  <a:srgbClr val="FFFF00"/>
                </a:solidFill>
              </a:rPr>
              <a:t>: </a:t>
            </a:r>
            <a:r>
              <a:rPr lang="el-GR" sz="2800" dirty="0">
                <a:solidFill>
                  <a:srgbClr val="FFFF00"/>
                </a:solidFill>
              </a:rPr>
              <a:t>«το </a:t>
            </a:r>
            <a:r>
              <a:rPr lang="el-GR" sz="2800" dirty="0" err="1">
                <a:solidFill>
                  <a:srgbClr val="FFFF00"/>
                </a:solidFill>
              </a:rPr>
              <a:t>μπουκαλι</a:t>
            </a:r>
            <a:r>
              <a:rPr lang="el-GR" sz="2800" dirty="0">
                <a:solidFill>
                  <a:srgbClr val="FFFF00"/>
                </a:solidFill>
              </a:rPr>
              <a:t> που </a:t>
            </a:r>
            <a:r>
              <a:rPr lang="el-GR" sz="2800" dirty="0" err="1">
                <a:solidFill>
                  <a:srgbClr val="FFFF00"/>
                </a:solidFill>
              </a:rPr>
              <a:t>κρυφτηκε</a:t>
            </a:r>
            <a:r>
              <a:rPr lang="el-GR" sz="2800" dirty="0">
                <a:solidFill>
                  <a:srgbClr val="FFFF00"/>
                </a:solidFill>
              </a:rPr>
              <a:t> στη </a:t>
            </a:r>
            <a:r>
              <a:rPr lang="el-GR" sz="2800" dirty="0" err="1">
                <a:solidFill>
                  <a:srgbClr val="FFFF00"/>
                </a:solidFill>
              </a:rPr>
              <a:t>θαλασσα</a:t>
            </a:r>
            <a:r>
              <a:rPr lang="el-GR" sz="2800" dirty="0">
                <a:solidFill>
                  <a:srgbClr val="FFFF00"/>
                </a:solidFill>
              </a:rPr>
              <a:t>»</a:t>
            </a:r>
          </a:p>
        </p:txBody>
      </p:sp>
      <p:sp>
        <p:nvSpPr>
          <p:cNvPr id="3" name="Θέση κειμένου 2">
            <a:extLst>
              <a:ext uri="{FF2B5EF4-FFF2-40B4-BE49-F238E27FC236}">
                <a16:creationId xmlns:a16="http://schemas.microsoft.com/office/drawing/2014/main" id="{C724EE7E-92A9-45A1-BF2B-3BFCD84944A2}"/>
              </a:ext>
            </a:extLst>
          </p:cNvPr>
          <p:cNvSpPr>
            <a:spLocks noGrp="1"/>
          </p:cNvSpPr>
          <p:nvPr>
            <p:ph type="body" idx="1"/>
          </p:nvPr>
        </p:nvSpPr>
        <p:spPr>
          <a:xfrm>
            <a:off x="684213" y="2160493"/>
            <a:ext cx="8534400" cy="4347883"/>
          </a:xfrm>
        </p:spPr>
        <p:txBody>
          <a:bodyPr>
            <a:normAutofit lnSpcReduction="10000"/>
          </a:bodyPr>
          <a:lstStyle/>
          <a:p>
            <a:r>
              <a:rPr lang="el-GR" dirty="0">
                <a:solidFill>
                  <a:schemeClr val="accent1">
                    <a:lumMod val="50000"/>
                  </a:schemeClr>
                </a:solidFill>
              </a:rPr>
              <a:t>Πάντα ενθαρρύνουμε και επικροτούμε την προσπάθεια τους.</a:t>
            </a:r>
          </a:p>
          <a:p>
            <a:r>
              <a:rPr lang="el-GR" dirty="0">
                <a:solidFill>
                  <a:schemeClr val="accent1">
                    <a:lumMod val="50000"/>
                  </a:schemeClr>
                </a:solidFill>
              </a:rPr>
              <a:t>Άλλωστε έχουμε να κάνουμε με μικρούς συνθέτες!!</a:t>
            </a:r>
          </a:p>
          <a:p>
            <a:r>
              <a:rPr lang="el-GR" dirty="0">
                <a:solidFill>
                  <a:schemeClr val="accent1">
                    <a:lumMod val="50000"/>
                  </a:schemeClr>
                </a:solidFill>
              </a:rPr>
              <a:t>Η μουσική πρέπει να είναι πάντα οικεία στα μάτια των παιδιών και ο βιωματικός χαρακτήρας της είναι πολυσήμαντος.</a:t>
            </a:r>
          </a:p>
          <a:p>
            <a:endParaRPr lang="el-GR" dirty="0">
              <a:solidFill>
                <a:schemeClr val="accent1">
                  <a:lumMod val="50000"/>
                </a:schemeClr>
              </a:solidFill>
            </a:endParaRPr>
          </a:p>
          <a:p>
            <a:r>
              <a:rPr lang="el-GR" dirty="0">
                <a:solidFill>
                  <a:schemeClr val="accent1">
                    <a:lumMod val="50000"/>
                  </a:schemeClr>
                </a:solidFill>
              </a:rPr>
              <a:t>Το χαρτάκι ξαναμπαίνει στη θέση του και το παιδί πριν ξεκινήσει η μουσική φροντίζει να τι ανακατέψει. Το παιχνίδι συνεχίζεται με τον ίδιο τρόπο.</a:t>
            </a:r>
          </a:p>
          <a:p>
            <a:r>
              <a:rPr lang="el-GR" dirty="0">
                <a:solidFill>
                  <a:schemeClr val="accent1">
                    <a:lumMod val="50000"/>
                  </a:schemeClr>
                </a:solidFill>
              </a:rPr>
              <a:t>Το μπουκάλι που έπεσε στη θάλασσα στέλνει το οικολογικό του μήνυμα με αυτό το παιχνίδι.</a:t>
            </a:r>
          </a:p>
          <a:p>
            <a:endParaRPr lang="el-GR" dirty="0">
              <a:solidFill>
                <a:schemeClr val="accent1">
                  <a:lumMod val="50000"/>
                </a:schemeClr>
              </a:solidFill>
            </a:endParaRPr>
          </a:p>
          <a:p>
            <a:r>
              <a:rPr lang="el-GR" dirty="0">
                <a:solidFill>
                  <a:schemeClr val="accent1">
                    <a:lumMod val="50000"/>
                  </a:schemeClr>
                </a:solidFill>
              </a:rPr>
              <a:t>Σημείωση</a:t>
            </a:r>
            <a:r>
              <a:rPr lang="en-US" dirty="0">
                <a:solidFill>
                  <a:schemeClr val="accent1">
                    <a:lumMod val="50000"/>
                  </a:schemeClr>
                </a:solidFill>
              </a:rPr>
              <a:t>: </a:t>
            </a:r>
            <a:r>
              <a:rPr lang="en-US" i="1" dirty="0">
                <a:solidFill>
                  <a:schemeClr val="accent1">
                    <a:lumMod val="50000"/>
                  </a:schemeClr>
                </a:solidFill>
              </a:rPr>
              <a:t>H </a:t>
            </a:r>
            <a:r>
              <a:rPr lang="el-GR" i="1" dirty="0">
                <a:solidFill>
                  <a:schemeClr val="accent1">
                    <a:lumMod val="50000"/>
                  </a:schemeClr>
                </a:solidFill>
              </a:rPr>
              <a:t>δραστηριότητα είναι από το βιβλίο της Μάρω Θεοδωράκη,(2016) Δημιουργικό Τραγούδι και Μουσικοκινητική, Εκδόσεις Μίνωας.</a:t>
            </a:r>
          </a:p>
        </p:txBody>
      </p:sp>
    </p:spTree>
    <p:extLst>
      <p:ext uri="{BB962C8B-B14F-4D97-AF65-F5344CB8AC3E}">
        <p14:creationId xmlns:p14="http://schemas.microsoft.com/office/powerpoint/2010/main" val="1735265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DDD4A2-243E-416F-BC69-8B185580A380}"/>
              </a:ext>
            </a:extLst>
          </p:cNvPr>
          <p:cNvSpPr>
            <a:spLocks noGrp="1"/>
          </p:cNvSpPr>
          <p:nvPr>
            <p:ph type="title"/>
          </p:nvPr>
        </p:nvSpPr>
        <p:spPr>
          <a:xfrm>
            <a:off x="932329" y="80682"/>
            <a:ext cx="7960660" cy="6517341"/>
          </a:xfrm>
        </p:spPr>
        <p:txBody>
          <a:bodyPr>
            <a:normAutofit fontScale="90000"/>
          </a:bodyPr>
          <a:lstStyle/>
          <a:p>
            <a:r>
              <a:rPr lang="el-GR" sz="1600" dirty="0"/>
              <a:t>Θ</a:t>
            </a:r>
            <a:r>
              <a:rPr lang="en-US" sz="1600" dirty="0"/>
              <a:t>A</a:t>
            </a:r>
            <a:r>
              <a:rPr lang="el-GR" sz="1600" dirty="0" err="1"/>
              <a:t>λασσα</a:t>
            </a:r>
            <a:r>
              <a:rPr lang="el-GR" sz="1600" dirty="0"/>
              <a:t>, θ</a:t>
            </a:r>
            <a:r>
              <a:rPr lang="en-US" sz="1600" dirty="0"/>
              <a:t>A</a:t>
            </a:r>
            <a:r>
              <a:rPr lang="el-GR" sz="1600" dirty="0" err="1"/>
              <a:t>λασσα</a:t>
            </a:r>
            <a:r>
              <a:rPr lang="el-GR" sz="1600" dirty="0"/>
              <a:t> τους</a:t>
            </a:r>
            <a:br>
              <a:rPr lang="el-GR" sz="1600" dirty="0"/>
            </a:br>
            <a:r>
              <a:rPr lang="el-GR" sz="1600" dirty="0"/>
              <a:t>θαλασσινούς </a:t>
            </a:r>
            <a:r>
              <a:rPr lang="el-GR" sz="1600" dirty="0" err="1"/>
              <a:t>θαλασσΑκι</a:t>
            </a:r>
            <a:r>
              <a:rPr lang="el-GR" sz="1600" dirty="0"/>
              <a:t> μου</a:t>
            </a:r>
            <a:br>
              <a:rPr lang="el-GR" sz="1600" dirty="0"/>
            </a:br>
            <a:r>
              <a:rPr lang="el-GR" sz="1600" dirty="0"/>
              <a:t>μη τους </a:t>
            </a:r>
            <a:r>
              <a:rPr lang="el-GR" sz="1600" dirty="0" err="1"/>
              <a:t>θαλασσοδΕρνεις</a:t>
            </a:r>
            <a:r>
              <a:rPr lang="el-GR" sz="1600" dirty="0"/>
              <a:t>,</a:t>
            </a:r>
            <a:br>
              <a:rPr lang="el-GR" sz="1600" dirty="0"/>
            </a:br>
            <a:r>
              <a:rPr lang="el-GR" sz="1600" dirty="0"/>
              <a:t>θαλασσώνουμε για σένα </a:t>
            </a:r>
            <a:r>
              <a:rPr lang="el-GR" sz="1600" dirty="0" err="1"/>
              <a:t>ξημερώνουμαι</a:t>
            </a:r>
            <a:r>
              <a:rPr lang="el-GR" sz="1600" dirty="0"/>
              <a:t>.</a:t>
            </a:r>
            <a:br>
              <a:rPr lang="el-GR" dirty="0"/>
            </a:br>
            <a:r>
              <a:rPr lang="el-GR" sz="1600" dirty="0" err="1"/>
              <a:t>Ροδ</a:t>
            </a:r>
            <a:r>
              <a:rPr lang="en-US" sz="1600" dirty="0"/>
              <a:t>O</a:t>
            </a:r>
            <a:r>
              <a:rPr lang="el-GR" sz="1600" dirty="0" err="1"/>
              <a:t>σταμο</a:t>
            </a:r>
            <a:r>
              <a:rPr lang="el-GR" sz="1600" dirty="0"/>
              <a:t>, </a:t>
            </a:r>
            <a:r>
              <a:rPr lang="el-GR" sz="1600" dirty="0" err="1"/>
              <a:t>ροδ</a:t>
            </a:r>
            <a:r>
              <a:rPr lang="en-US" sz="1600" dirty="0"/>
              <a:t>O</a:t>
            </a:r>
            <a:r>
              <a:rPr lang="el-GR" sz="1600" dirty="0" err="1"/>
              <a:t>σταμο</a:t>
            </a:r>
            <a:r>
              <a:rPr lang="el-GR" sz="1600" dirty="0"/>
              <a:t> να γίνεσαι</a:t>
            </a:r>
            <a:br>
              <a:rPr lang="el-GR" sz="1600" dirty="0"/>
            </a:br>
            <a:r>
              <a:rPr lang="el-GR" sz="1600" dirty="0"/>
              <a:t>ωχ κι </a:t>
            </a:r>
            <a:r>
              <a:rPr lang="el-GR" sz="1600" dirty="0" err="1"/>
              <a:t>αμ</a:t>
            </a:r>
            <a:r>
              <a:rPr lang="en-US" sz="1600" dirty="0"/>
              <a:t>A</a:t>
            </a:r>
            <a:r>
              <a:rPr lang="el-GR" sz="1600" dirty="0"/>
              <a:t>ν </a:t>
            </a:r>
            <a:r>
              <a:rPr lang="el-GR" sz="1600" dirty="0" err="1"/>
              <a:t>αμΑν</a:t>
            </a:r>
            <a:r>
              <a:rPr lang="el-GR" sz="1600" dirty="0"/>
              <a:t>,</a:t>
            </a:r>
            <a:br>
              <a:rPr lang="el-GR" sz="1600" dirty="0"/>
            </a:br>
            <a:r>
              <a:rPr lang="el-GR" sz="1600" dirty="0"/>
              <a:t>τη </a:t>
            </a:r>
            <a:r>
              <a:rPr lang="el-GR" sz="1600" dirty="0" err="1"/>
              <a:t>ρΟτα</a:t>
            </a:r>
            <a:r>
              <a:rPr lang="el-GR" sz="1600" dirty="0"/>
              <a:t> τους να </a:t>
            </a:r>
            <a:r>
              <a:rPr lang="el-GR" sz="1600" dirty="0" err="1"/>
              <a:t>ραΙνεις</a:t>
            </a:r>
            <a:br>
              <a:rPr lang="el-GR" sz="1600" dirty="0"/>
            </a:br>
            <a:r>
              <a:rPr lang="el-GR" sz="1600" dirty="0" err="1"/>
              <a:t>θαλασσΑκι</a:t>
            </a:r>
            <a:r>
              <a:rPr lang="el-GR" sz="1600" dirty="0"/>
              <a:t> μου και φέρε</a:t>
            </a:r>
            <a:br>
              <a:rPr lang="el-GR" sz="1600" dirty="0"/>
            </a:br>
            <a:r>
              <a:rPr lang="el-GR" sz="1600" dirty="0"/>
              <a:t>το </a:t>
            </a:r>
            <a:r>
              <a:rPr lang="el-GR" sz="1600" dirty="0" err="1"/>
              <a:t>πουλ</a:t>
            </a:r>
            <a:r>
              <a:rPr lang="en-US" sz="1600" dirty="0"/>
              <a:t>A</a:t>
            </a:r>
            <a:r>
              <a:rPr lang="el-GR" sz="1600" dirty="0"/>
              <a:t>κι μου.</a:t>
            </a:r>
            <a:br>
              <a:rPr lang="el-GR" sz="1600" dirty="0"/>
            </a:br>
            <a:r>
              <a:rPr lang="el-GR" sz="1600" i="1" dirty="0">
                <a:solidFill>
                  <a:schemeClr val="accent4">
                    <a:lumMod val="60000"/>
                    <a:lumOff val="40000"/>
                  </a:schemeClr>
                </a:solidFill>
              </a:rPr>
              <a:t>Θάλασσα κι αλμυρό νερό      ΡΕΦΡΑΙΝ</a:t>
            </a:r>
            <a:br>
              <a:rPr lang="el-GR" sz="1600" i="1" dirty="0">
                <a:solidFill>
                  <a:schemeClr val="accent4">
                    <a:lumMod val="60000"/>
                    <a:lumOff val="40000"/>
                  </a:schemeClr>
                </a:solidFill>
              </a:rPr>
            </a:br>
            <a:r>
              <a:rPr lang="el-GR" sz="1600" i="1" dirty="0">
                <a:solidFill>
                  <a:schemeClr val="accent4">
                    <a:lumMod val="60000"/>
                    <a:lumOff val="40000"/>
                  </a:schemeClr>
                </a:solidFill>
              </a:rPr>
              <a:t>να σε ξεχάσω δεν μπορώ.</a:t>
            </a:r>
            <a:br>
              <a:rPr lang="el-GR" sz="1600" i="1" dirty="0">
                <a:solidFill>
                  <a:schemeClr val="accent4">
                    <a:lumMod val="60000"/>
                    <a:lumOff val="40000"/>
                  </a:schemeClr>
                </a:solidFill>
              </a:rPr>
            </a:br>
            <a:r>
              <a:rPr lang="el-GR" sz="1600" i="1" dirty="0">
                <a:solidFill>
                  <a:schemeClr val="accent4">
                    <a:lumMod val="60000"/>
                    <a:lumOff val="40000"/>
                  </a:schemeClr>
                </a:solidFill>
              </a:rPr>
              <a:t>Να σε ξεχάσω δεν μπορώ</a:t>
            </a:r>
            <a:br>
              <a:rPr lang="el-GR" sz="1600" i="1" dirty="0">
                <a:solidFill>
                  <a:schemeClr val="accent4">
                    <a:lumMod val="60000"/>
                    <a:lumOff val="40000"/>
                  </a:schemeClr>
                </a:solidFill>
              </a:rPr>
            </a:br>
            <a:r>
              <a:rPr lang="el-GR" sz="1600" i="1" dirty="0">
                <a:solidFill>
                  <a:schemeClr val="accent4">
                    <a:lumMod val="60000"/>
                    <a:lumOff val="40000"/>
                  </a:schemeClr>
                </a:solidFill>
              </a:rPr>
              <a:t>θάλασσα κι αλμυρό νερό.</a:t>
            </a:r>
            <a:br>
              <a:rPr lang="el-GR" sz="1600" i="1" dirty="0">
                <a:solidFill>
                  <a:schemeClr val="accent4">
                    <a:lumMod val="60000"/>
                    <a:lumOff val="40000"/>
                  </a:schemeClr>
                </a:solidFill>
              </a:rPr>
            </a:br>
            <a:br>
              <a:rPr lang="el-GR" sz="1600" dirty="0">
                <a:solidFill>
                  <a:schemeClr val="accent4">
                    <a:lumMod val="60000"/>
                    <a:lumOff val="40000"/>
                  </a:schemeClr>
                </a:solidFill>
              </a:rPr>
            </a:br>
            <a:r>
              <a:rPr lang="el-GR" sz="1600" dirty="0" err="1"/>
              <a:t>ΘΑλασσα</a:t>
            </a:r>
            <a:r>
              <a:rPr lang="el-GR" sz="1600" dirty="0"/>
              <a:t>, </a:t>
            </a:r>
            <a:r>
              <a:rPr lang="el-GR" sz="1600" dirty="0" err="1"/>
              <a:t>θΑλασσα</a:t>
            </a:r>
            <a:r>
              <a:rPr lang="el-GR" sz="1600" dirty="0"/>
              <a:t> που τον</a:t>
            </a:r>
            <a:br>
              <a:rPr lang="el-GR" sz="1600" dirty="0"/>
            </a:br>
            <a:r>
              <a:rPr lang="en-US" sz="1600" dirty="0"/>
              <a:t>E</a:t>
            </a:r>
            <a:r>
              <a:rPr lang="el-GR" sz="1600" dirty="0" err="1"/>
              <a:t>πνιξες</a:t>
            </a:r>
            <a:r>
              <a:rPr lang="el-GR" sz="1600" dirty="0"/>
              <a:t> ωχ κι αμάν </a:t>
            </a:r>
            <a:r>
              <a:rPr lang="el-GR" sz="1600" dirty="0" err="1"/>
              <a:t>αμ</a:t>
            </a:r>
            <a:r>
              <a:rPr lang="en-US" sz="1600" dirty="0"/>
              <a:t>A</a:t>
            </a:r>
            <a:r>
              <a:rPr lang="el-GR" sz="1600" dirty="0"/>
              <a:t>ν</a:t>
            </a:r>
            <a:br>
              <a:rPr lang="el-GR" sz="1600" dirty="0"/>
            </a:br>
            <a:r>
              <a:rPr lang="el-GR" sz="1600" dirty="0"/>
              <a:t>της </a:t>
            </a:r>
            <a:r>
              <a:rPr lang="el-GR" sz="1600" dirty="0" err="1"/>
              <a:t>κοπελιΑς</a:t>
            </a:r>
            <a:r>
              <a:rPr lang="el-GR" sz="1600" dirty="0"/>
              <a:t> τον </a:t>
            </a:r>
            <a:r>
              <a:rPr lang="el-GR" sz="1600" dirty="0" err="1"/>
              <a:t>Αντρα</a:t>
            </a:r>
            <a:r>
              <a:rPr lang="el-GR" sz="1600" dirty="0"/>
              <a:t>,</a:t>
            </a:r>
            <a:br>
              <a:rPr lang="el-GR" sz="1600" dirty="0"/>
            </a:br>
            <a:r>
              <a:rPr lang="el-GR" sz="1600" dirty="0" err="1"/>
              <a:t>θαλασσΑκι</a:t>
            </a:r>
            <a:r>
              <a:rPr lang="el-GR" sz="1600" dirty="0"/>
              <a:t> μου και </a:t>
            </a:r>
            <a:r>
              <a:rPr lang="el-GR" sz="1600" dirty="0" err="1"/>
              <a:t>φΕρε</a:t>
            </a:r>
            <a:br>
              <a:rPr lang="el-GR" sz="1600" dirty="0"/>
            </a:br>
            <a:r>
              <a:rPr lang="el-GR" sz="1600" dirty="0"/>
              <a:t>το </a:t>
            </a:r>
            <a:r>
              <a:rPr lang="el-GR" sz="1600" dirty="0" err="1"/>
              <a:t>πουλΑκι</a:t>
            </a:r>
            <a:r>
              <a:rPr lang="el-GR" sz="1600" dirty="0"/>
              <a:t> μου.</a:t>
            </a:r>
            <a:br>
              <a:rPr lang="el-GR" dirty="0"/>
            </a:br>
            <a:r>
              <a:rPr lang="el-GR" sz="1600" dirty="0"/>
              <a:t>Κι η </a:t>
            </a:r>
            <a:r>
              <a:rPr lang="el-GR" sz="1600" dirty="0" err="1"/>
              <a:t>κοπελι</a:t>
            </a:r>
            <a:r>
              <a:rPr lang="en-US" sz="1600" dirty="0"/>
              <a:t>A</a:t>
            </a:r>
            <a:r>
              <a:rPr lang="el-GR" sz="1600" dirty="0"/>
              <a:t> κι η κοπελιά</a:t>
            </a:r>
            <a:br>
              <a:rPr lang="el-GR" sz="1600" dirty="0"/>
            </a:br>
            <a:r>
              <a:rPr lang="el-GR" sz="1600" dirty="0"/>
              <a:t>είναι μικρή </a:t>
            </a:r>
            <a:r>
              <a:rPr lang="el-GR" sz="1600" dirty="0" err="1"/>
              <a:t>θαλασσ</a:t>
            </a:r>
            <a:r>
              <a:rPr lang="en-US" sz="1600" dirty="0"/>
              <a:t>A</a:t>
            </a:r>
            <a:r>
              <a:rPr lang="el-GR" sz="1600" dirty="0"/>
              <a:t>κι μου</a:t>
            </a:r>
            <a:br>
              <a:rPr lang="el-GR" sz="1600" dirty="0"/>
            </a:br>
            <a:r>
              <a:rPr lang="el-GR" sz="1600" dirty="0"/>
              <a:t>και δεν της παν τα μαύρα</a:t>
            </a:r>
            <a:br>
              <a:rPr lang="el-GR" sz="1600" dirty="0"/>
            </a:br>
            <a:r>
              <a:rPr lang="el-GR" sz="1600" dirty="0" err="1"/>
              <a:t>θαλασσΑκι</a:t>
            </a:r>
            <a:r>
              <a:rPr lang="el-GR" sz="1600" dirty="0"/>
              <a:t> μου και φέρε</a:t>
            </a:r>
            <a:br>
              <a:rPr lang="el-GR" sz="1600" dirty="0"/>
            </a:br>
            <a:r>
              <a:rPr lang="el-GR" sz="1600" dirty="0"/>
              <a:t>το </a:t>
            </a:r>
            <a:r>
              <a:rPr lang="el-GR" sz="1600" dirty="0" err="1"/>
              <a:t>πουλΑκι</a:t>
            </a:r>
            <a:r>
              <a:rPr lang="el-GR" sz="1600" dirty="0"/>
              <a:t> μου.</a:t>
            </a:r>
            <a:br>
              <a:rPr lang="el-GR" sz="1600" dirty="0"/>
            </a:br>
            <a:br>
              <a:rPr lang="el-GR" sz="1600" dirty="0"/>
            </a:br>
            <a:r>
              <a:rPr lang="el-GR" sz="1600" i="1" dirty="0" err="1">
                <a:solidFill>
                  <a:schemeClr val="accent4">
                    <a:lumMod val="60000"/>
                    <a:lumOff val="40000"/>
                  </a:schemeClr>
                </a:solidFill>
              </a:rPr>
              <a:t>ΘΑλασσα</a:t>
            </a:r>
            <a:r>
              <a:rPr lang="el-GR" sz="1600" i="1" dirty="0">
                <a:solidFill>
                  <a:schemeClr val="accent4">
                    <a:lumMod val="60000"/>
                    <a:lumOff val="40000"/>
                  </a:schemeClr>
                </a:solidFill>
              </a:rPr>
              <a:t> κι αλμυρό νερό     ΡΕΦΡΑΙΝ</a:t>
            </a:r>
            <a:br>
              <a:rPr lang="el-GR" sz="1600" i="1" dirty="0">
                <a:solidFill>
                  <a:schemeClr val="accent4">
                    <a:lumMod val="60000"/>
                    <a:lumOff val="40000"/>
                  </a:schemeClr>
                </a:solidFill>
              </a:rPr>
            </a:br>
            <a:r>
              <a:rPr lang="el-GR" sz="1600" i="1" dirty="0">
                <a:solidFill>
                  <a:schemeClr val="accent4">
                    <a:lumMod val="60000"/>
                    <a:lumOff val="40000"/>
                  </a:schemeClr>
                </a:solidFill>
              </a:rPr>
              <a:t>να σε ξεχάσω δεν μπορώ.</a:t>
            </a:r>
            <a:br>
              <a:rPr lang="el-GR" sz="1600" i="1" dirty="0">
                <a:solidFill>
                  <a:schemeClr val="accent4">
                    <a:lumMod val="60000"/>
                    <a:lumOff val="40000"/>
                  </a:schemeClr>
                </a:solidFill>
              </a:rPr>
            </a:br>
            <a:r>
              <a:rPr lang="el-GR" sz="1600" i="1" dirty="0">
                <a:solidFill>
                  <a:schemeClr val="accent4">
                    <a:lumMod val="60000"/>
                    <a:lumOff val="40000"/>
                  </a:schemeClr>
                </a:solidFill>
              </a:rPr>
              <a:t>Να σε ξεχάσω δεν μπορώ</a:t>
            </a:r>
            <a:br>
              <a:rPr lang="el-GR" sz="1600" i="1" dirty="0">
                <a:solidFill>
                  <a:schemeClr val="accent4">
                    <a:lumMod val="60000"/>
                    <a:lumOff val="40000"/>
                  </a:schemeClr>
                </a:solidFill>
              </a:rPr>
            </a:br>
            <a:r>
              <a:rPr lang="el-GR" sz="1600" i="1" dirty="0">
                <a:solidFill>
                  <a:schemeClr val="accent4">
                    <a:lumMod val="60000"/>
                    <a:lumOff val="40000"/>
                  </a:schemeClr>
                </a:solidFill>
              </a:rPr>
              <a:t>θάλασσα κι αλμυρό νερό.</a:t>
            </a:r>
            <a:br>
              <a:rPr lang="el-GR" sz="1600" dirty="0">
                <a:solidFill>
                  <a:schemeClr val="accent4">
                    <a:lumMod val="60000"/>
                    <a:lumOff val="40000"/>
                  </a:schemeClr>
                </a:solidFill>
              </a:rPr>
            </a:br>
            <a:endParaRPr lang="el-GR" sz="1600" dirty="0">
              <a:solidFill>
                <a:schemeClr val="accent4">
                  <a:lumMod val="60000"/>
                  <a:lumOff val="40000"/>
                </a:schemeClr>
              </a:solidFill>
            </a:endParaRPr>
          </a:p>
        </p:txBody>
      </p:sp>
      <p:sp>
        <p:nvSpPr>
          <p:cNvPr id="4" name="Ορθογώνιο 3">
            <a:extLst>
              <a:ext uri="{FF2B5EF4-FFF2-40B4-BE49-F238E27FC236}">
                <a16:creationId xmlns:a16="http://schemas.microsoft.com/office/drawing/2014/main" id="{64F48D50-304A-4B0D-A43E-19E32C4950BD}"/>
              </a:ext>
            </a:extLst>
          </p:cNvPr>
          <p:cNvSpPr/>
          <p:nvPr/>
        </p:nvSpPr>
        <p:spPr>
          <a:xfrm>
            <a:off x="6273800" y="402323"/>
            <a:ext cx="6096000" cy="738664"/>
          </a:xfrm>
          <a:prstGeom prst="rect">
            <a:avLst/>
          </a:prstGeom>
        </p:spPr>
        <p:txBody>
          <a:bodyPr>
            <a:spAutoFit/>
          </a:bodyPr>
          <a:lstStyle/>
          <a:p>
            <a:r>
              <a:rPr lang="el-GR" sz="2400" b="1" i="1" dirty="0"/>
              <a:t>ΤΟ ΘΑΛΑΣΣΑΚΙ</a:t>
            </a:r>
            <a:br>
              <a:rPr lang="el-GR" b="1" i="1" dirty="0"/>
            </a:br>
            <a:endParaRPr lang="el-GR" b="1" i="1" dirty="0"/>
          </a:p>
        </p:txBody>
      </p:sp>
      <p:pic>
        <p:nvPicPr>
          <p:cNvPr id="2050" name="Picture 2" descr="20 από τα ωραιότερα ελληνικά νησιά | Skyscanner Greece">
            <a:extLst>
              <a:ext uri="{FF2B5EF4-FFF2-40B4-BE49-F238E27FC236}">
                <a16:creationId xmlns:a16="http://schemas.microsoft.com/office/drawing/2014/main" id="{A73CA6C3-C8A5-43BC-BF9D-3AD19350F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2718827"/>
            <a:ext cx="4385235" cy="237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926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1C37A22D-687A-4C5E-B584-B402B794F248}"/>
              </a:ext>
            </a:extLst>
          </p:cNvPr>
          <p:cNvSpPr/>
          <p:nvPr/>
        </p:nvSpPr>
        <p:spPr>
          <a:xfrm>
            <a:off x="1030940" y="1792941"/>
            <a:ext cx="7091084" cy="369332"/>
          </a:xfrm>
          <a:prstGeom prst="rect">
            <a:avLst/>
          </a:prstGeom>
        </p:spPr>
        <p:txBody>
          <a:bodyPr wrap="square">
            <a:spAutoFit/>
          </a:bodyPr>
          <a:lstStyle/>
          <a:p>
            <a:r>
              <a:rPr lang="en-US" dirty="0"/>
              <a:t>https://www.youtube.com/watch?v=CRuvq1BwRXo</a:t>
            </a:r>
            <a:endParaRPr lang="el-GR" dirty="0"/>
          </a:p>
        </p:txBody>
      </p:sp>
      <p:sp>
        <p:nvSpPr>
          <p:cNvPr id="3" name="Ορθογώνιο 2">
            <a:extLst>
              <a:ext uri="{FF2B5EF4-FFF2-40B4-BE49-F238E27FC236}">
                <a16:creationId xmlns:a16="http://schemas.microsoft.com/office/drawing/2014/main" id="{5383A764-3326-4EE8-A2DC-E4860C7591D9}"/>
              </a:ext>
            </a:extLst>
          </p:cNvPr>
          <p:cNvSpPr/>
          <p:nvPr/>
        </p:nvSpPr>
        <p:spPr>
          <a:xfrm>
            <a:off x="1030939" y="896471"/>
            <a:ext cx="7512426" cy="400110"/>
          </a:xfrm>
          <a:prstGeom prst="rect">
            <a:avLst/>
          </a:prstGeom>
        </p:spPr>
        <p:txBody>
          <a:bodyPr wrap="square">
            <a:spAutoFit/>
          </a:bodyPr>
          <a:lstStyle/>
          <a:p>
            <a:r>
              <a:rPr lang="el-GR" sz="2000" dirty="0">
                <a:solidFill>
                  <a:srgbClr val="FFFF00"/>
                </a:solidFill>
              </a:rPr>
              <a:t>Παιδικά Τραγούδια και άλλα σχετικά με τη θάλασσα</a:t>
            </a:r>
          </a:p>
        </p:txBody>
      </p:sp>
      <p:sp>
        <p:nvSpPr>
          <p:cNvPr id="4" name="Ορθογώνιο 3">
            <a:extLst>
              <a:ext uri="{FF2B5EF4-FFF2-40B4-BE49-F238E27FC236}">
                <a16:creationId xmlns:a16="http://schemas.microsoft.com/office/drawing/2014/main" id="{E0BD9D21-26CB-41DE-8116-A6D0C296AAB9}"/>
              </a:ext>
            </a:extLst>
          </p:cNvPr>
          <p:cNvSpPr/>
          <p:nvPr/>
        </p:nvSpPr>
        <p:spPr>
          <a:xfrm>
            <a:off x="1030939" y="2587806"/>
            <a:ext cx="7643299" cy="369332"/>
          </a:xfrm>
          <a:prstGeom prst="rect">
            <a:avLst/>
          </a:prstGeom>
        </p:spPr>
        <p:txBody>
          <a:bodyPr wrap="square">
            <a:spAutoFit/>
          </a:bodyPr>
          <a:lstStyle/>
          <a:p>
            <a:r>
              <a:rPr lang="el-GR" dirty="0">
                <a:latin typeface="Roboto"/>
              </a:rPr>
              <a:t>Ζουζούνια - Εις τον αφρό της θάλασσας (Official)</a:t>
            </a:r>
            <a:endParaRPr lang="el-GR" b="0" i="0" dirty="0">
              <a:effectLst/>
              <a:latin typeface="Roboto"/>
            </a:endParaRPr>
          </a:p>
        </p:txBody>
      </p:sp>
      <p:sp>
        <p:nvSpPr>
          <p:cNvPr id="6" name="Ορθογώνιο 5">
            <a:extLst>
              <a:ext uri="{FF2B5EF4-FFF2-40B4-BE49-F238E27FC236}">
                <a16:creationId xmlns:a16="http://schemas.microsoft.com/office/drawing/2014/main" id="{C7F377E0-CF88-4462-A92E-115EEDBB0941}"/>
              </a:ext>
            </a:extLst>
          </p:cNvPr>
          <p:cNvSpPr/>
          <p:nvPr/>
        </p:nvSpPr>
        <p:spPr>
          <a:xfrm>
            <a:off x="1030939" y="2218474"/>
            <a:ext cx="9610168" cy="369332"/>
          </a:xfrm>
          <a:prstGeom prst="rect">
            <a:avLst/>
          </a:prstGeom>
        </p:spPr>
        <p:txBody>
          <a:bodyPr wrap="square">
            <a:spAutoFit/>
          </a:bodyPr>
          <a:lstStyle/>
          <a:p>
            <a:r>
              <a:rPr lang="en-US" dirty="0"/>
              <a:t>https://www.youtube.com/watch?v=pzemU18W3wc</a:t>
            </a:r>
            <a:endParaRPr lang="el-GR" dirty="0"/>
          </a:p>
        </p:txBody>
      </p:sp>
      <p:sp>
        <p:nvSpPr>
          <p:cNvPr id="7" name="Ορθογώνιο 6">
            <a:extLst>
              <a:ext uri="{FF2B5EF4-FFF2-40B4-BE49-F238E27FC236}">
                <a16:creationId xmlns:a16="http://schemas.microsoft.com/office/drawing/2014/main" id="{184845A3-866D-4D43-8CFC-301D9EC901A6}"/>
              </a:ext>
            </a:extLst>
          </p:cNvPr>
          <p:cNvSpPr/>
          <p:nvPr/>
        </p:nvSpPr>
        <p:spPr>
          <a:xfrm>
            <a:off x="1030939" y="2957138"/>
            <a:ext cx="8408895" cy="369332"/>
          </a:xfrm>
          <a:prstGeom prst="rect">
            <a:avLst/>
          </a:prstGeom>
        </p:spPr>
        <p:txBody>
          <a:bodyPr wrap="square">
            <a:spAutoFit/>
          </a:bodyPr>
          <a:lstStyle/>
          <a:p>
            <a:r>
              <a:rPr lang="el-GR" dirty="0">
                <a:latin typeface="Roboto"/>
              </a:rPr>
              <a:t>Παιδική Χορωδία Σπύρου Λάμπρου - Τζαμάικα (</a:t>
            </a:r>
            <a:r>
              <a:rPr lang="en-US" dirty="0">
                <a:latin typeface="Roboto"/>
              </a:rPr>
              <a:t>Official Lyric Video)</a:t>
            </a:r>
            <a:endParaRPr lang="en-US" b="0" i="0" dirty="0">
              <a:effectLst/>
              <a:latin typeface="Roboto"/>
            </a:endParaRPr>
          </a:p>
        </p:txBody>
      </p:sp>
      <p:sp>
        <p:nvSpPr>
          <p:cNvPr id="13" name="Ορθογώνιο 12">
            <a:extLst>
              <a:ext uri="{FF2B5EF4-FFF2-40B4-BE49-F238E27FC236}">
                <a16:creationId xmlns:a16="http://schemas.microsoft.com/office/drawing/2014/main" id="{DEB60E11-74A6-4FA5-A7D5-E6280D106B5C}"/>
              </a:ext>
            </a:extLst>
          </p:cNvPr>
          <p:cNvSpPr/>
          <p:nvPr/>
        </p:nvSpPr>
        <p:spPr>
          <a:xfrm>
            <a:off x="1030939" y="3326470"/>
            <a:ext cx="6813179" cy="369332"/>
          </a:xfrm>
          <a:prstGeom prst="rect">
            <a:avLst/>
          </a:prstGeom>
        </p:spPr>
        <p:txBody>
          <a:bodyPr wrap="square">
            <a:spAutoFit/>
          </a:bodyPr>
          <a:lstStyle/>
          <a:p>
            <a:r>
              <a:rPr lang="el-GR" dirty="0">
                <a:latin typeface="Roboto"/>
              </a:rPr>
              <a:t>Ήταν ένα μικρό καράβι - Παιδική χορωδία Σπύρου Λάμπρου</a:t>
            </a:r>
            <a:endParaRPr lang="el-GR" b="0" i="0" dirty="0">
              <a:effectLst/>
              <a:latin typeface="Roboto"/>
            </a:endParaRPr>
          </a:p>
        </p:txBody>
      </p:sp>
      <p:sp>
        <p:nvSpPr>
          <p:cNvPr id="14" name="Ορθογώνιο 13">
            <a:extLst>
              <a:ext uri="{FF2B5EF4-FFF2-40B4-BE49-F238E27FC236}">
                <a16:creationId xmlns:a16="http://schemas.microsoft.com/office/drawing/2014/main" id="{88990400-5F43-422E-9A34-0E6DD9286691}"/>
              </a:ext>
            </a:extLst>
          </p:cNvPr>
          <p:cNvSpPr/>
          <p:nvPr/>
        </p:nvSpPr>
        <p:spPr>
          <a:xfrm>
            <a:off x="1030940" y="3695802"/>
            <a:ext cx="10488708" cy="369332"/>
          </a:xfrm>
          <a:prstGeom prst="rect">
            <a:avLst/>
          </a:prstGeom>
        </p:spPr>
        <p:txBody>
          <a:bodyPr wrap="square">
            <a:spAutoFit/>
          </a:bodyPr>
          <a:lstStyle/>
          <a:p>
            <a:r>
              <a:rPr lang="el-GR" dirty="0">
                <a:latin typeface="Roboto"/>
              </a:rPr>
              <a:t>ΚΑΤΩ ΣΤΟ ΓΙΑΛΟ * Παιδική χορωδία Σπύρου Λάμπρου * 10-12-2017 * FHD1080p</a:t>
            </a:r>
            <a:endParaRPr lang="el-GR" b="0" i="0" dirty="0">
              <a:effectLst/>
              <a:latin typeface="Roboto"/>
            </a:endParaRPr>
          </a:p>
        </p:txBody>
      </p:sp>
      <p:sp>
        <p:nvSpPr>
          <p:cNvPr id="15" name="Ορθογώνιο 14">
            <a:extLst>
              <a:ext uri="{FF2B5EF4-FFF2-40B4-BE49-F238E27FC236}">
                <a16:creationId xmlns:a16="http://schemas.microsoft.com/office/drawing/2014/main" id="{59FC54FA-77B7-4560-AB22-0B3EB4F99222}"/>
              </a:ext>
            </a:extLst>
          </p:cNvPr>
          <p:cNvSpPr/>
          <p:nvPr/>
        </p:nvSpPr>
        <p:spPr>
          <a:xfrm>
            <a:off x="1093693" y="4608241"/>
            <a:ext cx="8803341" cy="369332"/>
          </a:xfrm>
          <a:prstGeom prst="rect">
            <a:avLst/>
          </a:prstGeom>
        </p:spPr>
        <p:txBody>
          <a:bodyPr wrap="square">
            <a:spAutoFit/>
          </a:bodyPr>
          <a:lstStyle/>
          <a:p>
            <a:r>
              <a:rPr lang="el-GR" dirty="0">
                <a:latin typeface="Roboto"/>
              </a:rPr>
              <a:t>Παιδική Χορωδία Σπύρου Λάμπρου - Παποράκι Του </a:t>
            </a:r>
            <a:r>
              <a:rPr lang="el-GR" dirty="0" err="1">
                <a:latin typeface="Roboto"/>
              </a:rPr>
              <a:t>Μπουρνόβα</a:t>
            </a:r>
            <a:r>
              <a:rPr lang="el-GR" dirty="0">
                <a:latin typeface="Roboto"/>
              </a:rPr>
              <a:t> (Official </a:t>
            </a:r>
            <a:r>
              <a:rPr lang="el-GR" dirty="0" err="1">
                <a:latin typeface="Roboto"/>
              </a:rPr>
              <a:t>Lyric</a:t>
            </a:r>
            <a:r>
              <a:rPr lang="el-GR" dirty="0">
                <a:latin typeface="Roboto"/>
              </a:rPr>
              <a:t> </a:t>
            </a:r>
            <a:r>
              <a:rPr lang="el-GR" dirty="0" err="1">
                <a:latin typeface="Roboto"/>
              </a:rPr>
              <a:t>Video</a:t>
            </a:r>
            <a:r>
              <a:rPr lang="el-GR" dirty="0">
                <a:latin typeface="Roboto"/>
              </a:rPr>
              <a:t>)</a:t>
            </a:r>
            <a:endParaRPr lang="el-GR" b="0" i="0" dirty="0">
              <a:effectLst/>
              <a:latin typeface="Roboto"/>
            </a:endParaRPr>
          </a:p>
        </p:txBody>
      </p:sp>
      <p:sp>
        <p:nvSpPr>
          <p:cNvPr id="16" name="Ορθογώνιο 15">
            <a:extLst>
              <a:ext uri="{FF2B5EF4-FFF2-40B4-BE49-F238E27FC236}">
                <a16:creationId xmlns:a16="http://schemas.microsoft.com/office/drawing/2014/main" id="{E6D7257C-DBD9-4DAB-8529-CA102683A9F8}"/>
              </a:ext>
            </a:extLst>
          </p:cNvPr>
          <p:cNvSpPr/>
          <p:nvPr/>
        </p:nvSpPr>
        <p:spPr>
          <a:xfrm>
            <a:off x="1093693" y="5008861"/>
            <a:ext cx="11340353" cy="369332"/>
          </a:xfrm>
          <a:prstGeom prst="rect">
            <a:avLst/>
          </a:prstGeom>
        </p:spPr>
        <p:txBody>
          <a:bodyPr wrap="square">
            <a:spAutoFit/>
          </a:bodyPr>
          <a:lstStyle/>
          <a:p>
            <a:r>
              <a:rPr lang="el-GR" dirty="0" err="1">
                <a:latin typeface="Roboto"/>
              </a:rPr>
              <a:t>Kαλογιάννης</a:t>
            </a:r>
            <a:r>
              <a:rPr lang="el-GR" dirty="0">
                <a:latin typeface="Roboto"/>
              </a:rPr>
              <a:t> Αντώνης ~ '</a:t>
            </a:r>
            <a:r>
              <a:rPr lang="el-GR" dirty="0" err="1">
                <a:latin typeface="Roboto"/>
              </a:rPr>
              <a:t>Ορτσα</a:t>
            </a:r>
            <a:r>
              <a:rPr lang="el-GR" dirty="0">
                <a:latin typeface="Roboto"/>
              </a:rPr>
              <a:t> τα Πανιά</a:t>
            </a:r>
            <a:endParaRPr lang="el-GR" b="0" i="0" dirty="0">
              <a:effectLst/>
              <a:latin typeface="Roboto"/>
            </a:endParaRPr>
          </a:p>
        </p:txBody>
      </p:sp>
      <p:sp>
        <p:nvSpPr>
          <p:cNvPr id="17" name="Ορθογώνιο 16">
            <a:extLst>
              <a:ext uri="{FF2B5EF4-FFF2-40B4-BE49-F238E27FC236}">
                <a16:creationId xmlns:a16="http://schemas.microsoft.com/office/drawing/2014/main" id="{BD5FE83A-A095-4DD5-8135-F7BBC46E611A}"/>
              </a:ext>
            </a:extLst>
          </p:cNvPr>
          <p:cNvSpPr/>
          <p:nvPr/>
        </p:nvSpPr>
        <p:spPr>
          <a:xfrm>
            <a:off x="1093694" y="4207621"/>
            <a:ext cx="8875058" cy="369332"/>
          </a:xfrm>
          <a:prstGeom prst="rect">
            <a:avLst/>
          </a:prstGeom>
        </p:spPr>
        <p:txBody>
          <a:bodyPr wrap="square">
            <a:spAutoFit/>
          </a:bodyPr>
          <a:lstStyle/>
          <a:p>
            <a:r>
              <a:rPr lang="el-GR" dirty="0">
                <a:latin typeface="Roboto"/>
              </a:rPr>
              <a:t>Διονύσης Σαββόπουλος - Θαλασσογραφία - </a:t>
            </a:r>
            <a:r>
              <a:rPr lang="en-US" dirty="0">
                <a:latin typeface="Roboto"/>
              </a:rPr>
              <a:t>Official Audio Release</a:t>
            </a:r>
            <a:r>
              <a:rPr lang="el-GR" dirty="0">
                <a:latin typeface="Roboto"/>
              </a:rPr>
              <a:t> ( εναλλακτικά)</a:t>
            </a:r>
            <a:endParaRPr lang="en-US" b="0" i="0" dirty="0">
              <a:effectLst/>
              <a:latin typeface="Roboto"/>
            </a:endParaRPr>
          </a:p>
        </p:txBody>
      </p:sp>
      <p:sp>
        <p:nvSpPr>
          <p:cNvPr id="18" name="Ορθογώνιο 17">
            <a:extLst>
              <a:ext uri="{FF2B5EF4-FFF2-40B4-BE49-F238E27FC236}">
                <a16:creationId xmlns:a16="http://schemas.microsoft.com/office/drawing/2014/main" id="{3D34DBA2-0D7A-44C3-826F-2787414803FF}"/>
              </a:ext>
            </a:extLst>
          </p:cNvPr>
          <p:cNvSpPr/>
          <p:nvPr/>
        </p:nvSpPr>
        <p:spPr>
          <a:xfrm>
            <a:off x="1093693" y="5437524"/>
            <a:ext cx="18772092" cy="369332"/>
          </a:xfrm>
          <a:prstGeom prst="rect">
            <a:avLst/>
          </a:prstGeom>
        </p:spPr>
        <p:txBody>
          <a:bodyPr wrap="square">
            <a:spAutoFit/>
          </a:bodyPr>
          <a:lstStyle/>
          <a:p>
            <a:r>
              <a:rPr lang="el-GR" dirty="0">
                <a:latin typeface="Roboto"/>
              </a:rPr>
              <a:t>Ιουλία </a:t>
            </a:r>
            <a:r>
              <a:rPr lang="el-GR" dirty="0" err="1">
                <a:latin typeface="Roboto"/>
              </a:rPr>
              <a:t>Καραπατάκη</a:t>
            </a:r>
            <a:r>
              <a:rPr lang="el-GR" dirty="0">
                <a:latin typeface="Roboto"/>
              </a:rPr>
              <a:t> &amp; </a:t>
            </a:r>
            <a:r>
              <a:rPr lang="el-GR" dirty="0" err="1">
                <a:latin typeface="Roboto"/>
              </a:rPr>
              <a:t>Χατζηαγγελάκης</a:t>
            </a:r>
            <a:r>
              <a:rPr lang="el-GR" dirty="0">
                <a:latin typeface="Roboto"/>
              </a:rPr>
              <a:t> - </a:t>
            </a:r>
            <a:r>
              <a:rPr lang="el-GR" dirty="0" err="1">
                <a:latin typeface="Roboto"/>
              </a:rPr>
              <a:t>Θαλασσάκι</a:t>
            </a:r>
            <a:r>
              <a:rPr lang="el-GR" dirty="0">
                <a:latin typeface="Roboto"/>
              </a:rPr>
              <a:t> μου </a:t>
            </a:r>
            <a:r>
              <a:rPr lang="el-GR" dirty="0">
                <a:latin typeface="Roboto"/>
                <a:hlinkClick r:id="rId2"/>
              </a:rPr>
              <a:t>#</a:t>
            </a:r>
            <a:r>
              <a:rPr lang="el-GR" dirty="0" err="1">
                <a:latin typeface="Roboto"/>
                <a:hlinkClick r:id="rId2"/>
              </a:rPr>
              <a:t>takalanta</a:t>
            </a:r>
            <a:r>
              <a:rPr lang="el-GR" dirty="0">
                <a:latin typeface="Roboto"/>
              </a:rPr>
              <a:t> (παραδοσιακό)</a:t>
            </a:r>
            <a:endParaRPr lang="el-GR" b="0" i="0" dirty="0">
              <a:effectLst/>
              <a:latin typeface="Roboto"/>
            </a:endParaRPr>
          </a:p>
        </p:txBody>
      </p:sp>
    </p:spTree>
    <p:extLst>
      <p:ext uri="{BB962C8B-B14F-4D97-AF65-F5344CB8AC3E}">
        <p14:creationId xmlns:p14="http://schemas.microsoft.com/office/powerpoint/2010/main" val="4003948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it Greece | Mήλος">
            <a:extLst>
              <a:ext uri="{FF2B5EF4-FFF2-40B4-BE49-F238E27FC236}">
                <a16:creationId xmlns:a16="http://schemas.microsoft.com/office/drawing/2014/main" id="{5A517A3C-14E6-40C1-957B-E48E0D00D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895" y="692804"/>
            <a:ext cx="5065058" cy="36192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Μήλος | Διακοπές στη Κυκλάδες | Discover Greece">
            <a:extLst>
              <a:ext uri="{FF2B5EF4-FFF2-40B4-BE49-F238E27FC236}">
                <a16:creationId xmlns:a16="http://schemas.microsoft.com/office/drawing/2014/main" id="{9047A290-9E8F-46AD-81E4-B9B0F60C0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718" y="2904565"/>
            <a:ext cx="5387788" cy="339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24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B9B1E2-433C-4935-92A5-8657AE641AAD}"/>
              </a:ext>
            </a:extLst>
          </p:cNvPr>
          <p:cNvSpPr>
            <a:spLocks noGrp="1"/>
          </p:cNvSpPr>
          <p:nvPr>
            <p:ph type="title"/>
          </p:nvPr>
        </p:nvSpPr>
        <p:spPr>
          <a:xfrm>
            <a:off x="684211" y="1380566"/>
            <a:ext cx="8534401" cy="582705"/>
          </a:xfrm>
        </p:spPr>
        <p:txBody>
          <a:bodyPr>
            <a:normAutofit fontScale="90000"/>
          </a:bodyPr>
          <a:lstStyle/>
          <a:p>
            <a:r>
              <a:rPr lang="el-GR" dirty="0"/>
              <a:t>Η </a:t>
            </a:r>
            <a:r>
              <a:rPr lang="el-GR" dirty="0" err="1"/>
              <a:t>θαλασσα</a:t>
            </a:r>
            <a:endParaRPr lang="el-GR" dirty="0"/>
          </a:p>
        </p:txBody>
      </p:sp>
      <p:sp>
        <p:nvSpPr>
          <p:cNvPr id="3" name="Θέση κειμένου 2">
            <a:extLst>
              <a:ext uri="{FF2B5EF4-FFF2-40B4-BE49-F238E27FC236}">
                <a16:creationId xmlns:a16="http://schemas.microsoft.com/office/drawing/2014/main" id="{0892F9C0-2457-4202-B053-4DCB59D32030}"/>
              </a:ext>
            </a:extLst>
          </p:cNvPr>
          <p:cNvSpPr>
            <a:spLocks noGrp="1"/>
          </p:cNvSpPr>
          <p:nvPr>
            <p:ph type="body" idx="1"/>
          </p:nvPr>
        </p:nvSpPr>
        <p:spPr>
          <a:xfrm>
            <a:off x="684212" y="2160493"/>
            <a:ext cx="8534400" cy="4177553"/>
          </a:xfrm>
        </p:spPr>
        <p:txBody>
          <a:bodyPr>
            <a:normAutofit lnSpcReduction="10000"/>
          </a:bodyPr>
          <a:lstStyle/>
          <a:p>
            <a:r>
              <a:rPr lang="el-GR" dirty="0">
                <a:solidFill>
                  <a:schemeClr val="bg2">
                    <a:lumMod val="50000"/>
                  </a:schemeClr>
                </a:solidFill>
              </a:rPr>
              <a:t>Προτείνουμε στα παιδιά να μιλήσουμε για τις ομορφιές της θάλασσας και τα χαρακτηριστικά της.</a:t>
            </a:r>
          </a:p>
          <a:p>
            <a:r>
              <a:rPr lang="el-GR" dirty="0">
                <a:solidFill>
                  <a:schemeClr val="bg2">
                    <a:lumMod val="50000"/>
                  </a:schemeClr>
                </a:solidFill>
              </a:rPr>
              <a:t>Τι χρώμα έχει η θάλασσα</a:t>
            </a:r>
            <a:r>
              <a:rPr lang="en-US" dirty="0">
                <a:solidFill>
                  <a:schemeClr val="bg2">
                    <a:lumMod val="50000"/>
                  </a:schemeClr>
                </a:solidFill>
              </a:rPr>
              <a:t>;</a:t>
            </a:r>
            <a:endParaRPr lang="el-GR" dirty="0">
              <a:solidFill>
                <a:schemeClr val="bg2">
                  <a:lumMod val="50000"/>
                </a:schemeClr>
              </a:solidFill>
            </a:endParaRPr>
          </a:p>
          <a:p>
            <a:r>
              <a:rPr lang="el-GR" dirty="0">
                <a:solidFill>
                  <a:schemeClr val="bg2">
                    <a:lumMod val="50000"/>
                  </a:schemeClr>
                </a:solidFill>
              </a:rPr>
              <a:t>Τι γεύση έχει η θάλασσα</a:t>
            </a:r>
            <a:r>
              <a:rPr lang="en-US" dirty="0">
                <a:solidFill>
                  <a:schemeClr val="bg2">
                    <a:lumMod val="50000"/>
                  </a:schemeClr>
                </a:solidFill>
              </a:rPr>
              <a:t>;</a:t>
            </a:r>
            <a:endParaRPr lang="el-GR" dirty="0">
              <a:solidFill>
                <a:schemeClr val="bg2">
                  <a:lumMod val="50000"/>
                </a:schemeClr>
              </a:solidFill>
            </a:endParaRPr>
          </a:p>
          <a:p>
            <a:r>
              <a:rPr lang="el-GR" dirty="0">
                <a:solidFill>
                  <a:schemeClr val="bg2">
                    <a:lumMod val="50000"/>
                  </a:schemeClr>
                </a:solidFill>
              </a:rPr>
              <a:t>Ποια ψάρια ζουν στο βυθό της</a:t>
            </a:r>
            <a:r>
              <a:rPr lang="en-US" dirty="0">
                <a:solidFill>
                  <a:schemeClr val="bg2">
                    <a:lumMod val="50000"/>
                  </a:schemeClr>
                </a:solidFill>
              </a:rPr>
              <a:t>;</a:t>
            </a:r>
            <a:endParaRPr lang="el-GR" dirty="0">
              <a:solidFill>
                <a:schemeClr val="bg2">
                  <a:lumMod val="50000"/>
                </a:schemeClr>
              </a:solidFill>
            </a:endParaRPr>
          </a:p>
          <a:p>
            <a:r>
              <a:rPr lang="el-GR" dirty="0">
                <a:solidFill>
                  <a:schemeClr val="bg2">
                    <a:lumMod val="50000"/>
                  </a:schemeClr>
                </a:solidFill>
              </a:rPr>
              <a:t>Ποιοι άνθρωποι ζουν από τη θάλασσα</a:t>
            </a:r>
            <a:r>
              <a:rPr lang="en-US" dirty="0">
                <a:solidFill>
                  <a:schemeClr val="bg2">
                    <a:lumMod val="50000"/>
                  </a:schemeClr>
                </a:solidFill>
              </a:rPr>
              <a:t>;</a:t>
            </a:r>
            <a:endParaRPr lang="el-GR" dirty="0">
              <a:solidFill>
                <a:schemeClr val="bg2">
                  <a:lumMod val="50000"/>
                </a:schemeClr>
              </a:solidFill>
            </a:endParaRPr>
          </a:p>
          <a:p>
            <a:r>
              <a:rPr lang="el-GR" dirty="0">
                <a:solidFill>
                  <a:schemeClr val="bg2">
                    <a:lumMod val="50000"/>
                  </a:schemeClr>
                </a:solidFill>
              </a:rPr>
              <a:t>Πως η θάλασσα δένει τους ανθρώπους</a:t>
            </a:r>
            <a:r>
              <a:rPr lang="en-US" dirty="0">
                <a:solidFill>
                  <a:schemeClr val="bg2">
                    <a:lumMod val="50000"/>
                  </a:schemeClr>
                </a:solidFill>
              </a:rPr>
              <a:t>;</a:t>
            </a:r>
            <a:endParaRPr lang="el-GR" dirty="0">
              <a:solidFill>
                <a:schemeClr val="bg2">
                  <a:lumMod val="50000"/>
                </a:schemeClr>
              </a:solidFill>
            </a:endParaRPr>
          </a:p>
          <a:p>
            <a:r>
              <a:rPr lang="el-GR" dirty="0">
                <a:solidFill>
                  <a:schemeClr val="bg2">
                    <a:lumMod val="50000"/>
                  </a:schemeClr>
                </a:solidFill>
              </a:rPr>
              <a:t>Ποια από τα παιδιά της τάξης έχουν επισκεφθεί κάποιο νησί</a:t>
            </a:r>
            <a:r>
              <a:rPr lang="en-US" dirty="0">
                <a:solidFill>
                  <a:schemeClr val="bg2">
                    <a:lumMod val="50000"/>
                  </a:schemeClr>
                </a:solidFill>
              </a:rPr>
              <a:t>;</a:t>
            </a:r>
            <a:endParaRPr lang="el-GR" dirty="0">
              <a:solidFill>
                <a:schemeClr val="bg2">
                  <a:lumMod val="50000"/>
                </a:schemeClr>
              </a:solidFill>
            </a:endParaRPr>
          </a:p>
          <a:p>
            <a:r>
              <a:rPr lang="el-GR" dirty="0">
                <a:solidFill>
                  <a:schemeClr val="bg2">
                    <a:lumMod val="50000"/>
                  </a:schemeClr>
                </a:solidFill>
              </a:rPr>
              <a:t>Με ποιο τρόπο</a:t>
            </a:r>
            <a:r>
              <a:rPr lang="en-US" dirty="0">
                <a:solidFill>
                  <a:schemeClr val="bg2">
                    <a:lumMod val="50000"/>
                  </a:schemeClr>
                </a:solidFill>
              </a:rPr>
              <a:t>;</a:t>
            </a:r>
          </a:p>
          <a:p>
            <a:r>
              <a:rPr lang="el-GR" dirty="0">
                <a:solidFill>
                  <a:schemeClr val="bg2">
                    <a:lumMod val="50000"/>
                  </a:schemeClr>
                </a:solidFill>
              </a:rPr>
              <a:t>Γιατί καμμιά φορά η θάλασσα θυμώνει</a:t>
            </a:r>
            <a:r>
              <a:rPr lang="en-US" dirty="0">
                <a:solidFill>
                  <a:schemeClr val="bg2">
                    <a:lumMod val="50000"/>
                  </a:schemeClr>
                </a:solidFill>
              </a:rPr>
              <a:t>;</a:t>
            </a:r>
            <a:endParaRPr lang="el-GR" dirty="0">
              <a:solidFill>
                <a:schemeClr val="bg2">
                  <a:lumMod val="50000"/>
                </a:schemeClr>
              </a:solidFill>
            </a:endParaRPr>
          </a:p>
          <a:p>
            <a:r>
              <a:rPr lang="el-GR" dirty="0">
                <a:solidFill>
                  <a:schemeClr val="bg2">
                    <a:lumMod val="50000"/>
                  </a:schemeClr>
                </a:solidFill>
              </a:rPr>
              <a:t>Τι σημαίνει ‘’φουρτούνα’’</a:t>
            </a:r>
            <a:r>
              <a:rPr lang="en-US" dirty="0">
                <a:solidFill>
                  <a:schemeClr val="bg2">
                    <a:lumMod val="50000"/>
                  </a:schemeClr>
                </a:solidFill>
              </a:rPr>
              <a:t>;</a:t>
            </a:r>
            <a:endParaRPr lang="el-GR" dirty="0">
              <a:solidFill>
                <a:schemeClr val="bg2">
                  <a:lumMod val="50000"/>
                </a:schemeClr>
              </a:solidFill>
            </a:endParaRPr>
          </a:p>
          <a:p>
            <a:endParaRPr lang="el-GR" dirty="0"/>
          </a:p>
        </p:txBody>
      </p:sp>
    </p:spTree>
    <p:extLst>
      <p:ext uri="{BB962C8B-B14F-4D97-AF65-F5344CB8AC3E}">
        <p14:creationId xmlns:p14="http://schemas.microsoft.com/office/powerpoint/2010/main" val="389933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ΡΟΓΡΑΜΜΑ ΠΕΡΙΒΑΛΛΟΝΤΙΚΗΣ ΑΓΩΓΗΣ ΤΙΤΛΟΣ: ΜΙΑ ΘΑΛΑΣΣΑ ΠΛΑΤΙΑ ΥΠΕΥΘΥΝΗ  ΕΚΠ/ΚΟΣ : ΙΣΠΑΝΟΠΟΥΛΟΥ ΑΙΚΑΤΕΡΙΝΗ ΤΑΞΗ : Β΄ ΔΗΜΟΤΙΚΟΥ ΣΧΟΛΙΚΗ ΜΟΝΑΔΑ:  ΔΗΜΟΤΙΚΟ. - ppt κατέβασμα">
            <a:extLst>
              <a:ext uri="{FF2B5EF4-FFF2-40B4-BE49-F238E27FC236}">
                <a16:creationId xmlns:a16="http://schemas.microsoft.com/office/drawing/2014/main" id="{B1671756-BC74-4601-B050-B0CD32EBF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28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ΠΡΟΓΡΑΜΜΑ ΠΕΡΙΒΑΛΛΟΝΤΙΚΗΣ ΑΓΩΓΗΣ ΤΙΤΛΟΣ: ΜΙΑ ΘΑΛΑΣΣΑ ΠΛΑΤΙΑ ΥΠΕΥΘΥΝΗ  ΕΚΠ/ΚΟΣ : ΙΣΠΑΝΟΠΟΥΛΟΥ ΑΙΚΑΤΕΡΙΝΗ ΤΑΞΗ : Β΄ ΔΗΜΟΤΙΚΟΥ ΣΧΟΛΙΚΗ ΜΟΝΑΔΑ:  ΔΗΜΟΤΙΚΟ. - ppt κατέβασμα">
            <a:extLst>
              <a:ext uri="{FF2B5EF4-FFF2-40B4-BE49-F238E27FC236}">
                <a16:creationId xmlns:a16="http://schemas.microsoft.com/office/drawing/2014/main" id="{102863F5-2CA5-45A0-AF82-1C6D9D966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58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Εργασίες Σχολείων Δικτύου | ΕΘΝΙΚΟ ΘΕΜΑΤΙΚΟ ΔΙΚΤΥΟ Π.Ε. &quot;Η ΘΑΛΑΣΣΑ&quot;">
            <a:extLst>
              <a:ext uri="{FF2B5EF4-FFF2-40B4-BE49-F238E27FC236}">
                <a16:creationId xmlns:a16="http://schemas.microsoft.com/office/drawing/2014/main" id="{8EE528BA-2286-4495-8191-95B4F19BF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506" y="1192305"/>
            <a:ext cx="8382000" cy="427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41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Θάλασσα, θάλασσα….» καλοκαιρινές κατασκευές – οδηγίες, βιβλίο για τη θάλασσα  | Anna ' s Pappa blog">
            <a:extLst>
              <a:ext uri="{FF2B5EF4-FFF2-40B4-BE49-F238E27FC236}">
                <a16:creationId xmlns:a16="http://schemas.microsoft.com/office/drawing/2014/main" id="{0F7E5DDD-89D0-491E-8CB1-ADD8E122D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1102660"/>
            <a:ext cx="8238565" cy="468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86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ΠΡΟΣΤΑΤΕΥΩ ΤΗ ΘΑΛΑΣΣΑ | Μαθητικό εργαστήρι">
            <a:extLst>
              <a:ext uri="{FF2B5EF4-FFF2-40B4-BE49-F238E27FC236}">
                <a16:creationId xmlns:a16="http://schemas.microsoft.com/office/drawing/2014/main" id="{14B1A2F2-38D6-445A-87F3-5F7EA0A20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44706"/>
            <a:ext cx="7646894" cy="427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1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Καφεδάκι στη … φουρτούνα !!! | Φωτογραφία 1. | NewsNowgr.com">
            <a:extLst>
              <a:ext uri="{FF2B5EF4-FFF2-40B4-BE49-F238E27FC236}">
                <a16:creationId xmlns:a16="http://schemas.microsoft.com/office/drawing/2014/main" id="{77F48B46-87AA-4789-95D5-C81A7F160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741" y="1532965"/>
            <a:ext cx="6589059" cy="439270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63DAC3F8-78E4-49AA-ACBE-6F1A6CF40206}"/>
              </a:ext>
            </a:extLst>
          </p:cNvPr>
          <p:cNvSpPr/>
          <p:nvPr/>
        </p:nvSpPr>
        <p:spPr>
          <a:xfrm>
            <a:off x="8023412" y="1748119"/>
            <a:ext cx="2303929" cy="677108"/>
          </a:xfrm>
          <a:prstGeom prst="rect">
            <a:avLst/>
          </a:prstGeom>
        </p:spPr>
        <p:txBody>
          <a:bodyPr wrap="square">
            <a:spAutoFit/>
          </a:bodyPr>
          <a:lstStyle/>
          <a:p>
            <a:r>
              <a:rPr lang="el-GR" sz="2000" i="1" dirty="0"/>
              <a:t>ΦΟΥΡΤΟΥΝΑ</a:t>
            </a:r>
            <a:br>
              <a:rPr lang="el-GR" i="1" dirty="0"/>
            </a:br>
            <a:endParaRPr lang="el-GR" dirty="0"/>
          </a:p>
        </p:txBody>
      </p:sp>
    </p:spTree>
    <p:extLst>
      <p:ext uri="{BB962C8B-B14F-4D97-AF65-F5344CB8AC3E}">
        <p14:creationId xmlns:p14="http://schemas.microsoft.com/office/powerpoint/2010/main" val="73073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περί ... παιδείας - Μια θάλασσα πλατιά">
            <a:extLst>
              <a:ext uri="{FF2B5EF4-FFF2-40B4-BE49-F238E27FC236}">
                <a16:creationId xmlns:a16="http://schemas.microsoft.com/office/drawing/2014/main" id="{B8C06448-CE95-4496-B3D8-C92378A32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612" y="1021977"/>
            <a:ext cx="7593106" cy="503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826663"/>
      </p:ext>
    </p:extLst>
  </p:cSld>
  <p:clrMapOvr>
    <a:masterClrMapping/>
  </p:clrMapOvr>
</p:sld>
</file>

<file path=ppt/theme/theme1.xml><?xml version="1.0" encoding="utf-8"?>
<a:theme xmlns:a="http://schemas.openxmlformats.org/drawingml/2006/main" name="Κομμάτι">
  <a:themeElements>
    <a:clrScheme name="Κομμάτ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Κομμάτ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180</TotalTime>
  <Words>859</Words>
  <Application>Microsoft Office PowerPoint</Application>
  <PresentationFormat>Ευρεία οθόνη</PresentationFormat>
  <Paragraphs>60</Paragraphs>
  <Slides>19</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19</vt:i4>
      </vt:variant>
    </vt:vector>
  </HeadingPairs>
  <TitlesOfParts>
    <vt:vector size="24" baseType="lpstr">
      <vt:lpstr>Arial</vt:lpstr>
      <vt:lpstr>Century Gothic</vt:lpstr>
      <vt:lpstr>Roboto</vt:lpstr>
      <vt:lpstr>Wingdings 3</vt:lpstr>
      <vt:lpstr>Κομμάτι</vt:lpstr>
      <vt:lpstr>ΔΡΑΣΤΗΡΙΟΤΗΤΕΣ ΓΙΑ ΤΗ ΘΑΛΑΣΣΑ</vt:lpstr>
      <vt:lpstr>Η θαλασσα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μπουκαλι που κρυφτηκε στη θαλασσα</vt:lpstr>
      <vt:lpstr>ΖΩΓΡΑΦΙΕΣ ΠΟΥ ΑΝΤΙΠΡΟΣΩΠΕΥΟΥΝ ΤΟ ΤΡΑΓΟΥΔΙ ΜΕ ΤΗ ΘΑΛΑΣΣΑ</vt:lpstr>
      <vt:lpstr>ΖΩΓΡΑΦΙΕΣ ΠΟΥ ΑΝΤΙΠΡΟΣΩΠΕΥΟΥΝ ΤΟ ΤΡΑΓΟΥΔΙ ΜΕ ΤΗ ΘΑΛΑΣΣΑ (2)</vt:lpstr>
      <vt:lpstr>Δραστηριοτητα: «το μπουκαλι που κρυφτηκε στη θαλασσα»</vt:lpstr>
      <vt:lpstr>Δραστηριοτητα: «το μπουκαλι που κρυφτηκε στη θαλασσα»</vt:lpstr>
      <vt:lpstr>ΘAλασσα, θAλασσα τους θαλασσινούς θαλασσΑκι μου μη τους θαλασσοδΕρνεις, θαλασσώνουμε για σένα ξημερώνουμαι. ΡοδOσταμο, ροδOσταμο να γίνεσαι ωχ κι αμAν αμΑν, τη ρΟτα τους να ραΙνεις θαλασσΑκι μου και φέρε το πουλAκι μου. Θάλασσα κι αλμυρό νερό      ΡΕΦΡΑΙΝ να σε ξεχάσω δεν μπορώ. Να σε ξεχάσω δεν μπορώ θάλασσα κι αλμυρό νερό.  ΘΑλασσα, θΑλασσα που τον Eπνιξες ωχ κι αμάν αμAν της κοπελιΑς τον Αντρα, θαλασσΑκι μου και φΕρε το πουλΑκι μου. Κι η κοπελιA κι η κοπελιά είναι μικρή θαλασσAκι μου και δεν της παν τα μαύρα θαλασσΑκι μου και φέρε το πουλΑκι μου.  ΘΑλασσα κι αλμυρό νερό     ΡΕΦΡΑΙΝ να σε ξεχάσω δεν μπορώ. Να σε ξεχάσω δεν μπορώ θάλασσα κι αλμυρό νερό. </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47</cp:revision>
  <dcterms:created xsi:type="dcterms:W3CDTF">2021-04-15T22:31:42Z</dcterms:created>
  <dcterms:modified xsi:type="dcterms:W3CDTF">2021-04-21T00:17:56Z</dcterms:modified>
</cp:coreProperties>
</file>