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5"/>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469" r:id="rId25"/>
    <p:sldId id="470" r:id="rId26"/>
    <p:sldId id="280" r:id="rId27"/>
    <p:sldId id="281" r:id="rId28"/>
    <p:sldId id="282" r:id="rId29"/>
    <p:sldId id="283" r:id="rId30"/>
    <p:sldId id="473" r:id="rId31"/>
    <p:sldId id="284" r:id="rId32"/>
    <p:sldId id="285" r:id="rId33"/>
    <p:sldId id="286" r:id="rId34"/>
    <p:sldId id="287" r:id="rId35"/>
    <p:sldId id="288" r:id="rId36"/>
    <p:sldId id="471" r:id="rId37"/>
    <p:sldId id="472" r:id="rId38"/>
    <p:sldId id="291" r:id="rId39"/>
    <p:sldId id="474" r:id="rId40"/>
    <p:sldId id="292" r:id="rId41"/>
    <p:sldId id="295" r:id="rId42"/>
    <p:sldId id="296" r:id="rId43"/>
    <p:sldId id="297" r:id="rId44"/>
    <p:sldId id="298" r:id="rId45"/>
    <p:sldId id="299" r:id="rId46"/>
    <p:sldId id="300" r:id="rId47"/>
    <p:sldId id="301" r:id="rId48"/>
    <p:sldId id="302" r:id="rId49"/>
    <p:sldId id="303" r:id="rId50"/>
    <p:sldId id="308" r:id="rId51"/>
    <p:sldId id="309" r:id="rId52"/>
    <p:sldId id="310" r:id="rId53"/>
    <p:sldId id="307" r:id="rId54"/>
    <p:sldId id="499" r:id="rId55"/>
    <p:sldId id="311" r:id="rId56"/>
    <p:sldId id="312" r:id="rId57"/>
    <p:sldId id="313" r:id="rId58"/>
    <p:sldId id="314" r:id="rId59"/>
    <p:sldId id="315" r:id="rId60"/>
    <p:sldId id="316" r:id="rId61"/>
    <p:sldId id="317" r:id="rId62"/>
    <p:sldId id="318" r:id="rId63"/>
    <p:sldId id="319" r:id="rId64"/>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799" autoAdjust="0"/>
    <p:restoredTop sz="94660"/>
  </p:normalViewPr>
  <p:slideViewPr>
    <p:cSldViewPr snapToGrid="0">
      <p:cViewPr varScale="1">
        <p:scale>
          <a:sx n="78" d="100"/>
          <a:sy n="78" d="100"/>
        </p:scale>
        <p:origin x="1229"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E0F223-A50F-49FF-9BF9-C1EB58B684DA}" type="datetimeFigureOut">
              <a:rPr lang="el-GR" smtClean="0"/>
              <a:t>10/6/2023</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870A6B-CF84-4019-BB1A-E20901EDD3FF}" type="slidenum">
              <a:rPr lang="el-GR" smtClean="0"/>
              <a:t>‹#›</a:t>
            </a:fld>
            <a:endParaRPr lang="el-GR"/>
          </a:p>
        </p:txBody>
      </p:sp>
    </p:spTree>
    <p:extLst>
      <p:ext uri="{BB962C8B-B14F-4D97-AF65-F5344CB8AC3E}">
        <p14:creationId xmlns:p14="http://schemas.microsoft.com/office/powerpoint/2010/main" val="24019726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7"/>
          <p:cNvSpPr>
            <a:spLocks noGrp="1" noChangeArrowheads="1"/>
          </p:cNvSpPr>
          <p:nvPr>
            <p:ph type="sldNum" sz="quarter" idx="5"/>
          </p:nvPr>
        </p:nvSpPr>
        <p:spPr>
          <a:noFill/>
        </p:spPr>
        <p:txBody>
          <a:bodyPr/>
          <a:lstStyle/>
          <a:p>
            <a:fld id="{78908B22-1DDA-4B5E-BF13-5C2D0EE753D9}" type="slidenum">
              <a:rPr lang="el-GR" smtClean="0">
                <a:latin typeface="Arial" pitchFamily="34" charset="0"/>
              </a:rPr>
              <a:pPr/>
              <a:t>1</a:t>
            </a:fld>
            <a:endParaRPr lang="el-GR">
              <a:latin typeface="Arial" pitchFamily="34" charset="0"/>
            </a:endParaRPr>
          </a:p>
        </p:txBody>
      </p:sp>
      <p:sp>
        <p:nvSpPr>
          <p:cNvPr id="299011" name="Rectangle 2"/>
          <p:cNvSpPr>
            <a:spLocks noGrp="1" noRot="1" noChangeAspect="1" noChangeArrowheads="1" noTextEdit="1"/>
          </p:cNvSpPr>
          <p:nvPr>
            <p:ph type="sldImg"/>
          </p:nvPr>
        </p:nvSpPr>
        <p:spPr>
          <a:xfrm>
            <a:off x="381000" y="685800"/>
            <a:ext cx="6096000" cy="3429000"/>
          </a:xfrm>
          <a:ln/>
        </p:spPr>
      </p:sp>
      <p:sp>
        <p:nvSpPr>
          <p:cNvPr id="299012" name="Rectangle 3"/>
          <p:cNvSpPr>
            <a:spLocks noGrp="1" noChangeArrowheads="1"/>
          </p:cNvSpPr>
          <p:nvPr>
            <p:ph type="body" idx="1"/>
          </p:nvPr>
        </p:nvSpPr>
        <p:spPr>
          <a:noFill/>
          <a:ln/>
        </p:spPr>
        <p:txBody>
          <a:bodyPr/>
          <a:lstStyle/>
          <a:p>
            <a:pPr eaLnBrk="1" hangingPunct="1"/>
            <a:endParaRPr lang="el-GR">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CFA81924-D3DD-4270-9EA8-7A38DDE48A14}" type="slidenum">
              <a:rPr lang="el-GR" smtClean="0"/>
              <a:pPr/>
              <a:t>37</a:t>
            </a:fld>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CFA81924-D3DD-4270-9EA8-7A38DDE48A14}" type="slidenum">
              <a:rPr lang="el-GR" smtClean="0"/>
              <a:pPr/>
              <a:t>39</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0370E20-DD98-4241-9251-E6E915294E34}"/>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93ADBB83-561D-46F4-B72F-5398109F90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E7CA3E61-40F1-48B7-B548-BFC9479E5744}"/>
              </a:ext>
            </a:extLst>
          </p:cNvPr>
          <p:cNvSpPr>
            <a:spLocks noGrp="1"/>
          </p:cNvSpPr>
          <p:nvPr>
            <p:ph type="dt" sz="half" idx="10"/>
          </p:nvPr>
        </p:nvSpPr>
        <p:spPr/>
        <p:txBody>
          <a:bodyPr/>
          <a:lstStyle/>
          <a:p>
            <a:fld id="{7A4B1386-A748-4B3D-A0E3-379051E190D1}" type="datetimeFigureOut">
              <a:rPr lang="el-GR" smtClean="0"/>
              <a:t>10/6/2023</a:t>
            </a:fld>
            <a:endParaRPr lang="el-GR"/>
          </a:p>
        </p:txBody>
      </p:sp>
      <p:sp>
        <p:nvSpPr>
          <p:cNvPr id="5" name="Θέση υποσέλιδου 4">
            <a:extLst>
              <a:ext uri="{FF2B5EF4-FFF2-40B4-BE49-F238E27FC236}">
                <a16:creationId xmlns:a16="http://schemas.microsoft.com/office/drawing/2014/main" id="{F534F1AB-B794-402B-A3AA-150579AEF946}"/>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441F84E8-EA6E-447C-A293-604CB85E97DC}"/>
              </a:ext>
            </a:extLst>
          </p:cNvPr>
          <p:cNvSpPr>
            <a:spLocks noGrp="1"/>
          </p:cNvSpPr>
          <p:nvPr>
            <p:ph type="sldNum" sz="quarter" idx="12"/>
          </p:nvPr>
        </p:nvSpPr>
        <p:spPr/>
        <p:txBody>
          <a:bodyPr/>
          <a:lstStyle/>
          <a:p>
            <a:fld id="{C8293EFA-58E2-44F3-9078-1E54526B42F0}" type="slidenum">
              <a:rPr lang="el-GR" smtClean="0"/>
              <a:t>‹#›</a:t>
            </a:fld>
            <a:endParaRPr lang="el-GR"/>
          </a:p>
        </p:txBody>
      </p:sp>
    </p:spTree>
    <p:extLst>
      <p:ext uri="{BB962C8B-B14F-4D97-AF65-F5344CB8AC3E}">
        <p14:creationId xmlns:p14="http://schemas.microsoft.com/office/powerpoint/2010/main" val="25243838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C2CE467-177E-4F60-9D03-7311841787B0}"/>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5C9E921E-2D8C-459F-85C6-014297A01E74}"/>
              </a:ext>
            </a:extLst>
          </p:cNvPr>
          <p:cNvSpPr>
            <a:spLocks noGrp="1"/>
          </p:cNvSpPr>
          <p:nvPr>
            <p:ph type="body" orient="vert" idx="1"/>
          </p:nvPr>
        </p:nvSpPr>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a:extLst>
              <a:ext uri="{FF2B5EF4-FFF2-40B4-BE49-F238E27FC236}">
                <a16:creationId xmlns:a16="http://schemas.microsoft.com/office/drawing/2014/main" id="{B2512B29-8F29-42FB-A3DB-1CA4779B3A5B}"/>
              </a:ext>
            </a:extLst>
          </p:cNvPr>
          <p:cNvSpPr>
            <a:spLocks noGrp="1"/>
          </p:cNvSpPr>
          <p:nvPr>
            <p:ph type="dt" sz="half" idx="10"/>
          </p:nvPr>
        </p:nvSpPr>
        <p:spPr/>
        <p:txBody>
          <a:bodyPr/>
          <a:lstStyle/>
          <a:p>
            <a:fld id="{7A4B1386-A748-4B3D-A0E3-379051E190D1}" type="datetimeFigureOut">
              <a:rPr lang="el-GR" smtClean="0"/>
              <a:t>10/6/2023</a:t>
            </a:fld>
            <a:endParaRPr lang="el-GR"/>
          </a:p>
        </p:txBody>
      </p:sp>
      <p:sp>
        <p:nvSpPr>
          <p:cNvPr id="5" name="Θέση υποσέλιδου 4">
            <a:extLst>
              <a:ext uri="{FF2B5EF4-FFF2-40B4-BE49-F238E27FC236}">
                <a16:creationId xmlns:a16="http://schemas.microsoft.com/office/drawing/2014/main" id="{575A88A0-E879-4039-A541-DCFE4BF1D21C}"/>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76E49D69-A3E2-4753-90A8-AD953E515900}"/>
              </a:ext>
            </a:extLst>
          </p:cNvPr>
          <p:cNvSpPr>
            <a:spLocks noGrp="1"/>
          </p:cNvSpPr>
          <p:nvPr>
            <p:ph type="sldNum" sz="quarter" idx="12"/>
          </p:nvPr>
        </p:nvSpPr>
        <p:spPr/>
        <p:txBody>
          <a:bodyPr/>
          <a:lstStyle/>
          <a:p>
            <a:fld id="{C8293EFA-58E2-44F3-9078-1E54526B42F0}" type="slidenum">
              <a:rPr lang="el-GR" smtClean="0"/>
              <a:t>‹#›</a:t>
            </a:fld>
            <a:endParaRPr lang="el-GR"/>
          </a:p>
        </p:txBody>
      </p:sp>
    </p:spTree>
    <p:extLst>
      <p:ext uri="{BB962C8B-B14F-4D97-AF65-F5344CB8AC3E}">
        <p14:creationId xmlns:p14="http://schemas.microsoft.com/office/powerpoint/2010/main" val="17195038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00381655-19EF-4553-87AE-381FC32448C2}"/>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6CA20874-4A38-4195-AB37-3E1F12FA95CA}"/>
              </a:ext>
            </a:extLst>
          </p:cNvPr>
          <p:cNvSpPr>
            <a:spLocks noGrp="1"/>
          </p:cNvSpPr>
          <p:nvPr>
            <p:ph type="body" orient="vert" idx="1"/>
          </p:nvPr>
        </p:nvSpPr>
        <p:spPr>
          <a:xfrm>
            <a:off x="838200" y="365125"/>
            <a:ext cx="7734300" cy="5811838"/>
          </a:xfrm>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a:extLst>
              <a:ext uri="{FF2B5EF4-FFF2-40B4-BE49-F238E27FC236}">
                <a16:creationId xmlns:a16="http://schemas.microsoft.com/office/drawing/2014/main" id="{976F44D5-E878-45BF-86F8-D2246C01B688}"/>
              </a:ext>
            </a:extLst>
          </p:cNvPr>
          <p:cNvSpPr>
            <a:spLocks noGrp="1"/>
          </p:cNvSpPr>
          <p:nvPr>
            <p:ph type="dt" sz="half" idx="10"/>
          </p:nvPr>
        </p:nvSpPr>
        <p:spPr/>
        <p:txBody>
          <a:bodyPr/>
          <a:lstStyle/>
          <a:p>
            <a:fld id="{7A4B1386-A748-4B3D-A0E3-379051E190D1}" type="datetimeFigureOut">
              <a:rPr lang="el-GR" smtClean="0"/>
              <a:t>10/6/2023</a:t>
            </a:fld>
            <a:endParaRPr lang="el-GR"/>
          </a:p>
        </p:txBody>
      </p:sp>
      <p:sp>
        <p:nvSpPr>
          <p:cNvPr id="5" name="Θέση υποσέλιδου 4">
            <a:extLst>
              <a:ext uri="{FF2B5EF4-FFF2-40B4-BE49-F238E27FC236}">
                <a16:creationId xmlns:a16="http://schemas.microsoft.com/office/drawing/2014/main" id="{7DCEDD7A-0ADC-48CB-A4BA-1D8645A4FD9B}"/>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308EB7D3-702C-429F-964D-A78BE409CE3B}"/>
              </a:ext>
            </a:extLst>
          </p:cNvPr>
          <p:cNvSpPr>
            <a:spLocks noGrp="1"/>
          </p:cNvSpPr>
          <p:nvPr>
            <p:ph type="sldNum" sz="quarter" idx="12"/>
          </p:nvPr>
        </p:nvSpPr>
        <p:spPr/>
        <p:txBody>
          <a:bodyPr/>
          <a:lstStyle/>
          <a:p>
            <a:fld id="{C8293EFA-58E2-44F3-9078-1E54526B42F0}" type="slidenum">
              <a:rPr lang="el-GR" smtClean="0"/>
              <a:t>‹#›</a:t>
            </a:fld>
            <a:endParaRPr lang="el-GR"/>
          </a:p>
        </p:txBody>
      </p:sp>
    </p:spTree>
    <p:extLst>
      <p:ext uri="{BB962C8B-B14F-4D97-AF65-F5344CB8AC3E}">
        <p14:creationId xmlns:p14="http://schemas.microsoft.com/office/powerpoint/2010/main" val="31170868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endParaRPr lang="el-GR"/>
          </a:p>
        </p:txBody>
      </p:sp>
      <p:sp>
        <p:nvSpPr>
          <p:cNvPr id="3" name="Table Placeholder 2"/>
          <p:cNvSpPr>
            <a:spLocks noGrp="1"/>
          </p:cNvSpPr>
          <p:nvPr>
            <p:ph type="tbl" idx="1"/>
          </p:nvPr>
        </p:nvSpPr>
        <p:spPr>
          <a:xfrm>
            <a:off x="609600" y="1600201"/>
            <a:ext cx="10972800" cy="4525963"/>
          </a:xfrm>
        </p:spPr>
        <p:txBody>
          <a:bodyPr>
            <a:normAutofit/>
          </a:bodyPr>
          <a:lstStyle/>
          <a:p>
            <a:pPr lvl="0"/>
            <a:endParaRPr lang="el-GR" noProof="0"/>
          </a:p>
        </p:txBody>
      </p:sp>
      <p:sp>
        <p:nvSpPr>
          <p:cNvPr id="4" name="13 - Θέση ημερομηνίας"/>
          <p:cNvSpPr>
            <a:spLocks noGrp="1"/>
          </p:cNvSpPr>
          <p:nvPr>
            <p:ph type="dt" sz="half" idx="10"/>
          </p:nvPr>
        </p:nvSpPr>
        <p:spPr/>
        <p:txBody>
          <a:bodyPr/>
          <a:lstStyle>
            <a:lvl1pPr>
              <a:defRPr/>
            </a:lvl1pPr>
          </a:lstStyle>
          <a:p>
            <a:pPr>
              <a:defRPr/>
            </a:pPr>
            <a:fld id="{9CF8AE40-2151-473B-82EF-FB90628A5C74}" type="datetime1">
              <a:rPr lang="el-GR" smtClean="0"/>
              <a:pPr>
                <a:defRPr/>
              </a:pPr>
              <a:t>10/6/2023</a:t>
            </a:fld>
            <a:endParaRPr lang="el-GR"/>
          </a:p>
        </p:txBody>
      </p:sp>
      <p:sp>
        <p:nvSpPr>
          <p:cNvPr id="5" name="2 - Θέση υποσέλιδου"/>
          <p:cNvSpPr>
            <a:spLocks noGrp="1"/>
          </p:cNvSpPr>
          <p:nvPr>
            <p:ph type="ftr" sz="quarter" idx="11"/>
          </p:nvPr>
        </p:nvSpPr>
        <p:spPr/>
        <p:txBody>
          <a:bodyPr/>
          <a:lstStyle>
            <a:lvl1pPr>
              <a:defRPr/>
            </a:lvl1pPr>
          </a:lstStyle>
          <a:p>
            <a:pPr>
              <a:defRPr/>
            </a:pPr>
            <a:endParaRPr lang="el-GR"/>
          </a:p>
        </p:txBody>
      </p:sp>
      <p:sp>
        <p:nvSpPr>
          <p:cNvPr id="6" name="22 - Θέση αριθμού διαφάνειας"/>
          <p:cNvSpPr>
            <a:spLocks noGrp="1"/>
          </p:cNvSpPr>
          <p:nvPr>
            <p:ph type="sldNum" sz="quarter" idx="12"/>
          </p:nvPr>
        </p:nvSpPr>
        <p:spPr/>
        <p:txBody>
          <a:bodyPr/>
          <a:lstStyle>
            <a:lvl1pPr>
              <a:defRPr/>
            </a:lvl1pPr>
          </a:lstStyle>
          <a:p>
            <a:pPr>
              <a:defRPr/>
            </a:pPr>
            <a:fld id="{72BFDBDE-60B7-4BD4-80BD-3AA8DD7FCF4B}" type="slidenum">
              <a:rPr lang="el-GR"/>
              <a:pPr>
                <a:defRPr/>
              </a:pPr>
              <a:t>‹#›</a:t>
            </a:fld>
            <a:endParaRPr lang="el-GR"/>
          </a:p>
        </p:txBody>
      </p:sp>
    </p:spTree>
    <p:extLst>
      <p:ext uri="{BB962C8B-B14F-4D97-AF65-F5344CB8AC3E}">
        <p14:creationId xmlns:p14="http://schemas.microsoft.com/office/powerpoint/2010/main" val="11000668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0B5645E-533C-43CD-B6EF-E48FE508F603}"/>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9AB8F5D3-19BE-47CC-805B-66731E8D314A}"/>
              </a:ext>
            </a:extLst>
          </p:cNvPr>
          <p:cNvSpPr>
            <a:spLocks noGrp="1"/>
          </p:cNvSpPr>
          <p:nvPr>
            <p:ph idx="1"/>
          </p:nvPr>
        </p:nvSpPr>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a:extLst>
              <a:ext uri="{FF2B5EF4-FFF2-40B4-BE49-F238E27FC236}">
                <a16:creationId xmlns:a16="http://schemas.microsoft.com/office/drawing/2014/main" id="{08535998-9563-44BC-9493-1D35FA956AE7}"/>
              </a:ext>
            </a:extLst>
          </p:cNvPr>
          <p:cNvSpPr>
            <a:spLocks noGrp="1"/>
          </p:cNvSpPr>
          <p:nvPr>
            <p:ph type="dt" sz="half" idx="10"/>
          </p:nvPr>
        </p:nvSpPr>
        <p:spPr/>
        <p:txBody>
          <a:bodyPr/>
          <a:lstStyle/>
          <a:p>
            <a:fld id="{7A4B1386-A748-4B3D-A0E3-379051E190D1}" type="datetimeFigureOut">
              <a:rPr lang="el-GR" smtClean="0"/>
              <a:t>10/6/2023</a:t>
            </a:fld>
            <a:endParaRPr lang="el-GR"/>
          </a:p>
        </p:txBody>
      </p:sp>
      <p:sp>
        <p:nvSpPr>
          <p:cNvPr id="5" name="Θέση υποσέλιδου 4">
            <a:extLst>
              <a:ext uri="{FF2B5EF4-FFF2-40B4-BE49-F238E27FC236}">
                <a16:creationId xmlns:a16="http://schemas.microsoft.com/office/drawing/2014/main" id="{B5D26612-30A7-4432-AC84-C0D3F7444E9C}"/>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A6FF21D7-5FEE-4C7A-8983-2A2EB64EF6A1}"/>
              </a:ext>
            </a:extLst>
          </p:cNvPr>
          <p:cNvSpPr>
            <a:spLocks noGrp="1"/>
          </p:cNvSpPr>
          <p:nvPr>
            <p:ph type="sldNum" sz="quarter" idx="12"/>
          </p:nvPr>
        </p:nvSpPr>
        <p:spPr/>
        <p:txBody>
          <a:bodyPr/>
          <a:lstStyle/>
          <a:p>
            <a:fld id="{C8293EFA-58E2-44F3-9078-1E54526B42F0}" type="slidenum">
              <a:rPr lang="el-GR" smtClean="0"/>
              <a:t>‹#›</a:t>
            </a:fld>
            <a:endParaRPr lang="el-GR"/>
          </a:p>
        </p:txBody>
      </p:sp>
    </p:spTree>
    <p:extLst>
      <p:ext uri="{BB962C8B-B14F-4D97-AF65-F5344CB8AC3E}">
        <p14:creationId xmlns:p14="http://schemas.microsoft.com/office/powerpoint/2010/main" val="6373795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056645F-9D54-4265-AB5C-62DB383A2C6C}"/>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47AD7C62-6077-4650-AE51-FA2A4E4D360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Επεξεργασία στυλ υποδείγματος κειμένου</a:t>
            </a:r>
          </a:p>
        </p:txBody>
      </p:sp>
      <p:sp>
        <p:nvSpPr>
          <p:cNvPr id="4" name="Θέση ημερομηνίας 3">
            <a:extLst>
              <a:ext uri="{FF2B5EF4-FFF2-40B4-BE49-F238E27FC236}">
                <a16:creationId xmlns:a16="http://schemas.microsoft.com/office/drawing/2014/main" id="{75C673E5-F99E-49EB-88B8-E73D7E8AC1E6}"/>
              </a:ext>
            </a:extLst>
          </p:cNvPr>
          <p:cNvSpPr>
            <a:spLocks noGrp="1"/>
          </p:cNvSpPr>
          <p:nvPr>
            <p:ph type="dt" sz="half" idx="10"/>
          </p:nvPr>
        </p:nvSpPr>
        <p:spPr/>
        <p:txBody>
          <a:bodyPr/>
          <a:lstStyle/>
          <a:p>
            <a:fld id="{7A4B1386-A748-4B3D-A0E3-379051E190D1}" type="datetimeFigureOut">
              <a:rPr lang="el-GR" smtClean="0"/>
              <a:t>10/6/2023</a:t>
            </a:fld>
            <a:endParaRPr lang="el-GR"/>
          </a:p>
        </p:txBody>
      </p:sp>
      <p:sp>
        <p:nvSpPr>
          <p:cNvPr id="5" name="Θέση υποσέλιδου 4">
            <a:extLst>
              <a:ext uri="{FF2B5EF4-FFF2-40B4-BE49-F238E27FC236}">
                <a16:creationId xmlns:a16="http://schemas.microsoft.com/office/drawing/2014/main" id="{E11C2B4C-B42A-486C-9103-34DE8B1D32E6}"/>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B3013670-5D21-4AF6-8085-CE4EC8ADF64B}"/>
              </a:ext>
            </a:extLst>
          </p:cNvPr>
          <p:cNvSpPr>
            <a:spLocks noGrp="1"/>
          </p:cNvSpPr>
          <p:nvPr>
            <p:ph type="sldNum" sz="quarter" idx="12"/>
          </p:nvPr>
        </p:nvSpPr>
        <p:spPr/>
        <p:txBody>
          <a:bodyPr/>
          <a:lstStyle/>
          <a:p>
            <a:fld id="{C8293EFA-58E2-44F3-9078-1E54526B42F0}" type="slidenum">
              <a:rPr lang="el-GR" smtClean="0"/>
              <a:t>‹#›</a:t>
            </a:fld>
            <a:endParaRPr lang="el-GR"/>
          </a:p>
        </p:txBody>
      </p:sp>
    </p:spTree>
    <p:extLst>
      <p:ext uri="{BB962C8B-B14F-4D97-AF65-F5344CB8AC3E}">
        <p14:creationId xmlns:p14="http://schemas.microsoft.com/office/powerpoint/2010/main" val="42344556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C5B9E3F-6151-4B16-A9FD-68FEDE649BB1}"/>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5C493DEF-801E-4423-9875-CE616BAF5821}"/>
              </a:ext>
            </a:extLst>
          </p:cNvPr>
          <p:cNvSpPr>
            <a:spLocks noGrp="1"/>
          </p:cNvSpPr>
          <p:nvPr>
            <p:ph sz="half" idx="1"/>
          </p:nvPr>
        </p:nvSpPr>
        <p:spPr>
          <a:xfrm>
            <a:off x="838200" y="1825625"/>
            <a:ext cx="5181600" cy="435133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a:extLst>
              <a:ext uri="{FF2B5EF4-FFF2-40B4-BE49-F238E27FC236}">
                <a16:creationId xmlns:a16="http://schemas.microsoft.com/office/drawing/2014/main" id="{92D962BA-D6E2-4DFC-967B-627659AB0B93}"/>
              </a:ext>
            </a:extLst>
          </p:cNvPr>
          <p:cNvSpPr>
            <a:spLocks noGrp="1"/>
          </p:cNvSpPr>
          <p:nvPr>
            <p:ph sz="half" idx="2"/>
          </p:nvPr>
        </p:nvSpPr>
        <p:spPr>
          <a:xfrm>
            <a:off x="6172200" y="1825625"/>
            <a:ext cx="5181600" cy="435133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ημερομηνίας 4">
            <a:extLst>
              <a:ext uri="{FF2B5EF4-FFF2-40B4-BE49-F238E27FC236}">
                <a16:creationId xmlns:a16="http://schemas.microsoft.com/office/drawing/2014/main" id="{57F2C24D-F42A-43CC-9007-7CCFE14D5AE5}"/>
              </a:ext>
            </a:extLst>
          </p:cNvPr>
          <p:cNvSpPr>
            <a:spLocks noGrp="1"/>
          </p:cNvSpPr>
          <p:nvPr>
            <p:ph type="dt" sz="half" idx="10"/>
          </p:nvPr>
        </p:nvSpPr>
        <p:spPr/>
        <p:txBody>
          <a:bodyPr/>
          <a:lstStyle/>
          <a:p>
            <a:fld id="{7A4B1386-A748-4B3D-A0E3-379051E190D1}" type="datetimeFigureOut">
              <a:rPr lang="el-GR" smtClean="0"/>
              <a:t>10/6/2023</a:t>
            </a:fld>
            <a:endParaRPr lang="el-GR"/>
          </a:p>
        </p:txBody>
      </p:sp>
      <p:sp>
        <p:nvSpPr>
          <p:cNvPr id="6" name="Θέση υποσέλιδου 5">
            <a:extLst>
              <a:ext uri="{FF2B5EF4-FFF2-40B4-BE49-F238E27FC236}">
                <a16:creationId xmlns:a16="http://schemas.microsoft.com/office/drawing/2014/main" id="{AE9D6C7A-67A8-4413-893F-B71F5339726C}"/>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40C3767D-1655-4709-BE4D-1BA0D7258E44}"/>
              </a:ext>
            </a:extLst>
          </p:cNvPr>
          <p:cNvSpPr>
            <a:spLocks noGrp="1"/>
          </p:cNvSpPr>
          <p:nvPr>
            <p:ph type="sldNum" sz="quarter" idx="12"/>
          </p:nvPr>
        </p:nvSpPr>
        <p:spPr/>
        <p:txBody>
          <a:bodyPr/>
          <a:lstStyle/>
          <a:p>
            <a:fld id="{C8293EFA-58E2-44F3-9078-1E54526B42F0}" type="slidenum">
              <a:rPr lang="el-GR" smtClean="0"/>
              <a:t>‹#›</a:t>
            </a:fld>
            <a:endParaRPr lang="el-GR"/>
          </a:p>
        </p:txBody>
      </p:sp>
    </p:spTree>
    <p:extLst>
      <p:ext uri="{BB962C8B-B14F-4D97-AF65-F5344CB8AC3E}">
        <p14:creationId xmlns:p14="http://schemas.microsoft.com/office/powerpoint/2010/main" val="40016213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EA6D681-40E0-4A04-95C9-2158716E878F}"/>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9C3D929C-B4FC-4D19-8709-7E1665E2CF8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Θέση περιεχομένου 3">
            <a:extLst>
              <a:ext uri="{FF2B5EF4-FFF2-40B4-BE49-F238E27FC236}">
                <a16:creationId xmlns:a16="http://schemas.microsoft.com/office/drawing/2014/main" id="{E92545CA-9651-4A8A-A3B6-C7BE4E1BAD3D}"/>
              </a:ext>
            </a:extLst>
          </p:cNvPr>
          <p:cNvSpPr>
            <a:spLocks noGrp="1"/>
          </p:cNvSpPr>
          <p:nvPr>
            <p:ph sz="half" idx="2"/>
          </p:nvPr>
        </p:nvSpPr>
        <p:spPr>
          <a:xfrm>
            <a:off x="839788" y="2505075"/>
            <a:ext cx="5157787" cy="368458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a:extLst>
              <a:ext uri="{FF2B5EF4-FFF2-40B4-BE49-F238E27FC236}">
                <a16:creationId xmlns:a16="http://schemas.microsoft.com/office/drawing/2014/main" id="{B29A95D8-6B33-41B0-BFF3-3D79F3B2E37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6" name="Θέση περιεχομένου 5">
            <a:extLst>
              <a:ext uri="{FF2B5EF4-FFF2-40B4-BE49-F238E27FC236}">
                <a16:creationId xmlns:a16="http://schemas.microsoft.com/office/drawing/2014/main" id="{0A9883EA-80F5-4762-A9B1-3B4D233A59F1}"/>
              </a:ext>
            </a:extLst>
          </p:cNvPr>
          <p:cNvSpPr>
            <a:spLocks noGrp="1"/>
          </p:cNvSpPr>
          <p:nvPr>
            <p:ph sz="quarter" idx="4"/>
          </p:nvPr>
        </p:nvSpPr>
        <p:spPr>
          <a:xfrm>
            <a:off x="6172200" y="2505075"/>
            <a:ext cx="5183188" cy="368458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Θέση ημερομηνίας 6">
            <a:extLst>
              <a:ext uri="{FF2B5EF4-FFF2-40B4-BE49-F238E27FC236}">
                <a16:creationId xmlns:a16="http://schemas.microsoft.com/office/drawing/2014/main" id="{56CCC0CB-3E32-4BDB-871E-7822CF252BEF}"/>
              </a:ext>
            </a:extLst>
          </p:cNvPr>
          <p:cNvSpPr>
            <a:spLocks noGrp="1"/>
          </p:cNvSpPr>
          <p:nvPr>
            <p:ph type="dt" sz="half" idx="10"/>
          </p:nvPr>
        </p:nvSpPr>
        <p:spPr/>
        <p:txBody>
          <a:bodyPr/>
          <a:lstStyle/>
          <a:p>
            <a:fld id="{7A4B1386-A748-4B3D-A0E3-379051E190D1}" type="datetimeFigureOut">
              <a:rPr lang="el-GR" smtClean="0"/>
              <a:t>10/6/2023</a:t>
            </a:fld>
            <a:endParaRPr lang="el-GR"/>
          </a:p>
        </p:txBody>
      </p:sp>
      <p:sp>
        <p:nvSpPr>
          <p:cNvPr id="8" name="Θέση υποσέλιδου 7">
            <a:extLst>
              <a:ext uri="{FF2B5EF4-FFF2-40B4-BE49-F238E27FC236}">
                <a16:creationId xmlns:a16="http://schemas.microsoft.com/office/drawing/2014/main" id="{40B592CE-43A5-4124-B24E-1B16BD3F9C44}"/>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BD6761C3-FC56-409F-88DF-A7FC504E8C06}"/>
              </a:ext>
            </a:extLst>
          </p:cNvPr>
          <p:cNvSpPr>
            <a:spLocks noGrp="1"/>
          </p:cNvSpPr>
          <p:nvPr>
            <p:ph type="sldNum" sz="quarter" idx="12"/>
          </p:nvPr>
        </p:nvSpPr>
        <p:spPr/>
        <p:txBody>
          <a:bodyPr/>
          <a:lstStyle/>
          <a:p>
            <a:fld id="{C8293EFA-58E2-44F3-9078-1E54526B42F0}" type="slidenum">
              <a:rPr lang="el-GR" smtClean="0"/>
              <a:t>‹#›</a:t>
            </a:fld>
            <a:endParaRPr lang="el-GR"/>
          </a:p>
        </p:txBody>
      </p:sp>
    </p:spTree>
    <p:extLst>
      <p:ext uri="{BB962C8B-B14F-4D97-AF65-F5344CB8AC3E}">
        <p14:creationId xmlns:p14="http://schemas.microsoft.com/office/powerpoint/2010/main" val="1262166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A393D2F-6E0F-4D21-857B-AF5FCB47D115}"/>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0387607C-CAB7-431C-BBDD-C40EF4C3BCB7}"/>
              </a:ext>
            </a:extLst>
          </p:cNvPr>
          <p:cNvSpPr>
            <a:spLocks noGrp="1"/>
          </p:cNvSpPr>
          <p:nvPr>
            <p:ph type="dt" sz="half" idx="10"/>
          </p:nvPr>
        </p:nvSpPr>
        <p:spPr/>
        <p:txBody>
          <a:bodyPr/>
          <a:lstStyle/>
          <a:p>
            <a:fld id="{7A4B1386-A748-4B3D-A0E3-379051E190D1}" type="datetimeFigureOut">
              <a:rPr lang="el-GR" smtClean="0"/>
              <a:t>10/6/2023</a:t>
            </a:fld>
            <a:endParaRPr lang="el-GR"/>
          </a:p>
        </p:txBody>
      </p:sp>
      <p:sp>
        <p:nvSpPr>
          <p:cNvPr id="4" name="Θέση υποσέλιδου 3">
            <a:extLst>
              <a:ext uri="{FF2B5EF4-FFF2-40B4-BE49-F238E27FC236}">
                <a16:creationId xmlns:a16="http://schemas.microsoft.com/office/drawing/2014/main" id="{460F3DDA-7C9B-4481-9D89-413AD4DAF22D}"/>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4F5CD829-5CD1-472E-AF12-468DC10776AE}"/>
              </a:ext>
            </a:extLst>
          </p:cNvPr>
          <p:cNvSpPr>
            <a:spLocks noGrp="1"/>
          </p:cNvSpPr>
          <p:nvPr>
            <p:ph type="sldNum" sz="quarter" idx="12"/>
          </p:nvPr>
        </p:nvSpPr>
        <p:spPr/>
        <p:txBody>
          <a:bodyPr/>
          <a:lstStyle/>
          <a:p>
            <a:fld id="{C8293EFA-58E2-44F3-9078-1E54526B42F0}" type="slidenum">
              <a:rPr lang="el-GR" smtClean="0"/>
              <a:t>‹#›</a:t>
            </a:fld>
            <a:endParaRPr lang="el-GR"/>
          </a:p>
        </p:txBody>
      </p:sp>
    </p:spTree>
    <p:extLst>
      <p:ext uri="{BB962C8B-B14F-4D97-AF65-F5344CB8AC3E}">
        <p14:creationId xmlns:p14="http://schemas.microsoft.com/office/powerpoint/2010/main" val="17863182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42352B6B-4CE3-4CBE-A63D-CD75D150FAFC}"/>
              </a:ext>
            </a:extLst>
          </p:cNvPr>
          <p:cNvSpPr>
            <a:spLocks noGrp="1"/>
          </p:cNvSpPr>
          <p:nvPr>
            <p:ph type="dt" sz="half" idx="10"/>
          </p:nvPr>
        </p:nvSpPr>
        <p:spPr/>
        <p:txBody>
          <a:bodyPr/>
          <a:lstStyle/>
          <a:p>
            <a:fld id="{7A4B1386-A748-4B3D-A0E3-379051E190D1}" type="datetimeFigureOut">
              <a:rPr lang="el-GR" smtClean="0"/>
              <a:t>10/6/2023</a:t>
            </a:fld>
            <a:endParaRPr lang="el-GR"/>
          </a:p>
        </p:txBody>
      </p:sp>
      <p:sp>
        <p:nvSpPr>
          <p:cNvPr id="3" name="Θέση υποσέλιδου 2">
            <a:extLst>
              <a:ext uri="{FF2B5EF4-FFF2-40B4-BE49-F238E27FC236}">
                <a16:creationId xmlns:a16="http://schemas.microsoft.com/office/drawing/2014/main" id="{D0CCA00F-F44B-4B2B-8A96-39DD1304B2B7}"/>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54379B63-3066-425D-9282-1152306DBA4F}"/>
              </a:ext>
            </a:extLst>
          </p:cNvPr>
          <p:cNvSpPr>
            <a:spLocks noGrp="1"/>
          </p:cNvSpPr>
          <p:nvPr>
            <p:ph type="sldNum" sz="quarter" idx="12"/>
          </p:nvPr>
        </p:nvSpPr>
        <p:spPr/>
        <p:txBody>
          <a:bodyPr/>
          <a:lstStyle/>
          <a:p>
            <a:fld id="{C8293EFA-58E2-44F3-9078-1E54526B42F0}" type="slidenum">
              <a:rPr lang="el-GR" smtClean="0"/>
              <a:t>‹#›</a:t>
            </a:fld>
            <a:endParaRPr lang="el-GR"/>
          </a:p>
        </p:txBody>
      </p:sp>
    </p:spTree>
    <p:extLst>
      <p:ext uri="{BB962C8B-B14F-4D97-AF65-F5344CB8AC3E}">
        <p14:creationId xmlns:p14="http://schemas.microsoft.com/office/powerpoint/2010/main" val="15734862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30FCAF8-775B-4567-B56B-6716E58695D7}"/>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1DF9EBA4-1807-43F6-B6C1-7B82401BF8D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a:extLst>
              <a:ext uri="{FF2B5EF4-FFF2-40B4-BE49-F238E27FC236}">
                <a16:creationId xmlns:a16="http://schemas.microsoft.com/office/drawing/2014/main" id="{1703EE40-0DFC-4753-8379-166E558775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Θέση ημερομηνίας 4">
            <a:extLst>
              <a:ext uri="{FF2B5EF4-FFF2-40B4-BE49-F238E27FC236}">
                <a16:creationId xmlns:a16="http://schemas.microsoft.com/office/drawing/2014/main" id="{B06777B4-527C-4647-AAD3-66AB043B2AD6}"/>
              </a:ext>
            </a:extLst>
          </p:cNvPr>
          <p:cNvSpPr>
            <a:spLocks noGrp="1"/>
          </p:cNvSpPr>
          <p:nvPr>
            <p:ph type="dt" sz="half" idx="10"/>
          </p:nvPr>
        </p:nvSpPr>
        <p:spPr/>
        <p:txBody>
          <a:bodyPr/>
          <a:lstStyle/>
          <a:p>
            <a:fld id="{7A4B1386-A748-4B3D-A0E3-379051E190D1}" type="datetimeFigureOut">
              <a:rPr lang="el-GR" smtClean="0"/>
              <a:t>10/6/2023</a:t>
            </a:fld>
            <a:endParaRPr lang="el-GR"/>
          </a:p>
        </p:txBody>
      </p:sp>
      <p:sp>
        <p:nvSpPr>
          <p:cNvPr id="6" name="Θέση υποσέλιδου 5">
            <a:extLst>
              <a:ext uri="{FF2B5EF4-FFF2-40B4-BE49-F238E27FC236}">
                <a16:creationId xmlns:a16="http://schemas.microsoft.com/office/drawing/2014/main" id="{ADFFB8CD-43F2-4FEA-BC73-2CDFED4D1E81}"/>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E0C59186-065A-419B-BFDF-7E797AF59D08}"/>
              </a:ext>
            </a:extLst>
          </p:cNvPr>
          <p:cNvSpPr>
            <a:spLocks noGrp="1"/>
          </p:cNvSpPr>
          <p:nvPr>
            <p:ph type="sldNum" sz="quarter" idx="12"/>
          </p:nvPr>
        </p:nvSpPr>
        <p:spPr/>
        <p:txBody>
          <a:bodyPr/>
          <a:lstStyle/>
          <a:p>
            <a:fld id="{C8293EFA-58E2-44F3-9078-1E54526B42F0}" type="slidenum">
              <a:rPr lang="el-GR" smtClean="0"/>
              <a:t>‹#›</a:t>
            </a:fld>
            <a:endParaRPr lang="el-GR"/>
          </a:p>
        </p:txBody>
      </p:sp>
    </p:spTree>
    <p:extLst>
      <p:ext uri="{BB962C8B-B14F-4D97-AF65-F5344CB8AC3E}">
        <p14:creationId xmlns:p14="http://schemas.microsoft.com/office/powerpoint/2010/main" val="1841957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788C2DA-98CD-4F7B-AC39-A7674209C80A}"/>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AAECD193-17CC-4CEC-BCAF-E4170787AD2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C55848FF-67DA-4E0A-B2A3-E8DAC29DFC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Θέση ημερομηνίας 4">
            <a:extLst>
              <a:ext uri="{FF2B5EF4-FFF2-40B4-BE49-F238E27FC236}">
                <a16:creationId xmlns:a16="http://schemas.microsoft.com/office/drawing/2014/main" id="{A9B90493-9895-45D7-ABBE-0E5D23D52D92}"/>
              </a:ext>
            </a:extLst>
          </p:cNvPr>
          <p:cNvSpPr>
            <a:spLocks noGrp="1"/>
          </p:cNvSpPr>
          <p:nvPr>
            <p:ph type="dt" sz="half" idx="10"/>
          </p:nvPr>
        </p:nvSpPr>
        <p:spPr/>
        <p:txBody>
          <a:bodyPr/>
          <a:lstStyle/>
          <a:p>
            <a:fld id="{7A4B1386-A748-4B3D-A0E3-379051E190D1}" type="datetimeFigureOut">
              <a:rPr lang="el-GR" smtClean="0"/>
              <a:t>10/6/2023</a:t>
            </a:fld>
            <a:endParaRPr lang="el-GR"/>
          </a:p>
        </p:txBody>
      </p:sp>
      <p:sp>
        <p:nvSpPr>
          <p:cNvPr id="6" name="Θέση υποσέλιδου 5">
            <a:extLst>
              <a:ext uri="{FF2B5EF4-FFF2-40B4-BE49-F238E27FC236}">
                <a16:creationId xmlns:a16="http://schemas.microsoft.com/office/drawing/2014/main" id="{1A8D43ED-3296-4E00-B03F-78AF8D1D8057}"/>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FF20F24C-4627-4DF3-A0A0-AB386806D2A2}"/>
              </a:ext>
            </a:extLst>
          </p:cNvPr>
          <p:cNvSpPr>
            <a:spLocks noGrp="1"/>
          </p:cNvSpPr>
          <p:nvPr>
            <p:ph type="sldNum" sz="quarter" idx="12"/>
          </p:nvPr>
        </p:nvSpPr>
        <p:spPr/>
        <p:txBody>
          <a:bodyPr/>
          <a:lstStyle/>
          <a:p>
            <a:fld id="{C8293EFA-58E2-44F3-9078-1E54526B42F0}" type="slidenum">
              <a:rPr lang="el-GR" smtClean="0"/>
              <a:t>‹#›</a:t>
            </a:fld>
            <a:endParaRPr lang="el-GR"/>
          </a:p>
        </p:txBody>
      </p:sp>
    </p:spTree>
    <p:extLst>
      <p:ext uri="{BB962C8B-B14F-4D97-AF65-F5344CB8AC3E}">
        <p14:creationId xmlns:p14="http://schemas.microsoft.com/office/powerpoint/2010/main" val="4112248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01EA30FD-2324-4877-BDFB-81D330E73FE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52C2E242-2F3B-4099-A599-6EEF2959CD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a:extLst>
              <a:ext uri="{FF2B5EF4-FFF2-40B4-BE49-F238E27FC236}">
                <a16:creationId xmlns:a16="http://schemas.microsoft.com/office/drawing/2014/main" id="{36483CF9-39F4-40FE-8B96-CD4D105A8BF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4B1386-A748-4B3D-A0E3-379051E190D1}" type="datetimeFigureOut">
              <a:rPr lang="el-GR" smtClean="0"/>
              <a:t>10/6/2023</a:t>
            </a:fld>
            <a:endParaRPr lang="el-GR"/>
          </a:p>
        </p:txBody>
      </p:sp>
      <p:sp>
        <p:nvSpPr>
          <p:cNvPr id="5" name="Θέση υποσέλιδου 4">
            <a:extLst>
              <a:ext uri="{FF2B5EF4-FFF2-40B4-BE49-F238E27FC236}">
                <a16:creationId xmlns:a16="http://schemas.microsoft.com/office/drawing/2014/main" id="{F86A6915-D788-4D54-B433-5224F9F115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1CC6EB30-7322-45C0-88BC-CB8956DE80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293EFA-58E2-44F3-9078-1E54526B42F0}" type="slidenum">
              <a:rPr lang="el-GR" smtClean="0"/>
              <a:t>‹#›</a:t>
            </a:fld>
            <a:endParaRPr lang="el-GR"/>
          </a:p>
        </p:txBody>
      </p:sp>
    </p:spTree>
    <p:extLst>
      <p:ext uri="{BB962C8B-B14F-4D97-AF65-F5344CB8AC3E}">
        <p14:creationId xmlns:p14="http://schemas.microsoft.com/office/powerpoint/2010/main" val="31108300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e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4.xml"/><Relationship Id="rId1" Type="http://schemas.openxmlformats.org/officeDocument/2006/relationships/vmlDrawing" Target="../drawings/vmlDrawing3.vml"/><Relationship Id="rId4" Type="http://schemas.openxmlformats.org/officeDocument/2006/relationships/image" Target="../media/image3.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4.e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5.emf"/></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8.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9.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10.e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11.emf"/></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12.emf"/></Relationships>
</file>

<file path=ppt/slides/_rels/slide35.xml.rels><?xml version="1.0" encoding="UTF-8" standalone="yes"?>
<Relationships xmlns="http://schemas.openxmlformats.org/package/2006/relationships"><Relationship Id="rId3" Type="http://schemas.openxmlformats.org/officeDocument/2006/relationships/image" Target="cid:image006.gif@01C87A0F.8D36DC20" TargetMode="External"/><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17.emf"/></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22.emf"/></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image" Target="../media/image23.emf"/></Relationships>
</file>

<file path=ppt/slides/_rels/slide52.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image" Target="../media/image27.emf"/></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15.vml"/><Relationship Id="rId4" Type="http://schemas.openxmlformats.org/officeDocument/2006/relationships/image" Target="../media/image28.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16.vml"/><Relationship Id="rId4" Type="http://schemas.openxmlformats.org/officeDocument/2006/relationships/image" Target="../media/image29.emf"/></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17.vml"/><Relationship Id="rId4" Type="http://schemas.openxmlformats.org/officeDocument/2006/relationships/image" Target="../media/image31.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3"/>
          <p:cNvSpPr>
            <a:spLocks noGrp="1" noChangeArrowheads="1"/>
          </p:cNvSpPr>
          <p:nvPr>
            <p:ph type="subTitle" idx="1"/>
          </p:nvPr>
        </p:nvSpPr>
        <p:spPr/>
        <p:txBody>
          <a:bodyPr/>
          <a:lstStyle/>
          <a:p>
            <a:pPr eaLnBrk="1" hangingPunct="1"/>
            <a:r>
              <a:rPr lang="en-US" dirty="0"/>
              <a:t>B</a:t>
            </a:r>
            <a:r>
              <a:rPr lang="el-GR" dirty="0"/>
              <a:t>. ΚΑΡΑΓΙΑΝΝΗ</a:t>
            </a:r>
          </a:p>
        </p:txBody>
      </p:sp>
      <p:sp>
        <p:nvSpPr>
          <p:cNvPr id="150530" name="Rectangle 6"/>
          <p:cNvSpPr>
            <a:spLocks noGrp="1" noChangeArrowheads="1"/>
          </p:cNvSpPr>
          <p:nvPr>
            <p:ph type="sldNum" sz="quarter" idx="12"/>
          </p:nvPr>
        </p:nvSpPr>
        <p:spPr>
          <a:noFill/>
        </p:spPr>
        <p:txBody>
          <a:bodyPr/>
          <a:lstStyle/>
          <a:p>
            <a:pPr>
              <a:defRPr/>
            </a:pPr>
            <a:fld id="{3E689400-E36C-4116-965D-C2A70F0B8DEF}" type="slidenum">
              <a:rPr lang="el-GR"/>
              <a:pPr>
                <a:defRPr/>
              </a:pPr>
              <a:t>1</a:t>
            </a:fld>
            <a:endParaRPr lang="el-GR"/>
          </a:p>
        </p:txBody>
      </p:sp>
      <p:sp>
        <p:nvSpPr>
          <p:cNvPr id="150531" name="Rectangle 2"/>
          <p:cNvSpPr>
            <a:spLocks noGrp="1" noChangeArrowheads="1"/>
          </p:cNvSpPr>
          <p:nvPr>
            <p:ph type="ctrTitle"/>
          </p:nvPr>
        </p:nvSpPr>
        <p:spPr/>
        <p:txBody>
          <a:bodyPr>
            <a:normAutofit/>
          </a:bodyPr>
          <a:lstStyle/>
          <a:p>
            <a:pPr>
              <a:defRPr/>
            </a:pPr>
            <a:r>
              <a:rPr lang="el-GR" b="1" dirty="0"/>
              <a:t>ΣΤΑΤΙΣΤΙΚΗ ΚΑΙ ΕΙΣΑΓΩΓΗ ΣΤΗ ΒΙΟΣΤ</a:t>
            </a:r>
            <a:r>
              <a:rPr lang="en-US" b="1" dirty="0"/>
              <a:t>A</a:t>
            </a:r>
            <a:r>
              <a:rPr lang="el-GR" b="1" dirty="0"/>
              <a:t>ΤΙΣΤΙΚΗ</a:t>
            </a:r>
          </a:p>
        </p:txBody>
      </p:sp>
      <p:sp>
        <p:nvSpPr>
          <p:cNvPr id="159749" name="4 - Θέση αριθμού διαφάνειας"/>
          <p:cNvSpPr txBox="1">
            <a:spLocks noGrp="1"/>
          </p:cNvSpPr>
          <p:nvPr/>
        </p:nvSpPr>
        <p:spPr bwMode="auto">
          <a:xfrm>
            <a:off x="8077200" y="6245225"/>
            <a:ext cx="2133600" cy="476250"/>
          </a:xfrm>
          <a:prstGeom prst="rect">
            <a:avLst/>
          </a:prstGeom>
          <a:noFill/>
          <a:ln w="9525">
            <a:noFill/>
            <a:miter lim="800000"/>
            <a:headEnd/>
            <a:tailEnd/>
          </a:ln>
        </p:spPr>
        <p:txBody>
          <a:bodyPr/>
          <a:lstStyle/>
          <a:p>
            <a:pPr algn="r"/>
            <a:fld id="{A27B0792-41C4-495E-AC7F-0B484830C74D}" type="slidenum">
              <a:rPr lang="el-GR" sz="1400"/>
              <a:pPr algn="r"/>
              <a:t>1</a:t>
            </a:fld>
            <a:endParaRPr lang="el-GR" sz="14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p:txBody>
          <a:bodyPr/>
          <a:lstStyle/>
          <a:p>
            <a:pPr eaLnBrk="1" hangingPunct="1"/>
            <a:r>
              <a:rPr lang="el-GR" b="1" u="sng"/>
              <a:t>Είδη στατιστικών στοιχείων</a:t>
            </a:r>
          </a:p>
        </p:txBody>
      </p:sp>
      <p:sp>
        <p:nvSpPr>
          <p:cNvPr id="160770" name="Rectangle 6"/>
          <p:cNvSpPr>
            <a:spLocks noGrp="1" noChangeArrowheads="1"/>
          </p:cNvSpPr>
          <p:nvPr>
            <p:ph type="sldNum" sz="quarter" idx="12"/>
          </p:nvPr>
        </p:nvSpPr>
        <p:spPr>
          <a:noFill/>
        </p:spPr>
        <p:txBody>
          <a:bodyPr/>
          <a:lstStyle/>
          <a:p>
            <a:pPr>
              <a:defRPr/>
            </a:pPr>
            <a:fld id="{14151512-C9C4-4A20-9FD0-0060C52F4319}" type="slidenum">
              <a:rPr lang="el-GR"/>
              <a:pPr>
                <a:defRPr/>
              </a:pPr>
              <a:t>10</a:t>
            </a:fld>
            <a:endParaRPr lang="el-GR"/>
          </a:p>
        </p:txBody>
      </p:sp>
      <p:sp>
        <p:nvSpPr>
          <p:cNvPr id="171012" name="Rectangle 3"/>
          <p:cNvSpPr>
            <a:spLocks noGrp="1" noChangeArrowheads="1"/>
          </p:cNvSpPr>
          <p:nvPr>
            <p:ph sz="quarter" idx="1"/>
          </p:nvPr>
        </p:nvSpPr>
        <p:spPr/>
        <p:txBody>
          <a:bodyPr/>
          <a:lstStyle/>
          <a:p>
            <a:pPr eaLnBrk="1" hangingPunct="1"/>
            <a:r>
              <a:rPr lang="el-GR" b="1"/>
              <a:t>Στα σύμμικτα δεδομένα (</a:t>
            </a:r>
            <a:r>
              <a:rPr lang="en-US" b="1"/>
              <a:t>cross</a:t>
            </a:r>
            <a:r>
              <a:rPr lang="el-GR" b="1"/>
              <a:t>-</a:t>
            </a:r>
            <a:r>
              <a:rPr lang="en-US" b="1"/>
              <a:t>section</a:t>
            </a:r>
            <a:r>
              <a:rPr lang="el-GR" b="1"/>
              <a:t>-</a:t>
            </a:r>
            <a:r>
              <a:rPr lang="en-US" b="1"/>
              <a:t>time series data</a:t>
            </a:r>
            <a:r>
              <a:rPr lang="el-GR" b="1"/>
              <a:t>), </a:t>
            </a:r>
            <a:r>
              <a:rPr lang="el-GR" i="1"/>
              <a:t>συνυπάρχουν και οι δύο προηγούμενες μορφές στοιχείων, δηλαδή παρέχονται και χρονολογικές και διαστρωματικές στατιστικές πληροφορίες. </a:t>
            </a:r>
            <a:endParaRPr lang="el-GR" b="1"/>
          </a:p>
          <a:p>
            <a:pPr eaLnBrk="1" hangingPunct="1"/>
            <a:r>
              <a:rPr lang="el-GR" b="1"/>
              <a:t>4. Προοπτικά ή επιμήκη δεδομένα (</a:t>
            </a:r>
            <a:r>
              <a:rPr lang="en-US" b="1"/>
              <a:t>longitudinal data</a:t>
            </a:r>
            <a:r>
              <a:rPr lang="el-GR" b="1"/>
              <a:t>) </a:t>
            </a:r>
            <a:r>
              <a:rPr lang="el-GR"/>
              <a:t>τα οποία προκύπτουν όταν παρακολουθούμε διαχρονικά τα ίδια άτομα καταγράφοντας κάθε τόσο τα χαρακτηριστικά τους, την συμπεριφορά τους κ.τ.λ. </a:t>
            </a:r>
          </a:p>
        </p:txBody>
      </p:sp>
      <p:sp>
        <p:nvSpPr>
          <p:cNvPr id="171013" name="4 - Θέση αριθμού διαφάνειας"/>
          <p:cNvSpPr txBox="1">
            <a:spLocks noGrp="1"/>
          </p:cNvSpPr>
          <p:nvPr/>
        </p:nvSpPr>
        <p:spPr bwMode="auto">
          <a:xfrm>
            <a:off x="8077200" y="6245225"/>
            <a:ext cx="2133600" cy="476250"/>
          </a:xfrm>
          <a:prstGeom prst="rect">
            <a:avLst/>
          </a:prstGeom>
          <a:noFill/>
          <a:ln w="9525">
            <a:noFill/>
            <a:miter lim="800000"/>
            <a:headEnd/>
            <a:tailEnd/>
          </a:ln>
        </p:spPr>
        <p:txBody>
          <a:bodyPr/>
          <a:lstStyle/>
          <a:p>
            <a:pPr algn="r"/>
            <a:fld id="{454BC53D-AB81-4E83-8BBB-D05171A1B732}" type="slidenum">
              <a:rPr lang="el-GR" sz="1400"/>
              <a:pPr algn="r"/>
              <a:t>10</a:t>
            </a:fld>
            <a:endParaRPr lang="el-GR" sz="14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2"/>
          <p:cNvSpPr>
            <a:spLocks noGrp="1" noChangeArrowheads="1"/>
          </p:cNvSpPr>
          <p:nvPr>
            <p:ph type="title"/>
          </p:nvPr>
        </p:nvSpPr>
        <p:spPr/>
        <p:txBody>
          <a:bodyPr>
            <a:normAutofit/>
          </a:bodyPr>
          <a:lstStyle/>
          <a:p>
            <a:pPr>
              <a:defRPr/>
            </a:pPr>
            <a:r>
              <a:rPr lang="el-GR" b="1"/>
              <a:t>Τύποι Μεταβλητών</a:t>
            </a:r>
            <a:br>
              <a:rPr lang="el-GR" i="1"/>
            </a:br>
            <a:endParaRPr lang="el-GR" i="1"/>
          </a:p>
        </p:txBody>
      </p:sp>
      <p:sp>
        <p:nvSpPr>
          <p:cNvPr id="161794" name="Rectangle 6"/>
          <p:cNvSpPr>
            <a:spLocks noGrp="1" noChangeArrowheads="1"/>
          </p:cNvSpPr>
          <p:nvPr>
            <p:ph type="sldNum" sz="quarter" idx="12"/>
          </p:nvPr>
        </p:nvSpPr>
        <p:spPr>
          <a:noFill/>
        </p:spPr>
        <p:txBody>
          <a:bodyPr/>
          <a:lstStyle/>
          <a:p>
            <a:pPr>
              <a:defRPr/>
            </a:pPr>
            <a:fld id="{162FF5AA-BD14-4043-8A87-156C3AF2928C}" type="slidenum">
              <a:rPr lang="el-GR"/>
              <a:pPr>
                <a:defRPr/>
              </a:pPr>
              <a:t>11</a:t>
            </a:fld>
            <a:endParaRPr lang="el-GR"/>
          </a:p>
        </p:txBody>
      </p:sp>
      <p:sp>
        <p:nvSpPr>
          <p:cNvPr id="172036" name="Rectangle 3"/>
          <p:cNvSpPr>
            <a:spLocks noGrp="1" noChangeArrowheads="1"/>
          </p:cNvSpPr>
          <p:nvPr>
            <p:ph sz="quarter" idx="1"/>
          </p:nvPr>
        </p:nvSpPr>
        <p:spPr>
          <a:xfrm>
            <a:off x="1992313" y="1196975"/>
            <a:ext cx="8229600" cy="5145088"/>
          </a:xfrm>
        </p:spPr>
        <p:txBody>
          <a:bodyPr/>
          <a:lstStyle/>
          <a:p>
            <a:pPr eaLnBrk="1" hangingPunct="1">
              <a:lnSpc>
                <a:spcPct val="90000"/>
              </a:lnSpc>
            </a:pPr>
            <a:r>
              <a:rPr lang="el-GR" sz="2400" i="1"/>
              <a:t>α) </a:t>
            </a:r>
            <a:r>
              <a:rPr lang="el-GR" sz="2400"/>
              <a:t>Οι μεταβλητές διακρίνονται σε </a:t>
            </a:r>
            <a:r>
              <a:rPr lang="el-GR" sz="2400" b="1"/>
              <a:t>ποσοτικές (</a:t>
            </a:r>
            <a:r>
              <a:rPr lang="en-US" sz="2400" b="1"/>
              <a:t>numeric</a:t>
            </a:r>
            <a:r>
              <a:rPr lang="el-GR" sz="2400" b="1"/>
              <a:t>, </a:t>
            </a:r>
            <a:r>
              <a:rPr lang="en-US" sz="2400" b="1"/>
              <a:t>qualitative qua</a:t>
            </a:r>
            <a:r>
              <a:rPr lang="fr-FR" sz="2400" b="1"/>
              <a:t>nt</a:t>
            </a:r>
            <a:r>
              <a:rPr lang="en-US" sz="2400" b="1"/>
              <a:t>itative variables</a:t>
            </a:r>
            <a:r>
              <a:rPr lang="el-GR" sz="2400" b="1"/>
              <a:t>) </a:t>
            </a:r>
            <a:r>
              <a:rPr lang="el-GR" sz="2400"/>
              <a:t>και </a:t>
            </a:r>
            <a:r>
              <a:rPr lang="el-GR" sz="2400" b="1"/>
              <a:t>ποιοτικές (</a:t>
            </a:r>
            <a:r>
              <a:rPr lang="en-US" sz="2400" b="1"/>
              <a:t>qualitative variables</a:t>
            </a:r>
            <a:r>
              <a:rPr lang="el-GR" sz="2400" b="1"/>
              <a:t>) </a:t>
            </a:r>
            <a:r>
              <a:rPr lang="el-GR" sz="2400"/>
              <a:t>ανάλογα με το εάν οι τιμές τους εκφράζονται αριθμητικά (π.χ βάρος), ή ονομαστικά (χρώμα μαλλιών, φύλο κ.λ.π). </a:t>
            </a:r>
            <a:endParaRPr lang="el-GR" sz="2400" i="1"/>
          </a:p>
          <a:p>
            <a:pPr eaLnBrk="1" hangingPunct="1">
              <a:lnSpc>
                <a:spcPct val="90000"/>
              </a:lnSpc>
            </a:pPr>
            <a:r>
              <a:rPr lang="el-GR" sz="2400" i="1"/>
              <a:t> (β) </a:t>
            </a:r>
            <a:r>
              <a:rPr lang="el-GR" sz="2400"/>
              <a:t>Οι ποσοτικές μεταβλητές, με τη σειρά τους, διακρίνονται σε </a:t>
            </a:r>
            <a:r>
              <a:rPr lang="el-GR" sz="2400" b="1"/>
              <a:t>συνεχείς (</a:t>
            </a:r>
            <a:r>
              <a:rPr lang="en-US" sz="2400" b="1"/>
              <a:t>continues variables</a:t>
            </a:r>
            <a:r>
              <a:rPr lang="el-GR" sz="2400" b="1"/>
              <a:t>) </a:t>
            </a:r>
            <a:r>
              <a:rPr lang="el-GR" sz="2400"/>
              <a:t>και σε </a:t>
            </a:r>
            <a:r>
              <a:rPr lang="el-GR" sz="2400" b="1"/>
              <a:t>διακριτές (</a:t>
            </a:r>
            <a:r>
              <a:rPr lang="en-US" sz="2400" b="1"/>
              <a:t>discrete</a:t>
            </a:r>
            <a:r>
              <a:rPr lang="el-GR" sz="2400" b="1"/>
              <a:t>, </a:t>
            </a:r>
            <a:r>
              <a:rPr lang="en-US" sz="2400" b="1"/>
              <a:t>non</a:t>
            </a:r>
            <a:r>
              <a:rPr lang="el-GR" sz="2400" b="1"/>
              <a:t>-</a:t>
            </a:r>
            <a:r>
              <a:rPr lang="en-US" sz="2400" b="1"/>
              <a:t>continues variables</a:t>
            </a:r>
            <a:r>
              <a:rPr lang="el-GR" sz="2400" b="1"/>
              <a:t>) </a:t>
            </a:r>
            <a:r>
              <a:rPr lang="el-GR" sz="2400"/>
              <a:t>ανάλογα με τα εάν οι τιμές είναι συνεχείς ή διακριτές αντίστοιχα. </a:t>
            </a:r>
            <a:endParaRPr lang="el-GR" sz="2400" i="1"/>
          </a:p>
          <a:p>
            <a:pPr eaLnBrk="1" hangingPunct="1">
              <a:lnSpc>
                <a:spcPct val="90000"/>
              </a:lnSpc>
            </a:pPr>
            <a:r>
              <a:rPr lang="el-GR" sz="2400" i="1"/>
              <a:t>(γ) </a:t>
            </a:r>
            <a:r>
              <a:rPr lang="el-GR" sz="2400"/>
              <a:t>Οι ποιοτικές μεταβλητές διακρίνονται σε ονομαστικές ή </a:t>
            </a:r>
            <a:r>
              <a:rPr lang="el-GR" sz="2400" b="1"/>
              <a:t>κατηγορικές (</a:t>
            </a:r>
            <a:r>
              <a:rPr lang="en-US" sz="2400" b="1"/>
              <a:t>categorical variables</a:t>
            </a:r>
            <a:r>
              <a:rPr lang="el-GR" sz="2400" b="1"/>
              <a:t>) </a:t>
            </a:r>
            <a:r>
              <a:rPr lang="el-GR" sz="2400"/>
              <a:t>και σε </a:t>
            </a:r>
            <a:r>
              <a:rPr lang="el-GR" sz="2400" b="1"/>
              <a:t>διατάξιμες (</a:t>
            </a:r>
            <a:r>
              <a:rPr lang="en-US" sz="2400" b="1"/>
              <a:t>ordinal variables</a:t>
            </a:r>
            <a:r>
              <a:rPr lang="el-GR" sz="2400" b="1"/>
              <a:t>) με βάση το αν έχει νόημα η διάταξη των μετρήσεων</a:t>
            </a:r>
          </a:p>
        </p:txBody>
      </p:sp>
      <p:sp>
        <p:nvSpPr>
          <p:cNvPr id="172037" name="4 - Θέση αριθμού διαφάνειας"/>
          <p:cNvSpPr txBox="1">
            <a:spLocks noGrp="1"/>
          </p:cNvSpPr>
          <p:nvPr/>
        </p:nvSpPr>
        <p:spPr bwMode="auto">
          <a:xfrm>
            <a:off x="8077200" y="6245225"/>
            <a:ext cx="2133600" cy="476250"/>
          </a:xfrm>
          <a:prstGeom prst="rect">
            <a:avLst/>
          </a:prstGeom>
          <a:noFill/>
          <a:ln w="9525">
            <a:noFill/>
            <a:miter lim="800000"/>
            <a:headEnd/>
            <a:tailEnd/>
          </a:ln>
        </p:spPr>
        <p:txBody>
          <a:bodyPr/>
          <a:lstStyle/>
          <a:p>
            <a:pPr algn="r"/>
            <a:fld id="{47FE43C9-5D2E-42DE-9D0A-F5EB83DE2867}" type="slidenum">
              <a:rPr lang="el-GR" sz="1400"/>
              <a:pPr algn="r"/>
              <a:t>11</a:t>
            </a:fld>
            <a:endParaRPr lang="el-GR" sz="14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defRPr/>
            </a:pPr>
            <a:r>
              <a:rPr lang="el-GR" dirty="0"/>
              <a:t>Τι είναι εξαρτημένες και τι ανεξάρτητες μεταβλητές</a:t>
            </a:r>
          </a:p>
        </p:txBody>
      </p:sp>
      <p:sp>
        <p:nvSpPr>
          <p:cNvPr id="173059" name="2 - Θέση περιεχομένου"/>
          <p:cNvSpPr>
            <a:spLocks noGrp="1"/>
          </p:cNvSpPr>
          <p:nvPr>
            <p:ph sz="quarter" idx="1"/>
          </p:nvPr>
        </p:nvSpPr>
        <p:spPr/>
        <p:txBody>
          <a:bodyPr/>
          <a:lstStyle/>
          <a:p>
            <a:pPr eaLnBrk="1" hangingPunct="1"/>
            <a:r>
              <a:rPr lang="el-GR"/>
              <a:t>Οι μεταβλητές των οποίων οι τιμές εξαρτώνται από τις τιμές άλλων μεταβλητών λέγονται εξαρτημένες. Οι μεταβλητές οι τιμές των οποίων δεν εξαρτώνται από τις αντίστοιχες τιμές άλλων μεταβλητών αλλά μάλλον τις επηρεάζουν καλούνται ανεξάρτητες μεταβλητές.</a:t>
            </a:r>
          </a:p>
        </p:txBody>
      </p:sp>
      <p:sp>
        <p:nvSpPr>
          <p:cNvPr id="4" name="3 - Θέση αριθμού διαφάνειας"/>
          <p:cNvSpPr>
            <a:spLocks noGrp="1"/>
          </p:cNvSpPr>
          <p:nvPr>
            <p:ph type="sldNum" sz="quarter" idx="12"/>
          </p:nvPr>
        </p:nvSpPr>
        <p:spPr/>
        <p:txBody>
          <a:bodyPr/>
          <a:lstStyle/>
          <a:p>
            <a:fld id="{B85A6F1F-527D-41C5-9687-72CDCEC082B5}" type="slidenum">
              <a:rPr lang="el-GR" smtClean="0"/>
              <a:pPr/>
              <a:t>12</a:t>
            </a:fld>
            <a:endParaRPr lang="el-G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3"/>
          <p:cNvSpPr>
            <a:spLocks noGrp="1"/>
          </p:cNvSpPr>
          <p:nvPr>
            <p:ph sz="quarter" idx="1"/>
          </p:nvPr>
        </p:nvSpPr>
        <p:spPr>
          <a:xfrm>
            <a:off x="1981200" y="1052513"/>
            <a:ext cx="8229600" cy="5073650"/>
          </a:xfrm>
        </p:spPr>
        <p:txBody>
          <a:bodyPr/>
          <a:lstStyle/>
          <a:p>
            <a:pPr eaLnBrk="1" hangingPunct="1">
              <a:lnSpc>
                <a:spcPct val="90000"/>
              </a:lnSpc>
            </a:pPr>
            <a:r>
              <a:rPr lang="el-GR" sz="2400"/>
              <a:t>ΙΔΙΟΤΗΤΕΣ ΕΠΙΠΕΔΟΥ ΜΕΤΡΗΣΗΣ ΔΕΔΟΜΕΝΩΝ 1.  </a:t>
            </a:r>
            <a:r>
              <a:rPr lang="el-GR" sz="2400" i="1"/>
              <a:t>διάταξη </a:t>
            </a:r>
            <a:r>
              <a:rPr lang="el-GR" sz="2400"/>
              <a:t>των μετρήσεων 2. </a:t>
            </a:r>
            <a:r>
              <a:rPr lang="el-GR" sz="2400" i="1"/>
              <a:t>απόσταση </a:t>
            </a:r>
            <a:r>
              <a:rPr lang="el-GR" sz="2400"/>
              <a:t>μεταξύ τους. 3 . ύπαρξη εγγενούς σημείου 0.</a:t>
            </a:r>
            <a:endParaRPr lang="el-GR" sz="2400" b="1"/>
          </a:p>
          <a:p>
            <a:pPr eaLnBrk="1" hangingPunct="1">
              <a:lnSpc>
                <a:spcPct val="90000"/>
              </a:lnSpc>
            </a:pPr>
            <a:r>
              <a:rPr lang="el-GR" sz="2400" b="1"/>
              <a:t>Ονομαστικές Κλίμακες (</a:t>
            </a:r>
            <a:r>
              <a:rPr lang="en-US" sz="2400" b="1"/>
              <a:t>nominal scales</a:t>
            </a:r>
            <a:r>
              <a:rPr lang="el-GR" sz="2400" b="1"/>
              <a:t>). </a:t>
            </a:r>
            <a:r>
              <a:rPr lang="el-GR" sz="2400"/>
              <a:t>Αποτελούν το χαμηλότερο επίπεδο μέτρησης. Χρησιμοποιούνται για τη συμβολική έκφραση ποιοτικών κατηγορικών στοιχείων και μεταβλητών (π.χ φύλο). </a:t>
            </a:r>
            <a:endParaRPr lang="el-GR" sz="2400" b="1"/>
          </a:p>
          <a:p>
            <a:pPr eaLnBrk="1" hangingPunct="1">
              <a:lnSpc>
                <a:spcPct val="90000"/>
              </a:lnSpc>
            </a:pPr>
            <a:r>
              <a:rPr lang="el-GR" sz="2400" b="1"/>
              <a:t>Τακτικές Κλίμακες (</a:t>
            </a:r>
            <a:r>
              <a:rPr lang="en-US" sz="2400" b="1"/>
              <a:t>ordinal scales</a:t>
            </a:r>
            <a:r>
              <a:rPr lang="el-GR" sz="2400" b="1"/>
              <a:t>). </a:t>
            </a:r>
            <a:r>
              <a:rPr lang="el-GR" sz="2400"/>
              <a:t>Είναι το αμέσως ανώτερο επίπεδο μέτρησης από εκείνο της ονομαστικής κλίμακας. Μετρούν ποιοτικά διατάξιμα δεδομένα και μεταβλητές, των οποίων οι συμβολικές τιμές που λαμβάνουν μπορούν να ιεραρχηθούν με βάση κάποιο κριτήριο (π.χ επίπεδο ικανοποίησης από σπουδές). </a:t>
            </a:r>
          </a:p>
        </p:txBody>
      </p:sp>
      <p:sp>
        <p:nvSpPr>
          <p:cNvPr id="3" name="2 - Θέση αριθμού διαφάνειας"/>
          <p:cNvSpPr>
            <a:spLocks noGrp="1"/>
          </p:cNvSpPr>
          <p:nvPr>
            <p:ph type="sldNum" sz="quarter" idx="12"/>
          </p:nvPr>
        </p:nvSpPr>
        <p:spPr/>
        <p:txBody>
          <a:bodyPr/>
          <a:lstStyle/>
          <a:p>
            <a:fld id="{B85A6F1F-527D-41C5-9687-72CDCEC082B5}" type="slidenum">
              <a:rPr lang="el-GR" smtClean="0"/>
              <a:pPr/>
              <a:t>13</a:t>
            </a:fld>
            <a:endParaRPr lang="el-G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p:cNvSpPr>
          <p:nvPr>
            <p:ph sz="quarter" idx="1"/>
          </p:nvPr>
        </p:nvSpPr>
        <p:spPr>
          <a:xfrm>
            <a:off x="1981200" y="1052513"/>
            <a:ext cx="8229600" cy="5073650"/>
          </a:xfrm>
        </p:spPr>
        <p:txBody>
          <a:bodyPr>
            <a:normAutofit/>
          </a:bodyPr>
          <a:lstStyle/>
          <a:p>
            <a:pPr marL="274320" indent="-274320">
              <a:spcBef>
                <a:spcPts val="580"/>
              </a:spcBef>
              <a:buFont typeface="Wingdings 2"/>
              <a:buChar char=""/>
              <a:defRPr/>
            </a:pPr>
            <a:r>
              <a:rPr lang="el-GR" sz="2400" b="1"/>
              <a:t>Διαστημικές Κλίμακες (</a:t>
            </a:r>
            <a:r>
              <a:rPr lang="en-US" sz="2400" b="1"/>
              <a:t>interval scales</a:t>
            </a:r>
            <a:r>
              <a:rPr lang="el-GR" sz="2400" b="1"/>
              <a:t>). Αποτελούν ένα ακόμη ανώτερο επίπεδο μέτρησης. Αναφέρονται στη μέτρηση αριθμητικών δεδομένων, τα οποία ικανοποιούν την ιδιότητα της διάταξης των τιμών τους αλλά και της απόστασης μεταξύ επί μέρους μετρήσεων. </a:t>
            </a:r>
            <a:r>
              <a:rPr lang="el-GR" sz="2400" b="1" u="sng"/>
              <a:t>Δεν ορίζεται το απόλυτο 0 . </a:t>
            </a:r>
            <a:r>
              <a:rPr lang="el-GR" sz="2400" b="1"/>
              <a:t>(π.χ θερμοκρασία σε βαθμούς Κελσίου.</a:t>
            </a:r>
          </a:p>
          <a:p>
            <a:pPr marL="274320" indent="-274320">
              <a:spcBef>
                <a:spcPts val="580"/>
              </a:spcBef>
              <a:buFont typeface="Wingdings 2"/>
              <a:buChar char=""/>
              <a:defRPr/>
            </a:pPr>
            <a:r>
              <a:rPr lang="el-GR" sz="2400" b="1"/>
              <a:t> Αναλογικές Κλίμακες (</a:t>
            </a:r>
            <a:r>
              <a:rPr lang="en-US" sz="2400" b="1"/>
              <a:t>ratio scales</a:t>
            </a:r>
            <a:r>
              <a:rPr lang="el-GR" sz="2400" b="1"/>
              <a:t>). Οι μετρήσεις οι οποίες βασίζονται σε αναλογικές κλίμακες αναφέρονται επίσης σε αριθμητικά δεδομένα, ικανοποιούν τις ιδιότητες της διάταξης και απόστασης των τιμών της μεταβλητής, αλλά επί πλέον διαθέτουν ένα εγγενές «μηδενικό» σημείο αναφοράς, το οποίο εκφράζει πραγματική κατάσταση της μεταβλητής (π.χ ύψος, τ. μέτρα οικοπέδου κ.λ.π)</a:t>
            </a:r>
          </a:p>
        </p:txBody>
      </p:sp>
      <p:sp>
        <p:nvSpPr>
          <p:cNvPr id="3" name="2 - Θέση αριθμού διαφάνειας"/>
          <p:cNvSpPr>
            <a:spLocks noGrp="1"/>
          </p:cNvSpPr>
          <p:nvPr>
            <p:ph type="sldNum" sz="quarter" idx="12"/>
          </p:nvPr>
        </p:nvSpPr>
        <p:spPr/>
        <p:txBody>
          <a:bodyPr/>
          <a:lstStyle/>
          <a:p>
            <a:fld id="{B85A6F1F-527D-41C5-9687-72CDCEC082B5}" type="slidenum">
              <a:rPr lang="el-GR" smtClean="0"/>
              <a:pPr/>
              <a:t>14</a:t>
            </a:fld>
            <a:endParaRPr lang="el-G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9" name="Rectangle 2"/>
          <p:cNvSpPr>
            <a:spLocks noGrp="1" noChangeArrowheads="1"/>
          </p:cNvSpPr>
          <p:nvPr>
            <p:ph type="title"/>
          </p:nvPr>
        </p:nvSpPr>
        <p:spPr/>
        <p:txBody>
          <a:bodyPr>
            <a:normAutofit/>
          </a:bodyPr>
          <a:lstStyle/>
          <a:p>
            <a:pPr>
              <a:defRPr/>
            </a:pPr>
            <a:r>
              <a:rPr lang="en-US" b="1"/>
              <a:t>T</a:t>
            </a:r>
            <a:r>
              <a:rPr lang="el-GR" b="1"/>
              <a:t>ΡΟΠΟΙ ΠΑΡΟΥΣΙΑΣΗΣ ΔΕΔΟΜΕΝΩΝ</a:t>
            </a:r>
          </a:p>
        </p:txBody>
      </p:sp>
      <p:sp>
        <p:nvSpPr>
          <p:cNvPr id="162818" name="Rectangle 6"/>
          <p:cNvSpPr>
            <a:spLocks noGrp="1" noChangeArrowheads="1"/>
          </p:cNvSpPr>
          <p:nvPr>
            <p:ph type="sldNum" sz="quarter" idx="12"/>
          </p:nvPr>
        </p:nvSpPr>
        <p:spPr>
          <a:noFill/>
        </p:spPr>
        <p:txBody>
          <a:bodyPr/>
          <a:lstStyle/>
          <a:p>
            <a:pPr>
              <a:defRPr/>
            </a:pPr>
            <a:fld id="{E9BCDFE7-169A-428F-9A27-987E7FF06D83}" type="slidenum">
              <a:rPr lang="el-GR"/>
              <a:pPr>
                <a:defRPr/>
              </a:pPr>
              <a:t>15</a:t>
            </a:fld>
            <a:endParaRPr lang="el-GR"/>
          </a:p>
        </p:txBody>
      </p:sp>
      <p:sp>
        <p:nvSpPr>
          <p:cNvPr id="15363" name="Rectangle 3"/>
          <p:cNvSpPr>
            <a:spLocks noGrp="1" noChangeArrowheads="1"/>
          </p:cNvSpPr>
          <p:nvPr>
            <p:ph sz="quarter" idx="1"/>
          </p:nvPr>
        </p:nvSpPr>
        <p:spPr>
          <a:xfrm>
            <a:off x="2208213" y="1412876"/>
            <a:ext cx="8229600" cy="4525963"/>
          </a:xfrm>
        </p:spPr>
        <p:txBody>
          <a:bodyPr>
            <a:normAutofit/>
          </a:bodyPr>
          <a:lstStyle/>
          <a:p>
            <a:pPr marL="274320" indent="-274320">
              <a:spcBef>
                <a:spcPts val="580"/>
              </a:spcBef>
              <a:buFont typeface="Wingdings 2"/>
              <a:buChar char=""/>
              <a:defRPr/>
            </a:pPr>
            <a:endParaRPr lang="el-GR"/>
          </a:p>
          <a:p>
            <a:pPr marL="274320" indent="-274320">
              <a:spcBef>
                <a:spcPts val="580"/>
              </a:spcBef>
              <a:buNone/>
              <a:defRPr/>
            </a:pPr>
            <a:r>
              <a:rPr lang="el-GR" u="sng">
                <a:effectLst>
                  <a:outerShdw blurRad="38100" dist="38100" dir="2700000" algn="tl">
                    <a:srgbClr val="C0C0C0"/>
                  </a:outerShdw>
                </a:effectLst>
              </a:rPr>
              <a:t>1. Πίνακες</a:t>
            </a:r>
          </a:p>
          <a:p>
            <a:pPr marL="274320" indent="-274320">
              <a:spcBef>
                <a:spcPts val="580"/>
              </a:spcBef>
              <a:buNone/>
              <a:defRPr/>
            </a:pPr>
            <a:r>
              <a:rPr lang="el-GR" u="sng">
                <a:effectLst>
                  <a:outerShdw blurRad="38100" dist="38100" dir="2700000" algn="tl">
                    <a:srgbClr val="C0C0C0"/>
                  </a:outerShdw>
                </a:effectLst>
              </a:rPr>
              <a:t>2. Γραφήματα</a:t>
            </a:r>
            <a:endParaRPr lang="en-US" u="sng">
              <a:effectLst>
                <a:outerShdw blurRad="38100" dist="38100" dir="2700000" algn="tl">
                  <a:srgbClr val="C0C0C0"/>
                </a:outerShdw>
              </a:effectLst>
            </a:endParaRPr>
          </a:p>
          <a:p>
            <a:pPr marL="274320" indent="-274320">
              <a:spcBef>
                <a:spcPts val="580"/>
              </a:spcBef>
              <a:buFont typeface="Wingdings 2"/>
              <a:buChar char=""/>
              <a:defRPr/>
            </a:pPr>
            <a:r>
              <a:rPr lang="el-GR"/>
              <a:t>Στοιχεία που πρέπει να περιλαμβάνουν οι πίνακες:</a:t>
            </a:r>
            <a:endParaRPr lang="en-GB"/>
          </a:p>
          <a:p>
            <a:pPr marL="274320" indent="-274320">
              <a:spcBef>
                <a:spcPts val="580"/>
              </a:spcBef>
              <a:buFont typeface="Wingdings 2"/>
              <a:buChar char=""/>
              <a:defRPr/>
            </a:pPr>
            <a:r>
              <a:rPr lang="en-GB"/>
              <a:t>Τίτλος</a:t>
            </a:r>
          </a:p>
          <a:p>
            <a:pPr marL="274320" indent="-274320">
              <a:spcBef>
                <a:spcPts val="580"/>
              </a:spcBef>
              <a:buFont typeface="Wingdings 2"/>
              <a:buChar char=""/>
              <a:defRPr/>
            </a:pPr>
            <a:r>
              <a:rPr lang="en-GB"/>
              <a:t>Επεξηγηματικές επικεφαλίδες</a:t>
            </a:r>
          </a:p>
          <a:p>
            <a:pPr marL="274320" indent="-274320">
              <a:spcBef>
                <a:spcPts val="580"/>
              </a:spcBef>
              <a:buFont typeface="Wingdings 2"/>
              <a:buChar char=""/>
              <a:defRPr/>
            </a:pPr>
            <a:r>
              <a:rPr lang="en-GB"/>
              <a:t>Πηγή</a:t>
            </a:r>
            <a:r>
              <a:rPr lang="el-GR"/>
              <a:t> </a:t>
            </a:r>
          </a:p>
        </p:txBody>
      </p:sp>
      <p:sp>
        <p:nvSpPr>
          <p:cNvPr id="176133" name="4 - Θέση αριθμού διαφάνειας"/>
          <p:cNvSpPr txBox="1">
            <a:spLocks noGrp="1"/>
          </p:cNvSpPr>
          <p:nvPr/>
        </p:nvSpPr>
        <p:spPr bwMode="auto">
          <a:xfrm>
            <a:off x="8077200" y="6245225"/>
            <a:ext cx="2133600" cy="476250"/>
          </a:xfrm>
          <a:prstGeom prst="rect">
            <a:avLst/>
          </a:prstGeom>
          <a:noFill/>
          <a:ln w="9525">
            <a:noFill/>
            <a:miter lim="800000"/>
            <a:headEnd/>
            <a:tailEnd/>
          </a:ln>
        </p:spPr>
        <p:txBody>
          <a:bodyPr/>
          <a:lstStyle/>
          <a:p>
            <a:pPr algn="r"/>
            <a:fld id="{B0EFE04C-65F0-43A1-BAB8-F4DE6A7FA813}" type="slidenum">
              <a:rPr lang="el-GR" sz="1400"/>
              <a:pPr algn="r"/>
              <a:t>15</a:t>
            </a:fld>
            <a:endParaRPr lang="el-GR" sz="14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3" name="Rectangle 2"/>
          <p:cNvSpPr>
            <a:spLocks noGrp="1" noChangeArrowheads="1"/>
          </p:cNvSpPr>
          <p:nvPr>
            <p:ph type="title"/>
          </p:nvPr>
        </p:nvSpPr>
        <p:spPr>
          <a:xfrm>
            <a:off x="2309786" y="0"/>
            <a:ext cx="7772400" cy="1774852"/>
          </a:xfrm>
        </p:spPr>
        <p:txBody>
          <a:bodyPr>
            <a:normAutofit fontScale="90000"/>
          </a:bodyPr>
          <a:lstStyle/>
          <a:p>
            <a:pPr>
              <a:defRPr/>
            </a:pPr>
            <a:br>
              <a:rPr lang="el-GR" dirty="0"/>
            </a:br>
            <a:r>
              <a:rPr lang="el-GR" dirty="0"/>
              <a:t>Α. ΠΑΡΟΥΣΙΑΣΗ ΣΕ ΠΙΝΑΚΕΣ ΠΟΙΟΤΙΚΩΝ ΔΕΔΟΜΕΝΩΝ</a:t>
            </a:r>
            <a:br>
              <a:rPr lang="el-GR" dirty="0"/>
            </a:br>
            <a:endParaRPr lang="el-GR" dirty="0"/>
          </a:p>
        </p:txBody>
      </p:sp>
      <p:sp>
        <p:nvSpPr>
          <p:cNvPr id="163842" name="Rectangle 6"/>
          <p:cNvSpPr>
            <a:spLocks noGrp="1" noChangeArrowheads="1"/>
          </p:cNvSpPr>
          <p:nvPr>
            <p:ph type="sldNum" sz="quarter" idx="12"/>
          </p:nvPr>
        </p:nvSpPr>
        <p:spPr>
          <a:noFill/>
        </p:spPr>
        <p:txBody>
          <a:bodyPr/>
          <a:lstStyle/>
          <a:p>
            <a:pPr>
              <a:defRPr/>
            </a:pPr>
            <a:fld id="{88741FA3-7573-4872-A227-C0CE0EFF7216}" type="slidenum">
              <a:rPr lang="el-GR"/>
              <a:pPr>
                <a:defRPr/>
              </a:pPr>
              <a:t>16</a:t>
            </a:fld>
            <a:endParaRPr lang="el-GR"/>
          </a:p>
        </p:txBody>
      </p:sp>
      <p:sp>
        <p:nvSpPr>
          <p:cNvPr id="177156" name="Rectangle 3"/>
          <p:cNvSpPr>
            <a:spLocks noGrp="1" noChangeArrowheads="1"/>
          </p:cNvSpPr>
          <p:nvPr>
            <p:ph sz="quarter" idx="1"/>
          </p:nvPr>
        </p:nvSpPr>
        <p:spPr>
          <a:xfrm>
            <a:off x="1992313" y="1844675"/>
            <a:ext cx="8229600" cy="4597400"/>
          </a:xfrm>
        </p:spPr>
        <p:txBody>
          <a:bodyPr/>
          <a:lstStyle/>
          <a:p>
            <a:pPr eaLnBrk="1" hangingPunct="1"/>
            <a:r>
              <a:rPr lang="el-GR"/>
              <a:t>Για να ταξινομήσουμε τα ποιοτικά δεδομένα, χρησιμοποιούμε απόλυτες, σχετικές ή σχετικές% συχνότητες ανάλογα με τους στόχους της μελέτης</a:t>
            </a:r>
            <a:r>
              <a:rPr lang="en-US"/>
              <a:t> </a:t>
            </a:r>
            <a:endParaRPr lang="el-GR"/>
          </a:p>
        </p:txBody>
      </p:sp>
      <p:sp>
        <p:nvSpPr>
          <p:cNvPr id="177157" name="4 - Θέση αριθμού διαφάνειας"/>
          <p:cNvSpPr txBox="1">
            <a:spLocks noGrp="1"/>
          </p:cNvSpPr>
          <p:nvPr/>
        </p:nvSpPr>
        <p:spPr bwMode="auto">
          <a:xfrm>
            <a:off x="8077200" y="6245225"/>
            <a:ext cx="2133600" cy="476250"/>
          </a:xfrm>
          <a:prstGeom prst="rect">
            <a:avLst/>
          </a:prstGeom>
          <a:noFill/>
          <a:ln w="9525">
            <a:noFill/>
            <a:miter lim="800000"/>
            <a:headEnd/>
            <a:tailEnd/>
          </a:ln>
        </p:spPr>
        <p:txBody>
          <a:bodyPr/>
          <a:lstStyle/>
          <a:p>
            <a:pPr algn="r"/>
            <a:fld id="{651174FE-1E0B-41A2-AA98-17EBCA11D731}" type="slidenum">
              <a:rPr lang="el-GR" sz="1400"/>
              <a:pPr algn="r"/>
              <a:t>16</a:t>
            </a:fld>
            <a:endParaRPr lang="el-GR" sz="14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6"/>
          <p:cNvSpPr>
            <a:spLocks noGrp="1" noChangeArrowheads="1"/>
          </p:cNvSpPr>
          <p:nvPr>
            <p:ph type="sldNum" sz="quarter" idx="12"/>
          </p:nvPr>
        </p:nvSpPr>
        <p:spPr>
          <a:noFill/>
        </p:spPr>
        <p:txBody>
          <a:bodyPr/>
          <a:lstStyle/>
          <a:p>
            <a:pPr>
              <a:defRPr/>
            </a:pPr>
            <a:fld id="{3379BF07-3297-4551-A79E-CAB5A6A3BEDB}" type="slidenum">
              <a:rPr lang="el-GR"/>
              <a:pPr>
                <a:defRPr/>
              </a:pPr>
              <a:t>17</a:t>
            </a:fld>
            <a:endParaRPr lang="el-GR"/>
          </a:p>
        </p:txBody>
      </p:sp>
      <p:graphicFrame>
        <p:nvGraphicFramePr>
          <p:cNvPr id="1026" name="Object 3"/>
          <p:cNvGraphicFramePr>
            <a:graphicFrameLocks noGrp="1" noChangeAspect="1"/>
          </p:cNvGraphicFramePr>
          <p:nvPr>
            <p:ph sz="quarter" idx="1"/>
          </p:nvPr>
        </p:nvGraphicFramePr>
        <p:xfrm>
          <a:off x="3935413" y="1447800"/>
          <a:ext cx="4311650" cy="4527550"/>
        </p:xfrm>
        <a:graphic>
          <a:graphicData uri="http://schemas.openxmlformats.org/presentationml/2006/ole">
            <mc:AlternateContent xmlns:mc="http://schemas.openxmlformats.org/markup-compatibility/2006">
              <mc:Choice xmlns:v="urn:schemas-microsoft-com:vml" Requires="v">
                <p:oleObj spid="_x0000_s1029" name="Έγγραφο" r:id="rId3" imgW="5441033" imgH="5711702" progId="Word.Document.8">
                  <p:embed/>
                </p:oleObj>
              </mc:Choice>
              <mc:Fallback>
                <p:oleObj name="Έγγραφο" r:id="rId3" imgW="5441033" imgH="5711702" progId="Word.Document.8">
                  <p:embed/>
                  <p:pic>
                    <p:nvPicPr>
                      <p:cNvPr id="1026"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35413" y="1447800"/>
                        <a:ext cx="4311650" cy="4527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5"/>
          <p:cNvSpPr>
            <a:spLocks noGrp="1" noChangeArrowheads="1"/>
          </p:cNvSpPr>
          <p:nvPr>
            <p:ph type="title"/>
          </p:nvPr>
        </p:nvSpPr>
        <p:spPr/>
        <p:txBody>
          <a:bodyPr/>
          <a:lstStyle/>
          <a:p>
            <a:pPr eaLnBrk="1" hangingPunct="1"/>
            <a:r>
              <a:rPr lang="el-GR" sz="3600"/>
              <a:t>ΠΑΡΑΔΕΙΓΜΑ</a:t>
            </a:r>
          </a:p>
        </p:txBody>
      </p:sp>
      <p:sp>
        <p:nvSpPr>
          <p:cNvPr id="2" name="Rectangle 6"/>
          <p:cNvSpPr>
            <a:spLocks noGrp="1" noChangeArrowheads="1"/>
          </p:cNvSpPr>
          <p:nvPr>
            <p:ph type="sldNum" sz="quarter" idx="12"/>
          </p:nvPr>
        </p:nvSpPr>
        <p:spPr>
          <a:noFill/>
        </p:spPr>
        <p:txBody>
          <a:bodyPr/>
          <a:lstStyle/>
          <a:p>
            <a:pPr>
              <a:defRPr/>
            </a:pPr>
            <a:fld id="{AC75E940-FF73-4B7A-B476-896ED3BF0C68}" type="slidenum">
              <a:rPr lang="el-GR"/>
              <a:pPr>
                <a:defRPr/>
              </a:pPr>
              <a:t>18</a:t>
            </a:fld>
            <a:endParaRPr lang="el-GR"/>
          </a:p>
        </p:txBody>
      </p:sp>
      <p:graphicFrame>
        <p:nvGraphicFramePr>
          <p:cNvPr id="2050" name="Object 4"/>
          <p:cNvGraphicFramePr>
            <a:graphicFrameLocks noGrp="1" noChangeAspect="1"/>
          </p:cNvGraphicFramePr>
          <p:nvPr>
            <p:ph sz="quarter" idx="1"/>
          </p:nvPr>
        </p:nvGraphicFramePr>
        <p:xfrm>
          <a:off x="2268539" y="1341439"/>
          <a:ext cx="7724775" cy="4751387"/>
        </p:xfrm>
        <a:graphic>
          <a:graphicData uri="http://schemas.openxmlformats.org/presentationml/2006/ole">
            <mc:AlternateContent xmlns:mc="http://schemas.openxmlformats.org/markup-compatibility/2006">
              <mc:Choice xmlns:v="urn:schemas-microsoft-com:vml" Requires="v">
                <p:oleObj spid="_x0000_s2053" name="Έγγραφο" r:id="rId3" imgW="5997270" imgH="3689208" progId="Word.Document.8">
                  <p:embed/>
                </p:oleObj>
              </mc:Choice>
              <mc:Fallback>
                <p:oleObj name="Έγγραφο" r:id="rId3" imgW="5997270" imgH="3689208" progId="Word.Document.8">
                  <p:embed/>
                  <p:pic>
                    <p:nvPicPr>
                      <p:cNvPr id="205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8539" y="1341439"/>
                        <a:ext cx="7724775" cy="47513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3" name="4 - Θέση αριθμού διαφάνειας"/>
          <p:cNvSpPr txBox="1">
            <a:spLocks noGrp="1"/>
          </p:cNvSpPr>
          <p:nvPr/>
        </p:nvSpPr>
        <p:spPr bwMode="auto">
          <a:xfrm>
            <a:off x="8077200" y="6245225"/>
            <a:ext cx="2133600" cy="476250"/>
          </a:xfrm>
          <a:prstGeom prst="rect">
            <a:avLst/>
          </a:prstGeom>
          <a:noFill/>
          <a:ln w="9525">
            <a:noFill/>
            <a:miter lim="800000"/>
            <a:headEnd/>
            <a:tailEnd/>
          </a:ln>
        </p:spPr>
        <p:txBody>
          <a:bodyPr/>
          <a:lstStyle/>
          <a:p>
            <a:pPr algn="r"/>
            <a:fld id="{AC3B20D1-30B6-4F53-A432-8EA7E597F766}" type="slidenum">
              <a:rPr lang="el-GR" sz="1400"/>
              <a:pPr algn="r"/>
              <a:t>18</a:t>
            </a:fld>
            <a:endParaRPr lang="el-GR" sz="14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7" name="Rectangle 2"/>
          <p:cNvSpPr>
            <a:spLocks noGrp="1" noChangeArrowheads="1"/>
          </p:cNvSpPr>
          <p:nvPr>
            <p:ph type="title"/>
          </p:nvPr>
        </p:nvSpPr>
        <p:spPr>
          <a:xfrm>
            <a:off x="1992313" y="476250"/>
            <a:ext cx="8229600" cy="1143000"/>
          </a:xfrm>
        </p:spPr>
        <p:txBody>
          <a:bodyPr>
            <a:normAutofit fontScale="90000"/>
          </a:bodyPr>
          <a:lstStyle/>
          <a:p>
            <a:pPr>
              <a:defRPr/>
            </a:pPr>
            <a:r>
              <a:rPr lang="en-US"/>
              <a:t>X</a:t>
            </a:r>
            <a:r>
              <a:rPr lang="el-GR"/>
              <a:t>ΡΗΣΙΜΟΤΗΤΑ ΑΠΟΛΥΤΩΝ ΚΑΙ ΣΧΕΤΙΚΩΝ ΣΥΧΝΟΤΗΤΩΝ</a:t>
            </a:r>
          </a:p>
        </p:txBody>
      </p:sp>
      <p:sp>
        <p:nvSpPr>
          <p:cNvPr id="164866" name="Rectangle 6"/>
          <p:cNvSpPr>
            <a:spLocks noGrp="1" noChangeArrowheads="1"/>
          </p:cNvSpPr>
          <p:nvPr>
            <p:ph type="sldNum" sz="quarter" idx="12"/>
          </p:nvPr>
        </p:nvSpPr>
        <p:spPr>
          <a:noFill/>
        </p:spPr>
        <p:txBody>
          <a:bodyPr/>
          <a:lstStyle/>
          <a:p>
            <a:pPr>
              <a:defRPr/>
            </a:pPr>
            <a:fld id="{B5E8F980-3DED-41FF-83AF-5A02DEEE2116}" type="slidenum">
              <a:rPr lang="el-GR"/>
              <a:pPr>
                <a:defRPr/>
              </a:pPr>
              <a:t>19</a:t>
            </a:fld>
            <a:endParaRPr lang="el-GR"/>
          </a:p>
        </p:txBody>
      </p:sp>
      <p:sp>
        <p:nvSpPr>
          <p:cNvPr id="178180" name="Rectangle 3"/>
          <p:cNvSpPr>
            <a:spLocks noGrp="1" noChangeArrowheads="1"/>
          </p:cNvSpPr>
          <p:nvPr>
            <p:ph sz="quarter" idx="1"/>
          </p:nvPr>
        </p:nvSpPr>
        <p:spPr>
          <a:xfrm>
            <a:off x="1992313" y="1412876"/>
            <a:ext cx="8229600" cy="4525963"/>
          </a:xfrm>
        </p:spPr>
        <p:txBody>
          <a:bodyPr>
            <a:normAutofit/>
          </a:bodyPr>
          <a:lstStyle/>
          <a:p>
            <a:pPr eaLnBrk="1" hangingPunct="1">
              <a:lnSpc>
                <a:spcPct val="90000"/>
              </a:lnSpc>
            </a:pPr>
            <a:endParaRPr lang="el-GR"/>
          </a:p>
          <a:p>
            <a:pPr eaLnBrk="1" hangingPunct="1">
              <a:lnSpc>
                <a:spcPct val="90000"/>
              </a:lnSpc>
            </a:pPr>
            <a:r>
              <a:rPr lang="el-GR"/>
              <a:t>Α. ΣΧΕΤΙΚΕΣ ΣΥΧΝΟΤΗΤΕΣ</a:t>
            </a:r>
          </a:p>
          <a:p>
            <a:pPr eaLnBrk="1" hangingPunct="1">
              <a:lnSpc>
                <a:spcPct val="90000"/>
              </a:lnSpc>
            </a:pPr>
            <a:r>
              <a:rPr lang="el-GR"/>
              <a:t>1.Συγκρίσεις μεταξύ ανομοιογενών πληθυσμών ή δειγμάτων.</a:t>
            </a:r>
          </a:p>
          <a:p>
            <a:pPr eaLnBrk="1" hangingPunct="1">
              <a:lnSpc>
                <a:spcPct val="90000"/>
              </a:lnSpc>
            </a:pPr>
            <a:r>
              <a:rPr lang="el-GR"/>
              <a:t>2. Καλύτερη κατανόηση της σύνθεσης ενός πληθυσμού ή ενός δείγματος.</a:t>
            </a:r>
          </a:p>
          <a:p>
            <a:pPr eaLnBrk="1" hangingPunct="1">
              <a:lnSpc>
                <a:spcPct val="90000"/>
              </a:lnSpc>
            </a:pPr>
            <a:r>
              <a:rPr lang="el-GR"/>
              <a:t>Β. ΑΠΟΛΥΤΕΣ ΣΥΧΝΟΤΗΤΕΣ</a:t>
            </a:r>
          </a:p>
          <a:p>
            <a:pPr eaLnBrk="1" hangingPunct="1">
              <a:lnSpc>
                <a:spcPct val="90000"/>
              </a:lnSpc>
            </a:pPr>
            <a:r>
              <a:rPr lang="el-GR"/>
              <a:t>Δίνουν μια σαφή εικόνα των πραγματικών μεγεθών ενός φαινομένου.</a:t>
            </a:r>
          </a:p>
        </p:txBody>
      </p:sp>
      <p:sp>
        <p:nvSpPr>
          <p:cNvPr id="178181" name="4 - Θέση αριθμού διαφάνειας"/>
          <p:cNvSpPr txBox="1">
            <a:spLocks noGrp="1"/>
          </p:cNvSpPr>
          <p:nvPr/>
        </p:nvSpPr>
        <p:spPr bwMode="auto">
          <a:xfrm>
            <a:off x="8077200" y="6245225"/>
            <a:ext cx="2133600" cy="476250"/>
          </a:xfrm>
          <a:prstGeom prst="rect">
            <a:avLst/>
          </a:prstGeom>
          <a:noFill/>
          <a:ln w="9525">
            <a:noFill/>
            <a:miter lim="800000"/>
            <a:headEnd/>
            <a:tailEnd/>
          </a:ln>
        </p:spPr>
        <p:txBody>
          <a:bodyPr/>
          <a:lstStyle/>
          <a:p>
            <a:pPr algn="r"/>
            <a:fld id="{4B8ABC89-2859-441B-BE5F-DC8AD2B4DCE3}" type="slidenum">
              <a:rPr lang="el-GR" sz="1400"/>
              <a:pPr algn="r"/>
              <a:t>19</a:t>
            </a:fld>
            <a:endParaRPr lang="el-GR" sz="14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αριθμού διαφάνειας"/>
          <p:cNvSpPr>
            <a:spLocks noGrp="1"/>
          </p:cNvSpPr>
          <p:nvPr>
            <p:ph type="sldNum" sz="quarter" idx="12"/>
          </p:nvPr>
        </p:nvSpPr>
        <p:spPr/>
        <p:txBody>
          <a:bodyPr/>
          <a:lstStyle/>
          <a:p>
            <a:pPr>
              <a:defRPr/>
            </a:pPr>
            <a:fld id="{01D5EEDC-3A8C-4E9E-AB55-651FA8D02607}" type="slidenum">
              <a:rPr lang="el-GR"/>
              <a:pPr>
                <a:defRPr/>
              </a:pPr>
              <a:t>2</a:t>
            </a:fld>
            <a:endParaRPr lang="el-GR"/>
          </a:p>
        </p:txBody>
      </p:sp>
      <p:sp>
        <p:nvSpPr>
          <p:cNvPr id="160771" name="2 - Θέση περιεχομένου"/>
          <p:cNvSpPr>
            <a:spLocks noGrp="1"/>
          </p:cNvSpPr>
          <p:nvPr>
            <p:ph sz="quarter" idx="1"/>
          </p:nvPr>
        </p:nvSpPr>
        <p:spPr/>
        <p:txBody>
          <a:bodyPr/>
          <a:lstStyle/>
          <a:p>
            <a:pPr algn="ctr" eaLnBrk="1" hangingPunct="1"/>
            <a:r>
              <a:rPr lang="el-GR"/>
              <a:t>ΕΙΣΑΓΩΓΙΚΕΣ ΕΝΝΟΙΕΣ – ΠΕΡΙΓΡΑΦΙΚΗ ΣΤΑΤΙΣΤΙΚΗ</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7"/>
          <p:cNvSpPr>
            <a:spLocks noGrp="1" noChangeArrowheads="1"/>
          </p:cNvSpPr>
          <p:nvPr>
            <p:ph type="title"/>
          </p:nvPr>
        </p:nvSpPr>
        <p:spPr/>
        <p:txBody>
          <a:bodyPr>
            <a:normAutofit fontScale="90000"/>
          </a:bodyPr>
          <a:lstStyle/>
          <a:p>
            <a:pPr>
              <a:defRPr/>
            </a:pPr>
            <a:br>
              <a:rPr lang="el-GR"/>
            </a:br>
            <a:br>
              <a:rPr lang="el-GR"/>
            </a:br>
            <a:r>
              <a:rPr lang="el-GR" sz="3200"/>
              <a:t>ΤΡΟΠΟΙ ΓΡΑΦΙΚΗΣ ΠΑΡΟΥΣΙΑΣΗΣ ΠΟΙΟΤΙΚΩΝ ΔΕΔΟΜΕΝΩΝ</a:t>
            </a:r>
            <a:br>
              <a:rPr lang="el-GR" sz="3200"/>
            </a:br>
            <a:r>
              <a:rPr lang="el-GR" sz="3200"/>
              <a:t>1. Κυκλικό διάγραμμα ή πίττα</a:t>
            </a:r>
          </a:p>
        </p:txBody>
      </p:sp>
      <p:sp>
        <p:nvSpPr>
          <p:cNvPr id="3075" name="Rectangle 6"/>
          <p:cNvSpPr>
            <a:spLocks noGrp="1" noChangeArrowheads="1"/>
          </p:cNvSpPr>
          <p:nvPr>
            <p:ph type="sldNum" sz="quarter" idx="12"/>
          </p:nvPr>
        </p:nvSpPr>
        <p:spPr>
          <a:noFill/>
        </p:spPr>
        <p:txBody>
          <a:bodyPr/>
          <a:lstStyle/>
          <a:p>
            <a:pPr>
              <a:defRPr/>
            </a:pPr>
            <a:fld id="{00C95736-5988-457F-8E6D-4AB70DD52BDB}" type="slidenum">
              <a:rPr lang="el-GR"/>
              <a:pPr>
                <a:defRPr/>
              </a:pPr>
              <a:t>20</a:t>
            </a:fld>
            <a:endParaRPr lang="el-GR"/>
          </a:p>
        </p:txBody>
      </p:sp>
      <p:graphicFrame>
        <p:nvGraphicFramePr>
          <p:cNvPr id="3074" name="Object 6"/>
          <p:cNvGraphicFramePr>
            <a:graphicFrameLocks noGrp="1" noChangeAspect="1"/>
          </p:cNvGraphicFramePr>
          <p:nvPr>
            <p:ph sz="quarter" idx="1"/>
          </p:nvPr>
        </p:nvGraphicFramePr>
        <p:xfrm>
          <a:off x="2443163" y="2003425"/>
          <a:ext cx="5053012" cy="2579688"/>
        </p:xfrm>
        <a:graphic>
          <a:graphicData uri="http://schemas.openxmlformats.org/presentationml/2006/ole">
            <mc:AlternateContent xmlns:mc="http://schemas.openxmlformats.org/markup-compatibility/2006">
              <mc:Choice xmlns:v="urn:schemas-microsoft-com:vml" Requires="v">
                <p:oleObj spid="_x0000_s3077" name="Worksheet" r:id="rId3" imgW="6103514" imgH="3116588" progId="Excel.Sheet.8">
                  <p:embed/>
                </p:oleObj>
              </mc:Choice>
              <mc:Fallback>
                <p:oleObj name="Worksheet" r:id="rId3" imgW="6103514" imgH="3116588" progId="Excel.Sheet.8">
                  <p:embed/>
                  <p:pic>
                    <p:nvPicPr>
                      <p:cNvPr id="3074"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43163" y="2003425"/>
                        <a:ext cx="5053012" cy="2579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7" name="4 - Θέση αριθμού διαφάνειας"/>
          <p:cNvSpPr txBox="1">
            <a:spLocks noGrp="1"/>
          </p:cNvSpPr>
          <p:nvPr/>
        </p:nvSpPr>
        <p:spPr bwMode="auto">
          <a:xfrm>
            <a:off x="8077200" y="6245225"/>
            <a:ext cx="2133600" cy="476250"/>
          </a:xfrm>
          <a:prstGeom prst="rect">
            <a:avLst/>
          </a:prstGeom>
          <a:noFill/>
          <a:ln w="9525">
            <a:noFill/>
            <a:miter lim="800000"/>
            <a:headEnd/>
            <a:tailEnd/>
          </a:ln>
        </p:spPr>
        <p:txBody>
          <a:bodyPr/>
          <a:lstStyle/>
          <a:p>
            <a:pPr algn="r"/>
            <a:fld id="{C50F885D-ACEA-43DB-8FE1-08A997C32CCE}" type="slidenum">
              <a:rPr lang="el-GR" sz="1400"/>
              <a:pPr algn="r"/>
              <a:t>20</a:t>
            </a:fld>
            <a:endParaRPr lang="el-GR" sz="14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p:txBody>
          <a:bodyPr/>
          <a:lstStyle/>
          <a:p>
            <a:pPr eaLnBrk="1" hangingPunct="1"/>
            <a:r>
              <a:rPr lang="el-GR" sz="3200"/>
              <a:t>ΒΑΣΙΚΟΣ ΤΡΟΠΟΣ ΚΑΤΑΣΚΕΥΗΣ</a:t>
            </a:r>
          </a:p>
        </p:txBody>
      </p:sp>
      <p:sp>
        <p:nvSpPr>
          <p:cNvPr id="165890" name="Rectangle 6"/>
          <p:cNvSpPr>
            <a:spLocks noGrp="1" noChangeArrowheads="1"/>
          </p:cNvSpPr>
          <p:nvPr>
            <p:ph type="sldNum" sz="quarter" idx="12"/>
          </p:nvPr>
        </p:nvSpPr>
        <p:spPr>
          <a:noFill/>
        </p:spPr>
        <p:txBody>
          <a:bodyPr/>
          <a:lstStyle/>
          <a:p>
            <a:pPr>
              <a:defRPr/>
            </a:pPr>
            <a:fld id="{3B5F0C2E-30AC-4D63-AE90-78415070C678}" type="slidenum">
              <a:rPr lang="el-GR"/>
              <a:pPr>
                <a:defRPr/>
              </a:pPr>
              <a:t>21</a:t>
            </a:fld>
            <a:endParaRPr lang="el-GR"/>
          </a:p>
        </p:txBody>
      </p:sp>
      <p:sp>
        <p:nvSpPr>
          <p:cNvPr id="179204" name="Rectangle 3"/>
          <p:cNvSpPr>
            <a:spLocks noGrp="1" noChangeArrowheads="1"/>
          </p:cNvSpPr>
          <p:nvPr>
            <p:ph sz="quarter" idx="1"/>
          </p:nvPr>
        </p:nvSpPr>
        <p:spPr/>
        <p:txBody>
          <a:bodyPr/>
          <a:lstStyle/>
          <a:p>
            <a:pPr eaLnBrk="1" hangingPunct="1">
              <a:lnSpc>
                <a:spcPct val="80000"/>
              </a:lnSpc>
            </a:pPr>
            <a:r>
              <a:rPr lang="el-GR"/>
              <a:t>Σχεδιάζουμε ένα κύκλο και τον χωρίζουμε σε τομείς των οποίων το εμβαδόν είναι ανάλογο της αντίστοιχης σχετικής (%) συχνότητας κάθε κατηγορίας</a:t>
            </a:r>
            <a:r>
              <a:rPr lang="el-GR" sz="2400"/>
              <a:t>.</a:t>
            </a:r>
          </a:p>
          <a:p>
            <a:pPr eaLnBrk="1" hangingPunct="1">
              <a:lnSpc>
                <a:spcPct val="80000"/>
              </a:lnSpc>
            </a:pPr>
            <a:r>
              <a:rPr lang="el-GR" u="sng"/>
              <a:t>Πρακτικές συμβουλές</a:t>
            </a:r>
            <a:endParaRPr lang="el-GR"/>
          </a:p>
          <a:p>
            <a:pPr eaLnBrk="1" hangingPunct="1">
              <a:lnSpc>
                <a:spcPct val="80000"/>
              </a:lnSpc>
            </a:pPr>
            <a:r>
              <a:rPr lang="el-GR"/>
              <a:t>• Ενδείκνυται η επιλογή έως επτά κατηγοριών. </a:t>
            </a:r>
          </a:p>
          <a:p>
            <a:pPr eaLnBrk="1" hangingPunct="1">
              <a:lnSpc>
                <a:spcPct val="80000"/>
              </a:lnSpc>
            </a:pPr>
            <a:r>
              <a:rPr lang="el-GR"/>
              <a:t>• Συνιστάται, οι σχετικές συχνότητες να είναι διατεταγμένες κατά μέγεθος</a:t>
            </a:r>
          </a:p>
          <a:p>
            <a:pPr eaLnBrk="1" hangingPunct="1">
              <a:lnSpc>
                <a:spcPct val="80000"/>
              </a:lnSpc>
            </a:pPr>
            <a:r>
              <a:rPr lang="el-GR"/>
              <a:t>Στην περίπτωση που θέλουμε να δώσουμε έμφαση σε κάποια κατηγορία, μπορούμε να αποκόψουμε ένα τομέα (ή και περισσότερους) </a:t>
            </a:r>
          </a:p>
        </p:txBody>
      </p:sp>
      <p:sp>
        <p:nvSpPr>
          <p:cNvPr id="179205" name="4 - Θέση αριθμού διαφάνειας"/>
          <p:cNvSpPr txBox="1">
            <a:spLocks noGrp="1"/>
          </p:cNvSpPr>
          <p:nvPr/>
        </p:nvSpPr>
        <p:spPr bwMode="auto">
          <a:xfrm>
            <a:off x="8077200" y="6245225"/>
            <a:ext cx="2133600" cy="476250"/>
          </a:xfrm>
          <a:prstGeom prst="rect">
            <a:avLst/>
          </a:prstGeom>
          <a:noFill/>
          <a:ln w="9525">
            <a:noFill/>
            <a:miter lim="800000"/>
            <a:headEnd/>
            <a:tailEnd/>
          </a:ln>
        </p:spPr>
        <p:txBody>
          <a:bodyPr/>
          <a:lstStyle/>
          <a:p>
            <a:pPr algn="r"/>
            <a:fld id="{F906EE7F-5FB0-48FE-8546-50F8A39FA284}" type="slidenum">
              <a:rPr lang="el-GR" sz="1400"/>
              <a:pPr algn="r"/>
              <a:t>21</a:t>
            </a:fld>
            <a:endParaRPr lang="el-GR" sz="14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4"/>
          <p:cNvSpPr>
            <a:spLocks noGrp="1" noChangeArrowheads="1"/>
          </p:cNvSpPr>
          <p:nvPr>
            <p:ph type="title"/>
          </p:nvPr>
        </p:nvSpPr>
        <p:spPr/>
        <p:txBody>
          <a:bodyPr/>
          <a:lstStyle/>
          <a:p>
            <a:pPr eaLnBrk="1" hangingPunct="1"/>
            <a:r>
              <a:rPr lang="el-GR"/>
              <a:t>ΤΡΙΣΔΙΑΣΤΑΤΟ ΚΥΚΛΙΚΟ ΓΡΑΦΗΜΑ</a:t>
            </a:r>
          </a:p>
        </p:txBody>
      </p:sp>
      <p:sp>
        <p:nvSpPr>
          <p:cNvPr id="2" name="Rectangle 6"/>
          <p:cNvSpPr>
            <a:spLocks noGrp="1" noChangeArrowheads="1"/>
          </p:cNvSpPr>
          <p:nvPr>
            <p:ph type="sldNum" sz="quarter" idx="12"/>
          </p:nvPr>
        </p:nvSpPr>
        <p:spPr>
          <a:noFill/>
        </p:spPr>
        <p:txBody>
          <a:bodyPr/>
          <a:lstStyle/>
          <a:p>
            <a:pPr>
              <a:defRPr/>
            </a:pPr>
            <a:fld id="{E2966966-8CF5-4E4D-AA87-13FC430879B4}" type="slidenum">
              <a:rPr lang="el-GR"/>
              <a:pPr>
                <a:defRPr/>
              </a:pPr>
              <a:t>22</a:t>
            </a:fld>
            <a:endParaRPr lang="el-GR"/>
          </a:p>
        </p:txBody>
      </p:sp>
      <p:graphicFrame>
        <p:nvGraphicFramePr>
          <p:cNvPr id="4098" name="Object 3"/>
          <p:cNvGraphicFramePr>
            <a:graphicFrameLocks noGrp="1" noChangeAspect="1"/>
          </p:cNvGraphicFramePr>
          <p:nvPr>
            <p:ph sz="quarter" idx="1"/>
          </p:nvPr>
        </p:nvGraphicFramePr>
        <p:xfrm>
          <a:off x="2640014" y="2403475"/>
          <a:ext cx="6696075" cy="2986088"/>
        </p:xfrm>
        <a:graphic>
          <a:graphicData uri="http://schemas.openxmlformats.org/presentationml/2006/ole">
            <mc:AlternateContent xmlns:mc="http://schemas.openxmlformats.org/markup-compatibility/2006">
              <mc:Choice xmlns:v="urn:schemas-microsoft-com:vml" Requires="v">
                <p:oleObj spid="_x0000_s4101" name="Γράφημα" r:id="rId3" imgW="4572000" imgH="2038502" progId="Excel.Sheet.8">
                  <p:embed/>
                </p:oleObj>
              </mc:Choice>
              <mc:Fallback>
                <p:oleObj name="Γράφημα" r:id="rId3" imgW="4572000" imgH="2038502" progId="Excel.Sheet.8">
                  <p:embed/>
                  <p:pic>
                    <p:nvPicPr>
                      <p:cNvPr id="4098"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0014" y="2403475"/>
                        <a:ext cx="6696075" cy="2986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01" name="4 - Θέση αριθμού διαφάνειας"/>
          <p:cNvSpPr txBox="1">
            <a:spLocks noGrp="1"/>
          </p:cNvSpPr>
          <p:nvPr/>
        </p:nvSpPr>
        <p:spPr bwMode="auto">
          <a:xfrm>
            <a:off x="8077200" y="6245225"/>
            <a:ext cx="2133600" cy="476250"/>
          </a:xfrm>
          <a:prstGeom prst="rect">
            <a:avLst/>
          </a:prstGeom>
          <a:noFill/>
          <a:ln w="9525">
            <a:noFill/>
            <a:miter lim="800000"/>
            <a:headEnd/>
            <a:tailEnd/>
          </a:ln>
        </p:spPr>
        <p:txBody>
          <a:bodyPr/>
          <a:lstStyle/>
          <a:p>
            <a:pPr algn="r"/>
            <a:fld id="{ED14723C-D9A8-4D78-873F-0F712C26C51F}" type="slidenum">
              <a:rPr lang="el-GR" sz="1400"/>
              <a:pPr algn="r"/>
              <a:t>22</a:t>
            </a:fld>
            <a:endParaRPr lang="el-GR" sz="14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4"/>
          <p:cNvSpPr>
            <a:spLocks noGrp="1" noChangeArrowheads="1"/>
          </p:cNvSpPr>
          <p:nvPr>
            <p:ph type="title"/>
          </p:nvPr>
        </p:nvSpPr>
        <p:spPr/>
        <p:txBody>
          <a:bodyPr>
            <a:normAutofit/>
          </a:bodyPr>
          <a:lstStyle/>
          <a:p>
            <a:pPr>
              <a:defRPr/>
            </a:pPr>
            <a:r>
              <a:rPr lang="el-GR"/>
              <a:t>ΚΥΚΛΙΚΟ ΔΙΑΓΡΑΜΜΑ ΜΕ ΑΠΟΚΟΜΜΕΝΟΥΣ ΤΟΜΕΙΣ</a:t>
            </a:r>
          </a:p>
        </p:txBody>
      </p:sp>
      <p:sp>
        <p:nvSpPr>
          <p:cNvPr id="5123" name="Rectangle 6"/>
          <p:cNvSpPr>
            <a:spLocks noGrp="1" noChangeArrowheads="1"/>
          </p:cNvSpPr>
          <p:nvPr>
            <p:ph type="sldNum" sz="quarter" idx="12"/>
          </p:nvPr>
        </p:nvSpPr>
        <p:spPr>
          <a:noFill/>
        </p:spPr>
        <p:txBody>
          <a:bodyPr/>
          <a:lstStyle/>
          <a:p>
            <a:pPr>
              <a:defRPr/>
            </a:pPr>
            <a:fld id="{EDEE5FB0-EB5D-47F8-9533-F581A22B7EA3}" type="slidenum">
              <a:rPr lang="el-GR"/>
              <a:pPr>
                <a:defRPr/>
              </a:pPr>
              <a:t>23</a:t>
            </a:fld>
            <a:endParaRPr lang="el-GR"/>
          </a:p>
        </p:txBody>
      </p:sp>
      <p:graphicFrame>
        <p:nvGraphicFramePr>
          <p:cNvPr id="5122" name="Object 3"/>
          <p:cNvGraphicFramePr>
            <a:graphicFrameLocks noGrp="1" noChangeAspect="1"/>
          </p:cNvGraphicFramePr>
          <p:nvPr>
            <p:ph sz="quarter" idx="1"/>
          </p:nvPr>
        </p:nvGraphicFramePr>
        <p:xfrm>
          <a:off x="2424113" y="2135189"/>
          <a:ext cx="6769100" cy="3017837"/>
        </p:xfrm>
        <a:graphic>
          <a:graphicData uri="http://schemas.openxmlformats.org/presentationml/2006/ole">
            <mc:AlternateContent xmlns:mc="http://schemas.openxmlformats.org/markup-compatibility/2006">
              <mc:Choice xmlns:v="urn:schemas-microsoft-com:vml" Requires="v">
                <p:oleObj spid="_x0000_s5125" name="Γράφημα" r:id="rId3" imgW="4572000" imgH="2038502" progId="Excel.Sheet.8">
                  <p:embed/>
                </p:oleObj>
              </mc:Choice>
              <mc:Fallback>
                <p:oleObj name="Γράφημα" r:id="rId3" imgW="4572000" imgH="2038502" progId="Excel.Sheet.8">
                  <p:embed/>
                  <p:pic>
                    <p:nvPicPr>
                      <p:cNvPr id="5122"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4113" y="2135189"/>
                        <a:ext cx="6769100" cy="30178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5" name="4 - Θέση αριθμού διαφάνειας"/>
          <p:cNvSpPr txBox="1">
            <a:spLocks noGrp="1"/>
          </p:cNvSpPr>
          <p:nvPr/>
        </p:nvSpPr>
        <p:spPr bwMode="auto">
          <a:xfrm>
            <a:off x="8077200" y="6245225"/>
            <a:ext cx="2133600" cy="476250"/>
          </a:xfrm>
          <a:prstGeom prst="rect">
            <a:avLst/>
          </a:prstGeom>
          <a:noFill/>
          <a:ln w="9525">
            <a:noFill/>
            <a:miter lim="800000"/>
            <a:headEnd/>
            <a:tailEnd/>
          </a:ln>
        </p:spPr>
        <p:txBody>
          <a:bodyPr/>
          <a:lstStyle/>
          <a:p>
            <a:pPr algn="r"/>
            <a:fld id="{20C63E4F-89D8-4086-A6E3-500DF66E59BE}" type="slidenum">
              <a:rPr lang="el-GR" sz="1400"/>
              <a:pPr algn="r"/>
              <a:t>23</a:t>
            </a:fld>
            <a:endParaRPr lang="el-GR" sz="14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452662" y="0"/>
            <a:ext cx="7772400" cy="1143000"/>
          </a:xfrm>
        </p:spPr>
        <p:txBody>
          <a:bodyPr/>
          <a:lstStyle/>
          <a:p>
            <a:r>
              <a:rPr lang="el-GR" dirty="0"/>
              <a:t>ΓΡΑΦΗΜΑ ΑΠΟΔΕΚΤΟ </a:t>
            </a:r>
          </a:p>
        </p:txBody>
      </p:sp>
      <p:sp>
        <p:nvSpPr>
          <p:cNvPr id="3" name="2 - Θέση αριθμού διαφάνειας"/>
          <p:cNvSpPr>
            <a:spLocks noGrp="1"/>
          </p:cNvSpPr>
          <p:nvPr>
            <p:ph type="sldNum" sz="quarter" idx="12"/>
          </p:nvPr>
        </p:nvSpPr>
        <p:spPr/>
        <p:txBody>
          <a:bodyPr/>
          <a:lstStyle/>
          <a:p>
            <a:fld id="{B85A6F1F-527D-41C5-9687-72CDCEC082B5}" type="slidenum">
              <a:rPr lang="el-GR" smtClean="0"/>
              <a:pPr/>
              <a:t>24</a:t>
            </a:fld>
            <a:endParaRPr lang="el-GR"/>
          </a:p>
        </p:txBody>
      </p:sp>
      <p:pic>
        <p:nvPicPr>
          <p:cNvPr id="528386" name="Picture 2"/>
          <p:cNvPicPr>
            <a:picLocks noGrp="1" noChangeAspect="1" noChangeArrowheads="1"/>
          </p:cNvPicPr>
          <p:nvPr>
            <p:ph sz="quarter" idx="1"/>
          </p:nvPr>
        </p:nvPicPr>
        <p:blipFill>
          <a:blip r:embed="rId2"/>
          <a:srcRect/>
          <a:stretch>
            <a:fillRect/>
          </a:stretch>
        </p:blipFill>
        <p:spPr bwMode="auto">
          <a:xfrm>
            <a:off x="2524100" y="1071546"/>
            <a:ext cx="6715172" cy="5072098"/>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ΜΗ ΑΠΟΔΕΚΤΟ ΓΡΑΦΗΜΑ</a:t>
            </a:r>
          </a:p>
        </p:txBody>
      </p:sp>
      <p:sp>
        <p:nvSpPr>
          <p:cNvPr id="3" name="2 - Θέση αριθμού διαφάνειας"/>
          <p:cNvSpPr>
            <a:spLocks noGrp="1"/>
          </p:cNvSpPr>
          <p:nvPr>
            <p:ph type="sldNum" sz="quarter" idx="12"/>
          </p:nvPr>
        </p:nvSpPr>
        <p:spPr/>
        <p:txBody>
          <a:bodyPr/>
          <a:lstStyle/>
          <a:p>
            <a:fld id="{B85A6F1F-527D-41C5-9687-72CDCEC082B5}" type="slidenum">
              <a:rPr lang="el-GR" smtClean="0"/>
              <a:pPr/>
              <a:t>25</a:t>
            </a:fld>
            <a:endParaRPr lang="el-GR"/>
          </a:p>
        </p:txBody>
      </p:sp>
      <p:pic>
        <p:nvPicPr>
          <p:cNvPr id="529410" name="Picture 2"/>
          <p:cNvPicPr>
            <a:picLocks noGrp="1" noChangeAspect="1" noChangeArrowheads="1"/>
          </p:cNvPicPr>
          <p:nvPr>
            <p:ph sz="quarter" idx="1"/>
          </p:nvPr>
        </p:nvPicPr>
        <p:blipFill>
          <a:blip r:embed="rId2"/>
          <a:srcRect/>
          <a:stretch>
            <a:fillRect/>
          </a:stretch>
        </p:blipFill>
        <p:spPr bwMode="auto">
          <a:xfrm>
            <a:off x="2809853" y="1643050"/>
            <a:ext cx="6246755" cy="3660606"/>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4"/>
          <p:cNvSpPr>
            <a:spLocks noGrp="1" noChangeArrowheads="1"/>
          </p:cNvSpPr>
          <p:nvPr>
            <p:ph type="title"/>
          </p:nvPr>
        </p:nvSpPr>
        <p:spPr/>
        <p:txBody>
          <a:bodyPr/>
          <a:lstStyle/>
          <a:p>
            <a:pPr eaLnBrk="1" hangingPunct="1"/>
            <a:r>
              <a:rPr lang="el-GR"/>
              <a:t>2. Ραβδογράμματα</a:t>
            </a:r>
          </a:p>
        </p:txBody>
      </p:sp>
      <p:sp>
        <p:nvSpPr>
          <p:cNvPr id="2" name="Rectangle 6"/>
          <p:cNvSpPr>
            <a:spLocks noGrp="1" noChangeArrowheads="1"/>
          </p:cNvSpPr>
          <p:nvPr>
            <p:ph type="sldNum" sz="quarter" idx="12"/>
          </p:nvPr>
        </p:nvSpPr>
        <p:spPr>
          <a:noFill/>
        </p:spPr>
        <p:txBody>
          <a:bodyPr/>
          <a:lstStyle/>
          <a:p>
            <a:pPr>
              <a:defRPr/>
            </a:pPr>
            <a:fld id="{71DF0779-B215-4015-811A-601C2D134E08}" type="slidenum">
              <a:rPr lang="el-GR"/>
              <a:pPr>
                <a:defRPr/>
              </a:pPr>
              <a:t>26</a:t>
            </a:fld>
            <a:endParaRPr lang="el-GR"/>
          </a:p>
        </p:txBody>
      </p:sp>
      <p:graphicFrame>
        <p:nvGraphicFramePr>
          <p:cNvPr id="6146" name="Object 3"/>
          <p:cNvGraphicFramePr>
            <a:graphicFrameLocks noGrp="1" noChangeAspect="1"/>
          </p:cNvGraphicFramePr>
          <p:nvPr>
            <p:ph sz="quarter" idx="1"/>
          </p:nvPr>
        </p:nvGraphicFramePr>
        <p:xfrm>
          <a:off x="2424113" y="1793875"/>
          <a:ext cx="7200900" cy="3848100"/>
        </p:xfrm>
        <a:graphic>
          <a:graphicData uri="http://schemas.openxmlformats.org/presentationml/2006/ole">
            <mc:AlternateContent xmlns:mc="http://schemas.openxmlformats.org/markup-compatibility/2006">
              <mc:Choice xmlns:v="urn:schemas-microsoft-com:vml" Requires="v">
                <p:oleObj spid="_x0000_s6149" name="Γράφημα" r:id="rId3" imgW="4562551" imgH="2438400" progId="Excel.Sheet.8">
                  <p:embed/>
                </p:oleObj>
              </mc:Choice>
              <mc:Fallback>
                <p:oleObj name="Γράφημα" r:id="rId3" imgW="4562551" imgH="2438400" progId="Excel.Sheet.8">
                  <p:embed/>
                  <p:pic>
                    <p:nvPicPr>
                      <p:cNvPr id="6146"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4113" y="1793875"/>
                        <a:ext cx="7200900" cy="3848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49" name="4 - Θέση αριθμού διαφάνειας"/>
          <p:cNvSpPr txBox="1">
            <a:spLocks noGrp="1"/>
          </p:cNvSpPr>
          <p:nvPr/>
        </p:nvSpPr>
        <p:spPr bwMode="auto">
          <a:xfrm>
            <a:off x="8077200" y="6245225"/>
            <a:ext cx="2133600" cy="476250"/>
          </a:xfrm>
          <a:prstGeom prst="rect">
            <a:avLst/>
          </a:prstGeom>
          <a:noFill/>
          <a:ln w="9525">
            <a:noFill/>
            <a:miter lim="800000"/>
            <a:headEnd/>
            <a:tailEnd/>
          </a:ln>
        </p:spPr>
        <p:txBody>
          <a:bodyPr/>
          <a:lstStyle/>
          <a:p>
            <a:pPr algn="r"/>
            <a:fld id="{2000EC18-BB15-439F-9109-479C6CC7A193}" type="slidenum">
              <a:rPr lang="el-GR" sz="1400"/>
              <a:pPr algn="r"/>
              <a:t>26</a:t>
            </a:fld>
            <a:endParaRPr lang="el-GR" sz="14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5" name="Rectangle 2"/>
          <p:cNvSpPr>
            <a:spLocks noGrp="1" noChangeArrowheads="1"/>
          </p:cNvSpPr>
          <p:nvPr>
            <p:ph type="title"/>
          </p:nvPr>
        </p:nvSpPr>
        <p:spPr/>
        <p:txBody>
          <a:bodyPr>
            <a:normAutofit/>
          </a:bodyPr>
          <a:lstStyle/>
          <a:p>
            <a:pPr>
              <a:defRPr/>
            </a:pPr>
            <a:r>
              <a:rPr lang="fr-FR" b="1"/>
              <a:t>Τεχνικές οδηγίες κατασκευής ραβδογραμμάτων</a:t>
            </a:r>
            <a:endParaRPr lang="el-GR" b="1"/>
          </a:p>
        </p:txBody>
      </p:sp>
      <p:sp>
        <p:nvSpPr>
          <p:cNvPr id="166914" name="Rectangle 6"/>
          <p:cNvSpPr>
            <a:spLocks noGrp="1" noChangeArrowheads="1"/>
          </p:cNvSpPr>
          <p:nvPr>
            <p:ph type="sldNum" sz="quarter" idx="12"/>
          </p:nvPr>
        </p:nvSpPr>
        <p:spPr>
          <a:noFill/>
        </p:spPr>
        <p:txBody>
          <a:bodyPr/>
          <a:lstStyle/>
          <a:p>
            <a:pPr>
              <a:defRPr/>
            </a:pPr>
            <a:fld id="{7A29F992-646D-4583-9D6E-110A8EFB2E02}" type="slidenum">
              <a:rPr lang="el-GR"/>
              <a:pPr>
                <a:defRPr/>
              </a:pPr>
              <a:t>27</a:t>
            </a:fld>
            <a:endParaRPr lang="el-GR"/>
          </a:p>
        </p:txBody>
      </p:sp>
      <p:sp>
        <p:nvSpPr>
          <p:cNvPr id="180228" name="Rectangle 3"/>
          <p:cNvSpPr>
            <a:spLocks noGrp="1" noChangeArrowheads="1"/>
          </p:cNvSpPr>
          <p:nvPr>
            <p:ph sz="quarter" idx="1"/>
          </p:nvPr>
        </p:nvSpPr>
        <p:spPr/>
        <p:txBody>
          <a:bodyPr/>
          <a:lstStyle/>
          <a:p>
            <a:pPr eaLnBrk="1" hangingPunct="1">
              <a:lnSpc>
                <a:spcPct val="90000"/>
              </a:lnSpc>
            </a:pPr>
            <a:endParaRPr lang="el-GR" sz="2400" b="1"/>
          </a:p>
          <a:p>
            <a:pPr eaLnBrk="1" hangingPunct="1">
              <a:lnSpc>
                <a:spcPct val="90000"/>
              </a:lnSpc>
            </a:pPr>
            <a:r>
              <a:rPr lang="el-GR" sz="2400"/>
              <a:t>Κατά μήκος του κάθετου άξονα απεικονίζουμε την κλίμακα μέτρησης των συχνοτήτων </a:t>
            </a:r>
          </a:p>
          <a:p>
            <a:pPr eaLnBrk="1" hangingPunct="1">
              <a:lnSpc>
                <a:spcPct val="90000"/>
              </a:lnSpc>
            </a:pPr>
            <a:r>
              <a:rPr lang="el-GR" sz="2400"/>
              <a:t>Κατά μήκος του οριζόντιου άξονα</a:t>
            </a:r>
            <a:r>
              <a:rPr lang="en-GB" sz="2400"/>
              <a:t> </a:t>
            </a:r>
            <a:r>
              <a:rPr lang="el-GR" sz="2400"/>
              <a:t> απεικονίζουμε τις κατηγορίες με ευθύγραμμα τμήματα συμβατικού μήκους που πρέπει να είναι ίσα μεταξύ τους, να μην εφάπτονται και να ισαπέχουν.</a:t>
            </a:r>
          </a:p>
          <a:p>
            <a:pPr eaLnBrk="1" hangingPunct="1">
              <a:lnSpc>
                <a:spcPct val="90000"/>
              </a:lnSpc>
            </a:pPr>
            <a:r>
              <a:rPr lang="el-GR" sz="2400"/>
              <a:t>Με βάση τα ευθύγραμμα τμήματα που ορίσαμε στον οριζόντιο άξονα, σχεδιάζουμε τόσα ορθογώνια παραλληλόγραμμα (ή ακίδες) όσα και οι κατηγορίες της ποιοτικής μεταβλητής, με ύψος που αναλογεί στην συχνότητα της αντίστοιχης κατηγορίας. </a:t>
            </a:r>
          </a:p>
        </p:txBody>
      </p:sp>
      <p:sp>
        <p:nvSpPr>
          <p:cNvPr id="180229" name="4 - Θέση αριθμού διαφάνειας"/>
          <p:cNvSpPr txBox="1">
            <a:spLocks noGrp="1"/>
          </p:cNvSpPr>
          <p:nvPr/>
        </p:nvSpPr>
        <p:spPr bwMode="auto">
          <a:xfrm>
            <a:off x="8077200" y="6245225"/>
            <a:ext cx="2133600" cy="476250"/>
          </a:xfrm>
          <a:prstGeom prst="rect">
            <a:avLst/>
          </a:prstGeom>
          <a:noFill/>
          <a:ln w="9525">
            <a:noFill/>
            <a:miter lim="800000"/>
            <a:headEnd/>
            <a:tailEnd/>
          </a:ln>
        </p:spPr>
        <p:txBody>
          <a:bodyPr/>
          <a:lstStyle/>
          <a:p>
            <a:pPr algn="r"/>
            <a:fld id="{F41239E5-27FD-4849-A72D-F0E9410211FE}" type="slidenum">
              <a:rPr lang="el-GR" sz="1400"/>
              <a:pPr algn="r"/>
              <a:t>27</a:t>
            </a:fld>
            <a:endParaRPr lang="el-GR" sz="14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lstStyle/>
          <a:p>
            <a:pPr eaLnBrk="1" hangingPunct="1"/>
            <a:r>
              <a:rPr lang="el-GR" sz="3200"/>
              <a:t>ΠΑΡΑΛΛΑΓΗ: ΑΠΕΙΚΟΝΙΣΗ ΤΩΝ ΣΥΧΝΟΤΗΤΩΝ ΣΤΟΝ ΟΡΙΖΟΝΤΙΟ ΑΞΟΝΑ</a:t>
            </a:r>
          </a:p>
        </p:txBody>
      </p:sp>
      <p:sp>
        <p:nvSpPr>
          <p:cNvPr id="2" name="Rectangle 6"/>
          <p:cNvSpPr>
            <a:spLocks noGrp="1" noChangeArrowheads="1"/>
          </p:cNvSpPr>
          <p:nvPr>
            <p:ph type="sldNum" sz="quarter" idx="12"/>
          </p:nvPr>
        </p:nvSpPr>
        <p:spPr>
          <a:noFill/>
        </p:spPr>
        <p:txBody>
          <a:bodyPr/>
          <a:lstStyle/>
          <a:p>
            <a:pPr>
              <a:defRPr/>
            </a:pPr>
            <a:fld id="{1B71990B-E3D3-462E-AC29-C1908CEE9F05}" type="slidenum">
              <a:rPr lang="el-GR"/>
              <a:pPr>
                <a:defRPr/>
              </a:pPr>
              <a:t>28</a:t>
            </a:fld>
            <a:endParaRPr lang="el-GR"/>
          </a:p>
        </p:txBody>
      </p:sp>
      <p:graphicFrame>
        <p:nvGraphicFramePr>
          <p:cNvPr id="7170" name="Object 3"/>
          <p:cNvGraphicFramePr>
            <a:graphicFrameLocks noGrp="1" noChangeAspect="1"/>
          </p:cNvGraphicFramePr>
          <p:nvPr>
            <p:ph sz="quarter" idx="1"/>
          </p:nvPr>
        </p:nvGraphicFramePr>
        <p:xfrm>
          <a:off x="2351088" y="1933575"/>
          <a:ext cx="7345362" cy="3925888"/>
        </p:xfrm>
        <a:graphic>
          <a:graphicData uri="http://schemas.openxmlformats.org/presentationml/2006/ole">
            <mc:AlternateContent xmlns:mc="http://schemas.openxmlformats.org/markup-compatibility/2006">
              <mc:Choice xmlns:v="urn:schemas-microsoft-com:vml" Requires="v">
                <p:oleObj spid="_x0000_s7173" name="Γράφημα" r:id="rId3" imgW="4562475" imgH="2438400" progId="Excel.Sheet.8">
                  <p:embed/>
                </p:oleObj>
              </mc:Choice>
              <mc:Fallback>
                <p:oleObj name="Γράφημα" r:id="rId3" imgW="4562475" imgH="2438400" progId="Excel.Sheet.8">
                  <p:embed/>
                  <p:pic>
                    <p:nvPicPr>
                      <p:cNvPr id="717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51088" y="1933575"/>
                        <a:ext cx="7345362" cy="39258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73" name="4 - Θέση αριθμού διαφάνειας"/>
          <p:cNvSpPr txBox="1">
            <a:spLocks noGrp="1"/>
          </p:cNvSpPr>
          <p:nvPr/>
        </p:nvSpPr>
        <p:spPr bwMode="auto">
          <a:xfrm>
            <a:off x="8077200" y="6245225"/>
            <a:ext cx="2133600" cy="476250"/>
          </a:xfrm>
          <a:prstGeom prst="rect">
            <a:avLst/>
          </a:prstGeom>
          <a:noFill/>
          <a:ln w="9525">
            <a:noFill/>
            <a:miter lim="800000"/>
            <a:headEnd/>
            <a:tailEnd/>
          </a:ln>
        </p:spPr>
        <p:txBody>
          <a:bodyPr/>
          <a:lstStyle/>
          <a:p>
            <a:pPr algn="r"/>
            <a:fld id="{95FEB55A-B709-4819-9F00-2C64EBA6B006}" type="slidenum">
              <a:rPr lang="el-GR" sz="1400"/>
              <a:pPr algn="r"/>
              <a:t>28</a:t>
            </a:fld>
            <a:endParaRPr lang="el-GR" sz="14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a:xfrm>
            <a:off x="1981200" y="274638"/>
            <a:ext cx="8229600" cy="1511300"/>
          </a:xfrm>
          <a:solidFill>
            <a:srgbClr val="0070C0"/>
          </a:solidFill>
        </p:spPr>
        <p:txBody>
          <a:bodyPr/>
          <a:lstStyle/>
          <a:p>
            <a:pPr eaLnBrk="1" hangingPunct="1"/>
            <a:r>
              <a:rPr lang="el-GR" sz="2400">
                <a:solidFill>
                  <a:schemeClr val="bg1"/>
                </a:solidFill>
              </a:rPr>
              <a:t>ΕΙΔΙΚΕΣ ΠΕΡΙΠΤΩΣΕΙΣ ΡΑΒΔΟΓΡΑΜΜΑΤΩΝ: ΑΠΕΙΚΟΝΙΣΗ ΤΗΣ ΑΠΟ ΚΟΙΝΟΥ ΣΥΜΠΕΡΙΦΟΡΑΣ ΔΥΟ ΠΟΙΟΤΙΚΩΝ ΜΕΤΑΒΛΗΤΩΝ</a:t>
            </a:r>
          </a:p>
        </p:txBody>
      </p:sp>
      <p:sp>
        <p:nvSpPr>
          <p:cNvPr id="167938" name="Rectangle 6"/>
          <p:cNvSpPr>
            <a:spLocks noGrp="1" noChangeArrowheads="1"/>
          </p:cNvSpPr>
          <p:nvPr>
            <p:ph type="sldNum" sz="quarter" idx="12"/>
          </p:nvPr>
        </p:nvSpPr>
        <p:spPr>
          <a:noFill/>
        </p:spPr>
        <p:txBody>
          <a:bodyPr/>
          <a:lstStyle/>
          <a:p>
            <a:pPr>
              <a:defRPr/>
            </a:pPr>
            <a:fld id="{89DB3DC0-5583-4455-93E3-002C8F4CC424}" type="slidenum">
              <a:rPr lang="el-GR"/>
              <a:pPr>
                <a:defRPr/>
              </a:pPr>
              <a:t>29</a:t>
            </a:fld>
            <a:endParaRPr lang="el-GR"/>
          </a:p>
        </p:txBody>
      </p:sp>
      <p:sp>
        <p:nvSpPr>
          <p:cNvPr id="181252" name="Rectangle 3"/>
          <p:cNvSpPr>
            <a:spLocks noGrp="1" noChangeArrowheads="1"/>
          </p:cNvSpPr>
          <p:nvPr>
            <p:ph sz="quarter" idx="1"/>
          </p:nvPr>
        </p:nvSpPr>
        <p:spPr>
          <a:xfrm>
            <a:off x="1952625" y="1714501"/>
            <a:ext cx="8229600" cy="4525963"/>
          </a:xfrm>
        </p:spPr>
        <p:txBody>
          <a:bodyPr/>
          <a:lstStyle/>
          <a:p>
            <a:pPr eaLnBrk="1" hangingPunct="1"/>
            <a:endParaRPr lang="el-GR"/>
          </a:p>
          <a:p>
            <a:pPr eaLnBrk="1" hangingPunct="1"/>
            <a:r>
              <a:rPr lang="el-GR"/>
              <a:t>Όταν έχουμε να απεικονίσουμε πίνακα διπλής εισόδου (</a:t>
            </a:r>
            <a:r>
              <a:rPr lang="fr-FR"/>
              <a:t>t</a:t>
            </a:r>
            <a:r>
              <a:rPr lang="en-US"/>
              <a:t>wo way table</a:t>
            </a:r>
            <a:r>
              <a:rPr lang="el-GR"/>
              <a:t>) δηλ. πίνακα που παρέχει πληροφορίες για 2 πληθυσμιακά χαρακτηριστικά ταυτόχρονα χρησιμοποιούμε ενοποιημένο ραβδόγραμμα (</a:t>
            </a:r>
            <a:r>
              <a:rPr lang="en-US"/>
              <a:t>clustered bar ch</a:t>
            </a:r>
            <a:r>
              <a:rPr lang="el-GR"/>
              <a:t>α</a:t>
            </a:r>
            <a:r>
              <a:rPr lang="en-US"/>
              <a:t>rt</a:t>
            </a:r>
            <a:r>
              <a:rPr lang="el-GR"/>
              <a:t>) ή σωρευμένο (</a:t>
            </a:r>
            <a:r>
              <a:rPr lang="fr-FR"/>
              <a:t>stacked bar chart</a:t>
            </a:r>
            <a:r>
              <a:rPr lang="el-GR"/>
              <a:t>). </a:t>
            </a:r>
          </a:p>
        </p:txBody>
      </p:sp>
      <p:sp>
        <p:nvSpPr>
          <p:cNvPr id="181253" name="4 - Θέση αριθμού διαφάνειας"/>
          <p:cNvSpPr txBox="1">
            <a:spLocks noGrp="1"/>
          </p:cNvSpPr>
          <p:nvPr/>
        </p:nvSpPr>
        <p:spPr bwMode="auto">
          <a:xfrm>
            <a:off x="8077200" y="6245225"/>
            <a:ext cx="2133600" cy="476250"/>
          </a:xfrm>
          <a:prstGeom prst="rect">
            <a:avLst/>
          </a:prstGeom>
          <a:noFill/>
          <a:ln w="9525">
            <a:noFill/>
            <a:miter lim="800000"/>
            <a:headEnd/>
            <a:tailEnd/>
          </a:ln>
        </p:spPr>
        <p:txBody>
          <a:bodyPr/>
          <a:lstStyle/>
          <a:p>
            <a:pPr algn="r"/>
            <a:fld id="{3A1291CD-F36E-4500-AFAD-E95ADEEC70F5}" type="slidenum">
              <a:rPr lang="el-GR" sz="1400"/>
              <a:pPr algn="r"/>
              <a:t>29</a:t>
            </a:fld>
            <a:endParaRPr lang="el-GR" sz="14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p:txBody>
          <a:bodyPr/>
          <a:lstStyle/>
          <a:p>
            <a:pPr eaLnBrk="1" hangingPunct="1"/>
            <a:r>
              <a:rPr lang="el-GR"/>
              <a:t>ΟΡΙΣΜΟΣ</a:t>
            </a:r>
          </a:p>
        </p:txBody>
      </p:sp>
      <p:sp>
        <p:nvSpPr>
          <p:cNvPr id="151554" name="Rectangle 6"/>
          <p:cNvSpPr>
            <a:spLocks noGrp="1" noChangeArrowheads="1"/>
          </p:cNvSpPr>
          <p:nvPr>
            <p:ph type="sldNum" sz="quarter" idx="12"/>
          </p:nvPr>
        </p:nvSpPr>
        <p:spPr>
          <a:noFill/>
        </p:spPr>
        <p:txBody>
          <a:bodyPr/>
          <a:lstStyle/>
          <a:p>
            <a:pPr>
              <a:defRPr/>
            </a:pPr>
            <a:fld id="{DC9E84CB-B050-4F14-9CF3-96D7F0A6724A}" type="slidenum">
              <a:rPr lang="el-GR"/>
              <a:pPr>
                <a:defRPr/>
              </a:pPr>
              <a:t>3</a:t>
            </a:fld>
            <a:endParaRPr lang="el-GR"/>
          </a:p>
        </p:txBody>
      </p:sp>
      <p:sp>
        <p:nvSpPr>
          <p:cNvPr id="161796" name="Rectangle 3"/>
          <p:cNvSpPr>
            <a:spLocks noGrp="1" noChangeArrowheads="1"/>
          </p:cNvSpPr>
          <p:nvPr>
            <p:ph sz="quarter" idx="1"/>
          </p:nvPr>
        </p:nvSpPr>
        <p:spPr>
          <a:xfrm>
            <a:off x="1992313" y="1989138"/>
            <a:ext cx="8229600" cy="4525962"/>
          </a:xfrm>
        </p:spPr>
        <p:txBody>
          <a:bodyPr/>
          <a:lstStyle/>
          <a:p>
            <a:pPr eaLnBrk="1" hangingPunct="1"/>
            <a:r>
              <a:rPr lang="el-GR"/>
              <a:t>Στατιστική =  </a:t>
            </a:r>
            <a:r>
              <a:rPr lang="el-GR" u="sng"/>
              <a:t>πληροφορία</a:t>
            </a:r>
            <a:r>
              <a:rPr lang="el-GR"/>
              <a:t> + </a:t>
            </a:r>
            <a:r>
              <a:rPr lang="el-GR" i="1" u="sng"/>
              <a:t>επιστήμη</a:t>
            </a:r>
            <a:r>
              <a:rPr lang="el-GR" i="1"/>
              <a:t>. Η</a:t>
            </a:r>
            <a:r>
              <a:rPr lang="el-GR"/>
              <a:t> </a:t>
            </a:r>
            <a:r>
              <a:rPr lang="el-GR" b="1"/>
              <a:t>στατιστική</a:t>
            </a:r>
            <a:r>
              <a:rPr lang="el-GR"/>
              <a:t> είναι </a:t>
            </a:r>
            <a:r>
              <a:rPr lang="el-GR" b="1"/>
              <a:t>επιστήμη </a:t>
            </a:r>
            <a:r>
              <a:rPr lang="el-GR"/>
              <a:t> η οποία πραγματεύεται  επιστημονικές τεχνικές και μεθόδους </a:t>
            </a:r>
            <a:r>
              <a:rPr lang="el-GR" u="sng"/>
              <a:t>συλλογής, οργάνωσης, παρουσίασης</a:t>
            </a:r>
            <a:r>
              <a:rPr lang="el-GR"/>
              <a:t>, και </a:t>
            </a:r>
            <a:r>
              <a:rPr lang="el-GR" u="sng"/>
              <a:t>ανάλυσης</a:t>
            </a:r>
            <a:r>
              <a:rPr lang="el-GR"/>
              <a:t> δεδομένων</a:t>
            </a:r>
          </a:p>
        </p:txBody>
      </p:sp>
      <p:sp>
        <p:nvSpPr>
          <p:cNvPr id="161797" name="4 - Θέση αριθμού διαφάνειας"/>
          <p:cNvSpPr txBox="1">
            <a:spLocks noGrp="1"/>
          </p:cNvSpPr>
          <p:nvPr/>
        </p:nvSpPr>
        <p:spPr bwMode="auto">
          <a:xfrm>
            <a:off x="8077200" y="6245225"/>
            <a:ext cx="2133600" cy="476250"/>
          </a:xfrm>
          <a:prstGeom prst="rect">
            <a:avLst/>
          </a:prstGeom>
          <a:noFill/>
          <a:ln w="9525">
            <a:noFill/>
            <a:miter lim="800000"/>
            <a:headEnd/>
            <a:tailEnd/>
          </a:ln>
        </p:spPr>
        <p:txBody>
          <a:bodyPr/>
          <a:lstStyle/>
          <a:p>
            <a:pPr algn="r"/>
            <a:fld id="{830D0EBD-30FF-4314-B1E9-2350A664986A}" type="slidenum">
              <a:rPr lang="el-GR" sz="1400"/>
              <a:pPr algn="r"/>
              <a:t>3</a:t>
            </a:fld>
            <a:endParaRPr lang="el-GR" sz="14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a:xfrm>
            <a:off x="1981200" y="274638"/>
            <a:ext cx="8229600" cy="1511300"/>
          </a:xfrm>
          <a:solidFill>
            <a:srgbClr val="0070C0"/>
          </a:solidFill>
        </p:spPr>
        <p:txBody>
          <a:bodyPr/>
          <a:lstStyle/>
          <a:p>
            <a:pPr eaLnBrk="1" hangingPunct="1"/>
            <a:r>
              <a:rPr lang="el-GR" sz="2400">
                <a:solidFill>
                  <a:schemeClr val="bg1"/>
                </a:solidFill>
              </a:rPr>
              <a:t>ΕΙΔΙΚΕΣ ΠΕΡΙΠΤΩΣΕΙΣ ΡΑΒΔΟΓΡΑΜΜΑΤΩΝ: ΑΠΕΙΚΟΝΙΣΗ ΤΗΣ ΑΠΟ ΚΟΙΝΟΥ ΣΥΜΠΕΡΙΦΟΡΑΣ ΔΥΟ ΠΟΙΟΤΙΚΩΝ ΜΕΤΑΒΛΗΤΩΝ</a:t>
            </a:r>
          </a:p>
        </p:txBody>
      </p:sp>
      <p:sp>
        <p:nvSpPr>
          <p:cNvPr id="167938" name="Rectangle 6"/>
          <p:cNvSpPr>
            <a:spLocks noGrp="1" noChangeArrowheads="1"/>
          </p:cNvSpPr>
          <p:nvPr>
            <p:ph type="sldNum" sz="quarter" idx="12"/>
          </p:nvPr>
        </p:nvSpPr>
        <p:spPr>
          <a:noFill/>
        </p:spPr>
        <p:txBody>
          <a:bodyPr/>
          <a:lstStyle/>
          <a:p>
            <a:pPr>
              <a:defRPr/>
            </a:pPr>
            <a:fld id="{89DB3DC0-5583-4455-93E3-002C8F4CC424}" type="slidenum">
              <a:rPr lang="el-GR"/>
              <a:pPr>
                <a:defRPr/>
              </a:pPr>
              <a:t>30</a:t>
            </a:fld>
            <a:endParaRPr lang="el-GR"/>
          </a:p>
        </p:txBody>
      </p:sp>
      <p:sp>
        <p:nvSpPr>
          <p:cNvPr id="181252" name="Rectangle 3"/>
          <p:cNvSpPr>
            <a:spLocks noGrp="1" noChangeArrowheads="1"/>
          </p:cNvSpPr>
          <p:nvPr>
            <p:ph sz="quarter" idx="1"/>
          </p:nvPr>
        </p:nvSpPr>
        <p:spPr>
          <a:xfrm>
            <a:off x="1952625" y="1714501"/>
            <a:ext cx="8229600" cy="4525963"/>
          </a:xfrm>
        </p:spPr>
        <p:txBody>
          <a:bodyPr/>
          <a:lstStyle/>
          <a:p>
            <a:pPr eaLnBrk="1" hangingPunct="1"/>
            <a:endParaRPr lang="el-GR" dirty="0"/>
          </a:p>
          <a:p>
            <a:pPr eaLnBrk="1" hangingPunct="1"/>
            <a:r>
              <a:rPr lang="en-US" dirty="0"/>
              <a:t>H </a:t>
            </a:r>
            <a:r>
              <a:rPr lang="el-GR" dirty="0"/>
              <a:t>περίπτωση των διχοτόμων ή </a:t>
            </a:r>
            <a:r>
              <a:rPr lang="el-GR" dirty="0" err="1"/>
              <a:t>δίτιμων</a:t>
            </a:r>
            <a:r>
              <a:rPr lang="el-GR" dirty="0"/>
              <a:t> ποιοτικών μεταβλητών:</a:t>
            </a:r>
          </a:p>
          <a:p>
            <a:pPr algn="just" eaLnBrk="1" hangingPunct="1"/>
            <a:r>
              <a:rPr lang="el-GR" dirty="0"/>
              <a:t>Είναι οι μεταβλητές που χωρίζουν έναν πληθυσμό σε 2 μέρη ανάλογα με το αν διαθέτει ή όχι συγκεκριμένη ιδιότητα ή χαρακτηριστικό. </a:t>
            </a:r>
            <a:r>
              <a:rPr lang="el-GR" dirty="0" err="1"/>
              <a:t>Π.χ</a:t>
            </a:r>
            <a:r>
              <a:rPr lang="el-GR" dirty="0"/>
              <a:t>: κατοχή μεταπτυχιακού τίτλου, ιδιόκτητου ΙΧ </a:t>
            </a:r>
            <a:r>
              <a:rPr lang="el-GR" dirty="0" err="1"/>
              <a:t>κ.λ.π</a:t>
            </a:r>
            <a:endParaRPr lang="el-GR" dirty="0"/>
          </a:p>
        </p:txBody>
      </p:sp>
      <p:sp>
        <p:nvSpPr>
          <p:cNvPr id="181253" name="4 - Θέση αριθμού διαφάνειας"/>
          <p:cNvSpPr txBox="1">
            <a:spLocks noGrp="1"/>
          </p:cNvSpPr>
          <p:nvPr/>
        </p:nvSpPr>
        <p:spPr bwMode="auto">
          <a:xfrm>
            <a:off x="8077200" y="6245225"/>
            <a:ext cx="2133600" cy="476250"/>
          </a:xfrm>
          <a:prstGeom prst="rect">
            <a:avLst/>
          </a:prstGeom>
          <a:noFill/>
          <a:ln w="9525">
            <a:noFill/>
            <a:miter lim="800000"/>
            <a:headEnd/>
            <a:tailEnd/>
          </a:ln>
        </p:spPr>
        <p:txBody>
          <a:bodyPr/>
          <a:lstStyle/>
          <a:p>
            <a:pPr algn="r"/>
            <a:fld id="{3A1291CD-F36E-4500-AFAD-E95ADEEC70F5}" type="slidenum">
              <a:rPr lang="el-GR" sz="1400"/>
              <a:pPr algn="r"/>
              <a:t>30</a:t>
            </a:fld>
            <a:endParaRPr lang="el-GR" sz="14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a:xfrm>
            <a:off x="2452662" y="285728"/>
            <a:ext cx="7772400" cy="1143000"/>
          </a:xfrm>
        </p:spPr>
        <p:txBody>
          <a:bodyPr>
            <a:normAutofit fontScale="90000"/>
          </a:bodyPr>
          <a:lstStyle/>
          <a:p>
            <a:pPr eaLnBrk="1" hangingPunct="1"/>
            <a:r>
              <a:rPr lang="el-GR" sz="3200" dirty="0" err="1"/>
              <a:t>Παραδειγμα</a:t>
            </a:r>
            <a:r>
              <a:rPr lang="el-GR" sz="3200" dirty="0"/>
              <a:t> χρήσης ειδικού τύπου </a:t>
            </a:r>
            <a:r>
              <a:rPr lang="el-GR" sz="3200" dirty="0" err="1"/>
              <a:t>ραβδογραμμάτων</a:t>
            </a:r>
            <a:r>
              <a:rPr lang="el-GR" sz="3200" dirty="0"/>
              <a:t>: μελέτη της από κοινού συμπεριφοράς καπνίσματος και χρήσης ουσιών</a:t>
            </a:r>
          </a:p>
        </p:txBody>
      </p:sp>
      <p:sp>
        <p:nvSpPr>
          <p:cNvPr id="168962" name="Rectangle 6"/>
          <p:cNvSpPr>
            <a:spLocks noGrp="1" noChangeArrowheads="1"/>
          </p:cNvSpPr>
          <p:nvPr>
            <p:ph type="sldNum" sz="quarter" idx="12"/>
          </p:nvPr>
        </p:nvSpPr>
        <p:spPr>
          <a:noFill/>
        </p:spPr>
        <p:txBody>
          <a:bodyPr/>
          <a:lstStyle/>
          <a:p>
            <a:pPr>
              <a:defRPr/>
            </a:pPr>
            <a:fld id="{4C5A060E-5FA6-46C6-8C7C-DE48E1EC9CEF}" type="slidenum">
              <a:rPr lang="el-GR"/>
              <a:pPr>
                <a:defRPr/>
              </a:pPr>
              <a:t>31</a:t>
            </a:fld>
            <a:endParaRPr lang="el-GR"/>
          </a:p>
        </p:txBody>
      </p:sp>
      <p:graphicFrame>
        <p:nvGraphicFramePr>
          <p:cNvPr id="116795" name="Group 59"/>
          <p:cNvGraphicFramePr>
            <a:graphicFrameLocks noGrp="1"/>
          </p:cNvGraphicFramePr>
          <p:nvPr/>
        </p:nvGraphicFramePr>
        <p:xfrm>
          <a:off x="2351088" y="1412875"/>
          <a:ext cx="7993062" cy="4608514"/>
        </p:xfrm>
        <a:graphic>
          <a:graphicData uri="http://schemas.openxmlformats.org/drawingml/2006/table">
            <a:tbl>
              <a:tblPr/>
              <a:tblGrid>
                <a:gridCol w="2316152">
                  <a:extLst>
                    <a:ext uri="{9D8B030D-6E8A-4147-A177-3AD203B41FA5}">
                      <a16:colId xmlns:a16="http://schemas.microsoft.com/office/drawing/2014/main" val="20000"/>
                    </a:ext>
                  </a:extLst>
                </a:gridCol>
                <a:gridCol w="1643074">
                  <a:extLst>
                    <a:ext uri="{9D8B030D-6E8A-4147-A177-3AD203B41FA5}">
                      <a16:colId xmlns:a16="http://schemas.microsoft.com/office/drawing/2014/main" val="20001"/>
                    </a:ext>
                  </a:extLst>
                </a:gridCol>
                <a:gridCol w="1571636">
                  <a:extLst>
                    <a:ext uri="{9D8B030D-6E8A-4147-A177-3AD203B41FA5}">
                      <a16:colId xmlns:a16="http://schemas.microsoft.com/office/drawing/2014/main" val="20002"/>
                    </a:ext>
                  </a:extLst>
                </a:gridCol>
                <a:gridCol w="2462200">
                  <a:extLst>
                    <a:ext uri="{9D8B030D-6E8A-4147-A177-3AD203B41FA5}">
                      <a16:colId xmlns:a16="http://schemas.microsoft.com/office/drawing/2014/main" val="20003"/>
                    </a:ext>
                  </a:extLst>
                </a:gridCol>
              </a:tblGrid>
              <a:tr h="1527175">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l-GR" sz="1800" b="0" i="0" u="none" strike="noStrike" cap="none" normalizeH="0" baseline="0" dirty="0">
                          <a:ln>
                            <a:noFill/>
                          </a:ln>
                          <a:solidFill>
                            <a:schemeClr val="tx1"/>
                          </a:solidFill>
                          <a:effectLst/>
                          <a:latin typeface="Arial" charset="0"/>
                          <a:cs typeface="Arial" charset="0"/>
                        </a:rPr>
                        <a:t> </a:t>
                      </a:r>
                      <a:endParaRPr kumimoji="0" lang="el-GR" sz="1800" b="0" i="0" u="none" strike="noStrike" cap="none" normalizeH="0" baseline="0" dirty="0">
                        <a:ln>
                          <a:noFill/>
                        </a:ln>
                        <a:solidFill>
                          <a:schemeClr val="tx1"/>
                        </a:solidFill>
                        <a:effectLst/>
                        <a:latin typeface="Arial" charset="0"/>
                      </a:endParaRPr>
                    </a:p>
                  </a:txBody>
                  <a:tcPr anchor="b"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0080"/>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l-GR" sz="1800" b="0" i="0" u="none" strike="noStrike" cap="none" normalizeH="0" baseline="0" dirty="0">
                          <a:ln>
                            <a:noFill/>
                          </a:ln>
                          <a:solidFill>
                            <a:srgbClr val="FFFFFF"/>
                          </a:solidFill>
                          <a:effectLst/>
                          <a:latin typeface="Arial" charset="0"/>
                          <a:cs typeface="Arial" charset="0"/>
                        </a:rPr>
                        <a:t>ΧΡΗΣΤΕΣ</a:t>
                      </a:r>
                      <a:endParaRPr kumimoji="0" lang="el-GR" sz="1800" b="0" i="0" u="none" strike="noStrike" cap="none" normalizeH="0" baseline="0" dirty="0">
                        <a:ln>
                          <a:noFill/>
                        </a:ln>
                        <a:solidFill>
                          <a:schemeClr val="tx1"/>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0080"/>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l-GR" sz="1800" b="0" i="0" u="none" strike="noStrike" cap="none" normalizeH="0" baseline="0">
                          <a:ln>
                            <a:noFill/>
                          </a:ln>
                          <a:solidFill>
                            <a:srgbClr val="FFFFFF"/>
                          </a:solidFill>
                          <a:effectLst/>
                          <a:latin typeface="Arial" charset="0"/>
                          <a:cs typeface="Arial" charset="0"/>
                        </a:rPr>
                        <a:t>ΜΗ ΧΡΗΣΤΕΣ</a:t>
                      </a:r>
                      <a:endParaRPr kumimoji="0" lang="el-GR" sz="1800" b="0" i="0" u="none" strike="noStrike" cap="none" normalizeH="0" baseline="0">
                        <a:ln>
                          <a:noFill/>
                        </a:ln>
                        <a:solidFill>
                          <a:schemeClr val="tx1"/>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0080"/>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l-GR" sz="1800" b="1" i="0" u="none" strike="noStrike" cap="none" normalizeH="0" baseline="0" dirty="0">
                          <a:ln>
                            <a:noFill/>
                          </a:ln>
                          <a:solidFill>
                            <a:srgbClr val="FFFFFF"/>
                          </a:solidFill>
                          <a:effectLst/>
                          <a:latin typeface="Arial" charset="0"/>
                          <a:cs typeface="Arial" charset="0"/>
                        </a:rPr>
                        <a:t>              ΣΥΝΟΛ Α</a:t>
                      </a:r>
                      <a:endParaRPr kumimoji="0" lang="el-GR" sz="1800" b="0" i="0" u="none" strike="noStrike" cap="none" normalizeH="0" baseline="0" dirty="0">
                        <a:ln>
                          <a:noFill/>
                        </a:ln>
                        <a:solidFill>
                          <a:schemeClr val="tx1"/>
                        </a:solidFill>
                        <a:effectLst/>
                        <a:latin typeface="Arial" charset="0"/>
                      </a:endParaRPr>
                    </a:p>
                  </a:txBody>
                  <a:tcPr anchor="b"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0080"/>
                    </a:solidFill>
                  </a:tcPr>
                </a:tc>
                <a:extLst>
                  <a:ext uri="{0D108BD9-81ED-4DB2-BD59-A6C34878D82A}">
                    <a16:rowId xmlns:a16="http://schemas.microsoft.com/office/drawing/2014/main" val="10000"/>
                  </a:ext>
                </a:extLst>
              </a:tr>
              <a:tr h="1027113">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l-GR" sz="1800" b="1" i="0" u="none" strike="noStrike" cap="none" normalizeH="0" baseline="0">
                          <a:ln>
                            <a:noFill/>
                          </a:ln>
                          <a:solidFill>
                            <a:srgbClr val="000000"/>
                          </a:solidFill>
                          <a:effectLst/>
                          <a:latin typeface="Arial" charset="0"/>
                          <a:cs typeface="Arial" charset="0"/>
                        </a:rPr>
                        <a:t>ΚΑΠΝΙΣΤΕΣ</a:t>
                      </a:r>
                      <a:endParaRPr kumimoji="0" lang="el-GR" sz="1800" b="0" i="0" u="none" strike="noStrike" cap="none" normalizeH="0" baseline="0">
                        <a:ln>
                          <a:noFill/>
                        </a:ln>
                        <a:solidFill>
                          <a:schemeClr val="tx1"/>
                        </a:solidFill>
                        <a:effectLst/>
                        <a:latin typeface="Arial" charset="0"/>
                      </a:endParaRPr>
                    </a:p>
                  </a:txBody>
                  <a:tcPr anchor="b" horzOverflow="overflow">
                    <a:lnL cap="flat">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C0C0C0"/>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l-GR" sz="1800" b="0" i="0" u="none" strike="noStrike" cap="none" normalizeH="0" baseline="0">
                          <a:ln>
                            <a:noFill/>
                          </a:ln>
                          <a:solidFill>
                            <a:schemeClr val="tx1"/>
                          </a:solidFill>
                          <a:effectLst/>
                          <a:latin typeface="Arial" charset="0"/>
                          <a:cs typeface="Arial" charset="0"/>
                        </a:rPr>
                        <a:t>70</a:t>
                      </a:r>
                      <a:endParaRPr kumimoji="0" lang="el-GR" sz="1800" b="0" i="0" u="none" strike="noStrike" cap="none" normalizeH="0" baseline="0">
                        <a:ln>
                          <a:noFill/>
                        </a:ln>
                        <a:solidFill>
                          <a:schemeClr val="tx1"/>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l-GR" sz="1800" b="0" i="0" u="none" strike="noStrike" cap="none" normalizeH="0" baseline="0">
                          <a:ln>
                            <a:noFill/>
                          </a:ln>
                          <a:solidFill>
                            <a:schemeClr val="tx1"/>
                          </a:solidFill>
                          <a:effectLst/>
                          <a:latin typeface="Arial" charset="0"/>
                          <a:cs typeface="Arial" charset="0"/>
                        </a:rPr>
                        <a:t>20</a:t>
                      </a:r>
                      <a:endParaRPr kumimoji="0" lang="el-GR" sz="1800" b="0" i="0" u="none" strike="noStrike" cap="none" normalizeH="0" baseline="0">
                        <a:ln>
                          <a:noFill/>
                        </a:ln>
                        <a:solidFill>
                          <a:schemeClr val="tx1"/>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l-GR" sz="1800" b="0" i="0" u="none" strike="noStrike" cap="none" normalizeH="0" baseline="0">
                          <a:ln>
                            <a:noFill/>
                          </a:ln>
                          <a:solidFill>
                            <a:schemeClr val="tx1"/>
                          </a:solidFill>
                          <a:effectLst/>
                          <a:latin typeface="Arial" charset="0"/>
                          <a:cs typeface="Arial" charset="0"/>
                        </a:rPr>
                        <a:t>90</a:t>
                      </a:r>
                      <a:endParaRPr kumimoji="0" lang="el-GR" sz="1800" b="0" i="0" u="none" strike="noStrike" cap="none" normalizeH="0" baseline="0">
                        <a:ln>
                          <a:noFill/>
                        </a:ln>
                        <a:solidFill>
                          <a:schemeClr val="tx1"/>
                        </a:solidFill>
                        <a:effectLst/>
                        <a:latin typeface="Arial" charset="0"/>
                      </a:endParaRPr>
                    </a:p>
                  </a:txBody>
                  <a:tcPr anchor="b" horzOverflow="overflow">
                    <a:lnL>
                      <a:noFill/>
                    </a:lnL>
                    <a:lnR cap="flat">
                      <a:noFill/>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1027113">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l-GR" sz="1800" b="1" i="0" u="none" strike="noStrike" cap="none" normalizeH="0" baseline="0">
                          <a:ln>
                            <a:noFill/>
                          </a:ln>
                          <a:solidFill>
                            <a:srgbClr val="000000"/>
                          </a:solidFill>
                          <a:effectLst/>
                          <a:latin typeface="Arial" charset="0"/>
                          <a:cs typeface="Arial" charset="0"/>
                        </a:rPr>
                        <a:t>ΜΗ ΚΑΠΝΙΣΤΕΣ</a:t>
                      </a:r>
                      <a:endParaRPr kumimoji="0" lang="el-GR" sz="1800" b="0" i="0" u="none" strike="noStrike" cap="none" normalizeH="0" baseline="0">
                        <a:ln>
                          <a:noFill/>
                        </a:ln>
                        <a:solidFill>
                          <a:schemeClr val="tx1"/>
                        </a:solidFill>
                        <a:effectLst/>
                        <a:latin typeface="Arial" charset="0"/>
                      </a:endParaRPr>
                    </a:p>
                  </a:txBody>
                  <a:tcPr anchor="b" horzOverflow="overflow">
                    <a:lnL cap="flat">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l-GR" sz="1800" b="0" i="0" u="none" strike="noStrike" cap="none" normalizeH="0" baseline="0">
                          <a:ln>
                            <a:noFill/>
                          </a:ln>
                          <a:solidFill>
                            <a:schemeClr val="tx1"/>
                          </a:solidFill>
                          <a:effectLst/>
                          <a:latin typeface="Arial" charset="0"/>
                          <a:cs typeface="Arial" charset="0"/>
                        </a:rPr>
                        <a:t>30</a:t>
                      </a:r>
                      <a:endParaRPr kumimoji="0" lang="el-GR" sz="1800" b="0" i="0" u="none" strike="noStrike" cap="none" normalizeH="0" baseline="0">
                        <a:ln>
                          <a:noFill/>
                        </a:ln>
                        <a:solidFill>
                          <a:schemeClr val="tx1"/>
                        </a:solidFill>
                        <a:effectLst/>
                        <a:latin typeface="Arial"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l-GR" sz="1800" b="0" i="0" u="none" strike="noStrike" cap="none" normalizeH="0" baseline="0">
                          <a:ln>
                            <a:noFill/>
                          </a:ln>
                          <a:solidFill>
                            <a:schemeClr val="tx1"/>
                          </a:solidFill>
                          <a:effectLst/>
                          <a:latin typeface="Arial" charset="0"/>
                          <a:cs typeface="Arial" charset="0"/>
                        </a:rPr>
                        <a:t>80</a:t>
                      </a:r>
                      <a:endParaRPr kumimoji="0" lang="el-GR" sz="1800" b="0" i="0" u="none" strike="noStrike" cap="none" normalizeH="0" baseline="0">
                        <a:ln>
                          <a:noFill/>
                        </a:ln>
                        <a:solidFill>
                          <a:schemeClr val="tx1"/>
                        </a:solidFill>
                        <a:effectLst/>
                        <a:latin typeface="Arial"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l-GR" sz="1800" b="0" i="0" u="none" strike="noStrike" cap="none" normalizeH="0" baseline="0">
                          <a:ln>
                            <a:noFill/>
                          </a:ln>
                          <a:solidFill>
                            <a:schemeClr val="tx1"/>
                          </a:solidFill>
                          <a:effectLst/>
                          <a:latin typeface="Arial" charset="0"/>
                          <a:cs typeface="Arial" charset="0"/>
                        </a:rPr>
                        <a:t>110</a:t>
                      </a:r>
                      <a:endParaRPr kumimoji="0" lang="el-GR" sz="1800" b="0" i="0" u="none" strike="noStrike" cap="none" normalizeH="0" baseline="0">
                        <a:ln>
                          <a:noFill/>
                        </a:ln>
                        <a:solidFill>
                          <a:schemeClr val="tx1"/>
                        </a:solidFill>
                        <a:effectLst/>
                        <a:latin typeface="Arial" charset="0"/>
                      </a:endParaRPr>
                    </a:p>
                  </a:txBody>
                  <a:tcPr anchor="b" horzOverflow="overflow">
                    <a:lnL>
                      <a:noFill/>
                    </a:lnL>
                    <a:lnR cap="flat">
                      <a:noFill/>
                    </a:lnR>
                    <a:lnT>
                      <a:noFill/>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27113">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l-GR" sz="1800" b="1" i="0" u="none" strike="noStrike" cap="none" normalizeH="0" baseline="0" dirty="0">
                          <a:ln>
                            <a:noFill/>
                          </a:ln>
                          <a:solidFill>
                            <a:srgbClr val="000080"/>
                          </a:solidFill>
                          <a:effectLst/>
                          <a:latin typeface="Arial" charset="0"/>
                          <a:cs typeface="Arial" charset="0"/>
                        </a:rPr>
                        <a:t> ΣΥΝΟΛΑ</a:t>
                      </a:r>
                      <a:endParaRPr kumimoji="0" lang="el-GR" sz="1800" b="0" i="0" u="none" strike="noStrike" cap="none" normalizeH="0" baseline="0" dirty="0">
                        <a:ln>
                          <a:noFill/>
                        </a:ln>
                        <a:solidFill>
                          <a:schemeClr val="tx1"/>
                        </a:solidFill>
                        <a:effectLst/>
                        <a:latin typeface="Arial" charset="0"/>
                      </a:endParaRPr>
                    </a:p>
                  </a:txBody>
                  <a:tcPr anchor="b"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l-GR" sz="1800" b="0" i="0" u="none" strike="noStrike" cap="none" normalizeH="0" baseline="0" dirty="0">
                          <a:ln>
                            <a:noFill/>
                          </a:ln>
                          <a:solidFill>
                            <a:schemeClr val="tx1"/>
                          </a:solidFill>
                          <a:effectLst/>
                          <a:latin typeface="Arial" charset="0"/>
                          <a:cs typeface="Arial" charset="0"/>
                        </a:rPr>
                        <a:t>100</a:t>
                      </a:r>
                      <a:endParaRPr kumimoji="0" lang="el-GR" sz="1800" b="0" i="0" u="none" strike="noStrike" cap="none" normalizeH="0" baseline="0" dirty="0">
                        <a:ln>
                          <a:noFill/>
                        </a:ln>
                        <a:solidFill>
                          <a:schemeClr val="tx1"/>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l-GR" sz="1800" b="0" i="0" u="none" strike="noStrike" cap="none" normalizeH="0" baseline="0">
                          <a:ln>
                            <a:noFill/>
                          </a:ln>
                          <a:solidFill>
                            <a:schemeClr val="tx1"/>
                          </a:solidFill>
                          <a:effectLst/>
                          <a:latin typeface="Arial" charset="0"/>
                          <a:cs typeface="Arial" charset="0"/>
                        </a:rPr>
                        <a:t>100</a:t>
                      </a:r>
                      <a:endParaRPr kumimoji="0" lang="el-GR" sz="1800" b="0" i="0" u="none" strike="noStrike" cap="none" normalizeH="0" baseline="0">
                        <a:ln>
                          <a:noFill/>
                        </a:ln>
                        <a:solidFill>
                          <a:schemeClr val="tx1"/>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l-GR" sz="1800" b="0" i="0" u="none" strike="noStrike" cap="none" normalizeH="0" baseline="0" dirty="0">
                          <a:ln>
                            <a:noFill/>
                          </a:ln>
                          <a:solidFill>
                            <a:schemeClr val="tx1"/>
                          </a:solidFill>
                          <a:effectLst/>
                          <a:latin typeface="Arial" charset="0"/>
                          <a:cs typeface="Arial" charset="0"/>
                        </a:rPr>
                        <a:t>200</a:t>
                      </a:r>
                      <a:endParaRPr kumimoji="0" lang="el-GR" sz="1800" b="0" i="0" u="none" strike="noStrike" cap="none" normalizeH="0" baseline="0" dirty="0">
                        <a:ln>
                          <a:noFill/>
                        </a:ln>
                        <a:solidFill>
                          <a:schemeClr val="tx1"/>
                        </a:solidFill>
                        <a:effectLst/>
                        <a:latin typeface="Arial" charset="0"/>
                      </a:endParaRPr>
                    </a:p>
                  </a:txBody>
                  <a:tcPr anchor="b"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182297" name="25 - Θέση αριθμού διαφάνειας"/>
          <p:cNvSpPr txBox="1">
            <a:spLocks noGrp="1"/>
          </p:cNvSpPr>
          <p:nvPr/>
        </p:nvSpPr>
        <p:spPr bwMode="auto">
          <a:xfrm>
            <a:off x="8077200" y="6245225"/>
            <a:ext cx="2133600" cy="476250"/>
          </a:xfrm>
          <a:prstGeom prst="rect">
            <a:avLst/>
          </a:prstGeom>
          <a:noFill/>
          <a:ln w="9525">
            <a:noFill/>
            <a:miter lim="800000"/>
            <a:headEnd/>
            <a:tailEnd/>
          </a:ln>
        </p:spPr>
        <p:txBody>
          <a:bodyPr/>
          <a:lstStyle/>
          <a:p>
            <a:pPr algn="r"/>
            <a:fld id="{1BE90987-3EAF-411F-9074-C7A7BEE060B5}" type="slidenum">
              <a:rPr lang="el-GR" sz="1400"/>
              <a:pPr algn="r"/>
              <a:t>31</a:t>
            </a:fld>
            <a:endParaRPr lang="el-GR" sz="14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2"/>
          <p:cNvSpPr>
            <a:spLocks noGrp="1" noChangeArrowheads="1"/>
          </p:cNvSpPr>
          <p:nvPr>
            <p:ph type="title"/>
          </p:nvPr>
        </p:nvSpPr>
        <p:spPr/>
        <p:txBody>
          <a:bodyPr>
            <a:normAutofit/>
          </a:bodyPr>
          <a:lstStyle/>
          <a:p>
            <a:pPr>
              <a:defRPr/>
            </a:pPr>
            <a:r>
              <a:rPr lang="el-GR"/>
              <a:t>Ενοποιημένο ραβδόγραμμα (</a:t>
            </a:r>
            <a:r>
              <a:rPr lang="en-US"/>
              <a:t>clustered bar ch</a:t>
            </a:r>
            <a:r>
              <a:rPr lang="el-GR"/>
              <a:t>α</a:t>
            </a:r>
            <a:r>
              <a:rPr lang="en-US"/>
              <a:t>rt</a:t>
            </a:r>
            <a:r>
              <a:rPr lang="el-GR"/>
              <a:t>)</a:t>
            </a:r>
          </a:p>
        </p:txBody>
      </p:sp>
      <p:sp>
        <p:nvSpPr>
          <p:cNvPr id="8195" name="Rectangle 6"/>
          <p:cNvSpPr>
            <a:spLocks noGrp="1" noChangeArrowheads="1"/>
          </p:cNvSpPr>
          <p:nvPr>
            <p:ph type="sldNum" sz="quarter" idx="12"/>
          </p:nvPr>
        </p:nvSpPr>
        <p:spPr>
          <a:noFill/>
        </p:spPr>
        <p:txBody>
          <a:bodyPr/>
          <a:lstStyle/>
          <a:p>
            <a:pPr>
              <a:defRPr/>
            </a:pPr>
            <a:fld id="{78FB110D-F7C1-4589-A3A6-919E02E32DA6}" type="slidenum">
              <a:rPr lang="el-GR"/>
              <a:pPr>
                <a:defRPr/>
              </a:pPr>
              <a:t>32</a:t>
            </a:fld>
            <a:endParaRPr lang="el-GR"/>
          </a:p>
        </p:txBody>
      </p:sp>
      <p:graphicFrame>
        <p:nvGraphicFramePr>
          <p:cNvPr id="8194" name="Picture 4" descr="image037"/>
          <p:cNvGraphicFramePr>
            <a:graphicFrameLocks noGrp="1" noChangeAspect="1"/>
          </p:cNvGraphicFramePr>
          <p:nvPr>
            <p:ph sz="quarter" idx="1"/>
          </p:nvPr>
        </p:nvGraphicFramePr>
        <p:xfrm>
          <a:off x="2881290" y="1643050"/>
          <a:ext cx="6215106" cy="4000528"/>
        </p:xfrm>
        <a:graphic>
          <a:graphicData uri="http://schemas.openxmlformats.org/presentationml/2006/ole">
            <mc:AlternateContent xmlns:mc="http://schemas.openxmlformats.org/markup-compatibility/2006">
              <mc:Choice xmlns:v="urn:schemas-microsoft-com:vml" Requires="v">
                <p:oleObj spid="_x0000_s8197" name="Γράφημα" r:id="rId3" imgW="4076700" imgH="2638349" progId="Excel.Sheet.8">
                  <p:embed/>
                </p:oleObj>
              </mc:Choice>
              <mc:Fallback>
                <p:oleObj name="Γράφημα" r:id="rId3" imgW="4076700" imgH="2638349" progId="Excel.Sheet.8">
                  <p:embed/>
                  <p:pic>
                    <p:nvPicPr>
                      <p:cNvPr id="8194" name="Picture 4" descr="image03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1290" y="1643050"/>
                        <a:ext cx="6215106" cy="400052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197" name="4 - Θέση αριθμού διαφάνειας"/>
          <p:cNvSpPr txBox="1">
            <a:spLocks noGrp="1"/>
          </p:cNvSpPr>
          <p:nvPr/>
        </p:nvSpPr>
        <p:spPr bwMode="auto">
          <a:xfrm>
            <a:off x="8077200" y="6245225"/>
            <a:ext cx="2133600" cy="476250"/>
          </a:xfrm>
          <a:prstGeom prst="rect">
            <a:avLst/>
          </a:prstGeom>
          <a:noFill/>
          <a:ln w="9525">
            <a:noFill/>
            <a:miter lim="800000"/>
            <a:headEnd/>
            <a:tailEnd/>
          </a:ln>
        </p:spPr>
        <p:txBody>
          <a:bodyPr/>
          <a:lstStyle/>
          <a:p>
            <a:pPr algn="r"/>
            <a:fld id="{F17B41EB-C7EF-472D-AC41-0F1B31F0D724}" type="slidenum">
              <a:rPr lang="el-GR" sz="1400"/>
              <a:pPr algn="r"/>
              <a:t>32</a:t>
            </a:fld>
            <a:endParaRPr lang="el-GR" sz="14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p:txBody>
          <a:bodyPr/>
          <a:lstStyle/>
          <a:p>
            <a:pPr eaLnBrk="1" hangingPunct="1"/>
            <a:r>
              <a:rPr lang="el-GR"/>
              <a:t>Σωρευμένο (</a:t>
            </a:r>
            <a:r>
              <a:rPr lang="fr-FR"/>
              <a:t>stacked bar chart</a:t>
            </a:r>
            <a:r>
              <a:rPr lang="el-GR"/>
              <a:t>).</a:t>
            </a:r>
          </a:p>
        </p:txBody>
      </p:sp>
      <p:sp>
        <p:nvSpPr>
          <p:cNvPr id="2" name="Rectangle 6"/>
          <p:cNvSpPr>
            <a:spLocks noGrp="1" noChangeArrowheads="1"/>
          </p:cNvSpPr>
          <p:nvPr>
            <p:ph type="sldNum" sz="quarter" idx="12"/>
          </p:nvPr>
        </p:nvSpPr>
        <p:spPr>
          <a:noFill/>
        </p:spPr>
        <p:txBody>
          <a:bodyPr/>
          <a:lstStyle/>
          <a:p>
            <a:pPr>
              <a:defRPr/>
            </a:pPr>
            <a:fld id="{F91213CE-B554-452D-9648-1A8AD1DCC160}" type="slidenum">
              <a:rPr lang="el-GR"/>
              <a:pPr>
                <a:defRPr/>
              </a:pPr>
              <a:t>33</a:t>
            </a:fld>
            <a:endParaRPr lang="el-GR"/>
          </a:p>
        </p:txBody>
      </p:sp>
      <p:graphicFrame>
        <p:nvGraphicFramePr>
          <p:cNvPr id="9218" name="Picture 4" descr="image033"/>
          <p:cNvGraphicFramePr>
            <a:graphicFrameLocks noGrp="1" noChangeAspect="1"/>
          </p:cNvGraphicFramePr>
          <p:nvPr>
            <p:ph sz="quarter" idx="1"/>
          </p:nvPr>
        </p:nvGraphicFramePr>
        <p:xfrm>
          <a:off x="2881290" y="2000240"/>
          <a:ext cx="6357982" cy="3429024"/>
        </p:xfrm>
        <a:graphic>
          <a:graphicData uri="http://schemas.openxmlformats.org/presentationml/2006/ole">
            <mc:AlternateContent xmlns:mc="http://schemas.openxmlformats.org/markup-compatibility/2006">
              <mc:Choice xmlns:v="urn:schemas-microsoft-com:vml" Requires="v">
                <p:oleObj spid="_x0000_s9221" name="Γράφημα" r:id="rId3" imgW="4667402" imgH="2638349" progId="Excel.Sheet.8">
                  <p:embed/>
                </p:oleObj>
              </mc:Choice>
              <mc:Fallback>
                <p:oleObj name="Γράφημα" r:id="rId3" imgW="4667402" imgH="2638349" progId="Excel.Sheet.8">
                  <p:embed/>
                  <p:pic>
                    <p:nvPicPr>
                      <p:cNvPr id="9218" name="Picture 4" descr="image0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1290" y="2000240"/>
                        <a:ext cx="6357982" cy="342902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221" name="4 - Θέση αριθμού διαφάνειας"/>
          <p:cNvSpPr txBox="1">
            <a:spLocks noGrp="1"/>
          </p:cNvSpPr>
          <p:nvPr/>
        </p:nvSpPr>
        <p:spPr bwMode="auto">
          <a:xfrm>
            <a:off x="8077200" y="6245225"/>
            <a:ext cx="2133600" cy="476250"/>
          </a:xfrm>
          <a:prstGeom prst="rect">
            <a:avLst/>
          </a:prstGeom>
          <a:noFill/>
          <a:ln w="9525">
            <a:noFill/>
            <a:miter lim="800000"/>
            <a:headEnd/>
            <a:tailEnd/>
          </a:ln>
        </p:spPr>
        <p:txBody>
          <a:bodyPr/>
          <a:lstStyle/>
          <a:p>
            <a:pPr algn="r"/>
            <a:fld id="{E2ADFC49-1083-48E3-9CF5-9DDFABC152E1}" type="slidenum">
              <a:rPr lang="el-GR" sz="1400"/>
              <a:pPr algn="r"/>
              <a:t>33</a:t>
            </a:fld>
            <a:endParaRPr lang="el-GR" sz="14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2"/>
          <p:cNvSpPr>
            <a:spLocks noGrp="1" noChangeArrowheads="1"/>
          </p:cNvSpPr>
          <p:nvPr>
            <p:ph type="title"/>
          </p:nvPr>
        </p:nvSpPr>
        <p:spPr>
          <a:xfrm>
            <a:off x="2381250" y="357188"/>
            <a:ext cx="7772400" cy="1143000"/>
          </a:xfrm>
        </p:spPr>
        <p:txBody>
          <a:bodyPr>
            <a:normAutofit fontScale="90000"/>
          </a:bodyPr>
          <a:lstStyle/>
          <a:p>
            <a:pPr>
              <a:defRPr/>
            </a:pPr>
            <a:br>
              <a:rPr lang="el-GR" dirty="0"/>
            </a:br>
            <a:endParaRPr lang="el-GR" dirty="0"/>
          </a:p>
        </p:txBody>
      </p:sp>
      <p:sp>
        <p:nvSpPr>
          <p:cNvPr id="10243" name="Rectangle 6"/>
          <p:cNvSpPr>
            <a:spLocks noGrp="1" noChangeArrowheads="1"/>
          </p:cNvSpPr>
          <p:nvPr>
            <p:ph type="sldNum" sz="quarter" idx="12"/>
          </p:nvPr>
        </p:nvSpPr>
        <p:spPr>
          <a:noFill/>
        </p:spPr>
        <p:txBody>
          <a:bodyPr/>
          <a:lstStyle/>
          <a:p>
            <a:pPr>
              <a:defRPr/>
            </a:pPr>
            <a:fld id="{31758CDF-AD18-4621-9AD0-CBC28674F569}" type="slidenum">
              <a:rPr lang="el-GR"/>
              <a:pPr>
                <a:defRPr/>
              </a:pPr>
              <a:t>34</a:t>
            </a:fld>
            <a:endParaRPr lang="el-GR"/>
          </a:p>
        </p:txBody>
      </p:sp>
      <p:graphicFrame>
        <p:nvGraphicFramePr>
          <p:cNvPr id="10242" name="Object 118"/>
          <p:cNvGraphicFramePr>
            <a:graphicFrameLocks noGrp="1" noChangeAspect="1"/>
          </p:cNvGraphicFramePr>
          <p:nvPr>
            <p:ph sz="quarter" idx="1"/>
          </p:nvPr>
        </p:nvGraphicFramePr>
        <p:xfrm>
          <a:off x="2952729" y="1785927"/>
          <a:ext cx="6042047" cy="3316299"/>
        </p:xfrm>
        <a:graphic>
          <a:graphicData uri="http://schemas.openxmlformats.org/presentationml/2006/ole">
            <mc:AlternateContent xmlns:mc="http://schemas.openxmlformats.org/markup-compatibility/2006">
              <mc:Choice xmlns:v="urn:schemas-microsoft-com:vml" Requires="v">
                <p:oleObj spid="_x0000_s10245" name="Έγγραφο" r:id="rId3" imgW="5342509" imgH="2736605" progId="Word.Document.8">
                  <p:embed/>
                </p:oleObj>
              </mc:Choice>
              <mc:Fallback>
                <p:oleObj name="Έγγραφο" r:id="rId3" imgW="5342509" imgH="2736605" progId="Word.Document.8">
                  <p:embed/>
                  <p:pic>
                    <p:nvPicPr>
                      <p:cNvPr id="10242" name="Object 1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52729" y="1785927"/>
                        <a:ext cx="6042047" cy="3316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45" name="4 - Θέση αριθμού διαφάνειας"/>
          <p:cNvSpPr txBox="1">
            <a:spLocks noGrp="1"/>
          </p:cNvSpPr>
          <p:nvPr/>
        </p:nvSpPr>
        <p:spPr bwMode="auto">
          <a:xfrm>
            <a:off x="8077200" y="6245225"/>
            <a:ext cx="2133600" cy="476250"/>
          </a:xfrm>
          <a:prstGeom prst="rect">
            <a:avLst/>
          </a:prstGeom>
          <a:noFill/>
          <a:ln w="9525">
            <a:noFill/>
            <a:miter lim="800000"/>
            <a:headEnd/>
            <a:tailEnd/>
          </a:ln>
        </p:spPr>
        <p:txBody>
          <a:bodyPr/>
          <a:lstStyle/>
          <a:p>
            <a:pPr algn="r"/>
            <a:fld id="{25A8DDB4-F77B-4013-ACEC-1417FE0E607A}" type="slidenum">
              <a:rPr lang="el-GR" sz="1400"/>
              <a:pPr algn="r"/>
              <a:t>34</a:t>
            </a:fld>
            <a:endParaRPr lang="el-GR" sz="1400"/>
          </a:p>
        </p:txBody>
      </p:sp>
      <p:sp>
        <p:nvSpPr>
          <p:cNvPr id="10246" name="5 - Ορθογώνιο"/>
          <p:cNvSpPr>
            <a:spLocks noChangeArrowheads="1"/>
          </p:cNvSpPr>
          <p:nvPr/>
        </p:nvSpPr>
        <p:spPr bwMode="auto">
          <a:xfrm>
            <a:off x="3595688" y="285751"/>
            <a:ext cx="4572000" cy="923925"/>
          </a:xfrm>
          <a:prstGeom prst="rect">
            <a:avLst/>
          </a:prstGeom>
          <a:noFill/>
          <a:ln w="9525">
            <a:noFill/>
            <a:miter lim="800000"/>
            <a:headEnd/>
            <a:tailEnd/>
          </a:ln>
        </p:spPr>
        <p:txBody>
          <a:bodyPr>
            <a:spAutoFit/>
          </a:bodyPr>
          <a:lstStyle/>
          <a:p>
            <a:r>
              <a:rPr lang="el-GR"/>
              <a:t>ΠΑΡΟΥΣΙΑΣΗ ΣΥΝΕΧΩΝ ΠΟΣΟΤΙΚΩΝ ΔΕΔΟΜΕΝΩΝ</a:t>
            </a:r>
            <a:br>
              <a:rPr lang="el-GR"/>
            </a:br>
            <a:r>
              <a:rPr lang="el-GR"/>
              <a:t>Α. ΠΑΡΟΥΣΙΑΣΗ ΣΕ ΠΙΝΑΚΕΣ</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7" name="Rectangle 2"/>
          <p:cNvSpPr>
            <a:spLocks noGrp="1" noChangeArrowheads="1"/>
          </p:cNvSpPr>
          <p:nvPr>
            <p:ph type="title"/>
          </p:nvPr>
        </p:nvSpPr>
        <p:spPr/>
        <p:txBody>
          <a:bodyPr>
            <a:normAutofit/>
          </a:bodyPr>
          <a:lstStyle/>
          <a:p>
            <a:pPr>
              <a:defRPr/>
            </a:pPr>
            <a:r>
              <a:rPr lang="el-GR"/>
              <a:t>ΚΑΘΟΡΙΣΜΟΣ ΤΟΥ ΠΛΑΤΟΥΣ ΔΙΑΣΤΗΜΑΤΩΝ ΤΑΞΕΩΝ</a:t>
            </a:r>
          </a:p>
        </p:txBody>
      </p:sp>
      <p:sp>
        <p:nvSpPr>
          <p:cNvPr id="169986" name="Rectangle 6"/>
          <p:cNvSpPr>
            <a:spLocks noGrp="1" noChangeArrowheads="1"/>
          </p:cNvSpPr>
          <p:nvPr>
            <p:ph type="sldNum" sz="quarter" idx="12"/>
          </p:nvPr>
        </p:nvSpPr>
        <p:spPr>
          <a:noFill/>
        </p:spPr>
        <p:txBody>
          <a:bodyPr/>
          <a:lstStyle/>
          <a:p>
            <a:pPr>
              <a:defRPr/>
            </a:pPr>
            <a:fld id="{B7CD8FB9-375D-4F7E-B17A-AC97CA9C18CB}" type="slidenum">
              <a:rPr lang="el-GR"/>
              <a:pPr>
                <a:defRPr/>
              </a:pPr>
              <a:t>35</a:t>
            </a:fld>
            <a:endParaRPr lang="el-GR"/>
          </a:p>
        </p:txBody>
      </p:sp>
      <p:sp>
        <p:nvSpPr>
          <p:cNvPr id="183300" name="Rectangle 3"/>
          <p:cNvSpPr>
            <a:spLocks noGrp="1" noChangeArrowheads="1"/>
          </p:cNvSpPr>
          <p:nvPr>
            <p:ph sz="quarter" idx="1"/>
          </p:nvPr>
        </p:nvSpPr>
        <p:spPr/>
        <p:txBody>
          <a:bodyPr/>
          <a:lstStyle/>
          <a:p>
            <a:pPr algn="just" eaLnBrk="1" hangingPunct="1"/>
            <a:endParaRPr lang="en-US" dirty="0">
              <a:solidFill>
                <a:srgbClr val="000000"/>
              </a:solidFill>
              <a:latin typeface="Bookman Old Style" pitchFamily="18" charset="0"/>
            </a:endParaRPr>
          </a:p>
          <a:p>
            <a:pPr algn="just" eaLnBrk="1" hangingPunct="1"/>
            <a:r>
              <a:rPr lang="en-GB" i="1" dirty="0" err="1"/>
              <a:t>Πλάτος</a:t>
            </a:r>
            <a:r>
              <a:rPr lang="en-GB" i="1" dirty="0"/>
              <a:t> </a:t>
            </a:r>
            <a:r>
              <a:rPr lang="en-GB" i="1" dirty="0" err="1"/>
              <a:t>διαστημάτων</a:t>
            </a:r>
            <a:r>
              <a:rPr lang="en-GB" i="1" dirty="0"/>
              <a:t> </a:t>
            </a:r>
            <a:r>
              <a:rPr lang="en-GB" i="1" dirty="0" err="1"/>
              <a:t>τάξεων</a:t>
            </a:r>
            <a:r>
              <a:rPr lang="en-GB" i="1" dirty="0"/>
              <a:t> = δ =</a:t>
            </a:r>
            <a:r>
              <a:rPr lang="en-GB" dirty="0"/>
              <a:t> </a:t>
            </a:r>
            <a:endParaRPr lang="en-US" dirty="0">
              <a:solidFill>
                <a:srgbClr val="000000"/>
              </a:solidFill>
              <a:latin typeface="Bookman Old Style" pitchFamily="18" charset="0"/>
            </a:endParaRPr>
          </a:p>
          <a:p>
            <a:pPr algn="just" eaLnBrk="1" hangingPunct="1"/>
            <a:r>
              <a:rPr lang="el-GR" dirty="0">
                <a:solidFill>
                  <a:srgbClr val="000000"/>
                </a:solidFill>
                <a:latin typeface="Bookman Old Style" pitchFamily="18" charset="0"/>
              </a:rPr>
              <a:t>Όπου </a:t>
            </a:r>
            <a:r>
              <a:rPr lang="en-US" dirty="0">
                <a:solidFill>
                  <a:srgbClr val="000000"/>
                </a:solidFill>
                <a:latin typeface="Bookman Old Style" pitchFamily="18" charset="0"/>
              </a:rPr>
              <a:t>k</a:t>
            </a:r>
            <a:r>
              <a:rPr lang="el-GR" dirty="0">
                <a:solidFill>
                  <a:srgbClr val="000000"/>
                </a:solidFill>
                <a:latin typeface="Bookman Old Style" pitchFamily="18" charset="0"/>
              </a:rPr>
              <a:t> ο επιθυμητός αριθμός τάξεων. Με βάση τα διατεταγμένα στοιχεία του παραδείγματος και επιλέγοντας </a:t>
            </a:r>
            <a:r>
              <a:rPr lang="en-US" i="1" dirty="0">
                <a:latin typeface="Bookman Old Style" pitchFamily="18" charset="0"/>
              </a:rPr>
              <a:t>k</a:t>
            </a:r>
            <a:r>
              <a:rPr lang="el-GR" dirty="0">
                <a:solidFill>
                  <a:srgbClr val="000000"/>
                </a:solidFill>
                <a:latin typeface="Bookman Old Style" pitchFamily="18" charset="0"/>
              </a:rPr>
              <a:t> =5</a:t>
            </a:r>
          </a:p>
          <a:p>
            <a:pPr algn="just" eaLnBrk="1" hangingPunct="1"/>
            <a:r>
              <a:rPr lang="en-US" dirty="0">
                <a:solidFill>
                  <a:srgbClr val="000000"/>
                </a:solidFill>
                <a:latin typeface="Bookman Old Style" pitchFamily="18" charset="0"/>
              </a:rPr>
              <a:t>k</a:t>
            </a:r>
            <a:r>
              <a:rPr lang="el-GR" dirty="0">
                <a:solidFill>
                  <a:srgbClr val="000000"/>
                </a:solidFill>
                <a:latin typeface="Bookman Old Style" pitchFamily="18" charset="0"/>
              </a:rPr>
              <a:t>=1+3,3</a:t>
            </a:r>
            <a:r>
              <a:rPr lang="en-US" dirty="0" err="1">
                <a:solidFill>
                  <a:srgbClr val="000000"/>
                </a:solidFill>
                <a:latin typeface="Bookman Old Style" pitchFamily="18" charset="0"/>
              </a:rPr>
              <a:t>logn</a:t>
            </a:r>
            <a:r>
              <a:rPr lang="en-US" dirty="0">
                <a:solidFill>
                  <a:srgbClr val="000000"/>
                </a:solidFill>
                <a:latin typeface="Bookman Old Style" pitchFamily="18" charset="0"/>
              </a:rPr>
              <a:t> </a:t>
            </a:r>
            <a:r>
              <a:rPr lang="el-GR" dirty="0">
                <a:solidFill>
                  <a:srgbClr val="000000"/>
                </a:solidFill>
                <a:latin typeface="Bookman Old Style" pitchFamily="18" charset="0"/>
              </a:rPr>
              <a:t>Τύπος του </a:t>
            </a:r>
            <a:r>
              <a:rPr lang="en-US">
                <a:solidFill>
                  <a:srgbClr val="000000"/>
                </a:solidFill>
                <a:latin typeface="Bookman Old Style" pitchFamily="18" charset="0"/>
              </a:rPr>
              <a:t>Sturges</a:t>
            </a:r>
            <a:endParaRPr lang="el-GR" dirty="0">
              <a:solidFill>
                <a:srgbClr val="000000"/>
              </a:solidFill>
              <a:latin typeface="Bookman Old Style" pitchFamily="18" charset="0"/>
            </a:endParaRPr>
          </a:p>
          <a:p>
            <a:pPr algn="just" eaLnBrk="1" hangingPunct="1"/>
            <a:r>
              <a:rPr lang="en-US" dirty="0">
                <a:solidFill>
                  <a:srgbClr val="000000"/>
                </a:solidFill>
                <a:latin typeface="Bookman Old Style" pitchFamily="18" charset="0"/>
              </a:rPr>
              <a:t>R=</a:t>
            </a:r>
            <a:r>
              <a:rPr lang="el-GR" dirty="0">
                <a:solidFill>
                  <a:srgbClr val="000000"/>
                </a:solidFill>
                <a:latin typeface="Bookman Old Style" pitchFamily="18" charset="0"/>
              </a:rPr>
              <a:t>εύρος κατανομής: </a:t>
            </a:r>
            <a:r>
              <a:rPr lang="en-US" dirty="0">
                <a:solidFill>
                  <a:srgbClr val="000000"/>
                </a:solidFill>
                <a:latin typeface="Bookman Old Style" pitchFamily="18" charset="0"/>
              </a:rPr>
              <a:t>= </a:t>
            </a:r>
            <a:r>
              <a:rPr lang="el-GR" dirty="0">
                <a:solidFill>
                  <a:srgbClr val="000000"/>
                </a:solidFill>
                <a:latin typeface="Bookman Old Style" pitchFamily="18" charset="0"/>
              </a:rPr>
              <a:t>μέγιστη τιμή-ελάχιστη </a:t>
            </a:r>
            <a:r>
              <a:rPr lang="el-GR" dirty="0" err="1">
                <a:solidFill>
                  <a:srgbClr val="000000"/>
                </a:solidFill>
                <a:latin typeface="Bookman Old Style" pitchFamily="18" charset="0"/>
              </a:rPr>
              <a:t>τιμή=χ</a:t>
            </a:r>
            <a:r>
              <a:rPr lang="el-GR" dirty="0">
                <a:solidFill>
                  <a:srgbClr val="000000"/>
                </a:solidFill>
                <a:latin typeface="Bookman Old Style" pitchFamily="18" charset="0"/>
              </a:rPr>
              <a:t>(</a:t>
            </a:r>
            <a:r>
              <a:rPr lang="en-US" dirty="0">
                <a:solidFill>
                  <a:srgbClr val="000000"/>
                </a:solidFill>
                <a:latin typeface="Bookman Old Style" pitchFamily="18" charset="0"/>
              </a:rPr>
              <a:t>max)-x(min)</a:t>
            </a:r>
            <a:endParaRPr lang="el-GR" dirty="0">
              <a:solidFill>
                <a:srgbClr val="000000"/>
              </a:solidFill>
              <a:latin typeface="Bookman Old Style" pitchFamily="18" charset="0"/>
            </a:endParaRPr>
          </a:p>
          <a:p>
            <a:pPr algn="ctr" eaLnBrk="1" hangingPunct="1"/>
            <a:endParaRPr lang="fr-FR" dirty="0">
              <a:latin typeface="Bookman Old Style" pitchFamily="18" charset="0"/>
            </a:endParaRPr>
          </a:p>
        </p:txBody>
      </p:sp>
      <p:sp>
        <p:nvSpPr>
          <p:cNvPr id="183301" name="Rectangle 6"/>
          <p:cNvSpPr>
            <a:spLocks noChangeArrowheads="1"/>
          </p:cNvSpPr>
          <p:nvPr/>
        </p:nvSpPr>
        <p:spPr bwMode="auto">
          <a:xfrm>
            <a:off x="1524001" y="2902228"/>
            <a:ext cx="184731" cy="369332"/>
          </a:xfrm>
          <a:prstGeom prst="rect">
            <a:avLst/>
          </a:prstGeom>
          <a:noFill/>
          <a:ln w="9525">
            <a:noFill/>
            <a:miter lim="800000"/>
            <a:headEnd/>
            <a:tailEnd/>
          </a:ln>
        </p:spPr>
        <p:txBody>
          <a:bodyPr wrap="none" anchor="ctr">
            <a:spAutoFit/>
          </a:bodyPr>
          <a:lstStyle/>
          <a:p>
            <a:endParaRPr lang="el-GR"/>
          </a:p>
        </p:txBody>
      </p:sp>
      <p:pic>
        <p:nvPicPr>
          <p:cNvPr id="183302" name="Picture 5" descr="cid:image006.gif@01C87A0F.8D36DC20"/>
          <p:cNvPicPr>
            <a:picLocks noChangeAspect="1" noChangeArrowheads="1"/>
          </p:cNvPicPr>
          <p:nvPr/>
        </p:nvPicPr>
        <p:blipFill>
          <a:blip r:embed="rId2" r:link="rId3"/>
          <a:srcRect/>
          <a:stretch>
            <a:fillRect/>
          </a:stretch>
        </p:blipFill>
        <p:spPr bwMode="auto">
          <a:xfrm>
            <a:off x="3024167" y="5072075"/>
            <a:ext cx="4899025" cy="1368425"/>
          </a:xfrm>
          <a:prstGeom prst="rect">
            <a:avLst/>
          </a:prstGeom>
          <a:noFill/>
          <a:ln w="9525">
            <a:noFill/>
            <a:miter lim="800000"/>
            <a:headEnd/>
            <a:tailEnd/>
          </a:ln>
        </p:spPr>
      </p:pic>
      <p:sp>
        <p:nvSpPr>
          <p:cNvPr id="183303" name="Rectangle 7"/>
          <p:cNvSpPr>
            <a:spLocks noChangeArrowheads="1"/>
          </p:cNvSpPr>
          <p:nvPr/>
        </p:nvSpPr>
        <p:spPr bwMode="auto">
          <a:xfrm>
            <a:off x="1524001" y="3588028"/>
            <a:ext cx="184731" cy="369332"/>
          </a:xfrm>
          <a:prstGeom prst="rect">
            <a:avLst/>
          </a:prstGeom>
          <a:solidFill>
            <a:srgbClr val="FFFFFF"/>
          </a:solidFill>
          <a:ln w="9525">
            <a:noFill/>
            <a:miter lim="800000"/>
            <a:headEnd/>
            <a:tailEnd/>
          </a:ln>
        </p:spPr>
        <p:txBody>
          <a:bodyPr wrap="none" anchor="ctr">
            <a:spAutoFit/>
          </a:bodyPr>
          <a:lstStyle/>
          <a:p>
            <a:endParaRPr lang="el-GR"/>
          </a:p>
        </p:txBody>
      </p:sp>
      <p:pic>
        <p:nvPicPr>
          <p:cNvPr id="183304" name="Picture 8" descr="image002"/>
          <p:cNvPicPr>
            <a:picLocks noChangeAspect="1" noChangeArrowheads="1"/>
          </p:cNvPicPr>
          <p:nvPr/>
        </p:nvPicPr>
        <p:blipFill>
          <a:blip r:embed="rId4"/>
          <a:srcRect/>
          <a:stretch>
            <a:fillRect/>
          </a:stretch>
        </p:blipFill>
        <p:spPr bwMode="auto">
          <a:xfrm>
            <a:off x="7596189" y="1500189"/>
            <a:ext cx="1150937" cy="974725"/>
          </a:xfrm>
          <a:prstGeom prst="rect">
            <a:avLst/>
          </a:prstGeom>
          <a:noFill/>
          <a:ln w="9525">
            <a:noFill/>
            <a:miter lim="800000"/>
            <a:headEnd/>
            <a:tailEnd/>
          </a:ln>
        </p:spPr>
      </p:pic>
      <p:sp>
        <p:nvSpPr>
          <p:cNvPr id="183305" name="8 - Θέση αριθμού διαφάνειας"/>
          <p:cNvSpPr txBox="1">
            <a:spLocks noGrp="1"/>
          </p:cNvSpPr>
          <p:nvPr/>
        </p:nvSpPr>
        <p:spPr bwMode="auto">
          <a:xfrm>
            <a:off x="8077200" y="6245225"/>
            <a:ext cx="2133600" cy="476250"/>
          </a:xfrm>
          <a:prstGeom prst="rect">
            <a:avLst/>
          </a:prstGeom>
          <a:noFill/>
          <a:ln w="9525">
            <a:noFill/>
            <a:miter lim="800000"/>
            <a:headEnd/>
            <a:tailEnd/>
          </a:ln>
        </p:spPr>
        <p:txBody>
          <a:bodyPr/>
          <a:lstStyle/>
          <a:p>
            <a:pPr algn="r"/>
            <a:fld id="{EAF4CD4B-2F17-4B76-918C-F4E52F7AA765}" type="slidenum">
              <a:rPr lang="el-GR" sz="1400"/>
              <a:pPr algn="r"/>
              <a:t>35</a:t>
            </a:fld>
            <a:endParaRPr lang="el-GR" sz="140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2"/>
          <p:cNvSpPr>
            <a:spLocks noGrp="1" noChangeArrowheads="1"/>
          </p:cNvSpPr>
          <p:nvPr>
            <p:ph type="title"/>
          </p:nvPr>
        </p:nvSpPr>
        <p:spPr>
          <a:xfrm>
            <a:off x="2309786" y="857232"/>
            <a:ext cx="7772400" cy="1143000"/>
          </a:xfrm>
        </p:spPr>
        <p:txBody>
          <a:bodyPr>
            <a:normAutofit fontScale="90000"/>
          </a:bodyPr>
          <a:lstStyle/>
          <a:p>
            <a:pPr>
              <a:defRPr/>
            </a:pPr>
            <a:r>
              <a:rPr lang="el-GR" sz="3600" i="1" dirty="0"/>
              <a:t>Άλλες στήλες περιγραφής ποσοτικών </a:t>
            </a:r>
            <a:r>
              <a:rPr lang="el-GR" sz="3600" i="1" dirty="0" err="1"/>
              <a:t>δεδομένων:Αθροιστικές</a:t>
            </a:r>
            <a:r>
              <a:rPr lang="el-GR" sz="3600" i="1" dirty="0"/>
              <a:t> συχνότητες</a:t>
            </a:r>
            <a:r>
              <a:rPr lang="en-US" sz="3600" i="1" dirty="0"/>
              <a:t>-A</a:t>
            </a:r>
            <a:r>
              <a:rPr lang="el-GR" sz="3600" i="1" dirty="0" err="1"/>
              <a:t>θροιστικά</a:t>
            </a:r>
            <a:r>
              <a:rPr lang="el-GR" sz="3600" i="1" dirty="0"/>
              <a:t> ποσοστά </a:t>
            </a:r>
            <a:br>
              <a:rPr lang="el-GR" sz="3600" i="1" dirty="0"/>
            </a:br>
            <a:endParaRPr lang="el-GR" sz="3600" i="1" dirty="0"/>
          </a:p>
        </p:txBody>
      </p:sp>
      <p:sp>
        <p:nvSpPr>
          <p:cNvPr id="12291" name="Rectangle 6"/>
          <p:cNvSpPr>
            <a:spLocks noGrp="1" noChangeArrowheads="1"/>
          </p:cNvSpPr>
          <p:nvPr>
            <p:ph type="sldNum" sz="quarter" idx="12"/>
          </p:nvPr>
        </p:nvSpPr>
        <p:spPr>
          <a:noFill/>
        </p:spPr>
        <p:txBody>
          <a:bodyPr/>
          <a:lstStyle/>
          <a:p>
            <a:pPr>
              <a:defRPr/>
            </a:pPr>
            <a:fld id="{3E092A1B-B68E-456F-A77D-71FC59E53A84}" type="slidenum">
              <a:rPr lang="el-GR"/>
              <a:pPr>
                <a:defRPr/>
              </a:pPr>
              <a:t>36</a:t>
            </a:fld>
            <a:endParaRPr lang="el-GR"/>
          </a:p>
        </p:txBody>
      </p:sp>
      <p:sp>
        <p:nvSpPr>
          <p:cNvPr id="12293" name="4 - Θέση αριθμού διαφάνειας"/>
          <p:cNvSpPr txBox="1">
            <a:spLocks noGrp="1"/>
          </p:cNvSpPr>
          <p:nvPr/>
        </p:nvSpPr>
        <p:spPr bwMode="auto">
          <a:xfrm>
            <a:off x="8077200" y="6245225"/>
            <a:ext cx="2133600" cy="476250"/>
          </a:xfrm>
          <a:prstGeom prst="rect">
            <a:avLst/>
          </a:prstGeom>
          <a:noFill/>
          <a:ln w="9525">
            <a:noFill/>
            <a:miter lim="800000"/>
            <a:headEnd/>
            <a:tailEnd/>
          </a:ln>
        </p:spPr>
        <p:txBody>
          <a:bodyPr/>
          <a:lstStyle/>
          <a:p>
            <a:pPr algn="r"/>
            <a:fld id="{15FE6E2D-8946-4C7A-ADB6-95A1939F2F47}" type="slidenum">
              <a:rPr lang="el-GR" sz="1400"/>
              <a:pPr algn="r"/>
              <a:t>36</a:t>
            </a:fld>
            <a:endParaRPr lang="el-GR" sz="1400"/>
          </a:p>
        </p:txBody>
      </p:sp>
      <p:sp>
        <p:nvSpPr>
          <p:cNvPr id="6" name="5 - TextBox"/>
          <p:cNvSpPr txBox="1"/>
          <p:nvPr/>
        </p:nvSpPr>
        <p:spPr>
          <a:xfrm>
            <a:off x="2520899" y="1945689"/>
            <a:ext cx="7140634" cy="1200329"/>
          </a:xfrm>
          <a:prstGeom prst="rect">
            <a:avLst/>
          </a:prstGeom>
          <a:noFill/>
        </p:spPr>
        <p:txBody>
          <a:bodyPr wrap="square" rtlCol="0">
            <a:spAutoFit/>
          </a:bodyPr>
          <a:lstStyle/>
          <a:p>
            <a:r>
              <a:rPr lang="en-US" dirty="0"/>
              <a:t>A</a:t>
            </a:r>
            <a:r>
              <a:rPr lang="el-GR" dirty="0" err="1"/>
              <a:t>θροιστική</a:t>
            </a:r>
            <a:r>
              <a:rPr lang="el-GR" dirty="0"/>
              <a:t> συχνότητα (</a:t>
            </a:r>
            <a:r>
              <a:rPr lang="el-GR" dirty="0" err="1"/>
              <a:t>cumulative</a:t>
            </a:r>
            <a:r>
              <a:rPr lang="el-GR" dirty="0"/>
              <a:t> </a:t>
            </a:r>
            <a:r>
              <a:rPr lang="el-GR" dirty="0" err="1"/>
              <a:t>frequency</a:t>
            </a:r>
            <a:r>
              <a:rPr lang="el-GR" dirty="0"/>
              <a:t>) </a:t>
            </a:r>
            <a:r>
              <a:rPr lang="el-GR" dirty="0" err="1"/>
              <a:t>Fi</a:t>
            </a:r>
            <a:r>
              <a:rPr lang="el-GR" dirty="0"/>
              <a:t> µ</a:t>
            </a:r>
            <a:r>
              <a:rPr lang="el-GR" dirty="0" err="1"/>
              <a:t>ιας</a:t>
            </a:r>
            <a:r>
              <a:rPr lang="el-GR" dirty="0"/>
              <a:t> </a:t>
            </a:r>
            <a:r>
              <a:rPr lang="el-GR" dirty="0" err="1"/>
              <a:t>τιµής</a:t>
            </a:r>
            <a:r>
              <a:rPr lang="el-GR" dirty="0"/>
              <a:t> xi ως </a:t>
            </a:r>
            <a:endParaRPr lang="en-US" dirty="0"/>
          </a:p>
          <a:p>
            <a:r>
              <a:rPr lang="el-GR" dirty="0"/>
              <a:t>το </a:t>
            </a:r>
            <a:r>
              <a:rPr lang="el-GR" dirty="0" err="1"/>
              <a:t>άθροισµα</a:t>
            </a:r>
            <a:r>
              <a:rPr lang="el-GR" dirty="0"/>
              <a:t> των συχνοτήτων όλων των </a:t>
            </a:r>
            <a:r>
              <a:rPr lang="el-GR" dirty="0" err="1"/>
              <a:t>τιµών</a:t>
            </a:r>
            <a:r>
              <a:rPr lang="el-GR" dirty="0"/>
              <a:t> που είναι µ</a:t>
            </a:r>
            <a:r>
              <a:rPr lang="el-GR" dirty="0" err="1"/>
              <a:t>ικρότερες</a:t>
            </a:r>
            <a:endParaRPr lang="en-US" dirty="0"/>
          </a:p>
          <a:p>
            <a:r>
              <a:rPr lang="el-GR" dirty="0"/>
              <a:t> ή ίσες της xi </a:t>
            </a:r>
            <a:r>
              <a:rPr lang="en-US" dirty="0"/>
              <a:t>.</a:t>
            </a:r>
            <a:r>
              <a:rPr lang="el-GR" dirty="0"/>
              <a:t>Στα αθροιστικά ποσοστά αντίστοιχα θα είναι το άθροισμα όλων των ποσοστών  για τις τιμές που είναι μικρότερες ή ίσες της xi</a:t>
            </a:r>
          </a:p>
        </p:txBody>
      </p:sp>
      <p:pic>
        <p:nvPicPr>
          <p:cNvPr id="2" name="Picture 3"/>
          <p:cNvPicPr>
            <a:picLocks noChangeAspect="1" noChangeArrowheads="1"/>
          </p:cNvPicPr>
          <p:nvPr/>
        </p:nvPicPr>
        <p:blipFill>
          <a:blip r:embed="rId2"/>
          <a:srcRect/>
          <a:stretch>
            <a:fillRect/>
          </a:stretch>
        </p:blipFill>
        <p:spPr bwMode="auto">
          <a:xfrm>
            <a:off x="3024166" y="3071810"/>
            <a:ext cx="6134100" cy="1181100"/>
          </a:xfrm>
          <a:prstGeom prst="rect">
            <a:avLst/>
          </a:prstGeom>
          <a:noFill/>
          <a:ln w="9525">
            <a:noFill/>
            <a:miter lim="800000"/>
            <a:headEnd/>
            <a:tailEnd/>
          </a:ln>
          <a:effectLst/>
        </p:spPr>
      </p:pic>
      <p:pic>
        <p:nvPicPr>
          <p:cNvPr id="530435" name="Picture 3"/>
          <p:cNvPicPr>
            <a:picLocks noChangeAspect="1" noChangeArrowheads="1"/>
          </p:cNvPicPr>
          <p:nvPr/>
        </p:nvPicPr>
        <p:blipFill>
          <a:blip r:embed="rId3"/>
          <a:srcRect/>
          <a:stretch>
            <a:fillRect/>
          </a:stretch>
        </p:blipFill>
        <p:spPr bwMode="auto">
          <a:xfrm>
            <a:off x="3595670" y="4286256"/>
            <a:ext cx="4214842" cy="1143008"/>
          </a:xfrm>
          <a:prstGeom prst="rect">
            <a:avLst/>
          </a:prstGeom>
          <a:noFill/>
          <a:ln w="9525">
            <a:noFill/>
            <a:miter lim="800000"/>
            <a:headEnd/>
            <a:tailEnd/>
          </a:ln>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5" name="Rectangle 125"/>
          <p:cNvSpPr>
            <a:spLocks noGrp="1" noChangeArrowheads="1"/>
          </p:cNvSpPr>
          <p:nvPr>
            <p:ph type="title"/>
          </p:nvPr>
        </p:nvSpPr>
        <p:spPr>
          <a:xfrm>
            <a:off x="2438400" y="0"/>
            <a:ext cx="7772400" cy="1417638"/>
          </a:xfrm>
        </p:spPr>
        <p:txBody>
          <a:bodyPr>
            <a:normAutofit fontScale="90000"/>
          </a:bodyPr>
          <a:lstStyle/>
          <a:p>
            <a:pPr>
              <a:defRPr/>
            </a:pPr>
            <a:br>
              <a:rPr lang="el-GR" sz="3100" dirty="0"/>
            </a:br>
            <a:br>
              <a:rPr lang="el-GR" sz="3100" dirty="0"/>
            </a:br>
            <a:br>
              <a:rPr lang="el-GR" sz="3100" dirty="0"/>
            </a:br>
            <a:br>
              <a:rPr lang="el-GR" dirty="0"/>
            </a:br>
            <a:endParaRPr lang="el-GR" dirty="0"/>
          </a:p>
        </p:txBody>
      </p:sp>
      <p:sp>
        <p:nvSpPr>
          <p:cNvPr id="172034" name="Rectangle 6"/>
          <p:cNvSpPr>
            <a:spLocks noGrp="1" noChangeArrowheads="1"/>
          </p:cNvSpPr>
          <p:nvPr>
            <p:ph type="sldNum" sz="quarter" idx="12"/>
          </p:nvPr>
        </p:nvSpPr>
        <p:spPr>
          <a:noFill/>
        </p:spPr>
        <p:txBody>
          <a:bodyPr/>
          <a:lstStyle/>
          <a:p>
            <a:pPr>
              <a:defRPr/>
            </a:pPr>
            <a:fld id="{C05E39C3-73E0-4D0D-871C-9D4DE07C4627}" type="slidenum">
              <a:rPr lang="el-GR"/>
              <a:pPr>
                <a:defRPr/>
              </a:pPr>
              <a:t>37</a:t>
            </a:fld>
            <a:endParaRPr lang="el-GR"/>
          </a:p>
        </p:txBody>
      </p:sp>
      <p:graphicFrame>
        <p:nvGraphicFramePr>
          <p:cNvPr id="35970" name="Group 130"/>
          <p:cNvGraphicFramePr>
            <a:graphicFrameLocks noGrp="1"/>
          </p:cNvGraphicFramePr>
          <p:nvPr>
            <p:ph sz="quarter" idx="1"/>
          </p:nvPr>
        </p:nvGraphicFramePr>
        <p:xfrm>
          <a:off x="2135188" y="1"/>
          <a:ext cx="8032778" cy="5566411"/>
        </p:xfrm>
        <a:graphic>
          <a:graphicData uri="http://schemas.openxmlformats.org/drawingml/2006/table">
            <a:tbl>
              <a:tblPr/>
              <a:tblGrid>
                <a:gridCol w="1008484">
                  <a:extLst>
                    <a:ext uri="{9D8B030D-6E8A-4147-A177-3AD203B41FA5}">
                      <a16:colId xmlns:a16="http://schemas.microsoft.com/office/drawing/2014/main" val="20000"/>
                    </a:ext>
                  </a:extLst>
                </a:gridCol>
                <a:gridCol w="2247645">
                  <a:extLst>
                    <a:ext uri="{9D8B030D-6E8A-4147-A177-3AD203B41FA5}">
                      <a16:colId xmlns:a16="http://schemas.microsoft.com/office/drawing/2014/main" val="20001"/>
                    </a:ext>
                  </a:extLst>
                </a:gridCol>
                <a:gridCol w="1549184">
                  <a:extLst>
                    <a:ext uri="{9D8B030D-6E8A-4147-A177-3AD203B41FA5}">
                      <a16:colId xmlns:a16="http://schemas.microsoft.com/office/drawing/2014/main" val="20002"/>
                    </a:ext>
                  </a:extLst>
                </a:gridCol>
                <a:gridCol w="1097338">
                  <a:extLst>
                    <a:ext uri="{9D8B030D-6E8A-4147-A177-3AD203B41FA5}">
                      <a16:colId xmlns:a16="http://schemas.microsoft.com/office/drawing/2014/main" val="20003"/>
                    </a:ext>
                  </a:extLst>
                </a:gridCol>
                <a:gridCol w="701367">
                  <a:extLst>
                    <a:ext uri="{9D8B030D-6E8A-4147-A177-3AD203B41FA5}">
                      <a16:colId xmlns:a16="http://schemas.microsoft.com/office/drawing/2014/main" val="20004"/>
                    </a:ext>
                  </a:extLst>
                </a:gridCol>
                <a:gridCol w="1428760">
                  <a:extLst>
                    <a:ext uri="{9D8B030D-6E8A-4147-A177-3AD203B41FA5}">
                      <a16:colId xmlns:a16="http://schemas.microsoft.com/office/drawing/2014/main" val="20005"/>
                    </a:ext>
                  </a:extLst>
                </a:gridCol>
              </a:tblGrid>
              <a:tr h="93821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400" b="0" i="1" u="none" strike="noStrike" cap="none" normalizeH="0" baseline="0" dirty="0" err="1">
                          <a:ln>
                            <a:noFill/>
                          </a:ln>
                          <a:solidFill>
                            <a:srgbClr val="000000"/>
                          </a:solidFill>
                          <a:effectLst/>
                          <a:latin typeface="Bookman Old Style" pitchFamily="18" charset="0"/>
                          <a:cs typeface="Times New Roman" pitchFamily="18" charset="0"/>
                        </a:rPr>
                        <a:t>Τάξεις</a:t>
                      </a:r>
                      <a:r>
                        <a:rPr kumimoji="0" lang="en-GB" sz="1400" b="0" i="1" u="none" strike="noStrike" cap="none" normalizeH="0" baseline="0" dirty="0">
                          <a:ln>
                            <a:noFill/>
                          </a:ln>
                          <a:solidFill>
                            <a:srgbClr val="000000"/>
                          </a:solidFill>
                          <a:effectLst/>
                          <a:latin typeface="Bookman Old Style" pitchFamily="18" charset="0"/>
                          <a:cs typeface="Times New Roman" pitchFamily="18" charset="0"/>
                        </a:rPr>
                        <a:t> </a:t>
                      </a:r>
                      <a:r>
                        <a:rPr kumimoji="0" lang="en-GB" sz="1400" b="0" i="1" u="none" strike="noStrike" cap="none" normalizeH="0" baseline="0" dirty="0" err="1">
                          <a:ln>
                            <a:noFill/>
                          </a:ln>
                          <a:solidFill>
                            <a:srgbClr val="000000"/>
                          </a:solidFill>
                          <a:effectLst/>
                          <a:latin typeface="Bookman Old Style" pitchFamily="18" charset="0"/>
                          <a:cs typeface="Times New Roman" pitchFamily="18" charset="0"/>
                        </a:rPr>
                        <a:t>εισοδήματος</a:t>
                      </a:r>
                      <a:endParaRPr kumimoji="0" lang="en-GB" sz="14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400" b="0" i="1" u="none" strike="noStrike" cap="none" normalizeH="0" baseline="0" dirty="0" err="1">
                          <a:ln>
                            <a:noFill/>
                          </a:ln>
                          <a:solidFill>
                            <a:srgbClr val="000000"/>
                          </a:solidFill>
                          <a:effectLst/>
                          <a:latin typeface="Bookman Old Style" pitchFamily="18" charset="0"/>
                          <a:cs typeface="Times New Roman" pitchFamily="18" charset="0"/>
                        </a:rPr>
                        <a:t>Συχνότητα</a:t>
                      </a:r>
                      <a:r>
                        <a:rPr kumimoji="0" lang="en-GB" sz="1400" b="0" i="1" u="none" strike="noStrike" cap="none" normalizeH="0" baseline="0" dirty="0">
                          <a:ln>
                            <a:noFill/>
                          </a:ln>
                          <a:solidFill>
                            <a:srgbClr val="000000"/>
                          </a:solidFill>
                          <a:effectLst/>
                          <a:latin typeface="Bookman Old Style" pitchFamily="18" charset="0"/>
                          <a:cs typeface="Times New Roman" pitchFamily="18" charset="0"/>
                        </a:rPr>
                        <a:t> </a:t>
                      </a:r>
                      <a:endParaRPr kumimoji="0" lang="en-GB" sz="14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400" b="0" i="1" u="none" strike="noStrike" cap="none" normalizeH="0" baseline="0" dirty="0">
                          <a:ln>
                            <a:noFill/>
                          </a:ln>
                          <a:solidFill>
                            <a:srgbClr val="000000"/>
                          </a:solidFill>
                          <a:effectLst/>
                          <a:latin typeface="Bookman Old Style" pitchFamily="18" charset="0"/>
                          <a:cs typeface="Times New Roman" pitchFamily="18" charset="0"/>
                        </a:rPr>
                        <a:t>Αθροιστική Συχνότητα</a:t>
                      </a:r>
                      <a:endParaRPr kumimoji="0" lang="el-GR" sz="14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dirty="0">
                          <a:ln>
                            <a:noFill/>
                          </a:ln>
                          <a:solidFill>
                            <a:schemeClr val="tx1"/>
                          </a:solidFill>
                          <a:effectLst/>
                          <a:latin typeface="Arial" charset="0"/>
                        </a:rPr>
                        <a:t>Σχετική </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dirty="0">
                          <a:ln>
                            <a:noFill/>
                          </a:ln>
                          <a:solidFill>
                            <a:schemeClr val="tx1"/>
                          </a:solidFill>
                          <a:effectLst/>
                          <a:latin typeface="Arial" charset="0"/>
                        </a:rPr>
                        <a:t>Συχνότητα</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a:t>
                      </a:r>
                      <a:endParaRPr kumimoji="0" lang="el-GR" sz="14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dirty="0">
                          <a:ln>
                            <a:noFill/>
                          </a:ln>
                          <a:solidFill>
                            <a:schemeClr val="tx1"/>
                          </a:solidFill>
                          <a:effectLst/>
                          <a:latin typeface="Arial" charset="0"/>
                        </a:rPr>
                        <a:t>Αθροιστικό</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dirty="0">
                          <a:ln>
                            <a:noFill/>
                          </a:ln>
                          <a:solidFill>
                            <a:schemeClr val="tx1"/>
                          </a:solidFill>
                          <a:effectLst/>
                          <a:latin typeface="Arial" charset="0"/>
                        </a:rPr>
                        <a:t>ποσοστό</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38163">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sz="2400" b="0" i="1" u="none" strike="noStrike" cap="none" normalizeH="0" baseline="0">
                          <a:ln>
                            <a:noFill/>
                          </a:ln>
                          <a:solidFill>
                            <a:srgbClr val="000000"/>
                          </a:solidFill>
                          <a:effectLst/>
                          <a:latin typeface="Bookman Old Style" pitchFamily="18" charset="0"/>
                          <a:cs typeface="Times New Roman" pitchFamily="18" charset="0"/>
                        </a:rPr>
                        <a:t>3-5</a:t>
                      </a:r>
                      <a:endParaRPr kumimoji="0" lang="en-GB" sz="24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sz="2400" b="0" i="1" u="none" strike="noStrike" cap="none" normalizeH="0" baseline="0" dirty="0">
                          <a:ln>
                            <a:noFill/>
                          </a:ln>
                          <a:solidFill>
                            <a:srgbClr val="000000"/>
                          </a:solidFill>
                          <a:effectLst/>
                          <a:latin typeface="Bookman Old Style" pitchFamily="18" charset="0"/>
                          <a:cs typeface="Times New Roman" pitchFamily="18" charset="0"/>
                        </a:rPr>
                        <a:t>5</a:t>
                      </a:r>
                      <a:endParaRPr kumimoji="0" lang="en-GB" sz="24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sz="2400" b="0" i="1" u="none" strike="noStrike" cap="none" normalizeH="0" baseline="0" dirty="0">
                          <a:ln>
                            <a:noFill/>
                          </a:ln>
                          <a:solidFill>
                            <a:srgbClr val="000000"/>
                          </a:solidFill>
                          <a:effectLst/>
                          <a:latin typeface="Bookman Old Style" pitchFamily="18" charset="0"/>
                          <a:cs typeface="Times New Roman" pitchFamily="18" charset="0"/>
                        </a:rPr>
                        <a:t>5</a:t>
                      </a:r>
                      <a:endParaRPr kumimoji="0" lang="en-GB" sz="24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r" fontAlgn="b"/>
                      <a:r>
                        <a:rPr lang="el-GR" sz="2000" b="0" i="0" u="none" strike="noStrike" dirty="0">
                          <a:solidFill>
                            <a:srgbClr val="000000"/>
                          </a:solidFill>
                          <a:latin typeface="Calibri"/>
                        </a:rPr>
                        <a:t>0,10</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r" fontAlgn="b"/>
                      <a:r>
                        <a:rPr lang="el-GR" sz="1800" b="0" i="0" u="none" strike="noStrike" dirty="0">
                          <a:solidFill>
                            <a:srgbClr val="000000"/>
                          </a:solidFill>
                          <a:latin typeface="Calibri"/>
                        </a:rPr>
                        <a:t>10,00</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r" fontAlgn="b"/>
                      <a:r>
                        <a:rPr lang="el-GR" sz="2000" b="0" i="0" u="none" strike="noStrike">
                          <a:solidFill>
                            <a:srgbClr val="000000"/>
                          </a:solidFill>
                          <a:latin typeface="Calibri"/>
                        </a:rPr>
                        <a:t>10,00</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38163">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sz="2400" b="0" i="1" u="none" strike="noStrike" cap="none" normalizeH="0" baseline="0">
                          <a:ln>
                            <a:noFill/>
                          </a:ln>
                          <a:solidFill>
                            <a:srgbClr val="000000"/>
                          </a:solidFill>
                          <a:effectLst/>
                          <a:latin typeface="Bookman Old Style" pitchFamily="18" charset="0"/>
                          <a:cs typeface="Times New Roman" pitchFamily="18" charset="0"/>
                        </a:rPr>
                        <a:t>5-7</a:t>
                      </a:r>
                      <a:endParaRPr kumimoji="0" lang="en-GB" sz="24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sz="2400" b="0" i="1" u="none" strike="noStrike" cap="none" normalizeH="0" baseline="0" dirty="0">
                          <a:ln>
                            <a:noFill/>
                          </a:ln>
                          <a:solidFill>
                            <a:srgbClr val="000000"/>
                          </a:solidFill>
                          <a:effectLst/>
                          <a:latin typeface="Bookman Old Style" pitchFamily="18" charset="0"/>
                          <a:cs typeface="Times New Roman" pitchFamily="18" charset="0"/>
                        </a:rPr>
                        <a:t>7</a:t>
                      </a:r>
                      <a:endParaRPr kumimoji="0" lang="en-GB" sz="24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sz="2400" b="0" i="1" u="none" strike="noStrike" cap="none" normalizeH="0" baseline="0" dirty="0">
                          <a:ln>
                            <a:noFill/>
                          </a:ln>
                          <a:solidFill>
                            <a:srgbClr val="000000"/>
                          </a:solidFill>
                          <a:effectLst/>
                          <a:latin typeface="Bookman Old Style" pitchFamily="18" charset="0"/>
                          <a:cs typeface="Times New Roman" pitchFamily="18" charset="0"/>
                        </a:rPr>
                        <a:t>12</a:t>
                      </a:r>
                      <a:endParaRPr kumimoji="0" lang="en-GB" sz="24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r" fontAlgn="b"/>
                      <a:r>
                        <a:rPr lang="el-GR" sz="2000" b="0" i="0" u="none" strike="noStrike" dirty="0">
                          <a:solidFill>
                            <a:srgbClr val="000000"/>
                          </a:solidFill>
                          <a:latin typeface="Calibri"/>
                        </a:rPr>
                        <a:t>0,14</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r" fontAlgn="b"/>
                      <a:r>
                        <a:rPr lang="el-GR" sz="1800" b="0" i="0" u="none" strike="noStrike" dirty="0">
                          <a:solidFill>
                            <a:srgbClr val="000000"/>
                          </a:solidFill>
                          <a:latin typeface="Calibri"/>
                        </a:rPr>
                        <a:t>14,00</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r" fontAlgn="b"/>
                      <a:r>
                        <a:rPr lang="en-US" sz="2000" b="0" i="0" u="none" strike="noStrike" dirty="0">
                          <a:solidFill>
                            <a:srgbClr val="000000"/>
                          </a:solidFill>
                          <a:latin typeface="Calibri"/>
                        </a:rPr>
                        <a:t>2</a:t>
                      </a:r>
                      <a:r>
                        <a:rPr lang="el-GR" sz="2000" b="0" i="0" u="none" strike="noStrike" dirty="0">
                          <a:solidFill>
                            <a:srgbClr val="000000"/>
                          </a:solidFill>
                          <a:latin typeface="Calibri"/>
                        </a:rPr>
                        <a:t>4,00</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36575">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sz="2400" b="0" i="1" u="none" strike="noStrike" cap="none" normalizeH="0" baseline="0">
                          <a:ln>
                            <a:noFill/>
                          </a:ln>
                          <a:solidFill>
                            <a:srgbClr val="000000"/>
                          </a:solidFill>
                          <a:effectLst/>
                          <a:latin typeface="Bookman Old Style" pitchFamily="18" charset="0"/>
                          <a:cs typeface="Times New Roman" pitchFamily="18" charset="0"/>
                        </a:rPr>
                        <a:t>7-9</a:t>
                      </a:r>
                      <a:endParaRPr kumimoji="0" lang="en-GB" sz="24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sz="2400" b="0" i="1" u="none" strike="noStrike" cap="none" normalizeH="0" baseline="0" dirty="0">
                          <a:ln>
                            <a:noFill/>
                          </a:ln>
                          <a:solidFill>
                            <a:srgbClr val="000000"/>
                          </a:solidFill>
                          <a:effectLst/>
                          <a:latin typeface="Bookman Old Style" pitchFamily="18" charset="0"/>
                          <a:cs typeface="Times New Roman" pitchFamily="18" charset="0"/>
                        </a:rPr>
                        <a:t>17</a:t>
                      </a:r>
                      <a:endParaRPr kumimoji="0" lang="en-GB" sz="24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sz="2400" b="0" i="1" u="none" strike="noStrike" cap="none" normalizeH="0" baseline="0" dirty="0">
                          <a:ln>
                            <a:noFill/>
                          </a:ln>
                          <a:solidFill>
                            <a:srgbClr val="000000"/>
                          </a:solidFill>
                          <a:effectLst/>
                          <a:latin typeface="Bookman Old Style" pitchFamily="18" charset="0"/>
                          <a:cs typeface="Times New Roman" pitchFamily="18" charset="0"/>
                        </a:rPr>
                        <a:t>29</a:t>
                      </a:r>
                      <a:endParaRPr kumimoji="0" lang="en-GB" sz="24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r" fontAlgn="b"/>
                      <a:r>
                        <a:rPr lang="el-GR" sz="2000" b="0" i="0" u="none" strike="noStrike" dirty="0">
                          <a:solidFill>
                            <a:srgbClr val="000000"/>
                          </a:solidFill>
                          <a:latin typeface="Calibri"/>
                        </a:rPr>
                        <a:t>0,34</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r" fontAlgn="b"/>
                      <a:r>
                        <a:rPr lang="el-GR" sz="1800" b="0" i="0" u="none" strike="noStrike" dirty="0">
                          <a:solidFill>
                            <a:srgbClr val="000000"/>
                          </a:solidFill>
                          <a:latin typeface="Calibri"/>
                        </a:rPr>
                        <a:t>34,00</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r" fontAlgn="b"/>
                      <a:r>
                        <a:rPr lang="en-US" sz="2000" b="0" i="0" u="none" strike="noStrike" dirty="0">
                          <a:solidFill>
                            <a:srgbClr val="000000"/>
                          </a:solidFill>
                          <a:latin typeface="Calibri"/>
                        </a:rPr>
                        <a:t>58</a:t>
                      </a:r>
                      <a:r>
                        <a:rPr lang="el-GR" sz="2000" b="0" i="0" u="none" strike="noStrike" dirty="0">
                          <a:solidFill>
                            <a:srgbClr val="000000"/>
                          </a:solidFill>
                          <a:latin typeface="Calibri"/>
                        </a:rPr>
                        <a:t>,00</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39750">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sz="2400" b="0" i="1" u="none" strike="noStrike" cap="none" normalizeH="0" baseline="0">
                          <a:ln>
                            <a:noFill/>
                          </a:ln>
                          <a:solidFill>
                            <a:srgbClr val="000000"/>
                          </a:solidFill>
                          <a:effectLst/>
                          <a:latin typeface="Bookman Old Style" pitchFamily="18" charset="0"/>
                          <a:cs typeface="Times New Roman" pitchFamily="18" charset="0"/>
                        </a:rPr>
                        <a:t>9-11</a:t>
                      </a:r>
                      <a:endParaRPr kumimoji="0" lang="en-GB" sz="24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sz="2400" b="0" i="1" u="none" strike="noStrike" cap="none" normalizeH="0" baseline="0" dirty="0">
                          <a:ln>
                            <a:noFill/>
                          </a:ln>
                          <a:solidFill>
                            <a:srgbClr val="000000"/>
                          </a:solidFill>
                          <a:effectLst/>
                          <a:latin typeface="Bookman Old Style" pitchFamily="18" charset="0"/>
                          <a:cs typeface="Times New Roman" pitchFamily="18" charset="0"/>
                        </a:rPr>
                        <a:t>12</a:t>
                      </a:r>
                      <a:endParaRPr kumimoji="0" lang="en-GB" sz="24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sz="2400" b="0" i="1" u="none" strike="noStrike" cap="none" normalizeH="0" baseline="0" dirty="0">
                          <a:ln>
                            <a:noFill/>
                          </a:ln>
                          <a:solidFill>
                            <a:srgbClr val="000000"/>
                          </a:solidFill>
                          <a:effectLst/>
                          <a:latin typeface="Bookman Old Style" pitchFamily="18" charset="0"/>
                          <a:cs typeface="Times New Roman" pitchFamily="18" charset="0"/>
                        </a:rPr>
                        <a:t>41</a:t>
                      </a:r>
                      <a:endParaRPr kumimoji="0" lang="en-GB" sz="24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r" fontAlgn="b"/>
                      <a:r>
                        <a:rPr lang="el-GR" sz="2000" b="0" i="0" u="none" strike="noStrike" dirty="0">
                          <a:solidFill>
                            <a:srgbClr val="000000"/>
                          </a:solidFill>
                          <a:latin typeface="Calibri"/>
                        </a:rPr>
                        <a:t>0,24</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r" fontAlgn="b"/>
                      <a:r>
                        <a:rPr lang="el-GR" sz="1800" b="0" i="0" u="none" strike="noStrike">
                          <a:solidFill>
                            <a:srgbClr val="000000"/>
                          </a:solidFill>
                          <a:latin typeface="Calibri"/>
                        </a:rPr>
                        <a:t>24,00</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r" fontAlgn="b"/>
                      <a:r>
                        <a:rPr lang="en-US" sz="2000" b="0" i="0" u="none" strike="noStrike" dirty="0">
                          <a:solidFill>
                            <a:srgbClr val="000000"/>
                          </a:solidFill>
                          <a:latin typeface="Calibri"/>
                        </a:rPr>
                        <a:t>82</a:t>
                      </a:r>
                      <a:r>
                        <a:rPr lang="el-GR" sz="2000" b="0" i="0" u="none" strike="noStrike" dirty="0">
                          <a:solidFill>
                            <a:srgbClr val="000000"/>
                          </a:solidFill>
                          <a:latin typeface="Calibri"/>
                        </a:rPr>
                        <a:t>,00</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36575">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sz="2400" b="0" i="1" u="none" strike="noStrike" cap="none" normalizeH="0" baseline="0">
                          <a:ln>
                            <a:noFill/>
                          </a:ln>
                          <a:solidFill>
                            <a:srgbClr val="000000"/>
                          </a:solidFill>
                          <a:effectLst/>
                          <a:latin typeface="Bookman Old Style" pitchFamily="18" charset="0"/>
                          <a:cs typeface="Times New Roman" pitchFamily="18" charset="0"/>
                        </a:rPr>
                        <a:t>11-13</a:t>
                      </a:r>
                      <a:endParaRPr kumimoji="0" lang="en-GB" sz="24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sz="2400" b="0" i="1" u="none" strike="noStrike" cap="none" normalizeH="0" baseline="0" dirty="0">
                          <a:ln>
                            <a:noFill/>
                          </a:ln>
                          <a:solidFill>
                            <a:srgbClr val="000000"/>
                          </a:solidFill>
                          <a:effectLst/>
                          <a:latin typeface="Bookman Old Style" pitchFamily="18" charset="0"/>
                          <a:cs typeface="Times New Roman" pitchFamily="18" charset="0"/>
                        </a:rPr>
                        <a:t>6</a:t>
                      </a:r>
                      <a:endParaRPr kumimoji="0" lang="en-GB" sz="24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sz="2400" b="0" i="1" u="none" strike="noStrike" cap="none" normalizeH="0" baseline="0" dirty="0">
                          <a:ln>
                            <a:noFill/>
                          </a:ln>
                          <a:solidFill>
                            <a:srgbClr val="000000"/>
                          </a:solidFill>
                          <a:effectLst/>
                          <a:latin typeface="Bookman Old Style" pitchFamily="18" charset="0"/>
                          <a:cs typeface="Times New Roman" pitchFamily="18" charset="0"/>
                        </a:rPr>
                        <a:t>47</a:t>
                      </a:r>
                      <a:endParaRPr kumimoji="0" lang="en-GB" sz="24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r" fontAlgn="b"/>
                      <a:r>
                        <a:rPr lang="el-GR" sz="2000" b="0" i="0" u="none" strike="noStrike" dirty="0">
                          <a:solidFill>
                            <a:srgbClr val="000000"/>
                          </a:solidFill>
                          <a:latin typeface="Calibri"/>
                        </a:rPr>
                        <a:t>0,12</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r" fontAlgn="b"/>
                      <a:r>
                        <a:rPr lang="el-GR" sz="1800" b="0" i="0" u="none" strike="noStrike">
                          <a:solidFill>
                            <a:srgbClr val="000000"/>
                          </a:solidFill>
                          <a:latin typeface="Calibri"/>
                        </a:rPr>
                        <a:t>12,00</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r" fontAlgn="b"/>
                      <a:r>
                        <a:rPr lang="en-US" sz="2000" b="0" i="0" u="none" strike="noStrike" dirty="0">
                          <a:solidFill>
                            <a:srgbClr val="000000"/>
                          </a:solidFill>
                          <a:latin typeface="Calibri"/>
                        </a:rPr>
                        <a:t>94</a:t>
                      </a:r>
                      <a:r>
                        <a:rPr lang="el-GR" sz="2000" b="0" i="0" u="none" strike="noStrike" dirty="0">
                          <a:solidFill>
                            <a:srgbClr val="000000"/>
                          </a:solidFill>
                          <a:latin typeface="Calibri"/>
                        </a:rPr>
                        <a:t>,00</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38163">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sz="2400" b="0" i="1" u="none" strike="noStrike" cap="none" normalizeH="0" baseline="0">
                          <a:ln>
                            <a:noFill/>
                          </a:ln>
                          <a:solidFill>
                            <a:srgbClr val="000000"/>
                          </a:solidFill>
                          <a:effectLst/>
                          <a:latin typeface="Bookman Old Style" pitchFamily="18" charset="0"/>
                          <a:cs typeface="Times New Roman" pitchFamily="18" charset="0"/>
                        </a:rPr>
                        <a:t>13-15</a:t>
                      </a:r>
                      <a:endParaRPr kumimoji="0" lang="en-GB" sz="24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sz="2400" b="0" i="1" u="none" strike="noStrike" cap="none" normalizeH="0" baseline="0" dirty="0">
                          <a:ln>
                            <a:noFill/>
                          </a:ln>
                          <a:solidFill>
                            <a:srgbClr val="000000"/>
                          </a:solidFill>
                          <a:effectLst/>
                          <a:latin typeface="Bookman Old Style" pitchFamily="18" charset="0"/>
                          <a:cs typeface="Times New Roman" pitchFamily="18" charset="0"/>
                        </a:rPr>
                        <a:t>3</a:t>
                      </a:r>
                      <a:endParaRPr kumimoji="0" lang="en-GB" sz="24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sz="2400" b="0" i="1" u="none" strike="noStrike" cap="none" normalizeH="0" baseline="0" dirty="0">
                          <a:ln>
                            <a:noFill/>
                          </a:ln>
                          <a:solidFill>
                            <a:srgbClr val="000000"/>
                          </a:solidFill>
                          <a:effectLst/>
                          <a:latin typeface="Bookman Old Style" pitchFamily="18" charset="0"/>
                          <a:cs typeface="Times New Roman" pitchFamily="18" charset="0"/>
                        </a:rPr>
                        <a:t>50</a:t>
                      </a:r>
                      <a:endParaRPr kumimoji="0" lang="en-GB" sz="24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r" fontAlgn="b"/>
                      <a:r>
                        <a:rPr lang="el-GR" sz="2000" b="0" i="0" u="none" strike="noStrike" dirty="0">
                          <a:solidFill>
                            <a:srgbClr val="000000"/>
                          </a:solidFill>
                          <a:latin typeface="Calibri"/>
                        </a:rPr>
                        <a:t>0,06</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r" fontAlgn="b"/>
                      <a:r>
                        <a:rPr lang="el-GR" sz="1800" b="0" i="0" u="none" strike="noStrike" dirty="0">
                          <a:solidFill>
                            <a:srgbClr val="000000"/>
                          </a:solidFill>
                          <a:latin typeface="Calibri"/>
                        </a:rPr>
                        <a:t>6,00</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r" fontAlgn="b"/>
                      <a:r>
                        <a:rPr lang="en-US" sz="2000" b="0" i="0" u="none" strike="noStrike" dirty="0">
                          <a:solidFill>
                            <a:srgbClr val="000000"/>
                          </a:solidFill>
                          <a:latin typeface="Calibri"/>
                        </a:rPr>
                        <a:t>100</a:t>
                      </a:r>
                      <a:r>
                        <a:rPr lang="el-GR" sz="2000" b="0" i="0" u="none" strike="noStrike" dirty="0">
                          <a:solidFill>
                            <a:srgbClr val="000000"/>
                          </a:solidFill>
                          <a:latin typeface="Calibri"/>
                        </a:rPr>
                        <a:t>,00</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758825">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sz="2400" b="0" i="1" u="none" strike="noStrike" cap="none" normalizeH="0" baseline="0">
                          <a:ln>
                            <a:noFill/>
                          </a:ln>
                          <a:solidFill>
                            <a:srgbClr val="000000"/>
                          </a:solidFill>
                          <a:effectLst/>
                          <a:latin typeface="Bookman Old Style" pitchFamily="18" charset="0"/>
                          <a:cs typeface="Times New Roman" pitchFamily="18" charset="0"/>
                        </a:rPr>
                        <a:t>Σύνολο</a:t>
                      </a:r>
                      <a:endParaRPr kumimoji="0" lang="en-GB" sz="24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sz="2400" b="0" i="1" u="none" strike="noStrike" cap="none" normalizeH="0" baseline="0" dirty="0">
                          <a:ln>
                            <a:noFill/>
                          </a:ln>
                          <a:solidFill>
                            <a:srgbClr val="000000"/>
                          </a:solidFill>
                          <a:effectLst/>
                          <a:latin typeface="Bookman Old Style" pitchFamily="18" charset="0"/>
                          <a:cs typeface="Times New Roman" pitchFamily="18" charset="0"/>
                        </a:rPr>
                        <a:t>50</a:t>
                      </a:r>
                      <a:endParaRPr kumimoji="0" lang="en-GB" sz="24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24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r" fontAlgn="b"/>
                      <a:r>
                        <a:rPr lang="el-GR" sz="2000" b="0" i="0" u="none" strike="noStrike" dirty="0">
                          <a:solidFill>
                            <a:srgbClr val="000000"/>
                          </a:solidFill>
                          <a:latin typeface="Calibri"/>
                        </a:rPr>
                        <a:t>1,00</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r" fontAlgn="b"/>
                      <a:r>
                        <a:rPr lang="el-GR" sz="1800" b="0" i="0" u="none" strike="noStrike" dirty="0">
                          <a:solidFill>
                            <a:srgbClr val="000000"/>
                          </a:solidFill>
                          <a:latin typeface="Calibri"/>
                        </a:rPr>
                        <a:t>100,00</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r" fontAlgn="b"/>
                      <a:endParaRPr lang="el-GR" sz="2000" b="0" i="0" u="none" strike="noStrike" dirty="0">
                        <a:solidFill>
                          <a:srgbClr val="000000"/>
                        </a:solidFill>
                        <a:latin typeface="Calibri"/>
                      </a:endParaRP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185386" name="4 - Θέση αριθμού διαφάνειας"/>
          <p:cNvSpPr txBox="1">
            <a:spLocks noGrp="1"/>
          </p:cNvSpPr>
          <p:nvPr/>
        </p:nvSpPr>
        <p:spPr bwMode="auto">
          <a:xfrm>
            <a:off x="8077200" y="6245225"/>
            <a:ext cx="2133600" cy="476250"/>
          </a:xfrm>
          <a:prstGeom prst="rect">
            <a:avLst/>
          </a:prstGeom>
          <a:noFill/>
          <a:ln w="9525">
            <a:noFill/>
            <a:miter lim="800000"/>
            <a:headEnd/>
            <a:tailEnd/>
          </a:ln>
        </p:spPr>
        <p:txBody>
          <a:bodyPr/>
          <a:lstStyle/>
          <a:p>
            <a:pPr algn="r"/>
            <a:fld id="{1B474CCE-43D4-46F4-8101-B305B5D76177}" type="slidenum">
              <a:rPr lang="el-GR" sz="1400"/>
              <a:pPr algn="r"/>
              <a:t>37</a:t>
            </a:fld>
            <a:endParaRPr lang="el-GR" sz="1400"/>
          </a:p>
        </p:txBody>
      </p:sp>
      <p:sp>
        <p:nvSpPr>
          <p:cNvPr id="7" name="6 - Ορθογώνιο"/>
          <p:cNvSpPr/>
          <p:nvPr/>
        </p:nvSpPr>
        <p:spPr>
          <a:xfrm>
            <a:off x="2407721" y="5657672"/>
            <a:ext cx="6286528" cy="1200329"/>
          </a:xfrm>
          <a:prstGeom prst="rect">
            <a:avLst/>
          </a:prstGeom>
        </p:spPr>
        <p:txBody>
          <a:bodyPr wrap="square">
            <a:spAutoFit/>
          </a:bodyPr>
          <a:lstStyle/>
          <a:p>
            <a:r>
              <a:rPr lang="el-GR" sz="2400" i="1" dirty="0"/>
              <a:t>Παράδειγμα. Έστω η κατανομή του τριμηνιαίου εισοδήματος σε χιλιάδες ευρώ 50 εργαζομένων στον τομέα υγείας:</a:t>
            </a:r>
            <a:endParaRPr lang="el-GR" sz="24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4"/>
          <p:cNvSpPr>
            <a:spLocks noGrp="1" noChangeArrowheads="1"/>
          </p:cNvSpPr>
          <p:nvPr>
            <p:ph type="title"/>
          </p:nvPr>
        </p:nvSpPr>
        <p:spPr/>
        <p:txBody>
          <a:bodyPr>
            <a:normAutofit fontScale="90000"/>
          </a:bodyPr>
          <a:lstStyle/>
          <a:p>
            <a:pPr algn="just">
              <a:defRPr/>
            </a:pPr>
            <a:br>
              <a:rPr lang="el-GR" sz="3200" i="1" dirty="0">
                <a:solidFill>
                  <a:srgbClr val="000000"/>
                </a:solidFill>
              </a:rPr>
            </a:br>
            <a:br>
              <a:rPr lang="el-GR" dirty="0">
                <a:solidFill>
                  <a:schemeClr val="tx1"/>
                </a:solidFill>
              </a:rPr>
            </a:br>
            <a:r>
              <a:rPr lang="el-GR" sz="3100" i="1" dirty="0">
                <a:solidFill>
                  <a:srgbClr val="000000"/>
                </a:solidFill>
              </a:rPr>
              <a:t>Κατανομή τον βάρους τριάντα ατόμων κατά συχνότητες</a:t>
            </a:r>
            <a:r>
              <a:rPr lang="el-GR" sz="3100" dirty="0"/>
              <a:t> </a:t>
            </a:r>
          </a:p>
        </p:txBody>
      </p:sp>
      <p:sp>
        <p:nvSpPr>
          <p:cNvPr id="11267" name="Rectangle 6"/>
          <p:cNvSpPr>
            <a:spLocks noGrp="1" noChangeArrowheads="1"/>
          </p:cNvSpPr>
          <p:nvPr>
            <p:ph type="sldNum" sz="quarter" idx="12"/>
          </p:nvPr>
        </p:nvSpPr>
        <p:spPr>
          <a:noFill/>
        </p:spPr>
        <p:txBody>
          <a:bodyPr/>
          <a:lstStyle/>
          <a:p>
            <a:pPr>
              <a:defRPr/>
            </a:pPr>
            <a:fld id="{F43F755C-F725-4849-919D-CC32A9130857}" type="slidenum">
              <a:rPr lang="el-GR"/>
              <a:pPr>
                <a:defRPr/>
              </a:pPr>
              <a:t>38</a:t>
            </a:fld>
            <a:endParaRPr lang="el-GR"/>
          </a:p>
        </p:txBody>
      </p:sp>
      <p:graphicFrame>
        <p:nvGraphicFramePr>
          <p:cNvPr id="11266" name="Object 175"/>
          <p:cNvGraphicFramePr>
            <a:graphicFrameLocks noGrp="1" noChangeAspect="1"/>
          </p:cNvGraphicFramePr>
          <p:nvPr>
            <p:ph sz="quarter" idx="1"/>
          </p:nvPr>
        </p:nvGraphicFramePr>
        <p:xfrm>
          <a:off x="1558926" y="1828800"/>
          <a:ext cx="13166725" cy="6103938"/>
        </p:xfrm>
        <a:graphic>
          <a:graphicData uri="http://schemas.openxmlformats.org/presentationml/2006/ole">
            <mc:AlternateContent xmlns:mc="http://schemas.openxmlformats.org/markup-compatibility/2006">
              <mc:Choice xmlns:v="urn:schemas-microsoft-com:vml" Requires="v">
                <p:oleObj spid="_x0000_s11269" name="Document" r:id="rId3" imgW="11719702" imgH="5428019" progId="Word.Document.8">
                  <p:embed/>
                </p:oleObj>
              </mc:Choice>
              <mc:Fallback>
                <p:oleObj name="Document" r:id="rId3" imgW="11719702" imgH="5428019" progId="Word.Document.8">
                  <p:embed/>
                  <p:pic>
                    <p:nvPicPr>
                      <p:cNvPr id="11266" name="Object 175"/>
                      <p:cNvPicPr>
                        <a:picLocks noChangeAspect="1" noChangeArrowheads="1"/>
                      </p:cNvPicPr>
                      <p:nvPr/>
                    </p:nvPicPr>
                    <p:blipFill>
                      <a:blip r:embed="rId4"/>
                      <a:srcRect/>
                      <a:stretch>
                        <a:fillRect/>
                      </a:stretch>
                    </p:blipFill>
                    <p:spPr bwMode="auto">
                      <a:xfrm>
                        <a:off x="1558926" y="1828800"/>
                        <a:ext cx="13166725" cy="6103938"/>
                      </a:xfrm>
                      <a:prstGeom prst="rect">
                        <a:avLst/>
                      </a:prstGeom>
                      <a:noFill/>
                      <a:ln>
                        <a:noFill/>
                      </a:ln>
                      <a:effectLst/>
                      <a:extLst/>
                    </p:spPr>
                  </p:pic>
                </p:oleObj>
              </mc:Fallback>
            </mc:AlternateContent>
          </a:graphicData>
        </a:graphic>
      </p:graphicFrame>
      <p:sp>
        <p:nvSpPr>
          <p:cNvPr id="11269" name="Text Box 174"/>
          <p:cNvSpPr txBox="1">
            <a:spLocks noChangeArrowheads="1"/>
          </p:cNvSpPr>
          <p:nvPr/>
        </p:nvSpPr>
        <p:spPr bwMode="auto">
          <a:xfrm>
            <a:off x="2351088" y="1557338"/>
            <a:ext cx="7561262" cy="369332"/>
          </a:xfrm>
          <a:prstGeom prst="rect">
            <a:avLst/>
          </a:prstGeom>
          <a:noFill/>
          <a:ln w="9525">
            <a:noFill/>
            <a:miter lim="800000"/>
            <a:headEnd/>
            <a:tailEnd/>
          </a:ln>
        </p:spPr>
        <p:txBody>
          <a:bodyPr>
            <a:spAutoFit/>
          </a:bodyPr>
          <a:lstStyle/>
          <a:p>
            <a:pPr>
              <a:spcBef>
                <a:spcPct val="50000"/>
              </a:spcBef>
            </a:pPr>
            <a:endParaRPr lang="el-GR"/>
          </a:p>
        </p:txBody>
      </p:sp>
      <p:sp>
        <p:nvSpPr>
          <p:cNvPr id="11270" name="5 - Θέση αριθμού διαφάνειας"/>
          <p:cNvSpPr txBox="1">
            <a:spLocks noGrp="1"/>
          </p:cNvSpPr>
          <p:nvPr/>
        </p:nvSpPr>
        <p:spPr bwMode="auto">
          <a:xfrm>
            <a:off x="8077200" y="6245225"/>
            <a:ext cx="2133600" cy="476250"/>
          </a:xfrm>
          <a:prstGeom prst="rect">
            <a:avLst/>
          </a:prstGeom>
          <a:noFill/>
          <a:ln w="9525">
            <a:noFill/>
            <a:miter lim="800000"/>
            <a:headEnd/>
            <a:tailEnd/>
          </a:ln>
        </p:spPr>
        <p:txBody>
          <a:bodyPr/>
          <a:lstStyle/>
          <a:p>
            <a:pPr algn="r"/>
            <a:fld id="{611F7387-CC77-460B-92F1-338A7CC1C0B4}" type="slidenum">
              <a:rPr lang="el-GR" sz="1400"/>
              <a:pPr algn="r"/>
              <a:t>38</a:t>
            </a:fld>
            <a:endParaRPr lang="el-GR" sz="140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Ο κεντρικός όρος της κάθε τάξης</a:t>
            </a:r>
          </a:p>
        </p:txBody>
      </p:sp>
      <p:sp>
        <p:nvSpPr>
          <p:cNvPr id="3" name="2 - Θέση αριθμού διαφάνειας"/>
          <p:cNvSpPr>
            <a:spLocks noGrp="1"/>
          </p:cNvSpPr>
          <p:nvPr>
            <p:ph type="sldNum" sz="quarter" idx="12"/>
          </p:nvPr>
        </p:nvSpPr>
        <p:spPr/>
        <p:txBody>
          <a:bodyPr/>
          <a:lstStyle/>
          <a:p>
            <a:fld id="{B85A6F1F-527D-41C5-9687-72CDCEC082B5}" type="slidenum">
              <a:rPr lang="el-GR" smtClean="0"/>
              <a:pPr/>
              <a:t>39</a:t>
            </a:fld>
            <a:endParaRPr lang="el-GR"/>
          </a:p>
        </p:txBody>
      </p:sp>
      <p:sp>
        <p:nvSpPr>
          <p:cNvPr id="4" name="3 - Θέση περιεχομένου"/>
          <p:cNvSpPr>
            <a:spLocks noGrp="1"/>
          </p:cNvSpPr>
          <p:nvPr>
            <p:ph sz="quarter" idx="1"/>
          </p:nvPr>
        </p:nvSpPr>
        <p:spPr/>
        <p:txBody>
          <a:bodyPr/>
          <a:lstStyle/>
          <a:p>
            <a:r>
              <a:rPr lang="fr-FR" i="1" dirty="0" err="1"/>
              <a:t>wi</a:t>
            </a:r>
            <a:r>
              <a:rPr lang="fr-FR" i="1" dirty="0"/>
              <a:t>=(Li+</a:t>
            </a:r>
            <a:r>
              <a:rPr lang="fr-FR" i="1" dirty="0" err="1"/>
              <a:t>Ui</a:t>
            </a:r>
            <a:r>
              <a:rPr lang="fr-FR" i="1" dirty="0"/>
              <a:t>) </a:t>
            </a:r>
            <a:r>
              <a:rPr lang="en-GB" i="1" dirty="0"/>
              <a:t>/</a:t>
            </a:r>
            <a:r>
              <a:rPr lang="fr-FR" i="1" dirty="0"/>
              <a:t>2</a:t>
            </a:r>
            <a:endParaRPr lang="el-GR" i="1" dirty="0"/>
          </a:p>
          <a:p>
            <a:r>
              <a:rPr lang="el-GR" i="1" dirty="0"/>
              <a:t>Όπου  </a:t>
            </a:r>
            <a:r>
              <a:rPr lang="fr-FR" i="1" dirty="0"/>
              <a:t>Li</a:t>
            </a:r>
            <a:r>
              <a:rPr lang="el-GR" i="1" dirty="0"/>
              <a:t>= κατώτερο όριο τάξης</a:t>
            </a:r>
          </a:p>
          <a:p>
            <a:r>
              <a:rPr lang="fr-FR" i="1" dirty="0" err="1"/>
              <a:t>Ui</a:t>
            </a:r>
            <a:r>
              <a:rPr lang="el-GR" i="1" dirty="0"/>
              <a:t>=ανώτερο όριο τάξης.</a:t>
            </a:r>
          </a:p>
          <a:p>
            <a:r>
              <a:rPr lang="el-GR" i="1" dirty="0"/>
              <a:t>Η στήλη αυτή δεν  χρησιμοποιείται για να παρουσιάσω τα δεδομένα μου σε στατιστικό πίνακα (σπάνια).</a:t>
            </a:r>
          </a:p>
          <a:p>
            <a:r>
              <a:rPr lang="el-GR" i="1" dirty="0"/>
              <a:t>Όπως θα δούμε είναι χρήσιμη για την κατασκευή πολυγώνου συχνοτήτων και τον υπολογισμό μέσης τιμής στην περίπτωση που στη διάθεσή μου υπάρχουν μόνο ομαδοποιημένα δεδομένα.</a:t>
            </a:r>
            <a:endParaRPr lang="el-G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9" name="Rectangle 2"/>
          <p:cNvSpPr>
            <a:spLocks noGrp="1" noChangeArrowheads="1"/>
          </p:cNvSpPr>
          <p:nvPr>
            <p:ph type="title"/>
          </p:nvPr>
        </p:nvSpPr>
        <p:spPr>
          <a:xfrm>
            <a:off x="1524000" y="549276"/>
            <a:ext cx="9144000" cy="1800225"/>
          </a:xfrm>
        </p:spPr>
        <p:txBody>
          <a:bodyPr>
            <a:normAutofit fontScale="90000"/>
          </a:bodyPr>
          <a:lstStyle/>
          <a:p>
            <a:pPr algn="ctr">
              <a:defRPr/>
            </a:pPr>
            <a:br>
              <a:rPr lang="en-US" b="1" dirty="0"/>
            </a:br>
            <a:br>
              <a:rPr lang="en-US" b="1" dirty="0"/>
            </a:br>
            <a:r>
              <a:rPr lang="el-GR" b="1" dirty="0"/>
              <a:t>ΠΟΙΑ Η ΔΙΑΦΟΡΑ ΤΗΣ ΣΤΑΤΙΣΤΙΚΗΣ ΑΠΟ ΤΑ ΜΑΘΗΜΑΤΙΚΑ;</a:t>
            </a:r>
            <a:br>
              <a:rPr lang="el-GR" b="1" dirty="0"/>
            </a:br>
            <a:endParaRPr lang="el-GR" b="1" dirty="0"/>
          </a:p>
        </p:txBody>
      </p:sp>
      <p:sp>
        <p:nvSpPr>
          <p:cNvPr id="152578" name="Rectangle 6"/>
          <p:cNvSpPr>
            <a:spLocks noGrp="1" noChangeArrowheads="1"/>
          </p:cNvSpPr>
          <p:nvPr>
            <p:ph type="sldNum" sz="quarter" idx="12"/>
          </p:nvPr>
        </p:nvSpPr>
        <p:spPr>
          <a:noFill/>
        </p:spPr>
        <p:txBody>
          <a:bodyPr/>
          <a:lstStyle/>
          <a:p>
            <a:pPr>
              <a:defRPr/>
            </a:pPr>
            <a:fld id="{A6BF6B28-8F60-48E8-88F2-C5C4B47A29C7}" type="slidenum">
              <a:rPr lang="el-GR"/>
              <a:pPr>
                <a:defRPr/>
              </a:pPr>
              <a:t>4</a:t>
            </a:fld>
            <a:endParaRPr lang="el-GR"/>
          </a:p>
        </p:txBody>
      </p:sp>
      <p:sp>
        <p:nvSpPr>
          <p:cNvPr id="162820" name="Rectangle 3"/>
          <p:cNvSpPr>
            <a:spLocks noGrp="1" noChangeArrowheads="1"/>
          </p:cNvSpPr>
          <p:nvPr>
            <p:ph sz="quarter" idx="1"/>
          </p:nvPr>
        </p:nvSpPr>
        <p:spPr>
          <a:xfrm>
            <a:off x="1992313" y="2924176"/>
            <a:ext cx="8229600" cy="3344863"/>
          </a:xfrm>
        </p:spPr>
        <p:txBody>
          <a:bodyPr/>
          <a:lstStyle/>
          <a:p>
            <a:pPr eaLnBrk="1" hangingPunct="1"/>
            <a:r>
              <a:rPr lang="el-GR" b="1"/>
              <a:t>Καθοριστικό ρόλο στη διαφοροποίηση παίζει η αντίληψη της έννοιας της διακύμανσης ή μεταβλητότητας.</a:t>
            </a:r>
          </a:p>
        </p:txBody>
      </p:sp>
      <p:sp>
        <p:nvSpPr>
          <p:cNvPr id="162821" name="4 - Θέση αριθμού διαφάνειας"/>
          <p:cNvSpPr txBox="1">
            <a:spLocks noGrp="1"/>
          </p:cNvSpPr>
          <p:nvPr/>
        </p:nvSpPr>
        <p:spPr bwMode="auto">
          <a:xfrm>
            <a:off x="8077200" y="6245225"/>
            <a:ext cx="2133600" cy="476250"/>
          </a:xfrm>
          <a:prstGeom prst="rect">
            <a:avLst/>
          </a:prstGeom>
          <a:noFill/>
          <a:ln w="9525">
            <a:noFill/>
            <a:miter lim="800000"/>
            <a:headEnd/>
            <a:tailEnd/>
          </a:ln>
        </p:spPr>
        <p:txBody>
          <a:bodyPr/>
          <a:lstStyle/>
          <a:p>
            <a:pPr algn="r"/>
            <a:fld id="{9543B635-6A3C-4301-8BE9-69D03384CEAF}" type="slidenum">
              <a:rPr lang="el-GR" sz="1400"/>
              <a:pPr algn="r"/>
              <a:t>4</a:t>
            </a:fld>
            <a:endParaRPr lang="el-GR" sz="140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p:txBody>
          <a:bodyPr/>
          <a:lstStyle/>
          <a:p>
            <a:pPr eaLnBrk="1" hangingPunct="1"/>
            <a:r>
              <a:rPr lang="en-GB"/>
              <a:t>Τα διαστήματα </a:t>
            </a:r>
            <a:r>
              <a:rPr lang="el-GR"/>
              <a:t>τάξης</a:t>
            </a:r>
            <a:r>
              <a:rPr lang="en-GB"/>
              <a:t> </a:t>
            </a:r>
            <a:r>
              <a:rPr lang="en-GB" u="sng"/>
              <a:t>πρέπει</a:t>
            </a:r>
            <a:r>
              <a:rPr lang="en-GB"/>
              <a:t>:</a:t>
            </a:r>
            <a:endParaRPr lang="el-GR"/>
          </a:p>
        </p:txBody>
      </p:sp>
      <p:sp>
        <p:nvSpPr>
          <p:cNvPr id="171010" name="Rectangle 6"/>
          <p:cNvSpPr>
            <a:spLocks noGrp="1" noChangeArrowheads="1"/>
          </p:cNvSpPr>
          <p:nvPr>
            <p:ph type="sldNum" sz="quarter" idx="12"/>
          </p:nvPr>
        </p:nvSpPr>
        <p:spPr>
          <a:noFill/>
        </p:spPr>
        <p:txBody>
          <a:bodyPr/>
          <a:lstStyle/>
          <a:p>
            <a:pPr>
              <a:defRPr/>
            </a:pPr>
            <a:fld id="{F39AE151-089B-476E-ACD5-FC80DD0ACE5C}" type="slidenum">
              <a:rPr lang="el-GR"/>
              <a:pPr>
                <a:defRPr/>
              </a:pPr>
              <a:t>40</a:t>
            </a:fld>
            <a:endParaRPr lang="el-GR" dirty="0"/>
          </a:p>
        </p:txBody>
      </p:sp>
      <p:sp>
        <p:nvSpPr>
          <p:cNvPr id="184324" name="Rectangle 3"/>
          <p:cNvSpPr>
            <a:spLocks noGrp="1" noChangeArrowheads="1"/>
          </p:cNvSpPr>
          <p:nvPr>
            <p:ph sz="quarter" idx="1"/>
          </p:nvPr>
        </p:nvSpPr>
        <p:spPr>
          <a:xfrm>
            <a:off x="1992313" y="1412876"/>
            <a:ext cx="8229600" cy="4525963"/>
          </a:xfrm>
        </p:spPr>
        <p:txBody>
          <a:bodyPr/>
          <a:lstStyle/>
          <a:p>
            <a:pPr eaLnBrk="1" hangingPunct="1">
              <a:lnSpc>
                <a:spcPct val="90000"/>
              </a:lnSpc>
            </a:pPr>
            <a:endParaRPr lang="el-GR" dirty="0"/>
          </a:p>
          <a:p>
            <a:pPr eaLnBrk="1" hangingPunct="1">
              <a:lnSpc>
                <a:spcPct val="90000"/>
              </a:lnSpc>
            </a:pPr>
            <a:r>
              <a:rPr lang="el-GR" dirty="0"/>
              <a:t>να είναι </a:t>
            </a:r>
            <a:r>
              <a:rPr lang="el-GR" u="sng" dirty="0"/>
              <a:t>εξαντλητικά</a:t>
            </a:r>
            <a:r>
              <a:rPr lang="el-GR" dirty="0"/>
              <a:t> δηλ. να περιλαμβάνουν όλα τα δεδομένα και </a:t>
            </a:r>
            <a:endParaRPr lang="el-GR" u="sng" dirty="0"/>
          </a:p>
          <a:p>
            <a:pPr eaLnBrk="1" hangingPunct="1">
              <a:lnSpc>
                <a:spcPct val="90000"/>
              </a:lnSpc>
            </a:pPr>
            <a:r>
              <a:rPr lang="el-GR" u="sng" dirty="0"/>
              <a:t>αμοιβαία αποκλειόμενα</a:t>
            </a:r>
            <a:r>
              <a:rPr lang="el-GR" dirty="0"/>
              <a:t> ώστε κάθε δεδομένο να ανήκει σε μια μόνο κλάση.</a:t>
            </a:r>
            <a:r>
              <a:rPr lang="en-GB" dirty="0"/>
              <a:t>  </a:t>
            </a:r>
            <a:endParaRPr lang="el-GR" u="sng" dirty="0"/>
          </a:p>
          <a:p>
            <a:pPr eaLnBrk="1" hangingPunct="1">
              <a:lnSpc>
                <a:spcPct val="90000"/>
              </a:lnSpc>
            </a:pPr>
            <a:r>
              <a:rPr lang="el-GR" u="sng" dirty="0"/>
              <a:t>Τα διαστήματα δεν πρέπει να είναι πολύ μεγάλα σε εύρος ούτε πολύ μικρά γιατί είτε θα αποκρύπτουν σημαντικά</a:t>
            </a:r>
            <a:r>
              <a:rPr lang="en-GB" u="sng" dirty="0"/>
              <a:t>  </a:t>
            </a:r>
            <a:r>
              <a:rPr lang="el-GR" u="sng" dirty="0"/>
              <a:t> χαρακτηριστικά της κατανομής</a:t>
            </a:r>
            <a:r>
              <a:rPr lang="en-GB" u="sng" dirty="0"/>
              <a:t> </a:t>
            </a:r>
            <a:r>
              <a:rPr lang="el-GR" u="sng" dirty="0"/>
              <a:t> είτε θα δίνεται μια όχι ικανοποιητική περιγραφή των δεδομένων.</a:t>
            </a:r>
          </a:p>
        </p:txBody>
      </p:sp>
      <p:sp>
        <p:nvSpPr>
          <p:cNvPr id="184325" name="4 - Θέση αριθμού διαφάνειας"/>
          <p:cNvSpPr txBox="1">
            <a:spLocks noGrp="1"/>
          </p:cNvSpPr>
          <p:nvPr/>
        </p:nvSpPr>
        <p:spPr bwMode="auto">
          <a:xfrm>
            <a:off x="8077200" y="6245225"/>
            <a:ext cx="2133600" cy="476250"/>
          </a:xfrm>
          <a:prstGeom prst="rect">
            <a:avLst/>
          </a:prstGeom>
          <a:noFill/>
          <a:ln w="9525">
            <a:noFill/>
            <a:miter lim="800000"/>
            <a:headEnd/>
            <a:tailEnd/>
          </a:ln>
        </p:spPr>
        <p:txBody>
          <a:bodyPr/>
          <a:lstStyle/>
          <a:p>
            <a:pPr algn="r"/>
            <a:fld id="{ED75C29C-0ACB-42F3-90EA-742DDA4D1690}" type="slidenum">
              <a:rPr lang="el-GR" sz="1400"/>
              <a:pPr algn="r"/>
              <a:t>40</a:t>
            </a:fld>
            <a:endParaRPr lang="el-GR" sz="140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9" name="Rectangle 2"/>
          <p:cNvSpPr>
            <a:spLocks noGrp="1" noChangeArrowheads="1"/>
          </p:cNvSpPr>
          <p:nvPr>
            <p:ph type="title"/>
          </p:nvPr>
        </p:nvSpPr>
        <p:spPr/>
        <p:txBody>
          <a:bodyPr>
            <a:normAutofit fontScale="90000"/>
          </a:bodyPr>
          <a:lstStyle/>
          <a:p>
            <a:pPr>
              <a:defRPr/>
            </a:pPr>
            <a:br>
              <a:rPr lang="el-GR" b="1" dirty="0">
                <a:solidFill>
                  <a:srgbClr val="000000"/>
                </a:solidFill>
                <a:latin typeface="Bookman Old Style" pitchFamily="18" charset="0"/>
                <a:cs typeface="Times New Roman" pitchFamily="18" charset="0"/>
              </a:rPr>
            </a:br>
            <a:br>
              <a:rPr lang="el-GR" dirty="0">
                <a:solidFill>
                  <a:srgbClr val="000000"/>
                </a:solidFill>
                <a:latin typeface="Bookman Old Style" pitchFamily="18" charset="0"/>
                <a:cs typeface="Times New Roman" pitchFamily="18" charset="0"/>
              </a:rPr>
            </a:br>
            <a:r>
              <a:rPr lang="el-GR" b="1" dirty="0">
                <a:solidFill>
                  <a:srgbClr val="000000"/>
                </a:solidFill>
                <a:latin typeface="Bookman Old Style" pitchFamily="18" charset="0"/>
                <a:cs typeface="Times New Roman" pitchFamily="18" charset="0"/>
              </a:rPr>
              <a:t>ΔΙΑΓΡΑΜΜΑΤΑ ΓΙΑ ΠΟΣΟΤΙΚΑ ΣΥΝΕΧΗ ΔΕΔΟΜΕΝΑ</a:t>
            </a:r>
            <a:endParaRPr lang="el-GR" dirty="0">
              <a:solidFill>
                <a:srgbClr val="000000"/>
              </a:solidFill>
              <a:latin typeface="Bookman Old Style" pitchFamily="18" charset="0"/>
              <a:cs typeface="Times New Roman" pitchFamily="18" charset="0"/>
            </a:endParaRPr>
          </a:p>
        </p:txBody>
      </p:sp>
      <p:sp>
        <p:nvSpPr>
          <p:cNvPr id="173058" name="Rectangle 6"/>
          <p:cNvSpPr>
            <a:spLocks noGrp="1" noChangeArrowheads="1"/>
          </p:cNvSpPr>
          <p:nvPr>
            <p:ph type="sldNum" sz="quarter" idx="12"/>
          </p:nvPr>
        </p:nvSpPr>
        <p:spPr>
          <a:noFill/>
        </p:spPr>
        <p:txBody>
          <a:bodyPr/>
          <a:lstStyle/>
          <a:p>
            <a:pPr>
              <a:defRPr/>
            </a:pPr>
            <a:fld id="{2144D639-5C42-4AF7-8A45-63D9CA5D3A12}" type="slidenum">
              <a:rPr lang="el-GR"/>
              <a:pPr>
                <a:defRPr/>
              </a:pPr>
              <a:t>41</a:t>
            </a:fld>
            <a:endParaRPr lang="el-GR"/>
          </a:p>
        </p:txBody>
      </p:sp>
      <p:sp>
        <p:nvSpPr>
          <p:cNvPr id="186372" name="Rectangle 3"/>
          <p:cNvSpPr>
            <a:spLocks noGrp="1" noChangeArrowheads="1"/>
          </p:cNvSpPr>
          <p:nvPr>
            <p:ph sz="quarter" idx="1"/>
          </p:nvPr>
        </p:nvSpPr>
        <p:spPr/>
        <p:txBody>
          <a:bodyPr/>
          <a:lstStyle/>
          <a:p>
            <a:pPr algn="just" eaLnBrk="1" hangingPunct="1"/>
            <a:endParaRPr lang="en-US" dirty="0">
              <a:solidFill>
                <a:srgbClr val="000000"/>
              </a:solidFill>
              <a:latin typeface="Bookman Old Style" pitchFamily="18" charset="0"/>
              <a:cs typeface="Times New Roman" pitchFamily="18" charset="0"/>
            </a:endParaRPr>
          </a:p>
          <a:p>
            <a:pPr algn="just" eaLnBrk="1" hangingPunct="1"/>
            <a:r>
              <a:rPr lang="el-GR" dirty="0">
                <a:solidFill>
                  <a:srgbClr val="000000"/>
                </a:solidFill>
                <a:latin typeface="Bookman Old Style" pitchFamily="18" charset="0"/>
                <a:cs typeface="Times New Roman" pitchFamily="18" charset="0"/>
              </a:rPr>
              <a:t>Για τα συνεχή ποσοτικά δεδομένα η γραφική απεικόνιση μιας κατανομής συχνοτήτων</a:t>
            </a:r>
            <a:r>
              <a:rPr lang="el-GR" b="1" dirty="0">
                <a:solidFill>
                  <a:srgbClr val="000000"/>
                </a:solidFill>
                <a:latin typeface="Bookman Old Style" pitchFamily="18" charset="0"/>
                <a:cs typeface="Times New Roman" pitchFamily="18" charset="0"/>
              </a:rPr>
              <a:t> συνεχών δεδομένων μπορεί να γίνει: </a:t>
            </a:r>
            <a:endParaRPr lang="en-GB" b="1" dirty="0">
              <a:solidFill>
                <a:srgbClr val="000000"/>
              </a:solidFill>
              <a:latin typeface="Bookman Old Style" pitchFamily="18" charset="0"/>
              <a:cs typeface="Times New Roman" pitchFamily="18" charset="0"/>
            </a:endParaRPr>
          </a:p>
          <a:p>
            <a:pPr algn="just" eaLnBrk="1" hangingPunct="1">
              <a:buFont typeface="Symbol" pitchFamily="18" charset="2"/>
              <a:buChar char=""/>
            </a:pPr>
            <a:r>
              <a:rPr lang="en-GB" b="1" dirty="0" err="1">
                <a:solidFill>
                  <a:srgbClr val="000000"/>
                </a:solidFill>
                <a:latin typeface="Bookman Old Style" pitchFamily="18" charset="0"/>
                <a:cs typeface="Times New Roman" pitchFamily="18" charset="0"/>
              </a:rPr>
              <a:t>με</a:t>
            </a:r>
            <a:r>
              <a:rPr lang="en-GB" b="1" dirty="0">
                <a:solidFill>
                  <a:srgbClr val="000000"/>
                </a:solidFill>
                <a:latin typeface="Bookman Old Style" pitchFamily="18" charset="0"/>
                <a:cs typeface="Times New Roman" pitchFamily="18" charset="0"/>
              </a:rPr>
              <a:t> </a:t>
            </a:r>
            <a:r>
              <a:rPr lang="en-GB" b="1" dirty="0" err="1">
                <a:solidFill>
                  <a:srgbClr val="000000"/>
                </a:solidFill>
                <a:latin typeface="Bookman Old Style" pitchFamily="18" charset="0"/>
                <a:cs typeface="Times New Roman" pitchFamily="18" charset="0"/>
              </a:rPr>
              <a:t>ιστόγρ</a:t>
            </a:r>
            <a:r>
              <a:rPr lang="en-GB" b="1" dirty="0">
                <a:solidFill>
                  <a:srgbClr val="000000"/>
                </a:solidFill>
                <a:latin typeface="Bookman Old Style" pitchFamily="18" charset="0"/>
                <a:cs typeface="Times New Roman" pitchFamily="18" charset="0"/>
              </a:rPr>
              <a:t>αμμα, </a:t>
            </a:r>
          </a:p>
          <a:p>
            <a:pPr algn="just" eaLnBrk="1" hangingPunct="1">
              <a:buFont typeface="Symbol" pitchFamily="18" charset="2"/>
              <a:buChar char=""/>
            </a:pPr>
            <a:r>
              <a:rPr lang="en-GB" b="1" dirty="0" err="1">
                <a:solidFill>
                  <a:srgbClr val="000000"/>
                </a:solidFill>
                <a:latin typeface="Bookman Old Style" pitchFamily="18" charset="0"/>
                <a:cs typeface="Times New Roman" pitchFamily="18" charset="0"/>
              </a:rPr>
              <a:t>με</a:t>
            </a:r>
            <a:r>
              <a:rPr lang="en-GB" b="1" dirty="0">
                <a:solidFill>
                  <a:srgbClr val="000000"/>
                </a:solidFill>
                <a:latin typeface="Bookman Old Style" pitchFamily="18" charset="0"/>
                <a:cs typeface="Times New Roman" pitchFamily="18" charset="0"/>
              </a:rPr>
              <a:t> π</a:t>
            </a:r>
            <a:r>
              <a:rPr lang="en-GB" b="1" dirty="0" err="1">
                <a:solidFill>
                  <a:srgbClr val="000000"/>
                </a:solidFill>
                <a:latin typeface="Bookman Old Style" pitchFamily="18" charset="0"/>
                <a:cs typeface="Times New Roman" pitchFamily="18" charset="0"/>
              </a:rPr>
              <a:t>ολύγωνο</a:t>
            </a:r>
            <a:r>
              <a:rPr lang="en-GB" b="1" dirty="0">
                <a:solidFill>
                  <a:srgbClr val="000000"/>
                </a:solidFill>
                <a:latin typeface="Bookman Old Style" pitchFamily="18" charset="0"/>
                <a:cs typeface="Times New Roman" pitchFamily="18" charset="0"/>
              </a:rPr>
              <a:t> </a:t>
            </a:r>
            <a:r>
              <a:rPr lang="en-GB" b="1" dirty="0" err="1">
                <a:solidFill>
                  <a:srgbClr val="000000"/>
                </a:solidFill>
                <a:latin typeface="Bookman Old Style" pitchFamily="18" charset="0"/>
                <a:cs typeface="Times New Roman" pitchFamily="18" charset="0"/>
              </a:rPr>
              <a:t>συχνοτήτων</a:t>
            </a:r>
            <a:r>
              <a:rPr lang="en-GB" b="1" dirty="0">
                <a:solidFill>
                  <a:srgbClr val="000000"/>
                </a:solidFill>
                <a:latin typeface="Bookman Old Style" pitchFamily="18" charset="0"/>
                <a:cs typeface="Times New Roman" pitchFamily="18" charset="0"/>
              </a:rPr>
              <a:t> και </a:t>
            </a:r>
          </a:p>
          <a:p>
            <a:pPr algn="just" eaLnBrk="1" hangingPunct="1">
              <a:buFont typeface="Symbol" pitchFamily="18" charset="2"/>
              <a:buChar char=""/>
            </a:pPr>
            <a:r>
              <a:rPr lang="en-GB" b="1" dirty="0" err="1">
                <a:solidFill>
                  <a:srgbClr val="000000"/>
                </a:solidFill>
                <a:latin typeface="Bookman Old Style" pitchFamily="18" charset="0"/>
                <a:cs typeface="Times New Roman" pitchFamily="18" charset="0"/>
              </a:rPr>
              <a:t>με</a:t>
            </a:r>
            <a:r>
              <a:rPr lang="en-GB" b="1" dirty="0">
                <a:solidFill>
                  <a:srgbClr val="000000"/>
                </a:solidFill>
                <a:latin typeface="Bookman Old Style" pitchFamily="18" charset="0"/>
                <a:cs typeface="Times New Roman" pitchFamily="18" charset="0"/>
              </a:rPr>
              <a:t> καμπ</a:t>
            </a:r>
            <a:r>
              <a:rPr lang="en-GB" b="1" dirty="0" err="1">
                <a:solidFill>
                  <a:srgbClr val="000000"/>
                </a:solidFill>
                <a:latin typeface="Bookman Old Style" pitchFamily="18" charset="0"/>
                <a:cs typeface="Times New Roman" pitchFamily="18" charset="0"/>
              </a:rPr>
              <a:t>ύλη</a:t>
            </a:r>
            <a:r>
              <a:rPr lang="en-GB" b="1" dirty="0">
                <a:solidFill>
                  <a:srgbClr val="000000"/>
                </a:solidFill>
                <a:latin typeface="Bookman Old Style" pitchFamily="18" charset="0"/>
                <a:cs typeface="Times New Roman" pitchFamily="18" charset="0"/>
              </a:rPr>
              <a:t> </a:t>
            </a:r>
            <a:r>
              <a:rPr lang="en-GB" b="1" dirty="0" err="1">
                <a:solidFill>
                  <a:srgbClr val="000000"/>
                </a:solidFill>
                <a:latin typeface="Bookman Old Style" pitchFamily="18" charset="0"/>
                <a:cs typeface="Times New Roman" pitchFamily="18" charset="0"/>
              </a:rPr>
              <a:t>συχνοτήτων</a:t>
            </a:r>
            <a:endParaRPr lang="el-GR" b="1" dirty="0">
              <a:solidFill>
                <a:srgbClr val="000000"/>
              </a:solidFill>
              <a:latin typeface="Bookman Old Style" pitchFamily="18" charset="0"/>
              <a:cs typeface="Times New Roman" pitchFamily="18" charset="0"/>
            </a:endParaRPr>
          </a:p>
        </p:txBody>
      </p:sp>
      <p:sp>
        <p:nvSpPr>
          <p:cNvPr id="186373" name="4 - Θέση αριθμού διαφάνειας"/>
          <p:cNvSpPr txBox="1">
            <a:spLocks noGrp="1"/>
          </p:cNvSpPr>
          <p:nvPr/>
        </p:nvSpPr>
        <p:spPr bwMode="auto">
          <a:xfrm>
            <a:off x="8077200" y="6245225"/>
            <a:ext cx="2133600" cy="476250"/>
          </a:xfrm>
          <a:prstGeom prst="rect">
            <a:avLst/>
          </a:prstGeom>
          <a:noFill/>
          <a:ln w="9525">
            <a:noFill/>
            <a:miter lim="800000"/>
            <a:headEnd/>
            <a:tailEnd/>
          </a:ln>
        </p:spPr>
        <p:txBody>
          <a:bodyPr/>
          <a:lstStyle/>
          <a:p>
            <a:pPr algn="r"/>
            <a:fld id="{D5A39734-EFDC-4D91-858B-EBCACA9BBCB5}" type="slidenum">
              <a:rPr lang="el-GR" sz="1400"/>
              <a:pPr algn="r"/>
              <a:t>41</a:t>
            </a:fld>
            <a:endParaRPr lang="el-GR" sz="140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6"/>
          <p:cNvSpPr>
            <a:spLocks noGrp="1" noChangeArrowheads="1"/>
          </p:cNvSpPr>
          <p:nvPr>
            <p:ph type="sldNum" sz="quarter" idx="12"/>
          </p:nvPr>
        </p:nvSpPr>
        <p:spPr>
          <a:noFill/>
        </p:spPr>
        <p:txBody>
          <a:bodyPr/>
          <a:lstStyle/>
          <a:p>
            <a:pPr>
              <a:defRPr/>
            </a:pPr>
            <a:fld id="{9584D5B5-8531-464A-876E-21F20F34C110}" type="slidenum">
              <a:rPr lang="el-GR"/>
              <a:pPr>
                <a:defRPr/>
              </a:pPr>
              <a:t>42</a:t>
            </a:fld>
            <a:endParaRPr lang="el-GR"/>
          </a:p>
        </p:txBody>
      </p:sp>
      <p:pic>
        <p:nvPicPr>
          <p:cNvPr id="187395" name="Picture 4" descr="image017"/>
          <p:cNvPicPr>
            <a:picLocks noGrp="1" noChangeAspect="1" noChangeArrowheads="1"/>
          </p:cNvPicPr>
          <p:nvPr>
            <p:ph sz="quarter" idx="1"/>
          </p:nvPr>
        </p:nvPicPr>
        <p:blipFill>
          <a:blip r:embed="rId2"/>
          <a:srcRect/>
          <a:stretch>
            <a:fillRect/>
          </a:stretch>
        </p:blipFill>
        <p:spPr>
          <a:xfrm>
            <a:off x="2351088" y="709632"/>
            <a:ext cx="7561262" cy="5576888"/>
          </a:xfrm>
          <a:noFill/>
        </p:spPr>
      </p:pic>
      <p:sp>
        <p:nvSpPr>
          <p:cNvPr id="187396" name="3 - Θέση αριθμού διαφάνειας"/>
          <p:cNvSpPr txBox="1">
            <a:spLocks noGrp="1"/>
          </p:cNvSpPr>
          <p:nvPr/>
        </p:nvSpPr>
        <p:spPr bwMode="auto">
          <a:xfrm>
            <a:off x="8077200" y="6245225"/>
            <a:ext cx="2133600" cy="476250"/>
          </a:xfrm>
          <a:prstGeom prst="rect">
            <a:avLst/>
          </a:prstGeom>
          <a:noFill/>
          <a:ln w="9525">
            <a:noFill/>
            <a:miter lim="800000"/>
            <a:headEnd/>
            <a:tailEnd/>
          </a:ln>
        </p:spPr>
        <p:txBody>
          <a:bodyPr/>
          <a:lstStyle/>
          <a:p>
            <a:pPr algn="r"/>
            <a:fld id="{40909031-9386-4E72-9240-4B552C776DDB}" type="slidenum">
              <a:rPr lang="el-GR" sz="1400"/>
              <a:pPr algn="r"/>
              <a:t>42</a:t>
            </a:fld>
            <a:endParaRPr lang="el-GR" sz="140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p:txBody>
          <a:bodyPr/>
          <a:lstStyle/>
          <a:p>
            <a:pPr eaLnBrk="1" hangingPunct="1"/>
            <a:r>
              <a:rPr lang="el-GR" sz="3200"/>
              <a:t>ΟΔΗΓΙΕΣ ΚΑΤΑΣΚΕΥΗΣ ΙΣΤΟΓΡΑΜΜΑΤΟΣ</a:t>
            </a:r>
          </a:p>
        </p:txBody>
      </p:sp>
      <p:sp>
        <p:nvSpPr>
          <p:cNvPr id="176130" name="Rectangle 6"/>
          <p:cNvSpPr>
            <a:spLocks noGrp="1" noChangeArrowheads="1"/>
          </p:cNvSpPr>
          <p:nvPr>
            <p:ph type="sldNum" sz="quarter" idx="12"/>
          </p:nvPr>
        </p:nvSpPr>
        <p:spPr>
          <a:noFill/>
        </p:spPr>
        <p:txBody>
          <a:bodyPr/>
          <a:lstStyle/>
          <a:p>
            <a:pPr>
              <a:defRPr/>
            </a:pPr>
            <a:fld id="{32950994-3F89-4DE0-81EC-A183DE1013F1}" type="slidenum">
              <a:rPr lang="el-GR"/>
              <a:pPr>
                <a:defRPr/>
              </a:pPr>
              <a:t>43</a:t>
            </a:fld>
            <a:endParaRPr lang="el-GR"/>
          </a:p>
        </p:txBody>
      </p:sp>
      <p:sp>
        <p:nvSpPr>
          <p:cNvPr id="189444" name="Rectangle 3"/>
          <p:cNvSpPr>
            <a:spLocks noGrp="1" noChangeArrowheads="1"/>
          </p:cNvSpPr>
          <p:nvPr>
            <p:ph sz="quarter" idx="1"/>
          </p:nvPr>
        </p:nvSpPr>
        <p:spPr>
          <a:xfrm>
            <a:off x="1992313" y="1484314"/>
            <a:ext cx="8229600" cy="5113337"/>
          </a:xfrm>
        </p:spPr>
        <p:txBody>
          <a:bodyPr/>
          <a:lstStyle/>
          <a:p>
            <a:pPr eaLnBrk="1" hangingPunct="1">
              <a:lnSpc>
                <a:spcPct val="80000"/>
              </a:lnSpc>
            </a:pPr>
            <a:r>
              <a:rPr lang="el-GR" sz="2400"/>
              <a:t>Κατά μήκος του άξονα των Υ απεικονίζουμε την κλίμακα μέτρησης των συχνοτήτων (απολύτων ή σχετικών) με σημείο εκκίνησης το 0. </a:t>
            </a:r>
          </a:p>
          <a:p>
            <a:pPr eaLnBrk="1" hangingPunct="1">
              <a:lnSpc>
                <a:spcPct val="80000"/>
              </a:lnSpc>
            </a:pPr>
            <a:r>
              <a:rPr lang="el-GR" sz="2400"/>
              <a:t>Κατά μήκος του άξονα των Χ απεικονίζουμε τα διαστήματα τάξεων της κατανομής με διαδοχικά ευθύγραμμα τμήματα συμβατικού μήκους.</a:t>
            </a:r>
          </a:p>
          <a:p>
            <a:pPr eaLnBrk="1" hangingPunct="1">
              <a:lnSpc>
                <a:spcPct val="80000"/>
              </a:lnSpc>
            </a:pPr>
            <a:r>
              <a:rPr lang="el-GR" sz="2400"/>
              <a:t>Με βάση τα ευθύγραμμα τμήματα που ορίσαμε στον οριζόντιο άξονα, σχεδιάζουμε τόσα ορθογώνια παραλληλόγραμμα όσες και οι τάξεις της κατανομής, με ύψος που αναλογεί στην συχνότητα της αντίστοιχης τάξης. Είναι προφανές ότι τα ορθογώνια που σχηματίζονται έχουν το ίδιο συμβατικό πλάτος για όλες τις τάξεις της κατανομής, το δε τέλος της βάσης κάθε ορθογωνίου (που αντιστοιχεί στο ανώτερο όριο τάξης) ταυτίζεται με την αρχή του αμέσως επόμενου (δηλαδή αντιστοιχεί στο κατώτερο όριο της επόμενης τάξης).</a:t>
            </a:r>
          </a:p>
        </p:txBody>
      </p:sp>
      <p:sp>
        <p:nvSpPr>
          <p:cNvPr id="189445" name="4 - Θέση αριθμού διαφάνειας"/>
          <p:cNvSpPr txBox="1">
            <a:spLocks noGrp="1"/>
          </p:cNvSpPr>
          <p:nvPr/>
        </p:nvSpPr>
        <p:spPr bwMode="auto">
          <a:xfrm>
            <a:off x="8077200" y="6245225"/>
            <a:ext cx="2133600" cy="476250"/>
          </a:xfrm>
          <a:prstGeom prst="rect">
            <a:avLst/>
          </a:prstGeom>
          <a:noFill/>
          <a:ln w="9525">
            <a:noFill/>
            <a:miter lim="800000"/>
            <a:headEnd/>
            <a:tailEnd/>
          </a:ln>
        </p:spPr>
        <p:txBody>
          <a:bodyPr/>
          <a:lstStyle/>
          <a:p>
            <a:pPr algn="r"/>
            <a:fld id="{7183A4E5-F62D-49E4-BDFC-E6456C6DCC5C}" type="slidenum">
              <a:rPr lang="el-GR" sz="1400"/>
              <a:pPr algn="r"/>
              <a:t>43</a:t>
            </a:fld>
            <a:endParaRPr lang="el-GR" sz="140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a:xfrm>
            <a:off x="1952625" y="-71438"/>
            <a:ext cx="8229600" cy="1143001"/>
          </a:xfrm>
        </p:spPr>
        <p:txBody>
          <a:bodyPr/>
          <a:lstStyle/>
          <a:p>
            <a:pPr eaLnBrk="1" hangingPunct="1"/>
            <a:r>
              <a:rPr lang="el-GR"/>
              <a:t>ΠΟΛΥΓΩΝΙΚΗ ΓΡΑΜΜΗ</a:t>
            </a:r>
          </a:p>
        </p:txBody>
      </p:sp>
      <p:sp>
        <p:nvSpPr>
          <p:cNvPr id="177154" name="Rectangle 6"/>
          <p:cNvSpPr>
            <a:spLocks noGrp="1" noChangeArrowheads="1"/>
          </p:cNvSpPr>
          <p:nvPr>
            <p:ph type="sldNum" sz="quarter" idx="12"/>
          </p:nvPr>
        </p:nvSpPr>
        <p:spPr>
          <a:noFill/>
        </p:spPr>
        <p:txBody>
          <a:bodyPr/>
          <a:lstStyle/>
          <a:p>
            <a:pPr>
              <a:defRPr/>
            </a:pPr>
            <a:fld id="{967AECC5-3828-4F23-8AD8-5CA55E95565E}" type="slidenum">
              <a:rPr lang="el-GR"/>
              <a:pPr>
                <a:defRPr/>
              </a:pPr>
              <a:t>44</a:t>
            </a:fld>
            <a:endParaRPr lang="el-GR"/>
          </a:p>
        </p:txBody>
      </p:sp>
      <p:pic>
        <p:nvPicPr>
          <p:cNvPr id="190468" name="Picture 4"/>
          <p:cNvPicPr>
            <a:picLocks noGrp="1" noChangeAspect="1" noChangeArrowheads="1"/>
          </p:cNvPicPr>
          <p:nvPr>
            <p:ph sz="quarter" idx="1"/>
          </p:nvPr>
        </p:nvPicPr>
        <p:blipFill>
          <a:blip r:embed="rId2"/>
          <a:stretch>
            <a:fillRect/>
          </a:stretch>
        </p:blipFill>
        <p:spPr>
          <a:xfrm>
            <a:off x="2809852" y="1071546"/>
            <a:ext cx="6786610" cy="4948254"/>
          </a:xfrm>
          <a:noFill/>
        </p:spPr>
      </p:pic>
      <p:sp>
        <p:nvSpPr>
          <p:cNvPr id="190469" name="4 - Θέση αριθμού διαφάνειας"/>
          <p:cNvSpPr txBox="1">
            <a:spLocks noGrp="1"/>
          </p:cNvSpPr>
          <p:nvPr/>
        </p:nvSpPr>
        <p:spPr bwMode="auto">
          <a:xfrm>
            <a:off x="8077200" y="6245225"/>
            <a:ext cx="2133600" cy="476250"/>
          </a:xfrm>
          <a:prstGeom prst="rect">
            <a:avLst/>
          </a:prstGeom>
          <a:noFill/>
          <a:ln w="9525">
            <a:noFill/>
            <a:miter lim="800000"/>
            <a:headEnd/>
            <a:tailEnd/>
          </a:ln>
        </p:spPr>
        <p:txBody>
          <a:bodyPr/>
          <a:lstStyle/>
          <a:p>
            <a:pPr algn="r"/>
            <a:fld id="{E9FC49AD-C4FE-4D50-A4C8-03983F5470F0}" type="slidenum">
              <a:rPr lang="el-GR" sz="1400"/>
              <a:pPr algn="r"/>
              <a:t>44</a:t>
            </a:fld>
            <a:endParaRPr lang="el-GR" sz="140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9" name="Rectangle 2"/>
          <p:cNvSpPr>
            <a:spLocks noGrp="1" noChangeArrowheads="1"/>
          </p:cNvSpPr>
          <p:nvPr>
            <p:ph type="title"/>
          </p:nvPr>
        </p:nvSpPr>
        <p:spPr/>
        <p:txBody>
          <a:bodyPr>
            <a:normAutofit/>
          </a:bodyPr>
          <a:lstStyle/>
          <a:p>
            <a:pPr>
              <a:defRPr/>
            </a:pPr>
            <a:r>
              <a:rPr lang="el-GR" u="sng"/>
              <a:t>Τεχνικές οδηγίες κατασκευής πολυγώνου συχνοτήτων</a:t>
            </a:r>
          </a:p>
        </p:txBody>
      </p:sp>
      <p:sp>
        <p:nvSpPr>
          <p:cNvPr id="178178" name="Rectangle 6"/>
          <p:cNvSpPr>
            <a:spLocks noGrp="1" noChangeArrowheads="1"/>
          </p:cNvSpPr>
          <p:nvPr>
            <p:ph type="sldNum" sz="quarter" idx="12"/>
          </p:nvPr>
        </p:nvSpPr>
        <p:spPr>
          <a:noFill/>
        </p:spPr>
        <p:txBody>
          <a:bodyPr/>
          <a:lstStyle/>
          <a:p>
            <a:pPr>
              <a:defRPr/>
            </a:pPr>
            <a:fld id="{AEAF6503-3559-4CD2-9A48-5FCC7F996AA8}" type="slidenum">
              <a:rPr lang="el-GR"/>
              <a:pPr>
                <a:defRPr/>
              </a:pPr>
              <a:t>45</a:t>
            </a:fld>
            <a:endParaRPr lang="el-GR"/>
          </a:p>
        </p:txBody>
      </p:sp>
      <p:sp>
        <p:nvSpPr>
          <p:cNvPr id="191492" name="Rectangle 3"/>
          <p:cNvSpPr>
            <a:spLocks noGrp="1" noChangeArrowheads="1"/>
          </p:cNvSpPr>
          <p:nvPr>
            <p:ph sz="quarter" idx="1"/>
          </p:nvPr>
        </p:nvSpPr>
        <p:spPr/>
        <p:txBody>
          <a:bodyPr/>
          <a:lstStyle/>
          <a:p>
            <a:pPr eaLnBrk="1" hangingPunct="1">
              <a:lnSpc>
                <a:spcPct val="90000"/>
              </a:lnSpc>
            </a:pPr>
            <a:r>
              <a:rPr lang="el-GR" sz="2400"/>
              <a:t>Καταρτίζουμε το ιστόγραμμα των απλών (απολύτων ή σχετικών) συχνοτήτων της κατανομής σύμφωνα με τις οδηγίες που εκθέσαμε πιο πάνω.</a:t>
            </a:r>
          </a:p>
          <a:p>
            <a:pPr eaLnBrk="1" hangingPunct="1">
              <a:lnSpc>
                <a:spcPct val="90000"/>
              </a:lnSpc>
            </a:pPr>
            <a:r>
              <a:rPr lang="el-GR" sz="2400"/>
              <a:t>Εντοπίζουμε τα κέντρα των άνω πλευρών των ορθογωνίων (ιστών) και τα συνδέουμε μεταξύ τους με ευθύγραμμα τμήματα.</a:t>
            </a:r>
          </a:p>
          <a:p>
            <a:pPr eaLnBrk="1" hangingPunct="1">
              <a:lnSpc>
                <a:spcPct val="90000"/>
              </a:lnSpc>
            </a:pPr>
            <a:r>
              <a:rPr lang="el-GR" sz="2400"/>
              <a:t>Η πολυγωνική γραμμή που σχηματίζεται με αυτό τον τρόπο, εκκινεί από το μέσον του διαστήματος που βρίσκεται προ του πρώτου ορθογωνίου και καταλήγει στο μέσον του διαστήματος που βρίσκεται μετά το τελευταίο ορθογώνιο ώστε να "κλείσει" η πολυγωνική γραμμή .</a:t>
            </a:r>
          </a:p>
        </p:txBody>
      </p:sp>
      <p:sp>
        <p:nvSpPr>
          <p:cNvPr id="191493" name="4 - Θέση αριθμού διαφάνειας"/>
          <p:cNvSpPr txBox="1">
            <a:spLocks noGrp="1"/>
          </p:cNvSpPr>
          <p:nvPr/>
        </p:nvSpPr>
        <p:spPr bwMode="auto">
          <a:xfrm>
            <a:off x="8077200" y="6245225"/>
            <a:ext cx="2133600" cy="476250"/>
          </a:xfrm>
          <a:prstGeom prst="rect">
            <a:avLst/>
          </a:prstGeom>
          <a:noFill/>
          <a:ln w="9525">
            <a:noFill/>
            <a:miter lim="800000"/>
            <a:headEnd/>
            <a:tailEnd/>
          </a:ln>
        </p:spPr>
        <p:txBody>
          <a:bodyPr/>
          <a:lstStyle/>
          <a:p>
            <a:pPr algn="r"/>
            <a:fld id="{1D5E75BF-A28B-49F9-BF20-5877DA7D2AE7}" type="slidenum">
              <a:rPr lang="el-GR" sz="1400"/>
              <a:pPr algn="r"/>
              <a:t>45</a:t>
            </a:fld>
            <a:endParaRPr lang="el-GR" sz="140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p:txBody>
          <a:bodyPr/>
          <a:lstStyle/>
          <a:p>
            <a:pPr eaLnBrk="1" hangingPunct="1"/>
            <a:r>
              <a:rPr lang="en-GB"/>
              <a:t>ΚΑΜΠΥΛΕΣ ΣΥΧΝΟΤΗΤΩΝ</a:t>
            </a:r>
            <a:endParaRPr lang="el-GR"/>
          </a:p>
        </p:txBody>
      </p:sp>
      <p:sp>
        <p:nvSpPr>
          <p:cNvPr id="179202" name="Rectangle 6"/>
          <p:cNvSpPr>
            <a:spLocks noGrp="1" noChangeArrowheads="1"/>
          </p:cNvSpPr>
          <p:nvPr>
            <p:ph type="sldNum" sz="quarter" idx="12"/>
          </p:nvPr>
        </p:nvSpPr>
        <p:spPr>
          <a:noFill/>
        </p:spPr>
        <p:txBody>
          <a:bodyPr/>
          <a:lstStyle/>
          <a:p>
            <a:pPr>
              <a:defRPr/>
            </a:pPr>
            <a:fld id="{2C1BCEC6-7AC7-46EE-B014-528789E2ACDA}" type="slidenum">
              <a:rPr lang="el-GR"/>
              <a:pPr>
                <a:defRPr/>
              </a:pPr>
              <a:t>46</a:t>
            </a:fld>
            <a:endParaRPr lang="el-GR"/>
          </a:p>
        </p:txBody>
      </p:sp>
      <p:sp>
        <p:nvSpPr>
          <p:cNvPr id="192516" name="Rectangle 3"/>
          <p:cNvSpPr>
            <a:spLocks noGrp="1" noChangeArrowheads="1"/>
          </p:cNvSpPr>
          <p:nvPr>
            <p:ph sz="quarter" idx="1"/>
          </p:nvPr>
        </p:nvSpPr>
        <p:spPr>
          <a:xfrm>
            <a:off x="1981200" y="1268413"/>
            <a:ext cx="8229600" cy="4857750"/>
          </a:xfrm>
        </p:spPr>
        <p:txBody>
          <a:bodyPr/>
          <a:lstStyle/>
          <a:p>
            <a:pPr eaLnBrk="1" hangingPunct="1"/>
            <a:r>
              <a:rPr lang="el-GR"/>
              <a:t>Σε περίπτωση που έχουμε στη διάθεσή μας ένα αρκετά μεγάλο αριθμό δεδομένων μιας συνεχούς μεταβλητής, με την αύξηση του πλήθους των τάξεων η πολυγωνική γραμμή μετασχηματίζεται οριακά σε μια ομαλή καμπύλη που καλείται καμπύλη συχνοτήτων. </a:t>
            </a:r>
          </a:p>
        </p:txBody>
      </p:sp>
      <p:sp>
        <p:nvSpPr>
          <p:cNvPr id="192517" name="4 - Θέση αριθμού διαφάνειας"/>
          <p:cNvSpPr txBox="1">
            <a:spLocks noGrp="1"/>
          </p:cNvSpPr>
          <p:nvPr/>
        </p:nvSpPr>
        <p:spPr bwMode="auto">
          <a:xfrm>
            <a:off x="8077200" y="6245225"/>
            <a:ext cx="2133600" cy="476250"/>
          </a:xfrm>
          <a:prstGeom prst="rect">
            <a:avLst/>
          </a:prstGeom>
          <a:noFill/>
          <a:ln w="9525">
            <a:noFill/>
            <a:miter lim="800000"/>
            <a:headEnd/>
            <a:tailEnd/>
          </a:ln>
        </p:spPr>
        <p:txBody>
          <a:bodyPr/>
          <a:lstStyle/>
          <a:p>
            <a:pPr algn="r"/>
            <a:fld id="{11CCBE11-8C66-4E37-A0D6-95E028C8284E}" type="slidenum">
              <a:rPr lang="el-GR" sz="1400"/>
              <a:pPr algn="r"/>
              <a:t>46</a:t>
            </a:fld>
            <a:endParaRPr lang="el-GR" sz="140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a:xfrm>
            <a:off x="1992313" y="0"/>
            <a:ext cx="8229600" cy="1143000"/>
          </a:xfrm>
        </p:spPr>
        <p:txBody>
          <a:bodyPr/>
          <a:lstStyle/>
          <a:p>
            <a:pPr eaLnBrk="1" hangingPunct="1"/>
            <a:r>
              <a:rPr lang="el-GR" sz="2800"/>
              <a:t>Παράδειγμα: Κατανομή ηλικιών σε ολιγοπληθές και πολυπληθές δείγμα</a:t>
            </a:r>
          </a:p>
        </p:txBody>
      </p:sp>
      <p:sp>
        <p:nvSpPr>
          <p:cNvPr id="180226" name="Rectangle 6"/>
          <p:cNvSpPr>
            <a:spLocks noGrp="1" noChangeArrowheads="1"/>
          </p:cNvSpPr>
          <p:nvPr>
            <p:ph type="sldNum" sz="quarter" idx="12"/>
          </p:nvPr>
        </p:nvSpPr>
        <p:spPr>
          <a:noFill/>
        </p:spPr>
        <p:txBody>
          <a:bodyPr/>
          <a:lstStyle/>
          <a:p>
            <a:pPr>
              <a:defRPr/>
            </a:pPr>
            <a:fld id="{41536579-003B-40BB-933C-6A238894422D}" type="slidenum">
              <a:rPr lang="el-GR"/>
              <a:pPr>
                <a:defRPr/>
              </a:pPr>
              <a:t>47</a:t>
            </a:fld>
            <a:endParaRPr lang="el-GR"/>
          </a:p>
        </p:txBody>
      </p:sp>
      <p:pic>
        <p:nvPicPr>
          <p:cNvPr id="193540" name="Picture 4" descr="image019"/>
          <p:cNvPicPr>
            <a:picLocks noGrp="1" noChangeAspect="1" noChangeArrowheads="1"/>
          </p:cNvPicPr>
          <p:nvPr>
            <p:ph sz="quarter" idx="1"/>
          </p:nvPr>
        </p:nvPicPr>
        <p:blipFill>
          <a:blip r:embed="rId2"/>
          <a:stretch>
            <a:fillRect/>
          </a:stretch>
        </p:blipFill>
        <p:spPr>
          <a:xfrm>
            <a:off x="3167042" y="1447800"/>
            <a:ext cx="6143668" cy="4572000"/>
          </a:xfrm>
          <a:noFill/>
        </p:spPr>
      </p:pic>
      <p:sp>
        <p:nvSpPr>
          <p:cNvPr id="193541" name="4 - Θέση αριθμού διαφάνειας"/>
          <p:cNvSpPr txBox="1">
            <a:spLocks noGrp="1"/>
          </p:cNvSpPr>
          <p:nvPr/>
        </p:nvSpPr>
        <p:spPr bwMode="auto">
          <a:xfrm>
            <a:off x="8077200" y="6245225"/>
            <a:ext cx="2133600" cy="476250"/>
          </a:xfrm>
          <a:prstGeom prst="rect">
            <a:avLst/>
          </a:prstGeom>
          <a:noFill/>
          <a:ln w="9525">
            <a:noFill/>
            <a:miter lim="800000"/>
            <a:headEnd/>
            <a:tailEnd/>
          </a:ln>
        </p:spPr>
        <p:txBody>
          <a:bodyPr/>
          <a:lstStyle/>
          <a:p>
            <a:pPr algn="r"/>
            <a:fld id="{EFD4DE6F-D9DD-47AA-80EC-A755C0335AB0}" type="slidenum">
              <a:rPr lang="el-GR" sz="1400"/>
              <a:pPr algn="r"/>
              <a:t>47</a:t>
            </a:fld>
            <a:endParaRPr lang="el-GR" sz="140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p:txBody>
          <a:bodyPr/>
          <a:lstStyle/>
          <a:p>
            <a:pPr eaLnBrk="1" hangingPunct="1"/>
            <a:r>
              <a:rPr lang="el-GR" sz="3200"/>
              <a:t>ΠΑΡΟΥΣΙΑΣΗ (ΔΕΞΙΟΣΤΡΟΦΩΝ) ΑΘΡΟΙΣΤΙΚΩΝ ΚΑΤΑΝΟΜΩΝ</a:t>
            </a:r>
          </a:p>
        </p:txBody>
      </p:sp>
      <p:sp>
        <p:nvSpPr>
          <p:cNvPr id="181251" name="Rectangle 6"/>
          <p:cNvSpPr>
            <a:spLocks noGrp="1" noChangeArrowheads="1"/>
          </p:cNvSpPr>
          <p:nvPr>
            <p:ph type="sldNum" sz="quarter" idx="12"/>
          </p:nvPr>
        </p:nvSpPr>
        <p:spPr>
          <a:noFill/>
        </p:spPr>
        <p:txBody>
          <a:bodyPr/>
          <a:lstStyle/>
          <a:p>
            <a:pPr>
              <a:defRPr/>
            </a:pPr>
            <a:fld id="{DCA640F4-B89B-44B1-B209-419744F83383}" type="slidenum">
              <a:rPr lang="el-GR"/>
              <a:pPr>
                <a:defRPr/>
              </a:pPr>
              <a:t>48</a:t>
            </a:fld>
            <a:endParaRPr lang="el-GR"/>
          </a:p>
        </p:txBody>
      </p:sp>
      <p:pic>
        <p:nvPicPr>
          <p:cNvPr id="194564" name="Picture 4" descr="1"/>
          <p:cNvPicPr>
            <a:picLocks noGrp="1" noChangeAspect="1" noChangeArrowheads="1"/>
          </p:cNvPicPr>
          <p:nvPr>
            <p:ph type="body" idx="4294967295"/>
          </p:nvPr>
        </p:nvPicPr>
        <p:blipFill>
          <a:blip r:embed="rId2"/>
          <a:srcRect/>
          <a:stretch>
            <a:fillRect/>
          </a:stretch>
        </p:blipFill>
        <p:spPr>
          <a:xfrm>
            <a:off x="1524000" y="1428750"/>
            <a:ext cx="7215206" cy="5143500"/>
          </a:xfrm>
          <a:noFill/>
        </p:spPr>
      </p:pic>
      <p:sp>
        <p:nvSpPr>
          <p:cNvPr id="194565" name="4 - Θέση αριθμού διαφάνειας"/>
          <p:cNvSpPr txBox="1">
            <a:spLocks noGrp="1"/>
          </p:cNvSpPr>
          <p:nvPr/>
        </p:nvSpPr>
        <p:spPr bwMode="auto">
          <a:xfrm>
            <a:off x="8077200" y="6245225"/>
            <a:ext cx="2133600" cy="476250"/>
          </a:xfrm>
          <a:prstGeom prst="rect">
            <a:avLst/>
          </a:prstGeom>
          <a:noFill/>
          <a:ln w="9525">
            <a:noFill/>
            <a:miter lim="800000"/>
            <a:headEnd/>
            <a:tailEnd/>
          </a:ln>
        </p:spPr>
        <p:txBody>
          <a:bodyPr/>
          <a:lstStyle/>
          <a:p>
            <a:pPr algn="r"/>
            <a:fld id="{82469BC0-3255-48B2-ABEF-168B5745B6AA}" type="slidenum">
              <a:rPr lang="el-GR" sz="1400"/>
              <a:pPr algn="r"/>
              <a:t>48</a:t>
            </a:fld>
            <a:endParaRPr lang="el-GR" sz="140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5" name="Rectangle 2"/>
          <p:cNvSpPr>
            <a:spLocks noGrp="1" noChangeArrowheads="1"/>
          </p:cNvSpPr>
          <p:nvPr>
            <p:ph type="title"/>
          </p:nvPr>
        </p:nvSpPr>
        <p:spPr/>
        <p:txBody>
          <a:bodyPr>
            <a:normAutofit/>
          </a:bodyPr>
          <a:lstStyle/>
          <a:p>
            <a:pPr>
              <a:defRPr/>
            </a:pPr>
            <a:r>
              <a:rPr lang="el-GR"/>
              <a:t>ΠΕΡΙΓΡΑΦΗ ΔΕΞΙΟΣΤΡΟΦΗΣ ΑΘΡΟΙΣΤΙΚΗΣ ΑΨΙΔΑΣ </a:t>
            </a:r>
          </a:p>
        </p:txBody>
      </p:sp>
      <p:sp>
        <p:nvSpPr>
          <p:cNvPr id="182274" name="Rectangle 6"/>
          <p:cNvSpPr>
            <a:spLocks noGrp="1" noChangeArrowheads="1"/>
          </p:cNvSpPr>
          <p:nvPr>
            <p:ph type="sldNum" sz="quarter" idx="12"/>
          </p:nvPr>
        </p:nvSpPr>
        <p:spPr>
          <a:noFill/>
        </p:spPr>
        <p:txBody>
          <a:bodyPr/>
          <a:lstStyle/>
          <a:p>
            <a:pPr>
              <a:defRPr/>
            </a:pPr>
            <a:fld id="{09C4720B-0BD2-46EA-BAC6-CD22CC9071E2}" type="slidenum">
              <a:rPr lang="el-GR"/>
              <a:pPr>
                <a:defRPr/>
              </a:pPr>
              <a:t>49</a:t>
            </a:fld>
            <a:endParaRPr lang="el-GR"/>
          </a:p>
        </p:txBody>
      </p:sp>
      <p:sp>
        <p:nvSpPr>
          <p:cNvPr id="195588" name="Rectangle 3"/>
          <p:cNvSpPr>
            <a:spLocks noGrp="1" noChangeArrowheads="1"/>
          </p:cNvSpPr>
          <p:nvPr>
            <p:ph sz="quarter" idx="1"/>
          </p:nvPr>
        </p:nvSpPr>
        <p:spPr/>
        <p:txBody>
          <a:bodyPr/>
          <a:lstStyle/>
          <a:p>
            <a:pPr eaLnBrk="1" hangingPunct="1"/>
            <a:r>
              <a:rPr lang="el-GR"/>
              <a:t>Η αψίδα ξεκινά από το κατώτερο όριο της πρώτης τάξης. Το πρώτο αυτό σημείο τεταγμένη 0 δεδομένου ότι δεν υπάρχουν παρατηρήσεις κάτω από αυτό το όριο. </a:t>
            </a:r>
          </a:p>
          <a:p>
            <a:pPr eaLnBrk="1" hangingPunct="1"/>
            <a:r>
              <a:rPr lang="el-GR"/>
              <a:t>Η γραφική παράσταση σταματάει στο ανώτερο όριο της τελευταίας τάξης της κατανομής.</a:t>
            </a:r>
          </a:p>
          <a:p>
            <a:pPr eaLnBrk="1" hangingPunct="1"/>
            <a:r>
              <a:rPr lang="el-GR"/>
              <a:t>Τα ενδιάμεσα σημεία ορίζονται με συντεταγμένες τα ανώτερα όρια των τάξεων και τεταγμένες τις αντίστοιχες αθροιστικές συχνότητες</a:t>
            </a:r>
          </a:p>
        </p:txBody>
      </p:sp>
      <p:sp>
        <p:nvSpPr>
          <p:cNvPr id="195589" name="3 - Θέση αριθμού διαφάνειας"/>
          <p:cNvSpPr txBox="1">
            <a:spLocks noGrp="1"/>
          </p:cNvSpPr>
          <p:nvPr/>
        </p:nvSpPr>
        <p:spPr bwMode="auto">
          <a:xfrm>
            <a:off x="8077200" y="6245225"/>
            <a:ext cx="2133600" cy="476250"/>
          </a:xfrm>
          <a:prstGeom prst="rect">
            <a:avLst/>
          </a:prstGeom>
          <a:noFill/>
          <a:ln w="9525">
            <a:noFill/>
            <a:miter lim="800000"/>
            <a:headEnd/>
            <a:tailEnd/>
          </a:ln>
        </p:spPr>
        <p:txBody>
          <a:bodyPr/>
          <a:lstStyle/>
          <a:p>
            <a:pPr algn="r"/>
            <a:fld id="{408F1A24-6E17-4030-A570-6F32AA2E031A}" type="slidenum">
              <a:rPr lang="el-GR" sz="1400"/>
              <a:pPr algn="r"/>
              <a:t>49</a:t>
            </a:fld>
            <a:endParaRPr lang="el-GR" sz="14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p:txBody>
          <a:bodyPr/>
          <a:lstStyle/>
          <a:p>
            <a:pPr eaLnBrk="1" hangingPunct="1"/>
            <a:r>
              <a:rPr lang="el-GR"/>
              <a:t>ΙΣΤΟΡΙΚΗ ΑΝΑΔΡΟΜΗ</a:t>
            </a:r>
          </a:p>
        </p:txBody>
      </p:sp>
      <p:sp>
        <p:nvSpPr>
          <p:cNvPr id="153602" name="Rectangle 6"/>
          <p:cNvSpPr>
            <a:spLocks noGrp="1" noChangeArrowheads="1"/>
          </p:cNvSpPr>
          <p:nvPr>
            <p:ph type="sldNum" sz="quarter" idx="12"/>
          </p:nvPr>
        </p:nvSpPr>
        <p:spPr>
          <a:noFill/>
        </p:spPr>
        <p:txBody>
          <a:bodyPr/>
          <a:lstStyle/>
          <a:p>
            <a:pPr>
              <a:defRPr/>
            </a:pPr>
            <a:fld id="{B1C9324D-7C09-44BC-89B9-284CA84697E6}" type="slidenum">
              <a:rPr lang="el-GR"/>
              <a:pPr>
                <a:defRPr/>
              </a:pPr>
              <a:t>5</a:t>
            </a:fld>
            <a:endParaRPr lang="el-GR"/>
          </a:p>
        </p:txBody>
      </p:sp>
      <p:sp>
        <p:nvSpPr>
          <p:cNvPr id="163844" name="Rectangle 3"/>
          <p:cNvSpPr>
            <a:spLocks noGrp="1" noChangeArrowheads="1"/>
          </p:cNvSpPr>
          <p:nvPr>
            <p:ph sz="quarter" idx="1"/>
          </p:nvPr>
        </p:nvSpPr>
        <p:spPr>
          <a:xfrm>
            <a:off x="1992313" y="1773238"/>
            <a:ext cx="8229600" cy="4525962"/>
          </a:xfrm>
        </p:spPr>
        <p:txBody>
          <a:bodyPr/>
          <a:lstStyle/>
          <a:p>
            <a:pPr eaLnBrk="1" hangingPunct="1"/>
            <a:r>
              <a:rPr lang="el-GR"/>
              <a:t>Απογραφές του πληθυσμού στην αρχαιότητα: Αιγύπτιοι (3500 π.Χ), Κινέζοι (2300 π.Χ), Ασσύριοι, Βαβυλώνιοι Χαλδαίοι. </a:t>
            </a:r>
          </a:p>
          <a:p>
            <a:pPr eaLnBrk="1" hangingPunct="1"/>
            <a:r>
              <a:rPr lang="el-GR"/>
              <a:t>Κατά τον 18ο αιώνα άρχισε πιο συστηματικά η οργάνωση των κρατικών στατιστικών υπηρεσιών, </a:t>
            </a:r>
          </a:p>
          <a:p>
            <a:pPr eaLnBrk="1" hangingPunct="1"/>
            <a:r>
              <a:rPr lang="el-GR"/>
              <a:t>Κατά τον 19ο αιώνα ξεκίνησε η χρήση των </a:t>
            </a:r>
            <a:r>
              <a:rPr lang="el-GR" b="1"/>
              <a:t>στατιστικών μεθόδων (</a:t>
            </a:r>
            <a:r>
              <a:rPr lang="en-US" b="1"/>
              <a:t>statistical methods</a:t>
            </a:r>
            <a:r>
              <a:rPr lang="el-GR" b="1"/>
              <a:t>)</a:t>
            </a:r>
            <a:r>
              <a:rPr lang="el-GR"/>
              <a:t> </a:t>
            </a:r>
          </a:p>
        </p:txBody>
      </p:sp>
      <p:sp>
        <p:nvSpPr>
          <p:cNvPr id="163845" name="4 - Θέση αριθμού διαφάνειας"/>
          <p:cNvSpPr txBox="1">
            <a:spLocks noGrp="1"/>
          </p:cNvSpPr>
          <p:nvPr/>
        </p:nvSpPr>
        <p:spPr bwMode="auto">
          <a:xfrm>
            <a:off x="8077200" y="6245225"/>
            <a:ext cx="2133600" cy="476250"/>
          </a:xfrm>
          <a:prstGeom prst="rect">
            <a:avLst/>
          </a:prstGeom>
          <a:noFill/>
          <a:ln w="9525">
            <a:noFill/>
            <a:miter lim="800000"/>
            <a:headEnd/>
            <a:tailEnd/>
          </a:ln>
        </p:spPr>
        <p:txBody>
          <a:bodyPr/>
          <a:lstStyle/>
          <a:p>
            <a:pPr algn="r"/>
            <a:fld id="{501F6835-74A1-4F8F-9A8E-EF7FB7B7AB70}" type="slidenum">
              <a:rPr lang="el-GR" sz="1400"/>
              <a:pPr algn="r"/>
              <a:t>5</a:t>
            </a:fld>
            <a:endParaRPr lang="el-GR" sz="140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normAutofit/>
          </a:bodyPr>
          <a:lstStyle/>
          <a:p>
            <a:pPr>
              <a:defRPr/>
            </a:pPr>
            <a:r>
              <a:rPr lang="el-GR" sz="3600" b="1"/>
              <a:t>Ταξινόμηση διακριτών αριθμητικών δεδομένων σε κατανομές συχνοτήτων</a:t>
            </a:r>
          </a:p>
        </p:txBody>
      </p:sp>
      <p:sp>
        <p:nvSpPr>
          <p:cNvPr id="15363" name="Rectangle 6"/>
          <p:cNvSpPr>
            <a:spLocks noGrp="1" noChangeArrowheads="1"/>
          </p:cNvSpPr>
          <p:nvPr>
            <p:ph type="sldNum" sz="quarter" idx="12"/>
          </p:nvPr>
        </p:nvSpPr>
        <p:spPr>
          <a:noFill/>
        </p:spPr>
        <p:txBody>
          <a:bodyPr/>
          <a:lstStyle/>
          <a:p>
            <a:pPr>
              <a:defRPr/>
            </a:pPr>
            <a:fld id="{48904365-59C3-44C5-B6C4-3E37029D4D97}" type="slidenum">
              <a:rPr lang="el-GR"/>
              <a:pPr>
                <a:defRPr/>
              </a:pPr>
              <a:t>50</a:t>
            </a:fld>
            <a:endParaRPr lang="el-GR"/>
          </a:p>
        </p:txBody>
      </p:sp>
      <p:graphicFrame>
        <p:nvGraphicFramePr>
          <p:cNvPr id="15362" name="Object 3"/>
          <p:cNvGraphicFramePr>
            <a:graphicFrameLocks noGrp="1" noChangeAspect="1"/>
          </p:cNvGraphicFramePr>
          <p:nvPr>
            <p:ph sz="quarter" idx="1"/>
          </p:nvPr>
        </p:nvGraphicFramePr>
        <p:xfrm>
          <a:off x="3532189" y="1892301"/>
          <a:ext cx="5584825" cy="3681413"/>
        </p:xfrm>
        <a:graphic>
          <a:graphicData uri="http://schemas.openxmlformats.org/presentationml/2006/ole">
            <mc:AlternateContent xmlns:mc="http://schemas.openxmlformats.org/markup-compatibility/2006">
              <mc:Choice xmlns:v="urn:schemas-microsoft-com:vml" Requires="v">
                <p:oleObj spid="_x0000_s12293" name="Έγγραφο" r:id="rId3" imgW="5585018" imgH="3681636" progId="Word.Document.8">
                  <p:embed/>
                </p:oleObj>
              </mc:Choice>
              <mc:Fallback>
                <p:oleObj name="Έγγραφο" r:id="rId3" imgW="5585018" imgH="3681636" progId="Word.Document.8">
                  <p:embed/>
                  <p:pic>
                    <p:nvPicPr>
                      <p:cNvPr id="15362"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32189" y="1892301"/>
                        <a:ext cx="5584825" cy="3681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365" name="4 - Θέση αριθμού διαφάνειας"/>
          <p:cNvSpPr txBox="1">
            <a:spLocks noGrp="1"/>
          </p:cNvSpPr>
          <p:nvPr/>
        </p:nvSpPr>
        <p:spPr bwMode="auto">
          <a:xfrm>
            <a:off x="8077200" y="6245225"/>
            <a:ext cx="2133600" cy="476250"/>
          </a:xfrm>
          <a:prstGeom prst="rect">
            <a:avLst/>
          </a:prstGeom>
          <a:noFill/>
          <a:ln w="9525">
            <a:noFill/>
            <a:miter lim="800000"/>
            <a:headEnd/>
            <a:tailEnd/>
          </a:ln>
        </p:spPr>
        <p:txBody>
          <a:bodyPr/>
          <a:lstStyle/>
          <a:p>
            <a:pPr algn="r"/>
            <a:fld id="{9DB4E06C-2C6C-4461-AEDD-6020D3F7052B}" type="slidenum">
              <a:rPr lang="el-GR" sz="1400"/>
              <a:pPr algn="r"/>
              <a:t>50</a:t>
            </a:fld>
            <a:endParaRPr lang="el-GR" sz="140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4"/>
          <p:cNvSpPr>
            <a:spLocks noGrp="1" noChangeArrowheads="1"/>
          </p:cNvSpPr>
          <p:nvPr>
            <p:ph type="title"/>
          </p:nvPr>
        </p:nvSpPr>
        <p:spPr/>
        <p:txBody>
          <a:bodyPr>
            <a:normAutofit/>
          </a:bodyPr>
          <a:lstStyle/>
          <a:p>
            <a:pPr>
              <a:defRPr/>
            </a:pPr>
            <a:r>
              <a:rPr lang="el-GR"/>
              <a:t>ΠΑΡΟΥΣΙΑΣΗ ΔΙΑΚΡΙΤΩΝ ΜΕΤΑΒΛΗΤΩΝ</a:t>
            </a:r>
          </a:p>
        </p:txBody>
      </p:sp>
      <p:sp>
        <p:nvSpPr>
          <p:cNvPr id="16387" name="Rectangle 6"/>
          <p:cNvSpPr>
            <a:spLocks noGrp="1" noChangeArrowheads="1"/>
          </p:cNvSpPr>
          <p:nvPr>
            <p:ph type="sldNum" sz="quarter" idx="12"/>
          </p:nvPr>
        </p:nvSpPr>
        <p:spPr>
          <a:noFill/>
        </p:spPr>
        <p:txBody>
          <a:bodyPr/>
          <a:lstStyle/>
          <a:p>
            <a:pPr>
              <a:defRPr/>
            </a:pPr>
            <a:fld id="{5737C091-B516-4722-8BAF-7B71BFBD27D4}" type="slidenum">
              <a:rPr lang="el-GR"/>
              <a:pPr>
                <a:defRPr/>
              </a:pPr>
              <a:t>51</a:t>
            </a:fld>
            <a:endParaRPr lang="el-GR"/>
          </a:p>
        </p:txBody>
      </p:sp>
      <p:graphicFrame>
        <p:nvGraphicFramePr>
          <p:cNvPr id="16386" name="Object 3"/>
          <p:cNvGraphicFramePr>
            <a:graphicFrameLocks noGrp="1" noChangeAspect="1"/>
          </p:cNvGraphicFramePr>
          <p:nvPr>
            <p:ph sz="quarter" idx="1"/>
          </p:nvPr>
        </p:nvGraphicFramePr>
        <p:xfrm>
          <a:off x="2135188" y="2659064"/>
          <a:ext cx="7416800" cy="3051175"/>
        </p:xfrm>
        <a:graphic>
          <a:graphicData uri="http://schemas.openxmlformats.org/presentationml/2006/ole">
            <mc:AlternateContent xmlns:mc="http://schemas.openxmlformats.org/markup-compatibility/2006">
              <mc:Choice xmlns:v="urn:schemas-microsoft-com:vml" Requires="v">
                <p:oleObj spid="_x0000_s13317" name="Έγγραφο" r:id="rId3" imgW="5417957" imgH="2229175" progId="Word.Document.8">
                  <p:embed/>
                </p:oleObj>
              </mc:Choice>
              <mc:Fallback>
                <p:oleObj name="Έγγραφο" r:id="rId3" imgW="5417957" imgH="2229175" progId="Word.Document.8">
                  <p:embed/>
                  <p:pic>
                    <p:nvPicPr>
                      <p:cNvPr id="16386"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5188" y="2659064"/>
                        <a:ext cx="7416800" cy="3051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389" name="4 - Θέση αριθμού διαφάνειας"/>
          <p:cNvSpPr txBox="1">
            <a:spLocks noGrp="1"/>
          </p:cNvSpPr>
          <p:nvPr/>
        </p:nvSpPr>
        <p:spPr bwMode="auto">
          <a:xfrm>
            <a:off x="8077200" y="6245225"/>
            <a:ext cx="2133600" cy="476250"/>
          </a:xfrm>
          <a:prstGeom prst="rect">
            <a:avLst/>
          </a:prstGeom>
          <a:noFill/>
          <a:ln w="9525">
            <a:noFill/>
            <a:miter lim="800000"/>
            <a:headEnd/>
            <a:tailEnd/>
          </a:ln>
        </p:spPr>
        <p:txBody>
          <a:bodyPr/>
          <a:lstStyle/>
          <a:p>
            <a:pPr algn="r"/>
            <a:fld id="{4E7104E6-D6E0-4C56-B49E-2FE9D0DFD7B2}" type="slidenum">
              <a:rPr lang="el-GR" sz="1400"/>
              <a:pPr algn="r"/>
              <a:t>51</a:t>
            </a:fld>
            <a:endParaRPr lang="el-GR" sz="140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7" name="Rectangle 2"/>
          <p:cNvSpPr>
            <a:spLocks noGrp="1" noChangeArrowheads="1"/>
          </p:cNvSpPr>
          <p:nvPr>
            <p:ph type="title"/>
          </p:nvPr>
        </p:nvSpPr>
        <p:spPr/>
        <p:txBody>
          <a:bodyPr>
            <a:normAutofit/>
          </a:bodyPr>
          <a:lstStyle/>
          <a:p>
            <a:pPr>
              <a:defRPr/>
            </a:pPr>
            <a:r>
              <a:rPr lang="el-GR"/>
              <a:t>ΔΙΑΓΡΑΜΜΑΤΙΚΗ ΠΑΡΟΥΣΙΑΣΗ ΔΙΑΚΡΙΤΩΝ ΔΕΔΟΜΕΝΩΝ</a:t>
            </a:r>
          </a:p>
        </p:txBody>
      </p:sp>
      <p:sp>
        <p:nvSpPr>
          <p:cNvPr id="185346" name="Rectangle 6"/>
          <p:cNvSpPr>
            <a:spLocks noGrp="1" noChangeArrowheads="1"/>
          </p:cNvSpPr>
          <p:nvPr>
            <p:ph type="sldNum" sz="quarter" idx="12"/>
          </p:nvPr>
        </p:nvSpPr>
        <p:spPr>
          <a:noFill/>
        </p:spPr>
        <p:txBody>
          <a:bodyPr/>
          <a:lstStyle/>
          <a:p>
            <a:pPr>
              <a:defRPr/>
            </a:pPr>
            <a:fld id="{5B49CB47-613A-480C-A900-90E5909143BA}" type="slidenum">
              <a:rPr lang="el-GR"/>
              <a:pPr>
                <a:defRPr/>
              </a:pPr>
              <a:t>52</a:t>
            </a:fld>
            <a:endParaRPr lang="el-GR"/>
          </a:p>
        </p:txBody>
      </p:sp>
      <p:pic>
        <p:nvPicPr>
          <p:cNvPr id="198660" name="Picture 4"/>
          <p:cNvPicPr>
            <a:picLocks noGrp="1" noChangeAspect="1" noChangeArrowheads="1"/>
          </p:cNvPicPr>
          <p:nvPr>
            <p:ph sz="quarter" idx="1"/>
          </p:nvPr>
        </p:nvPicPr>
        <p:blipFill>
          <a:blip r:embed="rId2"/>
          <a:stretch>
            <a:fillRect/>
          </a:stretch>
        </p:blipFill>
        <p:spPr>
          <a:xfrm>
            <a:off x="3194123" y="1728788"/>
            <a:ext cx="6241290" cy="4572000"/>
          </a:xfrm>
          <a:noFill/>
        </p:spPr>
      </p:pic>
      <p:sp>
        <p:nvSpPr>
          <p:cNvPr id="198661" name="4 - Θέση αριθμού διαφάνειας"/>
          <p:cNvSpPr txBox="1">
            <a:spLocks noGrp="1"/>
          </p:cNvSpPr>
          <p:nvPr/>
        </p:nvSpPr>
        <p:spPr bwMode="auto">
          <a:xfrm>
            <a:off x="8077200" y="6245225"/>
            <a:ext cx="2133600" cy="476250"/>
          </a:xfrm>
          <a:prstGeom prst="rect">
            <a:avLst/>
          </a:prstGeom>
          <a:noFill/>
          <a:ln w="9525">
            <a:noFill/>
            <a:miter lim="800000"/>
            <a:headEnd/>
            <a:tailEnd/>
          </a:ln>
        </p:spPr>
        <p:txBody>
          <a:bodyPr/>
          <a:lstStyle/>
          <a:p>
            <a:pPr algn="r"/>
            <a:fld id="{052F8D4C-D53A-4C3C-9E86-4940C79736DD}" type="slidenum">
              <a:rPr lang="el-GR" sz="1400"/>
              <a:pPr algn="r"/>
              <a:t>52</a:t>
            </a:fld>
            <a:endParaRPr lang="el-GR" sz="140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6"/>
          <p:cNvSpPr>
            <a:spLocks noGrp="1" noChangeArrowheads="1"/>
          </p:cNvSpPr>
          <p:nvPr>
            <p:ph type="sldNum" sz="quarter" idx="12"/>
          </p:nvPr>
        </p:nvSpPr>
        <p:spPr>
          <a:noFill/>
        </p:spPr>
        <p:txBody>
          <a:bodyPr/>
          <a:lstStyle/>
          <a:p>
            <a:pPr>
              <a:defRPr/>
            </a:pPr>
            <a:fld id="{E75F33C6-6B90-4434-953D-8E60A420F5DD}" type="slidenum">
              <a:rPr lang="el-GR"/>
              <a:pPr>
                <a:defRPr/>
              </a:pPr>
              <a:t>53</a:t>
            </a:fld>
            <a:endParaRPr lang="el-GR"/>
          </a:p>
        </p:txBody>
      </p:sp>
      <p:graphicFrame>
        <p:nvGraphicFramePr>
          <p:cNvPr id="336054" name="Group 182"/>
          <p:cNvGraphicFramePr>
            <a:graphicFrameLocks noGrp="1"/>
          </p:cNvGraphicFramePr>
          <p:nvPr/>
        </p:nvGraphicFramePr>
        <p:xfrm>
          <a:off x="2809852" y="1428736"/>
          <a:ext cx="6502400" cy="4932364"/>
        </p:xfrm>
        <a:graphic>
          <a:graphicData uri="http://schemas.openxmlformats.org/drawingml/2006/table">
            <a:tbl>
              <a:tblPr/>
              <a:tblGrid>
                <a:gridCol w="1038225">
                  <a:extLst>
                    <a:ext uri="{9D8B030D-6E8A-4147-A177-3AD203B41FA5}">
                      <a16:colId xmlns:a16="http://schemas.microsoft.com/office/drawing/2014/main" val="20000"/>
                    </a:ext>
                  </a:extLst>
                </a:gridCol>
                <a:gridCol w="682625">
                  <a:extLst>
                    <a:ext uri="{9D8B030D-6E8A-4147-A177-3AD203B41FA5}">
                      <a16:colId xmlns:a16="http://schemas.microsoft.com/office/drawing/2014/main" val="20001"/>
                    </a:ext>
                  </a:extLst>
                </a:gridCol>
                <a:gridCol w="684213">
                  <a:extLst>
                    <a:ext uri="{9D8B030D-6E8A-4147-A177-3AD203B41FA5}">
                      <a16:colId xmlns:a16="http://schemas.microsoft.com/office/drawing/2014/main" val="20002"/>
                    </a:ext>
                  </a:extLst>
                </a:gridCol>
                <a:gridCol w="682625">
                  <a:extLst>
                    <a:ext uri="{9D8B030D-6E8A-4147-A177-3AD203B41FA5}">
                      <a16:colId xmlns:a16="http://schemas.microsoft.com/office/drawing/2014/main" val="20003"/>
                    </a:ext>
                  </a:extLst>
                </a:gridCol>
                <a:gridCol w="682625">
                  <a:extLst>
                    <a:ext uri="{9D8B030D-6E8A-4147-A177-3AD203B41FA5}">
                      <a16:colId xmlns:a16="http://schemas.microsoft.com/office/drawing/2014/main" val="20004"/>
                    </a:ext>
                  </a:extLst>
                </a:gridCol>
                <a:gridCol w="682625">
                  <a:extLst>
                    <a:ext uri="{9D8B030D-6E8A-4147-A177-3AD203B41FA5}">
                      <a16:colId xmlns:a16="http://schemas.microsoft.com/office/drawing/2014/main" val="20005"/>
                    </a:ext>
                  </a:extLst>
                </a:gridCol>
                <a:gridCol w="684212">
                  <a:extLst>
                    <a:ext uri="{9D8B030D-6E8A-4147-A177-3AD203B41FA5}">
                      <a16:colId xmlns:a16="http://schemas.microsoft.com/office/drawing/2014/main" val="20006"/>
                    </a:ext>
                  </a:extLst>
                </a:gridCol>
                <a:gridCol w="682625">
                  <a:extLst>
                    <a:ext uri="{9D8B030D-6E8A-4147-A177-3AD203B41FA5}">
                      <a16:colId xmlns:a16="http://schemas.microsoft.com/office/drawing/2014/main" val="20007"/>
                    </a:ext>
                  </a:extLst>
                </a:gridCol>
                <a:gridCol w="682625">
                  <a:extLst>
                    <a:ext uri="{9D8B030D-6E8A-4147-A177-3AD203B41FA5}">
                      <a16:colId xmlns:a16="http://schemas.microsoft.com/office/drawing/2014/main" val="20008"/>
                    </a:ext>
                  </a:extLst>
                </a:gridCol>
              </a:tblGrid>
              <a:tr h="5588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l-GR" sz="2800" b="0" i="0" u="none" strike="noStrike" cap="none" normalizeH="0" baseline="0" dirty="0">
                        <a:ln>
                          <a:noFill/>
                        </a:ln>
                        <a:solidFill>
                          <a:schemeClr val="tx1"/>
                        </a:solidFill>
                        <a:effectLst/>
                        <a:latin typeface="Arial" charset="0"/>
                      </a:endParaRPr>
                    </a:p>
                  </a:txBody>
                  <a:tcPr anchor="b"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l-GR" sz="2800" b="0" i="0" u="none" strike="noStrike" cap="none" normalizeH="0" baseline="0" dirty="0">
                        <a:ln>
                          <a:noFill/>
                        </a:ln>
                        <a:solidFill>
                          <a:schemeClr val="tx1"/>
                        </a:solidFill>
                        <a:effectLst/>
                        <a:latin typeface="Arial" charset="0"/>
                      </a:endParaRPr>
                    </a:p>
                  </a:txBody>
                  <a:tcPr anchor="b" horzOverflow="overflow">
                    <a:lnL>
                      <a:noFill/>
                    </a:lnL>
                    <a:lnR>
                      <a:noFill/>
                    </a:lnR>
                    <a:lnT cap="fla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l-GR" sz="2800" b="0" i="0" u="none" strike="noStrike" cap="none" normalizeH="0" baseline="0">
                        <a:ln>
                          <a:noFill/>
                        </a:ln>
                        <a:solidFill>
                          <a:schemeClr val="tx1"/>
                        </a:solidFill>
                        <a:effectLst/>
                        <a:latin typeface="Arial" charset="0"/>
                      </a:endParaRPr>
                    </a:p>
                  </a:txBody>
                  <a:tcPr horzOverflow="overflow">
                    <a:lnL>
                      <a:noFill/>
                    </a:lnL>
                    <a:lnR>
                      <a:noFill/>
                    </a:lnR>
                    <a:lnT cap="fla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l-GR" sz="2800" b="0" i="0" u="none" strike="noStrike" cap="none" normalizeH="0" baseline="0">
                        <a:ln>
                          <a:noFill/>
                        </a:ln>
                        <a:solidFill>
                          <a:schemeClr val="tx1"/>
                        </a:solidFill>
                        <a:effectLst/>
                        <a:latin typeface="Arial" charset="0"/>
                      </a:endParaRPr>
                    </a:p>
                  </a:txBody>
                  <a:tcPr anchor="b" horzOverflow="overflow">
                    <a:lnL>
                      <a:noFill/>
                    </a:lnL>
                    <a:lnR>
                      <a:noFill/>
                    </a:lnR>
                    <a:lnT cap="fla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l-GR" sz="2800" b="0" i="0" u="none" strike="noStrike" cap="none" normalizeH="0" baseline="0">
                        <a:ln>
                          <a:noFill/>
                        </a:ln>
                        <a:solidFill>
                          <a:schemeClr val="tx1"/>
                        </a:solidFill>
                        <a:effectLst/>
                        <a:latin typeface="Arial" charset="0"/>
                      </a:endParaRPr>
                    </a:p>
                  </a:txBody>
                  <a:tcPr anchor="b" horzOverflow="overflow">
                    <a:lnL>
                      <a:noFill/>
                    </a:lnL>
                    <a:lnR>
                      <a:noFill/>
                    </a:lnR>
                    <a:lnT cap="fla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l-GR" sz="2800" b="0" i="0" u="none" strike="noStrike" cap="none" normalizeH="0" baseline="0">
                        <a:ln>
                          <a:noFill/>
                        </a:ln>
                        <a:solidFill>
                          <a:schemeClr val="tx1"/>
                        </a:solidFill>
                        <a:effectLst/>
                        <a:latin typeface="Arial" charset="0"/>
                      </a:endParaRPr>
                    </a:p>
                  </a:txBody>
                  <a:tcPr anchor="b" horzOverflow="overflow">
                    <a:lnL>
                      <a:noFill/>
                    </a:lnL>
                    <a:lnR>
                      <a:noFill/>
                    </a:lnR>
                    <a:lnT cap="fla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l-GR" sz="2800" b="0" i="0" u="none" strike="noStrike" cap="none" normalizeH="0" baseline="0">
                        <a:ln>
                          <a:noFill/>
                        </a:ln>
                        <a:solidFill>
                          <a:schemeClr val="tx1"/>
                        </a:solidFill>
                        <a:effectLst/>
                        <a:latin typeface="Arial" charset="0"/>
                      </a:endParaRPr>
                    </a:p>
                  </a:txBody>
                  <a:tcPr anchor="b" horzOverflow="overflow">
                    <a:lnL>
                      <a:noFill/>
                    </a:lnL>
                    <a:lnR>
                      <a:noFill/>
                    </a:lnR>
                    <a:lnT cap="fla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l-GR" sz="2800" b="0" i="0" u="none" strike="noStrike" cap="none" normalizeH="0" baseline="0">
                        <a:ln>
                          <a:noFill/>
                        </a:ln>
                        <a:solidFill>
                          <a:schemeClr val="tx1"/>
                        </a:solidFill>
                        <a:effectLst/>
                        <a:latin typeface="Arial" charset="0"/>
                      </a:endParaRPr>
                    </a:p>
                  </a:txBody>
                  <a:tcPr anchor="b" horzOverflow="overflow">
                    <a:lnL>
                      <a:noFill/>
                    </a:lnL>
                    <a:lnR>
                      <a:noFill/>
                    </a:lnR>
                    <a:lnT cap="fla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l-GR" sz="2800" b="0" i="0" u="none" strike="noStrike" cap="none" normalizeH="0" baseline="0">
                        <a:ln>
                          <a:noFill/>
                        </a:ln>
                        <a:solidFill>
                          <a:schemeClr val="tx1"/>
                        </a:solidFill>
                        <a:effectLst/>
                        <a:latin typeface="Arial" charset="0"/>
                      </a:endParaRPr>
                    </a:p>
                  </a:txBody>
                  <a:tcPr anchor="b"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546100">
                <a:tc gridSpan="6">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l-GR" sz="1000" b="0" i="0" u="none" strike="noStrike" cap="none" normalizeH="0" baseline="0">
                          <a:ln>
                            <a:noFill/>
                          </a:ln>
                          <a:solidFill>
                            <a:schemeClr val="tx1"/>
                          </a:solidFill>
                          <a:effectLst/>
                          <a:latin typeface="Arial" charset="0"/>
                          <a:cs typeface="Arial" charset="0"/>
                        </a:rPr>
                        <a:t>ΚΑΤΑΝΟΜΗ ΟΙΚΟΓΕΝΕΙΩΝ ΜΕ ΒΑΣΗ ΤΟΝ ΑΡΙΘΜΟ ΠΑΙΔΙΩΝ</a:t>
                      </a:r>
                      <a:endParaRPr kumimoji="0" lang="el-GR" sz="1800" b="0" i="0" u="none" strike="noStrike" cap="none" normalizeH="0" baseline="0">
                        <a:ln>
                          <a:noFill/>
                        </a:ln>
                        <a:solidFill>
                          <a:schemeClr val="tx1"/>
                        </a:solidFill>
                        <a:effectLst/>
                        <a:latin typeface="Arial" charset="0"/>
                      </a:endParaRPr>
                    </a:p>
                  </a:txBody>
                  <a:tcPr anchor="b" horzOverflow="overflow">
                    <a:lnL cap="flat">
                      <a:noFill/>
                    </a:lnL>
                    <a:lnR>
                      <a:noFill/>
                    </a:lnR>
                    <a:lnT>
                      <a:noFill/>
                    </a:lnT>
                    <a:lnB>
                      <a:noFill/>
                    </a:lnB>
                    <a:lnTlToBr>
                      <a:noFill/>
                    </a:lnTlToBr>
                    <a:lnBlToTr>
                      <a:noFill/>
                    </a:lnBlToTr>
                    <a:noFill/>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l-GR" sz="2800" b="0" i="0" u="none" strike="noStrike" cap="none" normalizeH="0" baseline="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l-GR" sz="2800" b="0" i="0" u="none" strike="noStrike" cap="none" normalizeH="0" baseline="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l-GR" sz="2800" b="0" i="0" u="none" strike="noStrike" cap="none" normalizeH="0" baseline="0">
                        <a:ln>
                          <a:noFill/>
                        </a:ln>
                        <a:solidFill>
                          <a:schemeClr val="tx1"/>
                        </a:solidFill>
                        <a:effectLst/>
                        <a:latin typeface="Arial" charset="0"/>
                      </a:endParaRP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547688">
                <a:tc>
                  <a:txBody>
                    <a:bodyPr/>
                    <a:lstStyle/>
                    <a:p>
                      <a:pPr marL="0" marR="0" lvl="0" indent="0" algn="r" defTabSz="914400" rtl="0" eaLnBrk="0" fontAlgn="t" latinLnBrk="0" hangingPunct="0">
                        <a:lnSpc>
                          <a:spcPct val="100000"/>
                        </a:lnSpc>
                        <a:spcBef>
                          <a:spcPct val="0"/>
                        </a:spcBef>
                        <a:spcAft>
                          <a:spcPct val="0"/>
                        </a:spcAft>
                        <a:buClrTx/>
                        <a:buSzTx/>
                        <a:buFontTx/>
                        <a:buNone/>
                        <a:tabLst/>
                      </a:pPr>
                      <a:r>
                        <a:rPr kumimoji="0" lang="el-GR" sz="1400" b="0" i="0" u="none" strike="noStrike" cap="none" normalizeH="0" baseline="0">
                          <a:ln>
                            <a:noFill/>
                          </a:ln>
                          <a:solidFill>
                            <a:schemeClr val="tx1"/>
                          </a:solidFill>
                          <a:effectLst/>
                          <a:latin typeface="Arial" charset="0"/>
                          <a:cs typeface="Arial" charset="0"/>
                        </a:rPr>
                        <a:t>0</a:t>
                      </a:r>
                      <a:endParaRPr kumimoji="0" lang="el-GR" sz="1800" b="0" i="0" u="none" strike="noStrike" cap="none" normalizeH="0" baseline="0">
                        <a:ln>
                          <a:noFill/>
                        </a:ln>
                        <a:solidFill>
                          <a:schemeClr val="tx1"/>
                        </a:solidFill>
                        <a:effectLst/>
                        <a:latin typeface="Arial"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r" defTabSz="914400" rtl="0" eaLnBrk="0" fontAlgn="t" latinLnBrk="0" hangingPunct="0">
                        <a:lnSpc>
                          <a:spcPct val="100000"/>
                        </a:lnSpc>
                        <a:spcBef>
                          <a:spcPct val="0"/>
                        </a:spcBef>
                        <a:spcAft>
                          <a:spcPct val="0"/>
                        </a:spcAft>
                        <a:buClrTx/>
                        <a:buSzTx/>
                        <a:buFontTx/>
                        <a:buNone/>
                        <a:tabLst/>
                      </a:pPr>
                      <a:r>
                        <a:rPr kumimoji="0" lang="el-GR" sz="1400" b="0" i="0" u="none" strike="noStrike" cap="none" normalizeH="0" baseline="0">
                          <a:ln>
                            <a:noFill/>
                          </a:ln>
                          <a:solidFill>
                            <a:schemeClr val="tx1"/>
                          </a:solidFill>
                          <a:effectLst/>
                          <a:latin typeface="Arial" charset="0"/>
                          <a:cs typeface="Arial" charset="0"/>
                        </a:rPr>
                        <a:t>3</a:t>
                      </a:r>
                      <a:endParaRPr kumimoji="0" lang="el-GR" sz="1800" b="0" i="0" u="none" strike="noStrike" cap="none" normalizeH="0" baseline="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l-GR" sz="2800" b="0" i="0" u="none" strike="noStrike" cap="none" normalizeH="0" baseline="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l-GR" sz="2800" b="0" i="0" u="none" strike="noStrike" cap="none" normalizeH="0" baseline="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l-GR" sz="2800" b="0" i="0" u="none" strike="noStrike" cap="none" normalizeH="0" baseline="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l-GR" sz="2800" b="0" i="0" u="none" strike="noStrike" cap="none" normalizeH="0" baseline="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l-GR" sz="2800" b="0" i="0" u="none" strike="noStrike" cap="none" normalizeH="0" baseline="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l-GR" sz="2800" b="0" i="0" u="none" strike="noStrike" cap="none" normalizeH="0" baseline="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l-GR" sz="2800" b="0" i="0" u="none" strike="noStrike" cap="none" normalizeH="0" baseline="0">
                        <a:ln>
                          <a:noFill/>
                        </a:ln>
                        <a:solidFill>
                          <a:schemeClr val="tx1"/>
                        </a:solidFill>
                        <a:effectLst/>
                        <a:latin typeface="Arial" charset="0"/>
                      </a:endParaRP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546100">
                <a:tc>
                  <a:txBody>
                    <a:bodyPr/>
                    <a:lstStyle/>
                    <a:p>
                      <a:pPr marL="0" marR="0" lvl="0" indent="0" algn="r" defTabSz="914400" rtl="0" eaLnBrk="0" fontAlgn="t" latinLnBrk="0" hangingPunct="0">
                        <a:lnSpc>
                          <a:spcPct val="100000"/>
                        </a:lnSpc>
                        <a:spcBef>
                          <a:spcPct val="0"/>
                        </a:spcBef>
                        <a:spcAft>
                          <a:spcPct val="0"/>
                        </a:spcAft>
                        <a:buClrTx/>
                        <a:buSzTx/>
                        <a:buFontTx/>
                        <a:buNone/>
                        <a:tabLst/>
                      </a:pPr>
                      <a:r>
                        <a:rPr kumimoji="0" lang="el-GR" sz="1400" b="0" i="0" u="none" strike="noStrike" cap="none" normalizeH="0" baseline="0">
                          <a:ln>
                            <a:noFill/>
                          </a:ln>
                          <a:solidFill>
                            <a:schemeClr val="tx1"/>
                          </a:solidFill>
                          <a:effectLst/>
                          <a:latin typeface="Arial" charset="0"/>
                          <a:cs typeface="Arial" charset="0"/>
                        </a:rPr>
                        <a:t>1</a:t>
                      </a:r>
                      <a:endParaRPr kumimoji="0" lang="el-GR" sz="1800" b="0" i="0" u="none" strike="noStrike" cap="none" normalizeH="0" baseline="0">
                        <a:ln>
                          <a:noFill/>
                        </a:ln>
                        <a:solidFill>
                          <a:schemeClr val="tx1"/>
                        </a:solidFill>
                        <a:effectLst/>
                        <a:latin typeface="Arial"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r" defTabSz="914400" rtl="0" eaLnBrk="0" fontAlgn="t" latinLnBrk="0" hangingPunct="0">
                        <a:lnSpc>
                          <a:spcPct val="100000"/>
                        </a:lnSpc>
                        <a:spcBef>
                          <a:spcPct val="0"/>
                        </a:spcBef>
                        <a:spcAft>
                          <a:spcPct val="0"/>
                        </a:spcAft>
                        <a:buClrTx/>
                        <a:buSzTx/>
                        <a:buFontTx/>
                        <a:buNone/>
                        <a:tabLst/>
                      </a:pPr>
                      <a:r>
                        <a:rPr kumimoji="0" lang="el-GR" sz="1400" b="0" i="0" u="none" strike="noStrike" cap="none" normalizeH="0" baseline="0">
                          <a:ln>
                            <a:noFill/>
                          </a:ln>
                          <a:solidFill>
                            <a:schemeClr val="tx1"/>
                          </a:solidFill>
                          <a:effectLst/>
                          <a:latin typeface="Arial" charset="0"/>
                          <a:cs typeface="Arial" charset="0"/>
                        </a:rPr>
                        <a:t>7</a:t>
                      </a:r>
                      <a:endParaRPr kumimoji="0" lang="el-GR" sz="1800" b="0" i="0" u="none" strike="noStrike" cap="none" normalizeH="0" baseline="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l-GR" sz="2800" b="0" i="0" u="none" strike="noStrike" cap="none" normalizeH="0" baseline="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l-GR" sz="2800" b="0" i="0" u="none" strike="noStrike" cap="none" normalizeH="0" baseline="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l-GR" sz="2800" b="0" i="0" u="none" strike="noStrike" cap="none" normalizeH="0" baseline="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l-GR" sz="2800" b="0" i="0" u="none" strike="noStrike" cap="none" normalizeH="0" baseline="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l-GR" sz="2800" b="0" i="0" u="none" strike="noStrike" cap="none" normalizeH="0" baseline="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l-GR" sz="2800" b="0" i="0" u="none" strike="noStrike" cap="none" normalizeH="0" baseline="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l-GR" sz="2800" b="0" i="0" u="none" strike="noStrike" cap="none" normalizeH="0" baseline="0">
                        <a:ln>
                          <a:noFill/>
                        </a:ln>
                        <a:solidFill>
                          <a:schemeClr val="tx1"/>
                        </a:solidFill>
                        <a:effectLst/>
                        <a:latin typeface="Arial" charset="0"/>
                      </a:endParaRP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546100">
                <a:tc>
                  <a:txBody>
                    <a:bodyPr/>
                    <a:lstStyle/>
                    <a:p>
                      <a:pPr marL="0" marR="0" lvl="0" indent="0" algn="r" defTabSz="914400" rtl="0" eaLnBrk="0" fontAlgn="t" latinLnBrk="0" hangingPunct="0">
                        <a:lnSpc>
                          <a:spcPct val="100000"/>
                        </a:lnSpc>
                        <a:spcBef>
                          <a:spcPct val="0"/>
                        </a:spcBef>
                        <a:spcAft>
                          <a:spcPct val="0"/>
                        </a:spcAft>
                        <a:buClrTx/>
                        <a:buSzTx/>
                        <a:buFontTx/>
                        <a:buNone/>
                        <a:tabLst/>
                      </a:pPr>
                      <a:r>
                        <a:rPr kumimoji="0" lang="el-GR" sz="1400" b="0" i="0" u="none" strike="noStrike" cap="none" normalizeH="0" baseline="0">
                          <a:ln>
                            <a:noFill/>
                          </a:ln>
                          <a:solidFill>
                            <a:schemeClr val="tx1"/>
                          </a:solidFill>
                          <a:effectLst/>
                          <a:latin typeface="Arial" charset="0"/>
                          <a:cs typeface="Arial" charset="0"/>
                        </a:rPr>
                        <a:t>2</a:t>
                      </a:r>
                      <a:endParaRPr kumimoji="0" lang="el-GR" sz="1800" b="0" i="0" u="none" strike="noStrike" cap="none" normalizeH="0" baseline="0">
                        <a:ln>
                          <a:noFill/>
                        </a:ln>
                        <a:solidFill>
                          <a:schemeClr val="tx1"/>
                        </a:solidFill>
                        <a:effectLst/>
                        <a:latin typeface="Arial"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r" defTabSz="914400" rtl="0" eaLnBrk="0" fontAlgn="t" latinLnBrk="0" hangingPunct="0">
                        <a:lnSpc>
                          <a:spcPct val="100000"/>
                        </a:lnSpc>
                        <a:spcBef>
                          <a:spcPct val="0"/>
                        </a:spcBef>
                        <a:spcAft>
                          <a:spcPct val="0"/>
                        </a:spcAft>
                        <a:buClrTx/>
                        <a:buSzTx/>
                        <a:buFontTx/>
                        <a:buNone/>
                        <a:tabLst/>
                      </a:pPr>
                      <a:r>
                        <a:rPr kumimoji="0" lang="el-GR" sz="1400" b="0" i="0" u="none" strike="noStrike" cap="none" normalizeH="0" baseline="0">
                          <a:ln>
                            <a:noFill/>
                          </a:ln>
                          <a:solidFill>
                            <a:schemeClr val="tx1"/>
                          </a:solidFill>
                          <a:effectLst/>
                          <a:latin typeface="Arial" charset="0"/>
                          <a:cs typeface="Arial" charset="0"/>
                        </a:rPr>
                        <a:t>10</a:t>
                      </a:r>
                      <a:endParaRPr kumimoji="0" lang="el-GR" sz="1800" b="0" i="0" u="none" strike="noStrike" cap="none" normalizeH="0" baseline="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l-GR" sz="2800" b="0" i="0" u="none" strike="noStrike" cap="none" normalizeH="0" baseline="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l-GR" sz="2800" b="0" i="0" u="none" strike="noStrike" cap="none" normalizeH="0" baseline="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l-GR" sz="2800" b="0" i="0" u="none" strike="noStrike" cap="none" normalizeH="0" baseline="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l-GR" sz="2800" b="0" i="0" u="none" strike="noStrike" cap="none" normalizeH="0" baseline="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l-GR" sz="2800" b="0" i="0" u="none" strike="noStrike" cap="none" normalizeH="0" baseline="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l-GR" sz="2800" b="0" i="0" u="none" strike="noStrike" cap="none" normalizeH="0" baseline="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l-GR" sz="2800" b="0" i="0" u="none" strike="noStrike" cap="none" normalizeH="0" baseline="0">
                        <a:ln>
                          <a:noFill/>
                        </a:ln>
                        <a:solidFill>
                          <a:schemeClr val="tx1"/>
                        </a:solidFill>
                        <a:effectLst/>
                        <a:latin typeface="Arial" charset="0"/>
                      </a:endParaRP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4"/>
                  </a:ext>
                </a:extLst>
              </a:tr>
              <a:tr h="547688">
                <a:tc>
                  <a:txBody>
                    <a:bodyPr/>
                    <a:lstStyle/>
                    <a:p>
                      <a:pPr marL="0" marR="0" lvl="0" indent="0" algn="r" defTabSz="914400" rtl="0" eaLnBrk="0" fontAlgn="t" latinLnBrk="0" hangingPunct="0">
                        <a:lnSpc>
                          <a:spcPct val="100000"/>
                        </a:lnSpc>
                        <a:spcBef>
                          <a:spcPct val="0"/>
                        </a:spcBef>
                        <a:spcAft>
                          <a:spcPct val="0"/>
                        </a:spcAft>
                        <a:buClrTx/>
                        <a:buSzTx/>
                        <a:buFontTx/>
                        <a:buNone/>
                        <a:tabLst/>
                      </a:pPr>
                      <a:r>
                        <a:rPr kumimoji="0" lang="el-GR" sz="1400" b="0" i="0" u="none" strike="noStrike" cap="none" normalizeH="0" baseline="0">
                          <a:ln>
                            <a:noFill/>
                          </a:ln>
                          <a:solidFill>
                            <a:schemeClr val="tx1"/>
                          </a:solidFill>
                          <a:effectLst/>
                          <a:latin typeface="Arial" charset="0"/>
                          <a:cs typeface="Arial" charset="0"/>
                        </a:rPr>
                        <a:t>3</a:t>
                      </a:r>
                      <a:endParaRPr kumimoji="0" lang="el-GR" sz="1800" b="0" i="0" u="none" strike="noStrike" cap="none" normalizeH="0" baseline="0">
                        <a:ln>
                          <a:noFill/>
                        </a:ln>
                        <a:solidFill>
                          <a:schemeClr val="tx1"/>
                        </a:solidFill>
                        <a:effectLst/>
                        <a:latin typeface="Arial"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r" defTabSz="914400" rtl="0" eaLnBrk="0" fontAlgn="t" latinLnBrk="0" hangingPunct="0">
                        <a:lnSpc>
                          <a:spcPct val="100000"/>
                        </a:lnSpc>
                        <a:spcBef>
                          <a:spcPct val="0"/>
                        </a:spcBef>
                        <a:spcAft>
                          <a:spcPct val="0"/>
                        </a:spcAft>
                        <a:buClrTx/>
                        <a:buSzTx/>
                        <a:buFontTx/>
                        <a:buNone/>
                        <a:tabLst/>
                      </a:pPr>
                      <a:r>
                        <a:rPr kumimoji="0" lang="el-GR" sz="1400" b="0" i="0" u="none" strike="noStrike" cap="none" normalizeH="0" baseline="0">
                          <a:ln>
                            <a:noFill/>
                          </a:ln>
                          <a:solidFill>
                            <a:schemeClr val="tx1"/>
                          </a:solidFill>
                          <a:effectLst/>
                          <a:latin typeface="Arial" charset="0"/>
                          <a:cs typeface="Arial" charset="0"/>
                        </a:rPr>
                        <a:t>8</a:t>
                      </a:r>
                      <a:endParaRPr kumimoji="0" lang="el-GR" sz="1800" b="0" i="0" u="none" strike="noStrike" cap="none" normalizeH="0" baseline="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l-GR" sz="2800" b="0" i="0" u="none" strike="noStrike" cap="none" normalizeH="0" baseline="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l-GR" sz="2800" b="0" i="0" u="none" strike="noStrike" cap="none" normalizeH="0" baseline="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l-GR" sz="2800" b="0" i="0" u="none" strike="noStrike" cap="none" normalizeH="0" baseline="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l-GR" sz="2800" b="0" i="0" u="none" strike="noStrike" cap="none" normalizeH="0" baseline="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l-GR" sz="2800" b="0" i="0" u="none" strike="noStrike" cap="none" normalizeH="0" baseline="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l-GR" sz="2800" b="0" i="0" u="none" strike="noStrike" cap="none" normalizeH="0" baseline="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l-GR" sz="2800" b="0" i="0" u="none" strike="noStrike" cap="none" normalizeH="0" baseline="0">
                        <a:ln>
                          <a:noFill/>
                        </a:ln>
                        <a:solidFill>
                          <a:schemeClr val="tx1"/>
                        </a:solidFill>
                        <a:effectLst/>
                        <a:latin typeface="Arial" charset="0"/>
                      </a:endParaRP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5"/>
                  </a:ext>
                </a:extLst>
              </a:tr>
              <a:tr h="546100">
                <a:tc>
                  <a:txBody>
                    <a:bodyPr/>
                    <a:lstStyle/>
                    <a:p>
                      <a:pPr marL="0" marR="0" lvl="0" indent="0" algn="r" defTabSz="914400" rtl="0" eaLnBrk="0" fontAlgn="t" latinLnBrk="0" hangingPunct="0">
                        <a:lnSpc>
                          <a:spcPct val="100000"/>
                        </a:lnSpc>
                        <a:spcBef>
                          <a:spcPct val="0"/>
                        </a:spcBef>
                        <a:spcAft>
                          <a:spcPct val="0"/>
                        </a:spcAft>
                        <a:buClrTx/>
                        <a:buSzTx/>
                        <a:buFontTx/>
                        <a:buNone/>
                        <a:tabLst/>
                      </a:pPr>
                      <a:r>
                        <a:rPr kumimoji="0" lang="el-GR" sz="1400" b="0" i="0" u="none" strike="noStrike" cap="none" normalizeH="0" baseline="0">
                          <a:ln>
                            <a:noFill/>
                          </a:ln>
                          <a:solidFill>
                            <a:schemeClr val="tx1"/>
                          </a:solidFill>
                          <a:effectLst/>
                          <a:latin typeface="Arial" charset="0"/>
                          <a:cs typeface="Arial" charset="0"/>
                        </a:rPr>
                        <a:t>4</a:t>
                      </a:r>
                      <a:endParaRPr kumimoji="0" lang="el-GR" sz="1800" b="0" i="0" u="none" strike="noStrike" cap="none" normalizeH="0" baseline="0">
                        <a:ln>
                          <a:noFill/>
                        </a:ln>
                        <a:solidFill>
                          <a:schemeClr val="tx1"/>
                        </a:solidFill>
                        <a:effectLst/>
                        <a:latin typeface="Arial"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r" defTabSz="914400" rtl="0" eaLnBrk="0" fontAlgn="t" latinLnBrk="0" hangingPunct="0">
                        <a:lnSpc>
                          <a:spcPct val="100000"/>
                        </a:lnSpc>
                        <a:spcBef>
                          <a:spcPct val="0"/>
                        </a:spcBef>
                        <a:spcAft>
                          <a:spcPct val="0"/>
                        </a:spcAft>
                        <a:buClrTx/>
                        <a:buSzTx/>
                        <a:buFontTx/>
                        <a:buNone/>
                        <a:tabLst/>
                      </a:pPr>
                      <a:r>
                        <a:rPr kumimoji="0" lang="el-GR" sz="1400" b="0" i="0" u="none" strike="noStrike" cap="none" normalizeH="0" baseline="0">
                          <a:ln>
                            <a:noFill/>
                          </a:ln>
                          <a:solidFill>
                            <a:schemeClr val="tx1"/>
                          </a:solidFill>
                          <a:effectLst/>
                          <a:latin typeface="Arial" charset="0"/>
                          <a:cs typeface="Arial" charset="0"/>
                        </a:rPr>
                        <a:t>7</a:t>
                      </a:r>
                      <a:endParaRPr kumimoji="0" lang="el-GR" sz="1800" b="0" i="0" u="none" strike="noStrike" cap="none" normalizeH="0" baseline="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l-GR" sz="2800" b="0" i="0" u="none" strike="noStrike" cap="none" normalizeH="0" baseline="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l-GR" sz="2800" b="0" i="0" u="none" strike="noStrike" cap="none" normalizeH="0" baseline="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l-GR" sz="2800" b="0" i="0" u="none" strike="noStrike" cap="none" normalizeH="0" baseline="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l-GR" sz="2800" b="0" i="0" u="none" strike="noStrike" cap="none" normalizeH="0" baseline="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l-GR" sz="2800" b="0" i="0" u="none" strike="noStrike" cap="none" normalizeH="0" baseline="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l-GR" sz="2800" b="0" i="0" u="none" strike="noStrike" cap="none" normalizeH="0" baseline="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l-GR" sz="2800" b="0" i="0" u="none" strike="noStrike" cap="none" normalizeH="0" baseline="0">
                        <a:ln>
                          <a:noFill/>
                        </a:ln>
                        <a:solidFill>
                          <a:schemeClr val="tx1"/>
                        </a:solidFill>
                        <a:effectLst/>
                        <a:latin typeface="Arial" charset="0"/>
                      </a:endParaRP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6"/>
                  </a:ext>
                </a:extLst>
              </a:tr>
              <a:tr h="547688">
                <a:tc>
                  <a:txBody>
                    <a:bodyPr/>
                    <a:lstStyle/>
                    <a:p>
                      <a:pPr marL="0" marR="0" lvl="0" indent="0" algn="r" defTabSz="914400" rtl="0" eaLnBrk="0" fontAlgn="t" latinLnBrk="0" hangingPunct="0">
                        <a:lnSpc>
                          <a:spcPct val="100000"/>
                        </a:lnSpc>
                        <a:spcBef>
                          <a:spcPct val="0"/>
                        </a:spcBef>
                        <a:spcAft>
                          <a:spcPct val="0"/>
                        </a:spcAft>
                        <a:buClrTx/>
                        <a:buSzTx/>
                        <a:buFontTx/>
                        <a:buNone/>
                        <a:tabLst/>
                      </a:pPr>
                      <a:r>
                        <a:rPr kumimoji="0" lang="el-GR" sz="1400" b="0" i="0" u="none" strike="noStrike" cap="none" normalizeH="0" baseline="0">
                          <a:ln>
                            <a:noFill/>
                          </a:ln>
                          <a:solidFill>
                            <a:schemeClr val="tx1"/>
                          </a:solidFill>
                          <a:effectLst/>
                          <a:latin typeface="Arial" charset="0"/>
                          <a:cs typeface="Arial" charset="0"/>
                        </a:rPr>
                        <a:t>5</a:t>
                      </a:r>
                      <a:endParaRPr kumimoji="0" lang="el-GR" sz="1800" b="0" i="0" u="none" strike="noStrike" cap="none" normalizeH="0" baseline="0">
                        <a:ln>
                          <a:noFill/>
                        </a:ln>
                        <a:solidFill>
                          <a:schemeClr val="tx1"/>
                        </a:solidFill>
                        <a:effectLst/>
                        <a:latin typeface="Arial"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r" defTabSz="914400" rtl="0" eaLnBrk="0" fontAlgn="t" latinLnBrk="0" hangingPunct="0">
                        <a:lnSpc>
                          <a:spcPct val="100000"/>
                        </a:lnSpc>
                        <a:spcBef>
                          <a:spcPct val="0"/>
                        </a:spcBef>
                        <a:spcAft>
                          <a:spcPct val="0"/>
                        </a:spcAft>
                        <a:buClrTx/>
                        <a:buSzTx/>
                        <a:buFontTx/>
                        <a:buNone/>
                        <a:tabLst/>
                      </a:pPr>
                      <a:r>
                        <a:rPr kumimoji="0" lang="el-GR" sz="1400" b="0" i="0" u="none" strike="noStrike" cap="none" normalizeH="0" baseline="0">
                          <a:ln>
                            <a:noFill/>
                          </a:ln>
                          <a:solidFill>
                            <a:schemeClr val="tx1"/>
                          </a:solidFill>
                          <a:effectLst/>
                          <a:latin typeface="Arial" charset="0"/>
                          <a:cs typeface="Arial" charset="0"/>
                        </a:rPr>
                        <a:t>3</a:t>
                      </a:r>
                      <a:endParaRPr kumimoji="0" lang="el-GR" sz="1800" b="0" i="0" u="none" strike="noStrike" cap="none" normalizeH="0" baseline="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l-GR" sz="2800" b="0" i="0" u="none" strike="noStrike" cap="none" normalizeH="0" baseline="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l-GR" sz="2800" b="0" i="0" u="none" strike="noStrike" cap="none" normalizeH="0" baseline="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l-GR" sz="2800" b="0" i="0" u="none" strike="noStrike" cap="none" normalizeH="0" baseline="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l-GR" sz="2800" b="0" i="0" u="none" strike="noStrike" cap="none" normalizeH="0" baseline="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l-GR" sz="2800" b="0" i="0" u="none" strike="noStrike" cap="none" normalizeH="0" baseline="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l-GR" sz="2800" b="0" i="0" u="none" strike="noStrike" cap="none" normalizeH="0" baseline="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l-GR" sz="2800" b="0" i="0" u="none" strike="noStrike" cap="none" normalizeH="0" baseline="0">
                        <a:ln>
                          <a:noFill/>
                        </a:ln>
                        <a:solidFill>
                          <a:schemeClr val="tx1"/>
                        </a:solidFill>
                        <a:effectLst/>
                        <a:latin typeface="Arial" charset="0"/>
                      </a:endParaRP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7"/>
                  </a:ext>
                </a:extLst>
              </a:tr>
              <a:tr h="5461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l-GR" sz="2800" b="0" i="0" u="none" strike="noStrike" cap="none" normalizeH="0" baseline="0" dirty="0">
                        <a:ln>
                          <a:noFill/>
                        </a:ln>
                        <a:solidFill>
                          <a:schemeClr val="tx1"/>
                        </a:solidFill>
                        <a:effectLst/>
                        <a:latin typeface="Arial" charset="0"/>
                      </a:endParaRPr>
                    </a:p>
                  </a:txBody>
                  <a:tcPr anchor="b"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l-GR" sz="2800" b="0" i="0" u="none" strike="noStrike" cap="none" normalizeH="0" baseline="0">
                        <a:ln>
                          <a:noFill/>
                        </a:ln>
                        <a:solidFill>
                          <a:schemeClr val="tx1"/>
                        </a:solidFill>
                        <a:effectLst/>
                        <a:latin typeface="Arial" charset="0"/>
                      </a:endParaRPr>
                    </a:p>
                  </a:txBody>
                  <a:tcPr anchor="b" horzOverflow="overflow">
                    <a:lnL>
                      <a:noFill/>
                    </a:lnL>
                    <a:lnR>
                      <a:noFill/>
                    </a:lnR>
                    <a:lnT>
                      <a:noFill/>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l-GR" sz="2800" b="0" i="0" u="none" strike="noStrike" cap="none" normalizeH="0" baseline="0">
                        <a:ln>
                          <a:noFill/>
                        </a:ln>
                        <a:solidFill>
                          <a:schemeClr val="tx1"/>
                        </a:solidFill>
                        <a:effectLst/>
                        <a:latin typeface="Arial" charset="0"/>
                      </a:endParaRPr>
                    </a:p>
                  </a:txBody>
                  <a:tcPr anchor="b" horzOverflow="overflow">
                    <a:lnL>
                      <a:noFill/>
                    </a:lnL>
                    <a:lnR>
                      <a:noFill/>
                    </a:lnR>
                    <a:lnT>
                      <a:noFill/>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l-GR" sz="2800" b="0" i="0" u="none" strike="noStrike" cap="none" normalizeH="0" baseline="0">
                        <a:ln>
                          <a:noFill/>
                        </a:ln>
                        <a:solidFill>
                          <a:schemeClr val="tx1"/>
                        </a:solidFill>
                        <a:effectLst/>
                        <a:latin typeface="Arial" charset="0"/>
                      </a:endParaRPr>
                    </a:p>
                  </a:txBody>
                  <a:tcPr anchor="b" horzOverflow="overflow">
                    <a:lnL>
                      <a:noFill/>
                    </a:lnL>
                    <a:lnR>
                      <a:noFill/>
                    </a:lnR>
                    <a:lnT>
                      <a:noFill/>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l-GR" sz="2800" b="0" i="0" u="none" strike="noStrike" cap="none" normalizeH="0" baseline="0">
                        <a:ln>
                          <a:noFill/>
                        </a:ln>
                        <a:solidFill>
                          <a:schemeClr val="tx1"/>
                        </a:solidFill>
                        <a:effectLst/>
                        <a:latin typeface="Arial" charset="0"/>
                      </a:endParaRPr>
                    </a:p>
                  </a:txBody>
                  <a:tcPr anchor="b" horzOverflow="overflow">
                    <a:lnL>
                      <a:noFill/>
                    </a:lnL>
                    <a:lnR>
                      <a:noFill/>
                    </a:lnR>
                    <a:lnT>
                      <a:noFill/>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l-GR" sz="2800" b="0" i="0" u="none" strike="noStrike" cap="none" normalizeH="0" baseline="0">
                        <a:ln>
                          <a:noFill/>
                        </a:ln>
                        <a:solidFill>
                          <a:schemeClr val="tx1"/>
                        </a:solidFill>
                        <a:effectLst/>
                        <a:latin typeface="Arial" charset="0"/>
                      </a:endParaRPr>
                    </a:p>
                  </a:txBody>
                  <a:tcPr anchor="b" horzOverflow="overflow">
                    <a:lnL>
                      <a:noFill/>
                    </a:lnL>
                    <a:lnR>
                      <a:noFill/>
                    </a:lnR>
                    <a:lnT>
                      <a:noFill/>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l-GR" sz="2800" b="0" i="0" u="none" strike="noStrike" cap="none" normalizeH="0" baseline="0">
                        <a:ln>
                          <a:noFill/>
                        </a:ln>
                        <a:solidFill>
                          <a:schemeClr val="tx1"/>
                        </a:solidFill>
                        <a:effectLst/>
                        <a:latin typeface="Arial" charset="0"/>
                      </a:endParaRPr>
                    </a:p>
                  </a:txBody>
                  <a:tcPr anchor="b" horzOverflow="overflow">
                    <a:lnL>
                      <a:noFill/>
                    </a:lnL>
                    <a:lnR>
                      <a:noFill/>
                    </a:lnR>
                    <a:lnT>
                      <a:noFill/>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l-GR" sz="2800" b="0" i="0" u="none" strike="noStrike" cap="none" normalizeH="0" baseline="0">
                        <a:ln>
                          <a:noFill/>
                        </a:ln>
                        <a:solidFill>
                          <a:schemeClr val="tx1"/>
                        </a:solidFill>
                        <a:effectLst/>
                        <a:latin typeface="Arial" charset="0"/>
                      </a:endParaRPr>
                    </a:p>
                  </a:txBody>
                  <a:tcPr anchor="b" horzOverflow="overflow">
                    <a:lnL>
                      <a:noFill/>
                    </a:lnL>
                    <a:lnR>
                      <a:noFill/>
                    </a:lnR>
                    <a:lnT>
                      <a:noFill/>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l-GR" sz="2800" b="0" i="0" u="none" strike="noStrike" cap="none" normalizeH="0" baseline="0" dirty="0">
                        <a:ln>
                          <a:noFill/>
                        </a:ln>
                        <a:solidFill>
                          <a:schemeClr val="tx1"/>
                        </a:solidFill>
                        <a:effectLst/>
                        <a:latin typeface="Arial" charset="0"/>
                      </a:endParaRPr>
                    </a:p>
                  </a:txBody>
                  <a:tcPr anchor="b"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8"/>
                  </a:ext>
                </a:extLst>
              </a:tr>
            </a:tbl>
          </a:graphicData>
        </a:graphic>
      </p:graphicFrame>
      <p:graphicFrame>
        <p:nvGraphicFramePr>
          <p:cNvPr id="336053" name="Group 181"/>
          <p:cNvGraphicFramePr>
            <a:graphicFrameLocks noGrp="1"/>
          </p:cNvGraphicFramePr>
          <p:nvPr/>
        </p:nvGraphicFramePr>
        <p:xfrm>
          <a:off x="4727575" y="1125538"/>
          <a:ext cx="609600" cy="518160"/>
        </p:xfrm>
        <a:graphic>
          <a:graphicData uri="http://schemas.openxmlformats.org/drawingml/2006/table">
            <a:tbl>
              <a:tblPr/>
              <a:tblGrid>
                <a:gridCol w="609600">
                  <a:extLst>
                    <a:ext uri="{9D8B030D-6E8A-4147-A177-3AD203B41FA5}">
                      <a16:colId xmlns:a16="http://schemas.microsoft.com/office/drawing/2014/main" val="20000"/>
                    </a:ext>
                  </a:extLst>
                </a:gridCol>
              </a:tblGrid>
              <a:tr h="1714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l-GR" sz="2800" b="0" i="0" u="none" strike="noStrike" cap="none" normalizeH="0" baseline="0">
                        <a:ln>
                          <a:noFill/>
                        </a:ln>
                        <a:solidFill>
                          <a:schemeClr val="tx1"/>
                        </a:solidFill>
                        <a:effectLst/>
                        <a:latin typeface="Arial" charset="0"/>
                      </a:endParaRPr>
                    </a:p>
                  </a:txBody>
                  <a:tcPr anchor="b" horzOverflow="overflow">
                    <a:lnL cap="flat">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pic>
        <p:nvPicPr>
          <p:cNvPr id="14419" name="Picture 8" descr="clip_image001"/>
          <p:cNvPicPr>
            <a:picLocks noChangeAspect="1" noChangeArrowheads="1"/>
          </p:cNvPicPr>
          <p:nvPr/>
        </p:nvPicPr>
        <p:blipFill>
          <a:blip r:embed="rId2"/>
          <a:srcRect/>
          <a:stretch>
            <a:fillRect/>
          </a:stretch>
        </p:blipFill>
        <p:spPr bwMode="auto">
          <a:xfrm>
            <a:off x="7326671" y="1643698"/>
            <a:ext cx="3695700" cy="2971800"/>
          </a:xfrm>
          <a:prstGeom prst="rect">
            <a:avLst/>
          </a:prstGeom>
          <a:noFill/>
          <a:ln w="9525">
            <a:noFill/>
            <a:miter lim="800000"/>
            <a:headEnd/>
            <a:tailEnd/>
          </a:ln>
        </p:spPr>
      </p:pic>
      <p:sp>
        <p:nvSpPr>
          <p:cNvPr id="6" name="5 - TextBox"/>
          <p:cNvSpPr txBox="1"/>
          <p:nvPr/>
        </p:nvSpPr>
        <p:spPr>
          <a:xfrm>
            <a:off x="1881158" y="500043"/>
            <a:ext cx="5941498" cy="646331"/>
          </a:xfrm>
          <a:prstGeom prst="rect">
            <a:avLst/>
          </a:prstGeom>
          <a:noFill/>
        </p:spPr>
        <p:txBody>
          <a:bodyPr wrap="none" rtlCol="0">
            <a:spAutoFit/>
          </a:bodyPr>
          <a:lstStyle/>
          <a:p>
            <a:r>
              <a:rPr lang="el-GR" dirty="0"/>
              <a:t>ΔΙΑΓΡΑΜΜΑ ΣΗΜΕΙΩΝ: ΕΝΔΕΙΚΝΥΤΑΙ ΓΙΑ ΠΟΣΟΤΙΚΑ ΔΙΑΚΡΙΤΑ</a:t>
            </a:r>
          </a:p>
          <a:p>
            <a:r>
              <a:rPr lang="el-GR" dirty="0"/>
              <a:t> ΔΕΔΟΜΕΝΑ ΜΙΚΡΟΥ ΑΡΙΘΜΟΥ</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marL="484632">
              <a:defRPr/>
            </a:pPr>
            <a:r>
              <a:rPr lang="el-GR" sz="2800" dirty="0"/>
              <a:t>ΠΑΡΟΥΣΙΑΣ ΔΥΟ ΠΟΣΟΤΙΚΩΝ :ΔΙΑΓΡΑΜΜΑΤΑ ΔΙΑΣΚΟΡΠΙΣΜΟΥ</a:t>
            </a:r>
          </a:p>
        </p:txBody>
      </p:sp>
      <p:pic>
        <p:nvPicPr>
          <p:cNvPr id="198659" name="Picture 2" descr="https://saylordotorg.github.io/text_introductory-statistics/section_14/07aa5db140b70615a15e8631c2d7a2c4.jpg"/>
          <p:cNvPicPr>
            <a:picLocks noGrp="1" noChangeAspect="1" noChangeArrowheads="1"/>
          </p:cNvPicPr>
          <p:nvPr>
            <p:ph sz="quarter" idx="1"/>
          </p:nvPr>
        </p:nvPicPr>
        <p:blipFill>
          <a:blip r:embed="rId2"/>
          <a:stretch>
            <a:fillRect/>
          </a:stretch>
        </p:blipFill>
        <p:spPr>
          <a:xfrm>
            <a:off x="3004381" y="1830070"/>
            <a:ext cx="6542116" cy="4526280"/>
          </a:xfrm>
        </p:spPr>
      </p:pic>
      <p:sp>
        <p:nvSpPr>
          <p:cNvPr id="4" name="3 - Θέση αριθμού διαφάνειας"/>
          <p:cNvSpPr>
            <a:spLocks noGrp="1"/>
          </p:cNvSpPr>
          <p:nvPr>
            <p:ph type="sldNum" sz="quarter" idx="12"/>
          </p:nvPr>
        </p:nvSpPr>
        <p:spPr/>
        <p:txBody>
          <a:bodyPr/>
          <a:lstStyle/>
          <a:p>
            <a:fld id="{B85A6F1F-527D-41C5-9687-72CDCEC082B5}" type="slidenum">
              <a:rPr lang="el-GR" smtClean="0"/>
              <a:pPr/>
              <a:t>54</a:t>
            </a:fld>
            <a:endParaRPr lang="el-GR"/>
          </a:p>
        </p:txBody>
      </p:sp>
    </p:spTree>
    <p:extLst>
      <p:ext uri="{BB962C8B-B14F-4D97-AF65-F5344CB8AC3E}">
        <p14:creationId xmlns:p14="http://schemas.microsoft.com/office/powerpoint/2010/main" val="271057244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1" name="Rectangle 2"/>
          <p:cNvSpPr>
            <a:spLocks noGrp="1" noChangeArrowheads="1"/>
          </p:cNvSpPr>
          <p:nvPr>
            <p:ph type="title"/>
          </p:nvPr>
        </p:nvSpPr>
        <p:spPr/>
        <p:txBody>
          <a:bodyPr>
            <a:normAutofit/>
          </a:bodyPr>
          <a:lstStyle/>
          <a:p>
            <a:pPr>
              <a:defRPr/>
            </a:pPr>
            <a:r>
              <a:rPr lang="el-GR" dirty="0"/>
              <a:t>ΓΡΑΦΙΚΗ ΠΑΡΟΥΣΙΑΣΗ ΧΡΟΝΟΣΕΙΡΩΝ  </a:t>
            </a:r>
          </a:p>
        </p:txBody>
      </p:sp>
      <p:sp>
        <p:nvSpPr>
          <p:cNvPr id="186370" name="Rectangle 6"/>
          <p:cNvSpPr>
            <a:spLocks noGrp="1" noChangeArrowheads="1"/>
          </p:cNvSpPr>
          <p:nvPr>
            <p:ph type="sldNum" sz="quarter" idx="12"/>
          </p:nvPr>
        </p:nvSpPr>
        <p:spPr>
          <a:noFill/>
        </p:spPr>
        <p:txBody>
          <a:bodyPr/>
          <a:lstStyle/>
          <a:p>
            <a:pPr>
              <a:defRPr/>
            </a:pPr>
            <a:fld id="{E8E6F418-F7F4-4515-9574-73D487701363}" type="slidenum">
              <a:rPr lang="el-GR"/>
              <a:pPr>
                <a:defRPr/>
              </a:pPr>
              <a:t>55</a:t>
            </a:fld>
            <a:endParaRPr lang="el-GR"/>
          </a:p>
        </p:txBody>
      </p:sp>
      <p:sp>
        <p:nvSpPr>
          <p:cNvPr id="199684" name="Rectangle 3"/>
          <p:cNvSpPr>
            <a:spLocks noGrp="1" noChangeArrowheads="1"/>
          </p:cNvSpPr>
          <p:nvPr>
            <p:ph sz="quarter" idx="1"/>
          </p:nvPr>
        </p:nvSpPr>
        <p:spPr>
          <a:xfrm>
            <a:off x="1847850" y="1916113"/>
            <a:ext cx="8229600" cy="4525962"/>
          </a:xfrm>
        </p:spPr>
        <p:txBody>
          <a:bodyPr/>
          <a:lstStyle/>
          <a:p>
            <a:pPr eaLnBrk="1" hangingPunct="1"/>
            <a:r>
              <a:rPr lang="el-GR"/>
              <a:t>1. Χρονογράμματα ή γραμμογραφήματα (</a:t>
            </a:r>
            <a:r>
              <a:rPr lang="en-US"/>
              <a:t>line charts)</a:t>
            </a:r>
          </a:p>
          <a:p>
            <a:pPr eaLnBrk="1" hangingPunct="1"/>
            <a:r>
              <a:rPr lang="en-US"/>
              <a:t>2. </a:t>
            </a:r>
            <a:r>
              <a:rPr lang="el-GR"/>
              <a:t>Ραβδογράμματα</a:t>
            </a:r>
          </a:p>
          <a:p>
            <a:pPr eaLnBrk="1" hangingPunct="1"/>
            <a:r>
              <a:rPr lang="el-GR"/>
              <a:t>3. Διαγράμματα επιφανειών</a:t>
            </a:r>
          </a:p>
        </p:txBody>
      </p:sp>
      <p:sp>
        <p:nvSpPr>
          <p:cNvPr id="199685" name="4 - Θέση αριθμού διαφάνειας"/>
          <p:cNvSpPr txBox="1">
            <a:spLocks noGrp="1"/>
          </p:cNvSpPr>
          <p:nvPr/>
        </p:nvSpPr>
        <p:spPr bwMode="auto">
          <a:xfrm>
            <a:off x="8077200" y="6245225"/>
            <a:ext cx="2133600" cy="476250"/>
          </a:xfrm>
          <a:prstGeom prst="rect">
            <a:avLst/>
          </a:prstGeom>
          <a:noFill/>
          <a:ln w="9525">
            <a:noFill/>
            <a:miter lim="800000"/>
            <a:headEnd/>
            <a:tailEnd/>
          </a:ln>
        </p:spPr>
        <p:txBody>
          <a:bodyPr/>
          <a:lstStyle/>
          <a:p>
            <a:pPr algn="r"/>
            <a:fld id="{B155CC48-0138-485B-B57D-417DA41FD96C}" type="slidenum">
              <a:rPr lang="el-GR" sz="1400"/>
              <a:pPr algn="r"/>
              <a:t>55</a:t>
            </a:fld>
            <a:endParaRPr lang="el-GR" sz="140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5" name="Rectangle 60"/>
          <p:cNvSpPr>
            <a:spLocks noGrp="1" noChangeArrowheads="1"/>
          </p:cNvSpPr>
          <p:nvPr>
            <p:ph type="title"/>
          </p:nvPr>
        </p:nvSpPr>
        <p:spPr/>
        <p:txBody>
          <a:bodyPr>
            <a:normAutofit fontScale="90000"/>
          </a:bodyPr>
          <a:lstStyle/>
          <a:p>
            <a:pPr>
              <a:defRPr/>
            </a:pPr>
            <a:r>
              <a:rPr lang="el-GR" dirty="0"/>
              <a:t>ΠΑΡΑΔΕΙΓΜΑ ΑΠΕΙΚΟΝΙΣΗΣ ΧΡΟΝΟΛΟΓΙΚΩΝ ΔΕΔΟΜΕΝΩΝ</a:t>
            </a:r>
          </a:p>
        </p:txBody>
      </p:sp>
      <p:graphicFrame>
        <p:nvGraphicFramePr>
          <p:cNvPr id="51259" name="Group 59"/>
          <p:cNvGraphicFramePr>
            <a:graphicFrameLocks noGrp="1"/>
          </p:cNvGraphicFramePr>
          <p:nvPr>
            <p:ph type="tbl" idx="1"/>
          </p:nvPr>
        </p:nvGraphicFramePr>
        <p:xfrm>
          <a:off x="1524000" y="1412875"/>
          <a:ext cx="8229600" cy="4525964"/>
        </p:xfrm>
        <a:graphic>
          <a:graphicData uri="http://schemas.openxmlformats.org/drawingml/2006/table">
            <a:tbl>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1346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2800" b="0" i="0" u="none" strike="noStrike" cap="none" normalizeH="0" baseline="0">
                        <a:ln>
                          <a:noFill/>
                        </a:ln>
                        <a:solidFill>
                          <a:schemeClr val="tx1"/>
                        </a:solidFill>
                        <a:effectLst/>
                        <a:latin typeface="Arial" charset="0"/>
                      </a:endParaRPr>
                    </a:p>
                  </a:txBody>
                  <a:tcPr anchor="b" horzOverflow="overflow">
                    <a:lnL cap="flat">
                      <a:noFill/>
                    </a:lnL>
                    <a:lnR>
                      <a:noFill/>
                    </a:lnR>
                    <a:lnT cap="flat">
                      <a:noFill/>
                    </a:lnT>
                    <a:lnB>
                      <a:noFill/>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l-GR" sz="1800" b="0" i="0" u="none" strike="noStrike" cap="none" normalizeH="0" baseline="0">
                          <a:ln>
                            <a:noFill/>
                          </a:ln>
                          <a:solidFill>
                            <a:schemeClr val="tx1"/>
                          </a:solidFill>
                          <a:effectLst/>
                          <a:latin typeface="Arial" charset="0"/>
                          <a:cs typeface="Arial" charset="0"/>
                        </a:rPr>
                        <a:t>ΑΣΤΙΚΕΣ</a:t>
                      </a:r>
                      <a:endParaRPr kumimoji="0" lang="el-GR" sz="1800" b="0" i="0" u="none" strike="noStrike" cap="none" normalizeH="0" baseline="0">
                        <a:ln>
                          <a:noFill/>
                        </a:ln>
                        <a:solidFill>
                          <a:schemeClr val="tx1"/>
                        </a:solidFill>
                        <a:effectLst/>
                        <a:latin typeface="Arial" charset="0"/>
                      </a:endParaRPr>
                    </a:p>
                  </a:txBody>
                  <a:tcPr anchor="b" horzOverflow="overflow">
                    <a:lnL>
                      <a:noFill/>
                    </a:lnL>
                    <a:lnR>
                      <a:noFill/>
                    </a:lnR>
                    <a:lnT cap="flat">
                      <a:noFill/>
                    </a:lnT>
                    <a:lnB>
                      <a:noFill/>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l-GR" sz="1800" b="0" i="0" u="none" strike="noStrike" cap="none" normalizeH="0" baseline="0">
                          <a:ln>
                            <a:noFill/>
                          </a:ln>
                          <a:solidFill>
                            <a:schemeClr val="tx1"/>
                          </a:solidFill>
                          <a:effectLst/>
                          <a:latin typeface="Arial" charset="0"/>
                          <a:cs typeface="Arial" charset="0"/>
                        </a:rPr>
                        <a:t>ΗΜΙΑΣΤΙΚΕΣ</a:t>
                      </a:r>
                      <a:endParaRPr kumimoji="0" lang="el-GR" sz="1800" b="0" i="0" u="none" strike="noStrike" cap="none" normalizeH="0" baseline="0">
                        <a:ln>
                          <a:noFill/>
                        </a:ln>
                        <a:solidFill>
                          <a:schemeClr val="tx1"/>
                        </a:solidFill>
                        <a:effectLst/>
                        <a:latin typeface="Arial" charset="0"/>
                      </a:endParaRPr>
                    </a:p>
                  </a:txBody>
                  <a:tcPr anchor="b" horzOverflow="overflow">
                    <a:lnL>
                      <a:noFill/>
                    </a:lnL>
                    <a:lnR>
                      <a:noFill/>
                    </a:lnR>
                    <a:lnT cap="flat">
                      <a:noFill/>
                    </a:lnT>
                    <a:lnB>
                      <a:noFill/>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l-GR" sz="1800" b="0" i="0" u="none" strike="noStrike" cap="none" normalizeH="0" baseline="0">
                          <a:ln>
                            <a:noFill/>
                          </a:ln>
                          <a:solidFill>
                            <a:schemeClr val="tx1"/>
                          </a:solidFill>
                          <a:effectLst/>
                          <a:latin typeface="Arial" charset="0"/>
                          <a:cs typeface="Arial" charset="0"/>
                        </a:rPr>
                        <a:t>ΑΓΡΟΤΙΚΕΣ</a:t>
                      </a:r>
                      <a:endParaRPr kumimoji="0" lang="el-GR" sz="1800" b="0" i="0" u="none" strike="noStrike" cap="none" normalizeH="0" baseline="0">
                        <a:ln>
                          <a:noFill/>
                        </a:ln>
                        <a:solidFill>
                          <a:schemeClr val="tx1"/>
                        </a:solidFill>
                        <a:effectLst/>
                        <a:latin typeface="Arial" charset="0"/>
                      </a:endParaRPr>
                    </a:p>
                  </a:txBody>
                  <a:tcPr anchor="b"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636588">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l-GR" sz="1800" b="0" i="0" u="none" strike="noStrike" cap="none" normalizeH="0" baseline="0">
                          <a:ln>
                            <a:noFill/>
                          </a:ln>
                          <a:solidFill>
                            <a:schemeClr val="tx1"/>
                          </a:solidFill>
                          <a:effectLst/>
                          <a:latin typeface="Arial" charset="0"/>
                          <a:cs typeface="Arial" charset="0"/>
                        </a:rPr>
                        <a:t>1951</a:t>
                      </a:r>
                      <a:endParaRPr kumimoji="0" lang="el-GR" sz="1800" b="0" i="0" u="none" strike="noStrike" cap="none" normalizeH="0" baseline="0">
                        <a:ln>
                          <a:noFill/>
                        </a:ln>
                        <a:solidFill>
                          <a:schemeClr val="tx1"/>
                        </a:solidFill>
                        <a:effectLst/>
                        <a:latin typeface="Arial"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l-GR" sz="1800" b="0" i="0" u="none" strike="noStrike" cap="none" normalizeH="0" baseline="0">
                          <a:ln>
                            <a:noFill/>
                          </a:ln>
                          <a:solidFill>
                            <a:schemeClr val="tx1"/>
                          </a:solidFill>
                          <a:effectLst/>
                          <a:latin typeface="Arial" charset="0"/>
                          <a:cs typeface="Arial" charset="0"/>
                        </a:rPr>
                        <a:t>38</a:t>
                      </a:r>
                      <a:endParaRPr kumimoji="0" lang="el-GR" sz="1800" b="0" i="0" u="none" strike="noStrike" cap="none" normalizeH="0" baseline="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l-GR" sz="1800" b="0" i="0" u="none" strike="noStrike" cap="none" normalizeH="0" baseline="0">
                          <a:ln>
                            <a:noFill/>
                          </a:ln>
                          <a:solidFill>
                            <a:schemeClr val="tx1"/>
                          </a:solidFill>
                          <a:effectLst/>
                          <a:latin typeface="Arial" charset="0"/>
                          <a:cs typeface="Arial" charset="0"/>
                        </a:rPr>
                        <a:t>15</a:t>
                      </a:r>
                      <a:endParaRPr kumimoji="0" lang="el-GR" sz="1800" b="0" i="0" u="none" strike="noStrike" cap="none" normalizeH="0" baseline="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l-GR" sz="1800" b="0" i="0" u="none" strike="noStrike" cap="none" normalizeH="0" baseline="0">
                          <a:ln>
                            <a:noFill/>
                          </a:ln>
                          <a:solidFill>
                            <a:schemeClr val="tx1"/>
                          </a:solidFill>
                          <a:effectLst/>
                          <a:latin typeface="Arial" charset="0"/>
                          <a:cs typeface="Arial" charset="0"/>
                        </a:rPr>
                        <a:t>47</a:t>
                      </a:r>
                      <a:endParaRPr kumimoji="0" lang="el-GR" sz="1800" b="0" i="0" u="none" strike="noStrike" cap="none" normalizeH="0" baseline="0">
                        <a:ln>
                          <a:noFill/>
                        </a:ln>
                        <a:solidFill>
                          <a:schemeClr val="tx1"/>
                        </a:solidFill>
                        <a:effectLst/>
                        <a:latin typeface="Arial" charset="0"/>
                      </a:endParaRP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635000">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l-GR" sz="1800" b="0" i="0" u="none" strike="noStrike" cap="none" normalizeH="0" baseline="0">
                          <a:ln>
                            <a:noFill/>
                          </a:ln>
                          <a:solidFill>
                            <a:schemeClr val="tx1"/>
                          </a:solidFill>
                          <a:effectLst/>
                          <a:latin typeface="Arial" charset="0"/>
                          <a:cs typeface="Arial" charset="0"/>
                        </a:rPr>
                        <a:t>1961</a:t>
                      </a:r>
                      <a:endParaRPr kumimoji="0" lang="el-GR" sz="1800" b="0" i="0" u="none" strike="noStrike" cap="none" normalizeH="0" baseline="0">
                        <a:ln>
                          <a:noFill/>
                        </a:ln>
                        <a:solidFill>
                          <a:schemeClr val="tx1"/>
                        </a:solidFill>
                        <a:effectLst/>
                        <a:latin typeface="Arial"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l-GR" sz="1800" b="0" i="0" u="none" strike="noStrike" cap="none" normalizeH="0" baseline="0">
                          <a:ln>
                            <a:noFill/>
                          </a:ln>
                          <a:solidFill>
                            <a:schemeClr val="tx1"/>
                          </a:solidFill>
                          <a:effectLst/>
                          <a:latin typeface="Arial" charset="0"/>
                          <a:cs typeface="Arial" charset="0"/>
                        </a:rPr>
                        <a:t>43</a:t>
                      </a:r>
                      <a:endParaRPr kumimoji="0" lang="el-GR" sz="1800" b="0" i="0" u="none" strike="noStrike" cap="none" normalizeH="0" baseline="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l-GR" sz="1800" b="0" i="0" u="none" strike="noStrike" cap="none" normalizeH="0" baseline="0">
                          <a:ln>
                            <a:noFill/>
                          </a:ln>
                          <a:solidFill>
                            <a:schemeClr val="tx1"/>
                          </a:solidFill>
                          <a:effectLst/>
                          <a:latin typeface="Arial" charset="0"/>
                          <a:cs typeface="Arial" charset="0"/>
                        </a:rPr>
                        <a:t>13</a:t>
                      </a:r>
                      <a:endParaRPr kumimoji="0" lang="el-GR" sz="1800" b="0" i="0" u="none" strike="noStrike" cap="none" normalizeH="0" baseline="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l-GR" sz="1800" b="0" i="0" u="none" strike="noStrike" cap="none" normalizeH="0" baseline="0">
                          <a:ln>
                            <a:noFill/>
                          </a:ln>
                          <a:solidFill>
                            <a:schemeClr val="tx1"/>
                          </a:solidFill>
                          <a:effectLst/>
                          <a:latin typeface="Arial" charset="0"/>
                          <a:cs typeface="Arial" charset="0"/>
                        </a:rPr>
                        <a:t>44</a:t>
                      </a:r>
                      <a:endParaRPr kumimoji="0" lang="el-GR" sz="1800" b="0" i="0" u="none" strike="noStrike" cap="none" normalizeH="0" baseline="0">
                        <a:ln>
                          <a:noFill/>
                        </a:ln>
                        <a:solidFill>
                          <a:schemeClr val="tx1"/>
                        </a:solidFill>
                        <a:effectLst/>
                        <a:latin typeface="Arial" charset="0"/>
                      </a:endParaRP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636588">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l-GR" sz="1800" b="0" i="0" u="none" strike="noStrike" cap="none" normalizeH="0" baseline="0">
                          <a:ln>
                            <a:noFill/>
                          </a:ln>
                          <a:solidFill>
                            <a:schemeClr val="tx1"/>
                          </a:solidFill>
                          <a:effectLst/>
                          <a:latin typeface="Arial" charset="0"/>
                          <a:cs typeface="Arial" charset="0"/>
                        </a:rPr>
                        <a:t>1971</a:t>
                      </a:r>
                      <a:endParaRPr kumimoji="0" lang="el-GR" sz="1800" b="0" i="0" u="none" strike="noStrike" cap="none" normalizeH="0" baseline="0">
                        <a:ln>
                          <a:noFill/>
                        </a:ln>
                        <a:solidFill>
                          <a:schemeClr val="tx1"/>
                        </a:solidFill>
                        <a:effectLst/>
                        <a:latin typeface="Arial"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l-GR" sz="1800" b="0" i="0" u="none" strike="noStrike" cap="none" normalizeH="0" baseline="0">
                          <a:ln>
                            <a:noFill/>
                          </a:ln>
                          <a:solidFill>
                            <a:schemeClr val="tx1"/>
                          </a:solidFill>
                          <a:effectLst/>
                          <a:latin typeface="Arial" charset="0"/>
                          <a:cs typeface="Arial" charset="0"/>
                        </a:rPr>
                        <a:t>53</a:t>
                      </a:r>
                      <a:endParaRPr kumimoji="0" lang="el-GR" sz="1800" b="0" i="0" u="none" strike="noStrike" cap="none" normalizeH="0" baseline="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l-GR" sz="1800" b="0" i="0" u="none" strike="noStrike" cap="none" normalizeH="0" baseline="0">
                          <a:ln>
                            <a:noFill/>
                          </a:ln>
                          <a:solidFill>
                            <a:schemeClr val="tx1"/>
                          </a:solidFill>
                          <a:effectLst/>
                          <a:latin typeface="Arial" charset="0"/>
                          <a:cs typeface="Arial" charset="0"/>
                        </a:rPr>
                        <a:t>12</a:t>
                      </a:r>
                      <a:endParaRPr kumimoji="0" lang="el-GR" sz="1800" b="0" i="0" u="none" strike="noStrike" cap="none" normalizeH="0" baseline="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l-GR" sz="1800" b="0" i="0" u="none" strike="noStrike" cap="none" normalizeH="0" baseline="0">
                          <a:ln>
                            <a:noFill/>
                          </a:ln>
                          <a:solidFill>
                            <a:schemeClr val="tx1"/>
                          </a:solidFill>
                          <a:effectLst/>
                          <a:latin typeface="Arial" charset="0"/>
                          <a:cs typeface="Arial" charset="0"/>
                        </a:rPr>
                        <a:t>35</a:t>
                      </a:r>
                      <a:endParaRPr kumimoji="0" lang="el-GR" sz="1800" b="0" i="0" u="none" strike="noStrike" cap="none" normalizeH="0" baseline="0">
                        <a:ln>
                          <a:noFill/>
                        </a:ln>
                        <a:solidFill>
                          <a:schemeClr val="tx1"/>
                        </a:solidFill>
                        <a:effectLst/>
                        <a:latin typeface="Arial" charset="0"/>
                      </a:endParaRP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635000">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l-GR" sz="1800" b="0" i="0" u="none" strike="noStrike" cap="none" normalizeH="0" baseline="0">
                          <a:ln>
                            <a:noFill/>
                          </a:ln>
                          <a:solidFill>
                            <a:schemeClr val="tx1"/>
                          </a:solidFill>
                          <a:effectLst/>
                          <a:latin typeface="Arial" charset="0"/>
                          <a:cs typeface="Arial" charset="0"/>
                        </a:rPr>
                        <a:t>1981</a:t>
                      </a:r>
                      <a:endParaRPr kumimoji="0" lang="el-GR" sz="1800" b="0" i="0" u="none" strike="noStrike" cap="none" normalizeH="0" baseline="0">
                        <a:ln>
                          <a:noFill/>
                        </a:ln>
                        <a:solidFill>
                          <a:schemeClr val="tx1"/>
                        </a:solidFill>
                        <a:effectLst/>
                        <a:latin typeface="Arial"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l-GR" sz="1800" b="0" i="0" u="none" strike="noStrike" cap="none" normalizeH="0" baseline="0">
                          <a:ln>
                            <a:noFill/>
                          </a:ln>
                          <a:solidFill>
                            <a:schemeClr val="tx1"/>
                          </a:solidFill>
                          <a:effectLst/>
                          <a:latin typeface="Arial" charset="0"/>
                          <a:cs typeface="Arial" charset="0"/>
                        </a:rPr>
                        <a:t>58</a:t>
                      </a:r>
                      <a:endParaRPr kumimoji="0" lang="el-GR" sz="1800" b="0" i="0" u="none" strike="noStrike" cap="none" normalizeH="0" baseline="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l-GR" sz="1800" b="0" i="0" u="none" strike="noStrike" cap="none" normalizeH="0" baseline="0">
                          <a:ln>
                            <a:noFill/>
                          </a:ln>
                          <a:solidFill>
                            <a:schemeClr val="tx1"/>
                          </a:solidFill>
                          <a:effectLst/>
                          <a:latin typeface="Arial" charset="0"/>
                          <a:cs typeface="Arial" charset="0"/>
                        </a:rPr>
                        <a:t>12</a:t>
                      </a:r>
                      <a:endParaRPr kumimoji="0" lang="el-GR" sz="1800" b="0" i="0" u="none" strike="noStrike" cap="none" normalizeH="0" baseline="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l-GR" sz="1800" b="0" i="0" u="none" strike="noStrike" cap="none" normalizeH="0" baseline="0">
                          <a:ln>
                            <a:noFill/>
                          </a:ln>
                          <a:solidFill>
                            <a:schemeClr val="tx1"/>
                          </a:solidFill>
                          <a:effectLst/>
                          <a:latin typeface="Arial" charset="0"/>
                          <a:cs typeface="Arial" charset="0"/>
                        </a:rPr>
                        <a:t>30</a:t>
                      </a:r>
                      <a:endParaRPr kumimoji="0" lang="el-GR" sz="1800" b="0" i="0" u="none" strike="noStrike" cap="none" normalizeH="0" baseline="0">
                        <a:ln>
                          <a:noFill/>
                        </a:ln>
                        <a:solidFill>
                          <a:schemeClr val="tx1"/>
                        </a:solidFill>
                        <a:effectLst/>
                        <a:latin typeface="Arial" charset="0"/>
                      </a:endParaRP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4"/>
                  </a:ext>
                </a:extLst>
              </a:tr>
              <a:tr h="636588">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l-GR" sz="1800" b="0" i="0" u="none" strike="noStrike" cap="none" normalizeH="0" baseline="0">
                          <a:ln>
                            <a:noFill/>
                          </a:ln>
                          <a:solidFill>
                            <a:schemeClr val="tx1"/>
                          </a:solidFill>
                          <a:effectLst/>
                          <a:latin typeface="Arial" charset="0"/>
                          <a:cs typeface="Arial" charset="0"/>
                        </a:rPr>
                        <a:t>1991</a:t>
                      </a:r>
                      <a:endParaRPr kumimoji="0" lang="el-GR" sz="1800" b="0" i="0" u="none" strike="noStrike" cap="none" normalizeH="0" baseline="0">
                        <a:ln>
                          <a:noFill/>
                        </a:ln>
                        <a:solidFill>
                          <a:schemeClr val="tx1"/>
                        </a:solidFill>
                        <a:effectLst/>
                        <a:latin typeface="Arial" charset="0"/>
                      </a:endParaRPr>
                    </a:p>
                  </a:txBody>
                  <a:tcPr anchor="b" horzOverflow="overflow">
                    <a:lnL cap="flat">
                      <a:noFill/>
                    </a:lnL>
                    <a:lnR>
                      <a:noFill/>
                    </a:lnR>
                    <a:lnT>
                      <a:noFill/>
                    </a:lnT>
                    <a:lnB cap="flat">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l-GR" sz="1800" b="0" i="0" u="none" strike="noStrike" cap="none" normalizeH="0" baseline="0">
                          <a:ln>
                            <a:noFill/>
                          </a:ln>
                          <a:solidFill>
                            <a:schemeClr val="tx1"/>
                          </a:solidFill>
                          <a:effectLst/>
                          <a:latin typeface="Arial" charset="0"/>
                          <a:cs typeface="Arial" charset="0"/>
                        </a:rPr>
                        <a:t>59</a:t>
                      </a:r>
                      <a:endParaRPr kumimoji="0" lang="el-GR" sz="1800" b="0" i="0" u="none" strike="noStrike" cap="none" normalizeH="0" baseline="0">
                        <a:ln>
                          <a:noFill/>
                        </a:ln>
                        <a:solidFill>
                          <a:schemeClr val="tx1"/>
                        </a:solidFill>
                        <a:effectLst/>
                        <a:latin typeface="Arial" charset="0"/>
                      </a:endParaRPr>
                    </a:p>
                  </a:txBody>
                  <a:tcPr anchor="b" horzOverflow="overflow">
                    <a:lnL>
                      <a:noFill/>
                    </a:lnL>
                    <a:lnR>
                      <a:noFill/>
                    </a:lnR>
                    <a:lnT>
                      <a:noFill/>
                    </a:lnT>
                    <a:lnB cap="flat">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l-GR" sz="1800" b="0" i="0" u="none" strike="noStrike" cap="none" normalizeH="0" baseline="0">
                          <a:ln>
                            <a:noFill/>
                          </a:ln>
                          <a:solidFill>
                            <a:schemeClr val="tx1"/>
                          </a:solidFill>
                          <a:effectLst/>
                          <a:latin typeface="Arial" charset="0"/>
                          <a:cs typeface="Arial" charset="0"/>
                        </a:rPr>
                        <a:t>13</a:t>
                      </a:r>
                      <a:endParaRPr kumimoji="0" lang="el-GR" sz="1800" b="0" i="0" u="none" strike="noStrike" cap="none" normalizeH="0" baseline="0">
                        <a:ln>
                          <a:noFill/>
                        </a:ln>
                        <a:solidFill>
                          <a:schemeClr val="tx1"/>
                        </a:solidFill>
                        <a:effectLst/>
                        <a:latin typeface="Arial" charset="0"/>
                      </a:endParaRPr>
                    </a:p>
                  </a:txBody>
                  <a:tcPr anchor="b" horzOverflow="overflow">
                    <a:lnL>
                      <a:noFill/>
                    </a:lnL>
                    <a:lnR>
                      <a:noFill/>
                    </a:lnR>
                    <a:lnT>
                      <a:noFill/>
                    </a:lnT>
                    <a:lnB cap="flat">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l-GR" sz="1800" b="0" i="0" u="none" strike="noStrike" cap="none" normalizeH="0" baseline="0">
                          <a:ln>
                            <a:noFill/>
                          </a:ln>
                          <a:solidFill>
                            <a:schemeClr val="tx1"/>
                          </a:solidFill>
                          <a:effectLst/>
                          <a:latin typeface="Arial" charset="0"/>
                          <a:cs typeface="Arial" charset="0"/>
                        </a:rPr>
                        <a:t>28</a:t>
                      </a:r>
                      <a:endParaRPr kumimoji="0" lang="el-GR" sz="1800" b="0" i="0" u="none" strike="noStrike" cap="none" normalizeH="0" baseline="0">
                        <a:ln>
                          <a:noFill/>
                        </a:ln>
                        <a:solidFill>
                          <a:schemeClr val="tx1"/>
                        </a:solidFill>
                        <a:effectLst/>
                        <a:latin typeface="Arial" charset="0"/>
                      </a:endParaRPr>
                    </a:p>
                  </a:txBody>
                  <a:tcPr anchor="b"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5"/>
                  </a:ext>
                </a:extLst>
              </a:tr>
            </a:tbl>
          </a:graphicData>
        </a:graphic>
      </p:graphicFrame>
      <p:sp>
        <p:nvSpPr>
          <p:cNvPr id="187394" name="Rectangle 6"/>
          <p:cNvSpPr>
            <a:spLocks noGrp="1" noChangeArrowheads="1"/>
          </p:cNvSpPr>
          <p:nvPr>
            <p:ph type="sldNum" sz="quarter" idx="12"/>
          </p:nvPr>
        </p:nvSpPr>
        <p:spPr>
          <a:noFill/>
        </p:spPr>
        <p:txBody>
          <a:bodyPr/>
          <a:lstStyle/>
          <a:p>
            <a:pPr>
              <a:defRPr/>
            </a:pPr>
            <a:fld id="{94FB4DA3-F985-46A0-8885-5B01F738C731}" type="slidenum">
              <a:rPr lang="el-GR" smtClean="0"/>
              <a:pPr>
                <a:defRPr/>
              </a:pPr>
              <a:t>56</a:t>
            </a:fld>
            <a:endParaRPr lang="el-GR"/>
          </a:p>
        </p:txBody>
      </p:sp>
      <p:sp>
        <p:nvSpPr>
          <p:cNvPr id="200733" name="4 - Θέση αριθμού διαφάνειας"/>
          <p:cNvSpPr txBox="1">
            <a:spLocks noGrp="1"/>
          </p:cNvSpPr>
          <p:nvPr/>
        </p:nvSpPr>
        <p:spPr bwMode="auto">
          <a:xfrm>
            <a:off x="8077200" y="6245225"/>
            <a:ext cx="2133600" cy="476250"/>
          </a:xfrm>
          <a:prstGeom prst="rect">
            <a:avLst/>
          </a:prstGeom>
          <a:noFill/>
          <a:ln w="9525">
            <a:noFill/>
            <a:miter lim="800000"/>
            <a:headEnd/>
            <a:tailEnd/>
          </a:ln>
        </p:spPr>
        <p:txBody>
          <a:bodyPr/>
          <a:lstStyle/>
          <a:p>
            <a:pPr algn="r"/>
            <a:fld id="{6C254AA0-4B6C-45DD-9011-CF12129BF5F6}" type="slidenum">
              <a:rPr lang="el-GR" sz="1400"/>
              <a:pPr algn="r"/>
              <a:t>56</a:t>
            </a:fld>
            <a:endParaRPr lang="el-GR" sz="140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4"/>
          <p:cNvSpPr>
            <a:spLocks noGrp="1" noChangeArrowheads="1"/>
          </p:cNvSpPr>
          <p:nvPr>
            <p:ph type="title"/>
          </p:nvPr>
        </p:nvSpPr>
        <p:spPr/>
        <p:txBody>
          <a:bodyPr/>
          <a:lstStyle/>
          <a:p>
            <a:pPr eaLnBrk="1" hangingPunct="1"/>
            <a:r>
              <a:rPr lang="el-GR" sz="3600" dirty="0"/>
              <a:t>ΓΡΑΜΜΟΓΡΑΦΗΜΑ Η ΧΡΟΝΟΓΡΑΜΜΑ</a:t>
            </a:r>
          </a:p>
        </p:txBody>
      </p:sp>
      <p:sp>
        <p:nvSpPr>
          <p:cNvPr id="2" name="Rectangle 6"/>
          <p:cNvSpPr>
            <a:spLocks noGrp="1" noChangeArrowheads="1"/>
          </p:cNvSpPr>
          <p:nvPr>
            <p:ph type="sldNum" sz="quarter" idx="12"/>
          </p:nvPr>
        </p:nvSpPr>
        <p:spPr>
          <a:noFill/>
        </p:spPr>
        <p:txBody>
          <a:bodyPr/>
          <a:lstStyle/>
          <a:p>
            <a:pPr>
              <a:defRPr/>
            </a:pPr>
            <a:fld id="{AF0BBD70-882F-484B-A07B-02BD438C2856}" type="slidenum">
              <a:rPr lang="el-GR"/>
              <a:pPr>
                <a:defRPr/>
              </a:pPr>
              <a:t>57</a:t>
            </a:fld>
            <a:endParaRPr lang="el-GR"/>
          </a:p>
        </p:txBody>
      </p:sp>
      <p:graphicFrame>
        <p:nvGraphicFramePr>
          <p:cNvPr id="17410" name="Object 3"/>
          <p:cNvGraphicFramePr>
            <a:graphicFrameLocks noGrp="1" noChangeAspect="1"/>
          </p:cNvGraphicFramePr>
          <p:nvPr>
            <p:ph sz="quarter" idx="1"/>
          </p:nvPr>
        </p:nvGraphicFramePr>
        <p:xfrm>
          <a:off x="2424114" y="2235200"/>
          <a:ext cx="7273925" cy="3251200"/>
        </p:xfrm>
        <a:graphic>
          <a:graphicData uri="http://schemas.openxmlformats.org/presentationml/2006/ole">
            <mc:AlternateContent xmlns:mc="http://schemas.openxmlformats.org/markup-compatibility/2006">
              <mc:Choice xmlns:v="urn:schemas-microsoft-com:vml" Requires="v">
                <p:oleObj spid="_x0000_s14341" name="Γράφημα" r:id="rId3" imgW="4581449" imgH="2047951" progId="Excel.Sheet.8">
                  <p:embed/>
                </p:oleObj>
              </mc:Choice>
              <mc:Fallback>
                <p:oleObj name="Γράφημα" r:id="rId3" imgW="4581449" imgH="2047951" progId="Excel.Sheet.8">
                  <p:embed/>
                  <p:pic>
                    <p:nvPicPr>
                      <p:cNvPr id="1741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4114" y="2235200"/>
                        <a:ext cx="7273925" cy="3251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413" name="4 - Θέση αριθμού διαφάνειας"/>
          <p:cNvSpPr txBox="1">
            <a:spLocks noGrp="1"/>
          </p:cNvSpPr>
          <p:nvPr/>
        </p:nvSpPr>
        <p:spPr bwMode="auto">
          <a:xfrm>
            <a:off x="8077200" y="6245225"/>
            <a:ext cx="2133600" cy="476250"/>
          </a:xfrm>
          <a:prstGeom prst="rect">
            <a:avLst/>
          </a:prstGeom>
          <a:noFill/>
          <a:ln w="9525">
            <a:noFill/>
            <a:miter lim="800000"/>
            <a:headEnd/>
            <a:tailEnd/>
          </a:ln>
        </p:spPr>
        <p:txBody>
          <a:bodyPr/>
          <a:lstStyle/>
          <a:p>
            <a:pPr algn="r"/>
            <a:fld id="{B4547C0A-630D-4CE0-AA95-9DBC55B97D01}" type="slidenum">
              <a:rPr lang="el-GR" sz="1400"/>
              <a:pPr algn="r"/>
              <a:t>57</a:t>
            </a:fld>
            <a:endParaRPr lang="el-GR" sz="140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9" name="Rectangle 2"/>
          <p:cNvSpPr>
            <a:spLocks noGrp="1" noChangeArrowheads="1"/>
          </p:cNvSpPr>
          <p:nvPr>
            <p:ph type="title"/>
          </p:nvPr>
        </p:nvSpPr>
        <p:spPr/>
        <p:txBody>
          <a:bodyPr>
            <a:normAutofit/>
          </a:bodyPr>
          <a:lstStyle/>
          <a:p>
            <a:pPr>
              <a:defRPr/>
            </a:pPr>
            <a:r>
              <a:rPr lang="el-GR" u="sng" dirty="0"/>
              <a:t>Τεχνικές οδηγίες κατασκευής </a:t>
            </a:r>
            <a:r>
              <a:rPr lang="el-GR" u="sng" dirty="0" err="1"/>
              <a:t>χρονογραμμάτων</a:t>
            </a:r>
            <a:endParaRPr lang="el-GR" u="sng" dirty="0"/>
          </a:p>
        </p:txBody>
      </p:sp>
      <p:sp>
        <p:nvSpPr>
          <p:cNvPr id="188418" name="Rectangle 6"/>
          <p:cNvSpPr>
            <a:spLocks noGrp="1" noChangeArrowheads="1"/>
          </p:cNvSpPr>
          <p:nvPr>
            <p:ph type="sldNum" sz="quarter" idx="12"/>
          </p:nvPr>
        </p:nvSpPr>
        <p:spPr>
          <a:noFill/>
        </p:spPr>
        <p:txBody>
          <a:bodyPr/>
          <a:lstStyle/>
          <a:p>
            <a:pPr>
              <a:defRPr/>
            </a:pPr>
            <a:fld id="{068B3741-47FF-4EA3-850B-55875350ED4D}" type="slidenum">
              <a:rPr lang="el-GR"/>
              <a:pPr>
                <a:defRPr/>
              </a:pPr>
              <a:t>58</a:t>
            </a:fld>
            <a:endParaRPr lang="el-GR"/>
          </a:p>
        </p:txBody>
      </p:sp>
      <p:sp>
        <p:nvSpPr>
          <p:cNvPr id="201732" name="Rectangle 3"/>
          <p:cNvSpPr>
            <a:spLocks noGrp="1" noChangeArrowheads="1"/>
          </p:cNvSpPr>
          <p:nvPr>
            <p:ph sz="quarter" idx="1"/>
          </p:nvPr>
        </p:nvSpPr>
        <p:spPr/>
        <p:txBody>
          <a:bodyPr/>
          <a:lstStyle/>
          <a:p>
            <a:pPr eaLnBrk="1" hangingPunct="1">
              <a:lnSpc>
                <a:spcPct val="80000"/>
              </a:lnSpc>
            </a:pPr>
            <a:endParaRPr lang="el-GR" sz="2000"/>
          </a:p>
          <a:p>
            <a:pPr eaLnBrk="1" hangingPunct="1">
              <a:lnSpc>
                <a:spcPct val="80000"/>
              </a:lnSpc>
            </a:pPr>
            <a:r>
              <a:rPr lang="el-GR" sz="2000"/>
              <a:t>Στον οριζόντιο άξονα, ο οποίος στην προκειμένη περίπτωση λέγεται και </a:t>
            </a:r>
            <a:r>
              <a:rPr lang="el-GR" sz="2000" i="1"/>
              <a:t>άξονας τον χρόνου, </a:t>
            </a:r>
            <a:r>
              <a:rPr lang="el-GR" sz="2000"/>
              <a:t>λαμβάνονται ισομήκη τμήματα τα οποία παριστούν συμβατικά τις διαδοχικές χρονικές στιγμές   ή περιόδους </a:t>
            </a:r>
            <a:r>
              <a:rPr lang="el-GR" sz="2000" i="1"/>
              <a:t>(</a:t>
            </a:r>
            <a:r>
              <a:rPr lang="en-US" sz="2000" i="1"/>
              <a:t>t</a:t>
            </a:r>
            <a:r>
              <a:rPr lang="el-GR" sz="2000" i="1"/>
              <a:t> = 1,2,..., η).</a:t>
            </a:r>
            <a:endParaRPr lang="el-GR" sz="2000"/>
          </a:p>
          <a:p>
            <a:pPr eaLnBrk="1" hangingPunct="1">
              <a:lnSpc>
                <a:spcPct val="80000"/>
              </a:lnSpc>
            </a:pPr>
            <a:r>
              <a:rPr lang="el-GR" sz="2000"/>
              <a:t>Στον κάθετο άξονα και με την κατάλληλη κατά περίπτωση κλίμακα μετρώνται οι αντίστοιχες τιμές </a:t>
            </a:r>
            <a:r>
              <a:rPr lang="en-US" sz="2000" i="1"/>
              <a:t>Yt </a:t>
            </a:r>
            <a:r>
              <a:rPr lang="el-GR" sz="2000"/>
              <a:t>της υπό μελέτη μεταβλητής. Η κλίμακα μέτρησης του άξονα των </a:t>
            </a:r>
            <a:r>
              <a:rPr lang="el-GR" sz="2000" i="1"/>
              <a:t>Υ, </a:t>
            </a:r>
            <a:r>
              <a:rPr lang="el-GR" sz="2000"/>
              <a:t>πρέπει να αρχίζει πάντα από το μηδέν.</a:t>
            </a:r>
          </a:p>
          <a:p>
            <a:pPr eaLnBrk="1" hangingPunct="1">
              <a:lnSpc>
                <a:spcPct val="80000"/>
              </a:lnSpc>
            </a:pPr>
            <a:r>
              <a:rPr lang="el-GR" sz="2000"/>
              <a:t>Απεικονίζονται στο επίπεδο τα διαθέσιμα αριθμητικά ζεύγη τιμών </a:t>
            </a:r>
            <a:r>
              <a:rPr lang="el-GR" sz="2000" i="1"/>
              <a:t>(</a:t>
            </a:r>
            <a:r>
              <a:rPr lang="en-US" sz="2000" i="1"/>
              <a:t>t</a:t>
            </a:r>
            <a:r>
              <a:rPr lang="el-GR" sz="2000" i="1"/>
              <a:t>, </a:t>
            </a:r>
            <a:r>
              <a:rPr lang="en-US" sz="2000" i="1"/>
              <a:t>Yt</a:t>
            </a:r>
            <a:r>
              <a:rPr lang="el-GR" sz="2000" i="1"/>
              <a:t>)</a:t>
            </a:r>
            <a:endParaRPr lang="el-GR" sz="2000"/>
          </a:p>
          <a:p>
            <a:pPr eaLnBrk="1" hangingPunct="1">
              <a:lnSpc>
                <a:spcPct val="80000"/>
              </a:lnSpc>
            </a:pPr>
            <a:r>
              <a:rPr lang="el-GR" sz="2000"/>
              <a:t>Ενώνουμε τα διαδοχικά σημεία </a:t>
            </a:r>
            <a:r>
              <a:rPr lang="el-GR" sz="2000" i="1"/>
              <a:t>(</a:t>
            </a:r>
            <a:r>
              <a:rPr lang="en-US" sz="2000" i="1"/>
              <a:t>t</a:t>
            </a:r>
            <a:r>
              <a:rPr lang="el-GR" sz="2000" i="1"/>
              <a:t>,</a:t>
            </a:r>
            <a:r>
              <a:rPr lang="en-US" sz="2000" i="1"/>
              <a:t>Yt</a:t>
            </a:r>
            <a:r>
              <a:rPr lang="el-GR" sz="2000" i="1"/>
              <a:t>) </a:t>
            </a:r>
            <a:r>
              <a:rPr lang="el-GR" sz="2000"/>
              <a:t>με ευθύγραμμα τμήματα και λαμβάνουμε μία τεθλασμένη ή πολυγωνική γραμμή, η οποία παρουσιάζει τις μεταβολές που παρατηρούνται διαχρονικά στις φυσικές τιμές της </a:t>
            </a:r>
            <a:r>
              <a:rPr lang="en-US" sz="2000" i="1"/>
              <a:t>Yt</a:t>
            </a:r>
            <a:r>
              <a:rPr lang="el-GR" sz="2000" i="1"/>
              <a:t>.</a:t>
            </a:r>
          </a:p>
        </p:txBody>
      </p:sp>
      <p:sp>
        <p:nvSpPr>
          <p:cNvPr id="201733" name="4 - Θέση αριθμού διαφάνειας"/>
          <p:cNvSpPr txBox="1">
            <a:spLocks noGrp="1"/>
          </p:cNvSpPr>
          <p:nvPr/>
        </p:nvSpPr>
        <p:spPr bwMode="auto">
          <a:xfrm>
            <a:off x="8077200" y="6245225"/>
            <a:ext cx="2133600" cy="476250"/>
          </a:xfrm>
          <a:prstGeom prst="rect">
            <a:avLst/>
          </a:prstGeom>
          <a:noFill/>
          <a:ln w="9525">
            <a:noFill/>
            <a:miter lim="800000"/>
            <a:headEnd/>
            <a:tailEnd/>
          </a:ln>
        </p:spPr>
        <p:txBody>
          <a:bodyPr/>
          <a:lstStyle/>
          <a:p>
            <a:pPr algn="r"/>
            <a:fld id="{48AB35EF-9690-4D50-B214-325A7F7CD444}" type="slidenum">
              <a:rPr lang="el-GR" sz="1400"/>
              <a:pPr algn="r"/>
              <a:t>58</a:t>
            </a:fld>
            <a:endParaRPr lang="el-GR" sz="140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4"/>
          <p:cNvSpPr>
            <a:spLocks noGrp="1" noChangeArrowheads="1"/>
          </p:cNvSpPr>
          <p:nvPr>
            <p:ph type="title"/>
          </p:nvPr>
        </p:nvSpPr>
        <p:spPr/>
        <p:txBody>
          <a:bodyPr/>
          <a:lstStyle/>
          <a:p>
            <a:pPr eaLnBrk="1" hangingPunct="1"/>
            <a:r>
              <a:rPr lang="el-GR" dirty="0"/>
              <a:t>ΡΑΒΔΟΓΡΑΜΜΑ</a:t>
            </a:r>
          </a:p>
        </p:txBody>
      </p:sp>
      <p:sp>
        <p:nvSpPr>
          <p:cNvPr id="2" name="Rectangle 6"/>
          <p:cNvSpPr>
            <a:spLocks noGrp="1" noChangeArrowheads="1"/>
          </p:cNvSpPr>
          <p:nvPr>
            <p:ph type="sldNum" sz="quarter" idx="12"/>
          </p:nvPr>
        </p:nvSpPr>
        <p:spPr>
          <a:noFill/>
        </p:spPr>
        <p:txBody>
          <a:bodyPr/>
          <a:lstStyle/>
          <a:p>
            <a:pPr>
              <a:defRPr/>
            </a:pPr>
            <a:fld id="{0156410F-B1FB-43E8-97BA-28422BA2A61C}" type="slidenum">
              <a:rPr lang="el-GR"/>
              <a:pPr>
                <a:defRPr/>
              </a:pPr>
              <a:t>59</a:t>
            </a:fld>
            <a:endParaRPr lang="el-GR"/>
          </a:p>
        </p:txBody>
      </p:sp>
      <p:graphicFrame>
        <p:nvGraphicFramePr>
          <p:cNvPr id="18434" name="Object 3"/>
          <p:cNvGraphicFramePr>
            <a:graphicFrameLocks noGrp="1" noChangeAspect="1"/>
          </p:cNvGraphicFramePr>
          <p:nvPr>
            <p:ph sz="quarter" idx="1"/>
          </p:nvPr>
        </p:nvGraphicFramePr>
        <p:xfrm>
          <a:off x="2208213" y="1887539"/>
          <a:ext cx="7416800" cy="3298825"/>
        </p:xfrm>
        <a:graphic>
          <a:graphicData uri="http://schemas.openxmlformats.org/presentationml/2006/ole">
            <mc:AlternateContent xmlns:mc="http://schemas.openxmlformats.org/markup-compatibility/2006">
              <mc:Choice xmlns:v="urn:schemas-microsoft-com:vml" Requires="v">
                <p:oleObj spid="_x0000_s15365" name="Γράφημα" r:id="rId3" imgW="4562551" imgH="2028749" progId="Excel.Sheet.8">
                  <p:embed/>
                </p:oleObj>
              </mc:Choice>
              <mc:Fallback>
                <p:oleObj name="Γράφημα" r:id="rId3" imgW="4562551" imgH="2028749" progId="Excel.Sheet.8">
                  <p:embed/>
                  <p:pic>
                    <p:nvPicPr>
                      <p:cNvPr id="18434"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8213" y="1887539"/>
                        <a:ext cx="7416800" cy="3298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437" name="4 - Θέση αριθμού διαφάνειας"/>
          <p:cNvSpPr txBox="1">
            <a:spLocks noGrp="1"/>
          </p:cNvSpPr>
          <p:nvPr/>
        </p:nvSpPr>
        <p:spPr bwMode="auto">
          <a:xfrm>
            <a:off x="8077200" y="6245225"/>
            <a:ext cx="2133600" cy="476250"/>
          </a:xfrm>
          <a:prstGeom prst="rect">
            <a:avLst/>
          </a:prstGeom>
          <a:noFill/>
          <a:ln w="9525">
            <a:noFill/>
            <a:miter lim="800000"/>
            <a:headEnd/>
            <a:tailEnd/>
          </a:ln>
        </p:spPr>
        <p:txBody>
          <a:bodyPr/>
          <a:lstStyle/>
          <a:p>
            <a:pPr algn="r"/>
            <a:fld id="{97EFF31D-911F-40E6-9F1E-22F83BCDB110}" type="slidenum">
              <a:rPr lang="el-GR" sz="1400"/>
              <a:pPr algn="r"/>
              <a:t>59</a:t>
            </a:fld>
            <a:endParaRPr lang="el-GR" sz="14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p:txBody>
          <a:bodyPr/>
          <a:lstStyle/>
          <a:p>
            <a:pPr eaLnBrk="1" hangingPunct="1"/>
            <a:r>
              <a:rPr lang="el-GR" b="1" u="sng"/>
              <a:t>ΒΑΣΙΚΟΙ ΟΡΙΣΜΟΙ</a:t>
            </a:r>
          </a:p>
        </p:txBody>
      </p:sp>
      <p:sp>
        <p:nvSpPr>
          <p:cNvPr id="154626" name="Rectangle 6"/>
          <p:cNvSpPr>
            <a:spLocks noGrp="1" noChangeArrowheads="1"/>
          </p:cNvSpPr>
          <p:nvPr>
            <p:ph type="sldNum" sz="quarter" idx="12"/>
          </p:nvPr>
        </p:nvSpPr>
        <p:spPr>
          <a:noFill/>
        </p:spPr>
        <p:txBody>
          <a:bodyPr/>
          <a:lstStyle/>
          <a:p>
            <a:pPr>
              <a:defRPr/>
            </a:pPr>
            <a:fld id="{1D283AA6-E389-44EE-931E-CAAB48A49720}" type="slidenum">
              <a:rPr lang="el-GR"/>
              <a:pPr>
                <a:defRPr/>
              </a:pPr>
              <a:t>6</a:t>
            </a:fld>
            <a:endParaRPr lang="el-GR"/>
          </a:p>
        </p:txBody>
      </p:sp>
      <p:sp>
        <p:nvSpPr>
          <p:cNvPr id="164868" name="Rectangle 3"/>
          <p:cNvSpPr>
            <a:spLocks noGrp="1" noChangeArrowheads="1"/>
          </p:cNvSpPr>
          <p:nvPr>
            <p:ph sz="quarter" idx="1"/>
          </p:nvPr>
        </p:nvSpPr>
        <p:spPr/>
        <p:txBody>
          <a:bodyPr/>
          <a:lstStyle/>
          <a:p>
            <a:pPr eaLnBrk="1" hangingPunct="1">
              <a:lnSpc>
                <a:spcPct val="80000"/>
              </a:lnSpc>
            </a:pPr>
            <a:r>
              <a:rPr lang="el-GR" sz="2400"/>
              <a:t>Ο όρος </a:t>
            </a:r>
            <a:r>
              <a:rPr lang="el-GR" sz="2400" b="1"/>
              <a:t>πληθυσμός</a:t>
            </a:r>
            <a:r>
              <a:rPr lang="el-GR" sz="2400"/>
              <a:t> θα χρησιμοποιείται στα επόμενα για να δηλώσει οποιαδήποτε συλλογή οντοτήτων, έμψυχων ή άψυχων</a:t>
            </a:r>
            <a:r>
              <a:rPr lang="en-US" sz="2400"/>
              <a:t>, </a:t>
            </a:r>
            <a:r>
              <a:rPr lang="el-GR" sz="2400"/>
              <a:t>τις οποίες εξετάζουμε ως προς ένα ή περισσότερα χαρακτηριστικά. </a:t>
            </a:r>
          </a:p>
          <a:p>
            <a:pPr eaLnBrk="1" hangingPunct="1">
              <a:lnSpc>
                <a:spcPct val="80000"/>
              </a:lnSpc>
            </a:pPr>
            <a:r>
              <a:rPr lang="el-GR" sz="2400"/>
              <a:t>Πολλές φορές επιλέγουμε ένα μέρος του πληθυσμού για μελέτη. Το μέρος αυτό του πληθυσμού λέγεται </a:t>
            </a:r>
            <a:r>
              <a:rPr lang="el-GR" sz="2400" b="1"/>
              <a:t>δείγμα (</a:t>
            </a:r>
            <a:r>
              <a:rPr lang="en-US" sz="2400" b="1"/>
              <a:t>sample</a:t>
            </a:r>
            <a:r>
              <a:rPr lang="el-GR" sz="2400" b="1"/>
              <a:t>).</a:t>
            </a:r>
            <a:r>
              <a:rPr lang="el-GR" sz="2400"/>
              <a:t> </a:t>
            </a:r>
            <a:endParaRPr lang="en-US" sz="2400"/>
          </a:p>
          <a:p>
            <a:pPr eaLnBrk="1" hangingPunct="1">
              <a:lnSpc>
                <a:spcPct val="80000"/>
              </a:lnSpc>
            </a:pPr>
            <a:r>
              <a:rPr lang="el-GR" sz="2400"/>
              <a:t>Στατιστική μεταβλητή</a:t>
            </a:r>
            <a:r>
              <a:rPr lang="en-US" sz="2400"/>
              <a:t> (variable)</a:t>
            </a:r>
            <a:r>
              <a:rPr lang="el-GR" sz="2400"/>
              <a:t>. Είναι μια καλά ορισμένη μετρήσιμη έκφραση ενός χαρακτηριστικού που μας ενδιαφέρει</a:t>
            </a:r>
            <a:r>
              <a:rPr lang="el-GR" sz="2400" b="1"/>
              <a:t>. Οι τιμές που παίρνει κάθε μεταβλητή ονομάζονται δεδομένα. </a:t>
            </a:r>
          </a:p>
          <a:p>
            <a:pPr eaLnBrk="1" hangingPunct="1">
              <a:lnSpc>
                <a:spcPct val="80000"/>
              </a:lnSpc>
            </a:pPr>
            <a:r>
              <a:rPr lang="el-GR" sz="2400"/>
              <a:t>Πλαίσιο </a:t>
            </a:r>
            <a:r>
              <a:rPr lang="en-US" sz="2400"/>
              <a:t>(frame). </a:t>
            </a:r>
            <a:r>
              <a:rPr lang="el-GR" sz="2400"/>
              <a:t>Είναι το σύνολο των στοιχείων του πληθυσμού που είναι δυνατόν να περιληφθούν στο δείγμα</a:t>
            </a:r>
          </a:p>
        </p:txBody>
      </p:sp>
      <p:sp>
        <p:nvSpPr>
          <p:cNvPr id="164869" name="4 - Θέση αριθμού διαφάνειας"/>
          <p:cNvSpPr txBox="1">
            <a:spLocks noGrp="1"/>
          </p:cNvSpPr>
          <p:nvPr/>
        </p:nvSpPr>
        <p:spPr bwMode="auto">
          <a:xfrm>
            <a:off x="8077200" y="6245225"/>
            <a:ext cx="2133600" cy="476250"/>
          </a:xfrm>
          <a:prstGeom prst="rect">
            <a:avLst/>
          </a:prstGeom>
          <a:noFill/>
          <a:ln w="9525">
            <a:noFill/>
            <a:miter lim="800000"/>
            <a:headEnd/>
            <a:tailEnd/>
          </a:ln>
        </p:spPr>
        <p:txBody>
          <a:bodyPr/>
          <a:lstStyle/>
          <a:p>
            <a:pPr algn="r"/>
            <a:fld id="{56C7C4C3-D4A1-4FD2-AE2F-F6296A793B32}" type="slidenum">
              <a:rPr lang="el-GR" sz="1400"/>
              <a:pPr algn="r"/>
              <a:t>6</a:t>
            </a:fld>
            <a:endParaRPr lang="el-GR" sz="140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4"/>
          <p:cNvSpPr>
            <a:spLocks noGrp="1" noChangeArrowheads="1"/>
          </p:cNvSpPr>
          <p:nvPr>
            <p:ph type="title"/>
          </p:nvPr>
        </p:nvSpPr>
        <p:spPr/>
        <p:txBody>
          <a:bodyPr/>
          <a:lstStyle/>
          <a:p>
            <a:pPr eaLnBrk="1" hangingPunct="1"/>
            <a:r>
              <a:rPr lang="el-GR" dirty="0"/>
              <a:t>ΔΙΑΓΡΑΜΜΑΤΑ ΕΠΙΦΑΝΕΙΩΝ</a:t>
            </a:r>
          </a:p>
        </p:txBody>
      </p:sp>
      <p:sp>
        <p:nvSpPr>
          <p:cNvPr id="2" name="Rectangle 6"/>
          <p:cNvSpPr>
            <a:spLocks noGrp="1" noChangeArrowheads="1"/>
          </p:cNvSpPr>
          <p:nvPr>
            <p:ph type="sldNum" sz="quarter" idx="12"/>
          </p:nvPr>
        </p:nvSpPr>
        <p:spPr>
          <a:noFill/>
        </p:spPr>
        <p:txBody>
          <a:bodyPr/>
          <a:lstStyle/>
          <a:p>
            <a:pPr>
              <a:defRPr/>
            </a:pPr>
            <a:fld id="{6BA6BCE8-07FE-4152-86AE-2719CD714AD0}" type="slidenum">
              <a:rPr lang="el-GR"/>
              <a:pPr>
                <a:defRPr/>
              </a:pPr>
              <a:t>60</a:t>
            </a:fld>
            <a:endParaRPr lang="el-GR"/>
          </a:p>
        </p:txBody>
      </p:sp>
      <p:graphicFrame>
        <p:nvGraphicFramePr>
          <p:cNvPr id="19458" name="Object 3"/>
          <p:cNvGraphicFramePr>
            <a:graphicFrameLocks noGrp="1" noChangeAspect="1"/>
          </p:cNvGraphicFramePr>
          <p:nvPr>
            <p:ph sz="quarter" idx="1"/>
          </p:nvPr>
        </p:nvGraphicFramePr>
        <p:xfrm>
          <a:off x="2135188" y="1958975"/>
          <a:ext cx="7561262" cy="3371850"/>
        </p:xfrm>
        <a:graphic>
          <a:graphicData uri="http://schemas.openxmlformats.org/presentationml/2006/ole">
            <mc:AlternateContent xmlns:mc="http://schemas.openxmlformats.org/markup-compatibility/2006">
              <mc:Choice xmlns:v="urn:schemas-microsoft-com:vml" Requires="v">
                <p:oleObj spid="_x0000_s16389" name="Γράφημα" r:id="rId3" imgW="4572000" imgH="2038502" progId="Excel.Sheet.8">
                  <p:embed/>
                </p:oleObj>
              </mc:Choice>
              <mc:Fallback>
                <p:oleObj name="Γράφημα" r:id="rId3" imgW="4572000" imgH="2038502" progId="Excel.Sheet.8">
                  <p:embed/>
                  <p:pic>
                    <p:nvPicPr>
                      <p:cNvPr id="19458"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5188" y="1958975"/>
                        <a:ext cx="7561262" cy="3371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461" name="4 - Θέση αριθμού διαφάνειας"/>
          <p:cNvSpPr txBox="1">
            <a:spLocks noGrp="1"/>
          </p:cNvSpPr>
          <p:nvPr/>
        </p:nvSpPr>
        <p:spPr bwMode="auto">
          <a:xfrm>
            <a:off x="8077200" y="6245225"/>
            <a:ext cx="2133600" cy="476250"/>
          </a:xfrm>
          <a:prstGeom prst="rect">
            <a:avLst/>
          </a:prstGeom>
          <a:noFill/>
          <a:ln w="9525">
            <a:noFill/>
            <a:miter lim="800000"/>
            <a:headEnd/>
            <a:tailEnd/>
          </a:ln>
        </p:spPr>
        <p:txBody>
          <a:bodyPr/>
          <a:lstStyle/>
          <a:p>
            <a:pPr algn="r"/>
            <a:fld id="{FA3E2F71-EB0D-4BB1-93DC-0D3E7C513A97}" type="slidenum">
              <a:rPr lang="el-GR" sz="1400"/>
              <a:pPr algn="r"/>
              <a:t>60</a:t>
            </a:fld>
            <a:endParaRPr lang="el-GR" sz="140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3" name="Rectangle 2"/>
          <p:cNvSpPr>
            <a:spLocks noGrp="1" noChangeArrowheads="1"/>
          </p:cNvSpPr>
          <p:nvPr>
            <p:ph type="title"/>
          </p:nvPr>
        </p:nvSpPr>
        <p:spPr>
          <a:xfrm>
            <a:off x="2452688" y="285750"/>
            <a:ext cx="7772400" cy="1714500"/>
          </a:xfrm>
        </p:spPr>
        <p:txBody>
          <a:bodyPr>
            <a:normAutofit fontScale="90000"/>
          </a:bodyPr>
          <a:lstStyle/>
          <a:p>
            <a:pPr>
              <a:defRPr/>
            </a:pPr>
            <a:br>
              <a:rPr lang="el-GR" dirty="0"/>
            </a:br>
            <a:br>
              <a:rPr lang="el-GR" dirty="0"/>
            </a:br>
            <a:br>
              <a:rPr lang="el-GR" dirty="0"/>
            </a:br>
            <a:r>
              <a:rPr lang="el-GR" dirty="0"/>
              <a:t>ΜΕΘΟΔΟΙ ΓΡΑΦΙΚΗΣ ΠΑΡΟΥΣΙΑΣΗΣ ΔΕΔΟΜΕΝΩΝ ΣΕ ΓΕΩΓΡΑΦΙΚΗ ΚΑΤΑΤΑΞΗ</a:t>
            </a:r>
            <a:br>
              <a:rPr lang="el-GR" dirty="0"/>
            </a:br>
            <a:r>
              <a:rPr lang="el-GR" dirty="0"/>
              <a:t> </a:t>
            </a:r>
          </a:p>
        </p:txBody>
      </p:sp>
      <p:sp>
        <p:nvSpPr>
          <p:cNvPr id="189442" name="Rectangle 6"/>
          <p:cNvSpPr>
            <a:spLocks noGrp="1" noChangeArrowheads="1"/>
          </p:cNvSpPr>
          <p:nvPr>
            <p:ph type="sldNum" sz="quarter" idx="12"/>
          </p:nvPr>
        </p:nvSpPr>
        <p:spPr>
          <a:noFill/>
        </p:spPr>
        <p:txBody>
          <a:bodyPr/>
          <a:lstStyle/>
          <a:p>
            <a:pPr>
              <a:defRPr/>
            </a:pPr>
            <a:fld id="{8A010B4B-589F-47A9-82E1-AE5416407BB3}" type="slidenum">
              <a:rPr lang="el-GR"/>
              <a:pPr>
                <a:defRPr/>
              </a:pPr>
              <a:t>61</a:t>
            </a:fld>
            <a:endParaRPr lang="el-GR"/>
          </a:p>
        </p:txBody>
      </p:sp>
      <p:sp>
        <p:nvSpPr>
          <p:cNvPr id="202756" name="Rectangle 3"/>
          <p:cNvSpPr>
            <a:spLocks noGrp="1" noChangeArrowheads="1"/>
          </p:cNvSpPr>
          <p:nvPr>
            <p:ph sz="quarter" idx="1"/>
          </p:nvPr>
        </p:nvSpPr>
        <p:spPr>
          <a:xfrm>
            <a:off x="1995488" y="2912141"/>
            <a:ext cx="8229600" cy="4525962"/>
          </a:xfrm>
        </p:spPr>
        <p:txBody>
          <a:bodyPr/>
          <a:lstStyle/>
          <a:p>
            <a:pPr eaLnBrk="1" hangingPunct="1"/>
            <a:endParaRPr lang="el-GR" dirty="0"/>
          </a:p>
          <a:p>
            <a:pPr eaLnBrk="1" hangingPunct="1"/>
            <a:r>
              <a:rPr lang="el-GR" dirty="0"/>
              <a:t>1. Στατιστικοί Χάρτες</a:t>
            </a:r>
          </a:p>
          <a:p>
            <a:pPr eaLnBrk="1" hangingPunct="1"/>
            <a:r>
              <a:rPr lang="el-GR" dirty="0"/>
              <a:t>2. </a:t>
            </a:r>
            <a:r>
              <a:rPr lang="el-GR" dirty="0" err="1"/>
              <a:t>Ραβδογράμματα</a:t>
            </a:r>
            <a:endParaRPr lang="el-GR" dirty="0"/>
          </a:p>
        </p:txBody>
      </p:sp>
      <p:sp>
        <p:nvSpPr>
          <p:cNvPr id="202757" name="4 - Θέση αριθμού διαφάνειας"/>
          <p:cNvSpPr txBox="1">
            <a:spLocks noGrp="1"/>
          </p:cNvSpPr>
          <p:nvPr/>
        </p:nvSpPr>
        <p:spPr bwMode="auto">
          <a:xfrm>
            <a:off x="8077200" y="6245225"/>
            <a:ext cx="2133600" cy="476250"/>
          </a:xfrm>
          <a:prstGeom prst="rect">
            <a:avLst/>
          </a:prstGeom>
          <a:noFill/>
          <a:ln w="9525">
            <a:noFill/>
            <a:miter lim="800000"/>
            <a:headEnd/>
            <a:tailEnd/>
          </a:ln>
        </p:spPr>
        <p:txBody>
          <a:bodyPr/>
          <a:lstStyle/>
          <a:p>
            <a:pPr algn="r"/>
            <a:fld id="{98F7FF9D-23D1-42D8-A674-8C08898AEB0A}" type="slidenum">
              <a:rPr lang="el-GR" sz="1400"/>
              <a:pPr algn="r"/>
              <a:t>61</a:t>
            </a:fld>
            <a:endParaRPr lang="el-GR" sz="140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3 - Θέση αριθμού διαφάνειας"/>
          <p:cNvSpPr>
            <a:spLocks noGrp="1"/>
          </p:cNvSpPr>
          <p:nvPr>
            <p:ph type="sldNum" sz="quarter" idx="12"/>
          </p:nvPr>
        </p:nvSpPr>
        <p:spPr>
          <a:noFill/>
        </p:spPr>
        <p:txBody>
          <a:bodyPr/>
          <a:lstStyle/>
          <a:p>
            <a:pPr>
              <a:defRPr/>
            </a:pPr>
            <a:fld id="{0706545E-E4EA-44CA-BEB2-F98B1D1B89E9}" type="slidenum">
              <a:rPr lang="el-GR"/>
              <a:pPr>
                <a:defRPr/>
              </a:pPr>
              <a:t>62</a:t>
            </a:fld>
            <a:endParaRPr lang="el-GR"/>
          </a:p>
        </p:txBody>
      </p:sp>
      <p:pic>
        <p:nvPicPr>
          <p:cNvPr id="203779" name="Picture 3"/>
          <p:cNvPicPr>
            <a:picLocks noGrp="1" noChangeAspect="1" noChangeArrowheads="1"/>
          </p:cNvPicPr>
          <p:nvPr>
            <p:ph sz="quarter" idx="1"/>
          </p:nvPr>
        </p:nvPicPr>
        <p:blipFill>
          <a:blip r:embed="rId2"/>
          <a:srcRect/>
          <a:stretch>
            <a:fillRect/>
          </a:stretch>
        </p:blipFill>
        <p:spPr>
          <a:xfrm>
            <a:off x="2338389" y="941389"/>
            <a:ext cx="7515225" cy="4503737"/>
          </a:xfrm>
          <a:noFill/>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p:txBody>
          <a:bodyPr/>
          <a:lstStyle/>
          <a:p>
            <a:pPr eaLnBrk="1" hangingPunct="1"/>
            <a:r>
              <a:rPr lang="el-GR" sz="3200" dirty="0"/>
              <a:t>ΡΑΒΔΟΓΡΑΜΜΑ ΓΙΑ ΤΗΝ ΠΑΡΟΥΣΙΑΣΗ ΔΕΔΟΜΕΝΩΝ ΣΕ ΓΕΩΓΡΑΦΙΚΗ ΚΑΤΑΤΑΞΗ</a:t>
            </a:r>
          </a:p>
        </p:txBody>
      </p:sp>
      <p:sp>
        <p:nvSpPr>
          <p:cNvPr id="2" name="Rectangle 6"/>
          <p:cNvSpPr>
            <a:spLocks noGrp="1" noChangeArrowheads="1"/>
          </p:cNvSpPr>
          <p:nvPr>
            <p:ph type="sldNum" sz="quarter" idx="12"/>
          </p:nvPr>
        </p:nvSpPr>
        <p:spPr>
          <a:noFill/>
        </p:spPr>
        <p:txBody>
          <a:bodyPr/>
          <a:lstStyle/>
          <a:p>
            <a:pPr>
              <a:defRPr/>
            </a:pPr>
            <a:fld id="{829547E7-4DA5-4993-9CD1-4C539624A963}" type="slidenum">
              <a:rPr lang="el-GR"/>
              <a:pPr>
                <a:defRPr/>
              </a:pPr>
              <a:t>63</a:t>
            </a:fld>
            <a:endParaRPr lang="el-GR"/>
          </a:p>
        </p:txBody>
      </p:sp>
      <p:graphicFrame>
        <p:nvGraphicFramePr>
          <p:cNvPr id="20482" name="Object 3"/>
          <p:cNvGraphicFramePr>
            <a:graphicFrameLocks noGrp="1" noChangeAspect="1"/>
          </p:cNvGraphicFramePr>
          <p:nvPr>
            <p:ph sz="quarter" idx="1"/>
          </p:nvPr>
        </p:nvGraphicFramePr>
        <p:xfrm>
          <a:off x="2063751" y="1927226"/>
          <a:ext cx="8207375" cy="3649663"/>
        </p:xfrm>
        <a:graphic>
          <a:graphicData uri="http://schemas.openxmlformats.org/presentationml/2006/ole">
            <mc:AlternateContent xmlns:mc="http://schemas.openxmlformats.org/markup-compatibility/2006">
              <mc:Choice xmlns:v="urn:schemas-microsoft-com:vml" Requires="v">
                <p:oleObj spid="_x0000_s17413" name="Γράφημα" r:id="rId3" imgW="4562551" imgH="2028749" progId="Excel.Sheet.8">
                  <p:embed/>
                </p:oleObj>
              </mc:Choice>
              <mc:Fallback>
                <p:oleObj name="Γράφημα" r:id="rId3" imgW="4562551" imgH="2028749" progId="Excel.Sheet.8">
                  <p:embed/>
                  <p:pic>
                    <p:nvPicPr>
                      <p:cNvPr id="20482"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3751" y="1927226"/>
                        <a:ext cx="8207375" cy="36496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485" name="4 - Θέση αριθμού διαφάνειας"/>
          <p:cNvSpPr txBox="1">
            <a:spLocks noGrp="1"/>
          </p:cNvSpPr>
          <p:nvPr/>
        </p:nvSpPr>
        <p:spPr bwMode="auto">
          <a:xfrm>
            <a:off x="8077200" y="6245225"/>
            <a:ext cx="2133600" cy="476250"/>
          </a:xfrm>
          <a:prstGeom prst="rect">
            <a:avLst/>
          </a:prstGeom>
          <a:noFill/>
          <a:ln w="9525">
            <a:noFill/>
            <a:miter lim="800000"/>
            <a:headEnd/>
            <a:tailEnd/>
          </a:ln>
        </p:spPr>
        <p:txBody>
          <a:bodyPr/>
          <a:lstStyle/>
          <a:p>
            <a:pPr algn="r"/>
            <a:fld id="{868A51F8-6C45-4B13-AA0B-E4050171E98B}" type="slidenum">
              <a:rPr lang="el-GR" sz="1400"/>
              <a:pPr algn="r"/>
              <a:t>63</a:t>
            </a:fld>
            <a:endParaRPr lang="el-GR" sz="14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p:txBody>
          <a:bodyPr/>
          <a:lstStyle/>
          <a:p>
            <a:pPr eaLnBrk="1" hangingPunct="1"/>
            <a:r>
              <a:rPr lang="el-GR"/>
              <a:t>ΚΛΑΔΟΙ ΣΤΑΤΙΣΤΙΚΗΣ</a:t>
            </a:r>
          </a:p>
        </p:txBody>
      </p:sp>
      <p:sp>
        <p:nvSpPr>
          <p:cNvPr id="155650" name="Rectangle 6"/>
          <p:cNvSpPr>
            <a:spLocks noGrp="1" noChangeArrowheads="1"/>
          </p:cNvSpPr>
          <p:nvPr>
            <p:ph type="sldNum" sz="quarter" idx="12"/>
          </p:nvPr>
        </p:nvSpPr>
        <p:spPr>
          <a:noFill/>
        </p:spPr>
        <p:txBody>
          <a:bodyPr/>
          <a:lstStyle/>
          <a:p>
            <a:pPr>
              <a:defRPr/>
            </a:pPr>
            <a:fld id="{CFB91332-4C92-4B97-9015-BD9D64D1B901}" type="slidenum">
              <a:rPr lang="el-GR"/>
              <a:pPr>
                <a:defRPr/>
              </a:pPr>
              <a:t>7</a:t>
            </a:fld>
            <a:endParaRPr lang="el-GR"/>
          </a:p>
        </p:txBody>
      </p:sp>
      <p:sp>
        <p:nvSpPr>
          <p:cNvPr id="165892" name="Rectangle 3"/>
          <p:cNvSpPr>
            <a:spLocks noGrp="1" noChangeArrowheads="1"/>
          </p:cNvSpPr>
          <p:nvPr>
            <p:ph sz="quarter" idx="1"/>
          </p:nvPr>
        </p:nvSpPr>
        <p:spPr>
          <a:xfrm>
            <a:off x="1981200" y="1412875"/>
            <a:ext cx="8229600" cy="4713288"/>
          </a:xfrm>
        </p:spPr>
        <p:txBody>
          <a:bodyPr/>
          <a:lstStyle/>
          <a:p>
            <a:pPr eaLnBrk="1" hangingPunct="1">
              <a:lnSpc>
                <a:spcPct val="90000"/>
              </a:lnSpc>
            </a:pPr>
            <a:r>
              <a:rPr lang="el-GR" sz="2400" b="1"/>
              <a:t>Η</a:t>
            </a:r>
            <a:r>
              <a:rPr lang="el-GR" sz="2400"/>
              <a:t> </a:t>
            </a:r>
            <a:r>
              <a:rPr lang="el-GR" sz="2400" b="1"/>
              <a:t>περιγραφική στατιστική ανάλυση (</a:t>
            </a:r>
            <a:r>
              <a:rPr lang="en-US" sz="2400" b="1"/>
              <a:t>descriptive statistics</a:t>
            </a:r>
            <a:r>
              <a:rPr lang="el-GR" sz="2400" b="1"/>
              <a:t>) </a:t>
            </a:r>
            <a:r>
              <a:rPr lang="el-GR" sz="2400"/>
              <a:t>αποσκοπεί στην «στατιστική σκιαγράφηση» της μορφής και φυσιογνωμίας των δεδομένων.</a:t>
            </a:r>
          </a:p>
          <a:p>
            <a:pPr eaLnBrk="1" hangingPunct="1">
              <a:lnSpc>
                <a:spcPct val="90000"/>
              </a:lnSpc>
            </a:pPr>
            <a:r>
              <a:rPr lang="el-GR" sz="2400"/>
              <a:t>Μια ολοκληρωμένη στατιστική διαδικασία αποτελείται:</a:t>
            </a:r>
          </a:p>
          <a:p>
            <a:pPr eaLnBrk="1" hangingPunct="1">
              <a:lnSpc>
                <a:spcPct val="90000"/>
              </a:lnSpc>
            </a:pPr>
            <a:r>
              <a:rPr lang="el-GR" sz="2400"/>
              <a:t>από την λήψη δείγματος,</a:t>
            </a:r>
          </a:p>
          <a:p>
            <a:pPr eaLnBrk="1" hangingPunct="1">
              <a:lnSpc>
                <a:spcPct val="90000"/>
              </a:lnSpc>
            </a:pPr>
            <a:r>
              <a:rPr lang="el-GR" sz="2400"/>
              <a:t> την επεξεργασία των δεδομένων και</a:t>
            </a:r>
          </a:p>
          <a:p>
            <a:pPr eaLnBrk="1" hangingPunct="1">
              <a:lnSpc>
                <a:spcPct val="90000"/>
              </a:lnSpc>
            </a:pPr>
            <a:r>
              <a:rPr lang="el-GR" sz="2400"/>
              <a:t>την εξαγωγή συμπερασμάτων γύρω από τον πληθυσμό.</a:t>
            </a:r>
          </a:p>
          <a:p>
            <a:pPr eaLnBrk="1" hangingPunct="1">
              <a:lnSpc>
                <a:spcPct val="90000"/>
              </a:lnSpc>
            </a:pPr>
            <a:r>
              <a:rPr lang="el-GR" sz="2400"/>
              <a:t> Η επαγωγική αυτή διαδικασία, αποτελεί αντικείμενο της </a:t>
            </a:r>
            <a:r>
              <a:rPr lang="el-GR" sz="2400" b="1"/>
              <a:t>επαγωγικής στατιστικής ή στατιστικής συμπερασματολογίας (</a:t>
            </a:r>
            <a:r>
              <a:rPr lang="en-US" sz="2400" b="1"/>
              <a:t>statistical inference</a:t>
            </a:r>
            <a:r>
              <a:rPr lang="el-GR" sz="2400" b="1"/>
              <a:t>, </a:t>
            </a:r>
            <a:r>
              <a:rPr lang="en-US" sz="2400" b="1"/>
              <a:t>inrerential statistics</a:t>
            </a:r>
            <a:r>
              <a:rPr lang="el-GR" sz="2400" b="1"/>
              <a:t>).</a:t>
            </a:r>
          </a:p>
        </p:txBody>
      </p:sp>
      <p:sp>
        <p:nvSpPr>
          <p:cNvPr id="165893" name="4 - Θέση αριθμού διαφάνειας"/>
          <p:cNvSpPr txBox="1">
            <a:spLocks noGrp="1"/>
          </p:cNvSpPr>
          <p:nvPr/>
        </p:nvSpPr>
        <p:spPr bwMode="auto">
          <a:xfrm>
            <a:off x="8077200" y="6245225"/>
            <a:ext cx="2133600" cy="476250"/>
          </a:xfrm>
          <a:prstGeom prst="rect">
            <a:avLst/>
          </a:prstGeom>
          <a:noFill/>
          <a:ln w="9525">
            <a:noFill/>
            <a:miter lim="800000"/>
            <a:headEnd/>
            <a:tailEnd/>
          </a:ln>
        </p:spPr>
        <p:txBody>
          <a:bodyPr/>
          <a:lstStyle/>
          <a:p>
            <a:pPr algn="r"/>
            <a:fld id="{1128DFCF-3E6B-428A-9C77-4D194854B98B}" type="slidenum">
              <a:rPr lang="el-GR" sz="1400"/>
              <a:pPr algn="r"/>
              <a:t>7</a:t>
            </a:fld>
            <a:endParaRPr lang="el-GR" sz="14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3" name="Rectangle 2"/>
          <p:cNvSpPr>
            <a:spLocks noGrp="1" noChangeArrowheads="1"/>
          </p:cNvSpPr>
          <p:nvPr>
            <p:ph type="title"/>
          </p:nvPr>
        </p:nvSpPr>
        <p:spPr/>
        <p:txBody>
          <a:bodyPr>
            <a:normAutofit fontScale="90000"/>
          </a:bodyPr>
          <a:lstStyle/>
          <a:p>
            <a:pPr>
              <a:defRPr/>
            </a:pPr>
            <a:br>
              <a:rPr lang="el-GR" b="1" u="sng"/>
            </a:br>
            <a:r>
              <a:rPr lang="el-GR" b="1" u="sng"/>
              <a:t>Πηγές Στατιστικής Πληροφόρησης</a:t>
            </a:r>
            <a:br>
              <a:rPr lang="el-GR"/>
            </a:br>
            <a:endParaRPr lang="el-GR"/>
          </a:p>
        </p:txBody>
      </p:sp>
      <p:sp>
        <p:nvSpPr>
          <p:cNvPr id="158722" name="Rectangle 6"/>
          <p:cNvSpPr>
            <a:spLocks noGrp="1" noChangeArrowheads="1"/>
          </p:cNvSpPr>
          <p:nvPr>
            <p:ph type="sldNum" sz="quarter" idx="12"/>
          </p:nvPr>
        </p:nvSpPr>
        <p:spPr>
          <a:noFill/>
        </p:spPr>
        <p:txBody>
          <a:bodyPr/>
          <a:lstStyle/>
          <a:p>
            <a:pPr>
              <a:defRPr/>
            </a:pPr>
            <a:fld id="{7D87F9E3-E5F7-43AE-8CED-5DF9A011AE3D}" type="slidenum">
              <a:rPr lang="el-GR"/>
              <a:pPr>
                <a:defRPr/>
              </a:pPr>
              <a:t>8</a:t>
            </a:fld>
            <a:endParaRPr lang="el-GR"/>
          </a:p>
        </p:txBody>
      </p:sp>
      <p:sp>
        <p:nvSpPr>
          <p:cNvPr id="168964" name="Rectangle 3"/>
          <p:cNvSpPr>
            <a:spLocks noGrp="1" noChangeArrowheads="1"/>
          </p:cNvSpPr>
          <p:nvPr>
            <p:ph sz="quarter" idx="1"/>
          </p:nvPr>
        </p:nvSpPr>
        <p:spPr/>
        <p:txBody>
          <a:bodyPr/>
          <a:lstStyle/>
          <a:p>
            <a:pPr eaLnBrk="1" hangingPunct="1"/>
            <a:r>
              <a:rPr lang="el-GR"/>
              <a:t>1.</a:t>
            </a:r>
            <a:r>
              <a:rPr lang="el-GR" b="1"/>
              <a:t>Τα πρωτογενή δεδομένα (</a:t>
            </a:r>
            <a:r>
              <a:rPr lang="en-US" b="1"/>
              <a:t>primary data</a:t>
            </a:r>
            <a:r>
              <a:rPr lang="el-GR" b="1"/>
              <a:t>) </a:t>
            </a:r>
            <a:r>
              <a:rPr lang="el-GR"/>
              <a:t>προέρχονται από πρωτογενή πηγή και συλλέγονται υπό την μεθόδευση και ευθύνη του ερευνητή. Η συλλογή τους επιτυγχάνεται κυρίως με την διακίνηση </a:t>
            </a:r>
            <a:r>
              <a:rPr lang="el-GR" b="1"/>
              <a:t>ερωτηματολογίων (</a:t>
            </a:r>
            <a:r>
              <a:rPr lang="en-US" b="1"/>
              <a:t>questionnaires</a:t>
            </a:r>
            <a:r>
              <a:rPr lang="el-GR" b="1"/>
              <a:t>).</a:t>
            </a:r>
          </a:p>
          <a:p>
            <a:pPr eaLnBrk="1" hangingPunct="1"/>
            <a:r>
              <a:rPr lang="el-GR" b="1"/>
              <a:t>2.Τα δευτερογενή δεδομένα (</a:t>
            </a:r>
            <a:r>
              <a:rPr lang="en-US" b="1"/>
              <a:t>secondary data</a:t>
            </a:r>
            <a:r>
              <a:rPr lang="el-GR" b="1"/>
              <a:t>) </a:t>
            </a:r>
            <a:r>
              <a:rPr lang="el-GR"/>
              <a:t>αφορούν στοιχεία που συγκεντρώνονται από υπηρεσίες στατιστικής πληροφόρησης </a:t>
            </a:r>
          </a:p>
        </p:txBody>
      </p:sp>
      <p:sp>
        <p:nvSpPr>
          <p:cNvPr id="168965" name="4 - Θέση αριθμού διαφάνειας"/>
          <p:cNvSpPr txBox="1">
            <a:spLocks noGrp="1"/>
          </p:cNvSpPr>
          <p:nvPr/>
        </p:nvSpPr>
        <p:spPr bwMode="auto">
          <a:xfrm>
            <a:off x="8077200" y="6245225"/>
            <a:ext cx="2133600" cy="476250"/>
          </a:xfrm>
          <a:prstGeom prst="rect">
            <a:avLst/>
          </a:prstGeom>
          <a:noFill/>
          <a:ln w="9525">
            <a:noFill/>
            <a:miter lim="800000"/>
            <a:headEnd/>
            <a:tailEnd/>
          </a:ln>
        </p:spPr>
        <p:txBody>
          <a:bodyPr/>
          <a:lstStyle/>
          <a:p>
            <a:pPr algn="r"/>
            <a:fld id="{F8E5934D-2378-437C-A03E-6D99B91924EE}" type="slidenum">
              <a:rPr lang="el-GR" sz="1400"/>
              <a:pPr algn="r"/>
              <a:t>8</a:t>
            </a:fld>
            <a:endParaRPr lang="el-GR" sz="14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p:txBody>
          <a:bodyPr/>
          <a:lstStyle/>
          <a:p>
            <a:pPr eaLnBrk="1" hangingPunct="1"/>
            <a:r>
              <a:rPr lang="el-GR" b="1" u="sng"/>
              <a:t>Είδη στατιστικών στοιχείων</a:t>
            </a:r>
          </a:p>
        </p:txBody>
      </p:sp>
      <p:sp>
        <p:nvSpPr>
          <p:cNvPr id="159746" name="Rectangle 6"/>
          <p:cNvSpPr>
            <a:spLocks noGrp="1" noChangeArrowheads="1"/>
          </p:cNvSpPr>
          <p:nvPr>
            <p:ph type="sldNum" sz="quarter" idx="12"/>
          </p:nvPr>
        </p:nvSpPr>
        <p:spPr>
          <a:noFill/>
        </p:spPr>
        <p:txBody>
          <a:bodyPr/>
          <a:lstStyle/>
          <a:p>
            <a:pPr>
              <a:defRPr/>
            </a:pPr>
            <a:fld id="{31AB894B-1655-4692-A4B2-DD9AF0C1AA47}" type="slidenum">
              <a:rPr lang="el-GR"/>
              <a:pPr>
                <a:defRPr/>
              </a:pPr>
              <a:t>9</a:t>
            </a:fld>
            <a:endParaRPr lang="el-GR"/>
          </a:p>
        </p:txBody>
      </p:sp>
      <p:sp>
        <p:nvSpPr>
          <p:cNvPr id="169988" name="Rectangle 3"/>
          <p:cNvSpPr>
            <a:spLocks noGrp="1" noChangeArrowheads="1"/>
          </p:cNvSpPr>
          <p:nvPr>
            <p:ph sz="quarter" idx="1"/>
          </p:nvPr>
        </p:nvSpPr>
        <p:spPr/>
        <p:txBody>
          <a:bodyPr/>
          <a:lstStyle/>
          <a:p>
            <a:pPr eaLnBrk="1" hangingPunct="1"/>
            <a:r>
              <a:rPr lang="el-GR" b="1"/>
              <a:t>1. Οι χρονοσειρές ή χρονικές σειρές (</a:t>
            </a:r>
            <a:r>
              <a:rPr lang="en-US" b="1"/>
              <a:t>time series</a:t>
            </a:r>
            <a:r>
              <a:rPr lang="el-GR" b="1"/>
              <a:t>) </a:t>
            </a:r>
            <a:r>
              <a:rPr lang="el-GR" i="1"/>
              <a:t>είναι δεδομένα τα οποία συλλέγονται διαχρονικά και καλύπτουν μία σχετικά μεγάλη χρονική περίοδο.</a:t>
            </a:r>
            <a:r>
              <a:rPr lang="el-GR"/>
              <a:t> </a:t>
            </a:r>
          </a:p>
          <a:p>
            <a:pPr eaLnBrk="1" hangingPunct="1"/>
            <a:r>
              <a:rPr lang="el-GR" b="1"/>
              <a:t>2. Τα διαστρωματικά στοιχεία (</a:t>
            </a:r>
            <a:r>
              <a:rPr lang="en-US" b="1"/>
              <a:t>cross</a:t>
            </a:r>
            <a:r>
              <a:rPr lang="el-GR" b="1"/>
              <a:t>-</a:t>
            </a:r>
            <a:r>
              <a:rPr lang="en-US" b="1"/>
              <a:t>section data</a:t>
            </a:r>
            <a:r>
              <a:rPr lang="el-GR" b="1"/>
              <a:t>) </a:t>
            </a:r>
            <a:r>
              <a:rPr lang="el-GR" i="1"/>
              <a:t>είναι στατιστικές πληροφορίες οι οποίες συλλέγονται όλες την ίδια χρονική στιγμή  </a:t>
            </a:r>
            <a:r>
              <a:rPr lang="el-GR"/>
              <a:t>. Η διαστρωμάτωση μπορεί να αφορά γεωγραφικά ή και άλλα  ποιοτικά ή/και ποσοτικά χαρακτηριστικά. </a:t>
            </a:r>
          </a:p>
        </p:txBody>
      </p:sp>
      <p:sp>
        <p:nvSpPr>
          <p:cNvPr id="169989" name="4 - Θέση αριθμού διαφάνειας"/>
          <p:cNvSpPr txBox="1">
            <a:spLocks noGrp="1"/>
          </p:cNvSpPr>
          <p:nvPr/>
        </p:nvSpPr>
        <p:spPr bwMode="auto">
          <a:xfrm>
            <a:off x="8077200" y="6245225"/>
            <a:ext cx="2133600" cy="476250"/>
          </a:xfrm>
          <a:prstGeom prst="rect">
            <a:avLst/>
          </a:prstGeom>
          <a:noFill/>
          <a:ln w="9525">
            <a:noFill/>
            <a:miter lim="800000"/>
            <a:headEnd/>
            <a:tailEnd/>
          </a:ln>
        </p:spPr>
        <p:txBody>
          <a:bodyPr/>
          <a:lstStyle/>
          <a:p>
            <a:pPr algn="r"/>
            <a:fld id="{CEEA9E71-45FA-4E3B-A46F-32C3231AF5E6}" type="slidenum">
              <a:rPr lang="el-GR" sz="1400"/>
              <a:pPr algn="r"/>
              <a:t>9</a:t>
            </a:fld>
            <a:endParaRPr lang="el-GR" sz="1400"/>
          </a:p>
        </p:txBody>
      </p:sp>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227</TotalTime>
  <Words>2403</Words>
  <Application>Microsoft Office PowerPoint</Application>
  <PresentationFormat>Ευρεία οθόνη</PresentationFormat>
  <Paragraphs>381</Paragraphs>
  <Slides>63</Slides>
  <Notes>3</Notes>
  <HiddenSlides>0</HiddenSlides>
  <MMClips>0</MMClips>
  <ScaleCrop>false</ScaleCrop>
  <HeadingPairs>
    <vt:vector size="8" baseType="variant">
      <vt:variant>
        <vt:lpstr>Γραμματοσειρές που χρησιμοποιούνται</vt:lpstr>
      </vt:variant>
      <vt:variant>
        <vt:i4>7</vt:i4>
      </vt:variant>
      <vt:variant>
        <vt:lpstr>Θέμα</vt:lpstr>
      </vt:variant>
      <vt:variant>
        <vt:i4>1</vt:i4>
      </vt:variant>
      <vt:variant>
        <vt:lpstr>Ενσωματωμένοι διακομιστές OLE</vt:lpstr>
      </vt:variant>
      <vt:variant>
        <vt:i4>4</vt:i4>
      </vt:variant>
      <vt:variant>
        <vt:lpstr>Τίτλοι διαφανειών</vt:lpstr>
      </vt:variant>
      <vt:variant>
        <vt:i4>63</vt:i4>
      </vt:variant>
    </vt:vector>
  </HeadingPairs>
  <TitlesOfParts>
    <vt:vector size="75" baseType="lpstr">
      <vt:lpstr>Arial</vt:lpstr>
      <vt:lpstr>Bookman Old Style</vt:lpstr>
      <vt:lpstr>Calibri</vt:lpstr>
      <vt:lpstr>Calibri Light</vt:lpstr>
      <vt:lpstr>Symbol</vt:lpstr>
      <vt:lpstr>Times New Roman</vt:lpstr>
      <vt:lpstr>Wingdings 2</vt:lpstr>
      <vt:lpstr>Θέμα του Office</vt:lpstr>
      <vt:lpstr>Έγγραφο</vt:lpstr>
      <vt:lpstr>Worksheet</vt:lpstr>
      <vt:lpstr>Γράφημα</vt:lpstr>
      <vt:lpstr>Document</vt:lpstr>
      <vt:lpstr>ΣΤΑΤΙΣΤΙΚΗ ΚΑΙ ΕΙΣΑΓΩΓΗ ΣΤΗ ΒΙΟΣΤAΤΙΣΤΙΚΗ</vt:lpstr>
      <vt:lpstr>Παρουσίαση του PowerPoint</vt:lpstr>
      <vt:lpstr>ΟΡΙΣΜΟΣ</vt:lpstr>
      <vt:lpstr>  ΠΟΙΑ Η ΔΙΑΦΟΡΑ ΤΗΣ ΣΤΑΤΙΣΤΙΚΗΣ ΑΠΟ ΤΑ ΜΑΘΗΜΑΤΙΚΑ; </vt:lpstr>
      <vt:lpstr>ΙΣΤΟΡΙΚΗ ΑΝΑΔΡΟΜΗ</vt:lpstr>
      <vt:lpstr>ΒΑΣΙΚΟΙ ΟΡΙΣΜΟΙ</vt:lpstr>
      <vt:lpstr>ΚΛΑΔΟΙ ΣΤΑΤΙΣΤΙΚΗΣ</vt:lpstr>
      <vt:lpstr> Πηγές Στατιστικής Πληροφόρησης </vt:lpstr>
      <vt:lpstr>Είδη στατιστικών στοιχείων</vt:lpstr>
      <vt:lpstr>Είδη στατιστικών στοιχείων</vt:lpstr>
      <vt:lpstr>Τύποι Μεταβλητών </vt:lpstr>
      <vt:lpstr>Τι είναι εξαρτημένες και τι ανεξάρτητες μεταβλητές</vt:lpstr>
      <vt:lpstr>Παρουσίαση του PowerPoint</vt:lpstr>
      <vt:lpstr>Παρουσίαση του PowerPoint</vt:lpstr>
      <vt:lpstr>TΡΟΠΟΙ ΠΑΡΟΥΣΙΑΣΗΣ ΔΕΔΟΜΕΝΩΝ</vt:lpstr>
      <vt:lpstr> Α. ΠΑΡΟΥΣΙΑΣΗ ΣΕ ΠΙΝΑΚΕΣ ΠΟΙΟΤΙΚΩΝ ΔΕΔΟΜΕΝΩΝ </vt:lpstr>
      <vt:lpstr>Παρουσίαση του PowerPoint</vt:lpstr>
      <vt:lpstr>ΠΑΡΑΔΕΙΓΜΑ</vt:lpstr>
      <vt:lpstr>XΡΗΣΙΜΟΤΗΤΑ ΑΠΟΛΥΤΩΝ ΚΑΙ ΣΧΕΤΙΚΩΝ ΣΥΧΝΟΤΗΤΩΝ</vt:lpstr>
      <vt:lpstr>  ΤΡΟΠΟΙ ΓΡΑΦΙΚΗΣ ΠΑΡΟΥΣΙΑΣΗΣ ΠΟΙΟΤΙΚΩΝ ΔΕΔΟΜΕΝΩΝ 1. Κυκλικό διάγραμμα ή πίττα</vt:lpstr>
      <vt:lpstr>ΒΑΣΙΚΟΣ ΤΡΟΠΟΣ ΚΑΤΑΣΚΕΥΗΣ</vt:lpstr>
      <vt:lpstr>ΤΡΙΣΔΙΑΣΤΑΤΟ ΚΥΚΛΙΚΟ ΓΡΑΦΗΜΑ</vt:lpstr>
      <vt:lpstr>ΚΥΚΛΙΚΟ ΔΙΑΓΡΑΜΜΑ ΜΕ ΑΠΟΚΟΜΜΕΝΟΥΣ ΤΟΜΕΙΣ</vt:lpstr>
      <vt:lpstr>ΓΡΑΦΗΜΑ ΑΠΟΔΕΚΤΟ </vt:lpstr>
      <vt:lpstr>ΜΗ ΑΠΟΔΕΚΤΟ ΓΡΑΦΗΜΑ</vt:lpstr>
      <vt:lpstr>2. Ραβδογράμματα</vt:lpstr>
      <vt:lpstr>Τεχνικές οδηγίες κατασκευής ραβδογραμμάτων</vt:lpstr>
      <vt:lpstr>ΠΑΡΑΛΛΑΓΗ: ΑΠΕΙΚΟΝΙΣΗ ΤΩΝ ΣΥΧΝΟΤΗΤΩΝ ΣΤΟΝ ΟΡΙΖΟΝΤΙΟ ΑΞΟΝΑ</vt:lpstr>
      <vt:lpstr>ΕΙΔΙΚΕΣ ΠΕΡΙΠΤΩΣΕΙΣ ΡΑΒΔΟΓΡΑΜΜΑΤΩΝ: ΑΠΕΙΚΟΝΙΣΗ ΤΗΣ ΑΠΟ ΚΟΙΝΟΥ ΣΥΜΠΕΡΙΦΟΡΑΣ ΔΥΟ ΠΟΙΟΤΙΚΩΝ ΜΕΤΑΒΛΗΤΩΝ</vt:lpstr>
      <vt:lpstr>ΕΙΔΙΚΕΣ ΠΕΡΙΠΤΩΣΕΙΣ ΡΑΒΔΟΓΡΑΜΜΑΤΩΝ: ΑΠΕΙΚΟΝΙΣΗ ΤΗΣ ΑΠΟ ΚΟΙΝΟΥ ΣΥΜΠΕΡΙΦΟΡΑΣ ΔΥΟ ΠΟΙΟΤΙΚΩΝ ΜΕΤΑΒΛΗΤΩΝ</vt:lpstr>
      <vt:lpstr>Παραδειγμα χρήσης ειδικού τύπου ραβδογραμμάτων: μελέτη της από κοινού συμπεριφοράς καπνίσματος και χρήσης ουσιών</vt:lpstr>
      <vt:lpstr>Ενοποιημένο ραβδόγραμμα (clustered bar chαrt)</vt:lpstr>
      <vt:lpstr>Σωρευμένο (stacked bar chart).</vt:lpstr>
      <vt:lpstr> </vt:lpstr>
      <vt:lpstr>ΚΑΘΟΡΙΣΜΟΣ ΤΟΥ ΠΛΑΤΟΥΣ ΔΙΑΣΤΗΜΑΤΩΝ ΤΑΞΕΩΝ</vt:lpstr>
      <vt:lpstr>Άλλες στήλες περιγραφής ποσοτικών δεδομένων:Αθροιστικές συχνότητες-Aθροιστικά ποσοστά  </vt:lpstr>
      <vt:lpstr>    </vt:lpstr>
      <vt:lpstr>  Κατανομή τον βάρους τριάντα ατόμων κατά συχνότητες </vt:lpstr>
      <vt:lpstr>Ο κεντρικός όρος της κάθε τάξης</vt:lpstr>
      <vt:lpstr>Τα διαστήματα τάξης πρέπει:</vt:lpstr>
      <vt:lpstr>  ΔΙΑΓΡΑΜΜΑΤΑ ΓΙΑ ΠΟΣΟΤΙΚΑ ΣΥΝΕΧΗ ΔΕΔΟΜΕΝΑ</vt:lpstr>
      <vt:lpstr>Παρουσίαση του PowerPoint</vt:lpstr>
      <vt:lpstr>ΟΔΗΓΙΕΣ ΚΑΤΑΣΚΕΥΗΣ ΙΣΤΟΓΡΑΜΜΑΤΟΣ</vt:lpstr>
      <vt:lpstr>ΠΟΛΥΓΩΝΙΚΗ ΓΡΑΜΜΗ</vt:lpstr>
      <vt:lpstr>Τεχνικές οδηγίες κατασκευής πολυγώνου συχνοτήτων</vt:lpstr>
      <vt:lpstr>ΚΑΜΠΥΛΕΣ ΣΥΧΝΟΤΗΤΩΝ</vt:lpstr>
      <vt:lpstr>Παράδειγμα: Κατανομή ηλικιών σε ολιγοπληθές και πολυπληθές δείγμα</vt:lpstr>
      <vt:lpstr>ΠΑΡΟΥΣΙΑΣΗ (ΔΕΞΙΟΣΤΡΟΦΩΝ) ΑΘΡΟΙΣΤΙΚΩΝ ΚΑΤΑΝΟΜΩΝ</vt:lpstr>
      <vt:lpstr>ΠΕΡΙΓΡΑΦΗ ΔΕΞΙΟΣΤΡΟΦΗΣ ΑΘΡΟΙΣΤΙΚΗΣ ΑΨΙΔΑΣ </vt:lpstr>
      <vt:lpstr>Ταξινόμηση διακριτών αριθμητικών δεδομένων σε κατανομές συχνοτήτων</vt:lpstr>
      <vt:lpstr>ΠΑΡΟΥΣΙΑΣΗ ΔΙΑΚΡΙΤΩΝ ΜΕΤΑΒΛΗΤΩΝ</vt:lpstr>
      <vt:lpstr>ΔΙΑΓΡΑΜΜΑΤΙΚΗ ΠΑΡΟΥΣΙΑΣΗ ΔΙΑΚΡΙΤΩΝ ΔΕΔΟΜΕΝΩΝ</vt:lpstr>
      <vt:lpstr>Παρουσίαση του PowerPoint</vt:lpstr>
      <vt:lpstr>ΠΑΡΟΥΣΙΑΣ ΔΥΟ ΠΟΣΟΤΙΚΩΝ :ΔΙΑΓΡΑΜΜΑΤΑ ΔΙΑΣΚΟΡΠΙΣΜΟΥ</vt:lpstr>
      <vt:lpstr>ΓΡΑΦΙΚΗ ΠΑΡΟΥΣΙΑΣΗ ΧΡΟΝΟΣΕΙΡΩΝ  </vt:lpstr>
      <vt:lpstr>ΠΑΡΑΔΕΙΓΜΑ ΑΠΕΙΚΟΝΙΣΗΣ ΧΡΟΝΟΛΟΓΙΚΩΝ ΔΕΔΟΜΕΝΩΝ</vt:lpstr>
      <vt:lpstr>ΓΡΑΜΜΟΓΡΑΦΗΜΑ Η ΧΡΟΝΟΓΡΑΜΜΑ</vt:lpstr>
      <vt:lpstr>Τεχνικές οδηγίες κατασκευής χρονογραμμάτων</vt:lpstr>
      <vt:lpstr>ΡΑΒΔΟΓΡΑΜΜΑ</vt:lpstr>
      <vt:lpstr>ΔΙΑΓΡΑΜΜΑΤΑ ΕΠΙΦΑΝΕΙΩΝ</vt:lpstr>
      <vt:lpstr>   ΜΕΘΟΔΟΙ ΓΡΑΦΙΚΗΣ ΠΑΡΟΥΣΙΑΣΗΣ ΔΕΔΟΜΕΝΩΝ ΣΕ ΓΕΩΓΡΑΦΙΚΗ ΚΑΤΑΤΑΞΗ  </vt:lpstr>
      <vt:lpstr>Παρουσίαση του PowerPoint</vt:lpstr>
      <vt:lpstr>ΡΑΒΔΟΓΡΑΜΜΑ ΓΙΑ ΤΗΝ ΠΑΡΟΥΣΙΑΣΗ ΔΕΔΟΜΕΝΩΝ ΣΕ ΓΕΩΓΡΑΦΙΚΗ ΚΑΤΑΤΑΞΗ</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ΒΙΛΕΛΜΙΝΗ ΚΑΡΑΓΙΑΝΝΗ</dc:creator>
  <cp:lastModifiedBy>ΒΙΛΕΛΜΙΝΗ ΚΑΡΑΓΙΑΝΝΗ</cp:lastModifiedBy>
  <cp:revision>4</cp:revision>
  <dcterms:created xsi:type="dcterms:W3CDTF">2023-04-01T14:01:56Z</dcterms:created>
  <dcterms:modified xsi:type="dcterms:W3CDTF">2023-06-10T17:02:34Z</dcterms:modified>
</cp:coreProperties>
</file>