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8742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9B328-7B73-41F2-BD6F-80B55C7F12DE}" type="datetimeFigureOut">
              <a:rPr lang="el-GR" smtClean="0"/>
              <a:t>2/10/2024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FCBDE-6B15-49EA-94F3-222F747620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312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FCBDE-6B15-49EA-94F3-222F7476201C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9184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FD3A-B3E6-44C8-A855-CA4174459427}" type="datetime1">
              <a:rPr lang="el-GR" smtClean="0"/>
              <a:t>2/10/2024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2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9F3D8-85ED-46CE-A282-C3F9C6FDDA5D}" type="datetime1">
              <a:rPr lang="el-GR" smtClean="0"/>
              <a:t>2/10/2024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544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DDEB1-E0CF-41B0-8EF8-1C3BE4914100}" type="datetime1">
              <a:rPr lang="el-GR" smtClean="0"/>
              <a:t>2/10/2024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398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568D-F3F8-4061-ABEE-44A5AE029212}" type="datetime1">
              <a:rPr lang="el-GR" smtClean="0"/>
              <a:t>2/10/2024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592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8950C-21B9-423A-AA38-49095D8DDC5B}" type="datetime1">
              <a:rPr lang="el-GR" smtClean="0"/>
              <a:t>2/10/2024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736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5B64-609C-4C20-AFFF-284BAD985C7E}" type="datetime1">
              <a:rPr lang="el-GR" smtClean="0"/>
              <a:t>2/10/2024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06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7D5C5-CAD2-427A-9ADF-3417CACE72C1}" type="datetime1">
              <a:rPr lang="el-GR" smtClean="0"/>
              <a:t>2/10/2024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94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C0BB-A780-47FF-8239-E76534D43E30}" type="datetime1">
              <a:rPr lang="el-GR" smtClean="0"/>
              <a:t>2/10/2024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786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9EE95-45D7-4F8B-A590-DB9B269CC28F}" type="datetime1">
              <a:rPr lang="el-GR" smtClean="0"/>
              <a:t>2/10/2024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71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9C29-B620-40D4-B938-61971667C923}" type="datetime1">
              <a:rPr lang="el-GR" smtClean="0"/>
              <a:t>2/10/2024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05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1B95-CFE9-4139-9BB0-2BFE490DA22D}" type="datetime1">
              <a:rPr lang="el-GR" smtClean="0"/>
              <a:t>2/10/2024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0883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153B5-E91E-4CDB-8FAB-B2F0B3565B03}" type="datetime1">
              <a:rPr lang="el-GR" smtClean="0"/>
              <a:t>2/10/2024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69085-51F4-406F-A3C7-A6D04A04C6F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2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2279650" y="2205038"/>
            <a:ext cx="53403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i="1" dirty="0"/>
              <a:t>ΥΛΙΚΟ ΜΑΘΗΜΑΤΟΣ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b="1" i="1" dirty="0"/>
              <a:t>- eclass.uniwa.gr (</a:t>
            </a:r>
            <a:r>
              <a:rPr lang="el-GR" altLang="el-GR" sz="1800" b="1" i="1" dirty="0"/>
              <a:t>υλικό σε μορφή </a:t>
            </a:r>
            <a:r>
              <a:rPr lang="en-US" altLang="el-GR" sz="1800" b="1" i="1" dirty="0"/>
              <a:t>pdf)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 b="1" i="1" dirty="0"/>
          </a:p>
          <a:p>
            <a:pPr>
              <a:spcBef>
                <a:spcPct val="0"/>
              </a:spcBef>
              <a:buNone/>
            </a:pPr>
            <a:r>
              <a:rPr lang="en-US" altLang="el-GR" sz="1800" b="1" i="1" dirty="0"/>
              <a:t>- ocp.teiath.gr   (</a:t>
            </a:r>
            <a:r>
              <a:rPr lang="el-GR" altLang="el-GR" sz="1800" b="1" i="1" dirty="0"/>
              <a:t>υλικό σε μορφή </a:t>
            </a:r>
            <a:r>
              <a:rPr lang="en-US" altLang="el-GR" sz="1800" b="1" i="1" dirty="0"/>
              <a:t>video)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085088" y="463296"/>
            <a:ext cx="881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ΝΑΥΠΗΓΙΚΟ ΚΑΤΑΣΚΕΥΑΣΤΙΚΟ ΣΧΕΔΙΟ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759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/>
          <p:nvPr/>
        </p:nvSpPr>
        <p:spPr>
          <a:xfrm>
            <a:off x="1828801" y="982663"/>
            <a:ext cx="2314575" cy="57785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kern="0">
                <a:solidFill>
                  <a:srgbClr val="000000"/>
                </a:solidFill>
                <a:latin typeface="Calibri"/>
              </a:rPr>
              <a:t>Τεχνική Νομοθεσία (Ε)</a:t>
            </a:r>
          </a:p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" kern="0">
                <a:solidFill>
                  <a:srgbClr val="000000"/>
                </a:solidFill>
                <a:latin typeface="Calibri"/>
              </a:rPr>
              <a:t>Γεώργιος Χατζηκωνσταντής</a:t>
            </a:r>
          </a:p>
        </p:txBody>
      </p:sp>
      <p:pic>
        <p:nvPicPr>
          <p:cNvPr id="2867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650" y="1697039"/>
            <a:ext cx="13843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5"/>
          <p:cNvGraphicFramePr>
            <a:graphicFrameLocks noGrp="1"/>
          </p:cNvGraphicFramePr>
          <p:nvPr/>
        </p:nvGraphicFramePr>
        <p:xfrm>
          <a:off x="5276851" y="3616325"/>
          <a:ext cx="2924175" cy="59378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924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863">
                <a:tc>
                  <a:txBody>
                    <a:bodyPr/>
                    <a:lstStyle/>
                    <a:p>
                      <a:pPr lvl="0"/>
                      <a:r>
                        <a:rPr lang="el-GR" sz="1500" b="1"/>
                        <a:t>Όνομα άσκησης</a:t>
                      </a:r>
                    </a:p>
                  </a:txBody>
                  <a:tcPr marL="68580" marR="68580" marT="34146" marB="3414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lvl="0"/>
                      <a:r>
                        <a:rPr lang="el-GR" sz="1500" b="1"/>
                        <a:t>Ασκήσεις αυτοαξιολόγησης</a:t>
                      </a:r>
                    </a:p>
                  </a:txBody>
                  <a:tcPr marL="68580" marR="68580" marT="34146" marB="3414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7"/>
          <p:cNvSpPr/>
          <p:nvPr/>
        </p:nvSpPr>
        <p:spPr>
          <a:xfrm>
            <a:off x="3162300" y="3913189"/>
            <a:ext cx="1543050" cy="34925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Right Arrow 8"/>
          <p:cNvSpPr/>
          <p:nvPr/>
        </p:nvSpPr>
        <p:spPr>
          <a:xfrm>
            <a:off x="4705351" y="3821114"/>
            <a:ext cx="485775" cy="219075"/>
          </a:xfrm>
          <a:custGeom>
            <a:avLst>
              <a:gd name="f0" fmla="val 1672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686" name="Rectangle 2"/>
          <p:cNvSpPr>
            <a:spLocks noChangeArrowheads="1"/>
          </p:cNvSpPr>
          <p:nvPr/>
        </p:nvSpPr>
        <p:spPr bwMode="auto">
          <a:xfrm>
            <a:off x="1863725" y="150814"/>
            <a:ext cx="145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ocp.teiath.gr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650" y="1697039"/>
            <a:ext cx="1384300" cy="1417064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10</a:t>
            </a:fld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9246" y="1697039"/>
            <a:ext cx="1393704" cy="141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76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1781176" y="512763"/>
            <a:ext cx="8672513" cy="621972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1950" b="1" dirty="0"/>
              <a:t>eclass.uniwa.gr</a:t>
            </a:r>
            <a:r>
              <a:rPr lang="en-US" sz="3300" b="1" dirty="0"/>
              <a:t> </a:t>
            </a:r>
            <a:r>
              <a:rPr lang="en-US" sz="3300" dirty="0"/>
              <a:t>              </a:t>
            </a:r>
            <a:r>
              <a:rPr lang="el-GR" sz="1575" b="1" dirty="0"/>
              <a:t>Πλατφόρμα Ασύγχρονης </a:t>
            </a:r>
            <a:r>
              <a:rPr lang="el-GR" sz="1575" b="1" dirty="0" err="1"/>
              <a:t>Τηλεκπαίδευσης</a:t>
            </a:r>
            <a:r>
              <a:rPr lang="en-US" sz="1575" b="1" dirty="0"/>
              <a:t> </a:t>
            </a:r>
            <a:r>
              <a:rPr lang="el-GR" sz="1575" b="1" dirty="0"/>
              <a:t>ΠΑΝΕΠΙΣΤΗΜΙΟ ΔΥΤΙΚΗΣ ΑΤΤΙΚΗΣ</a:t>
            </a:r>
            <a:br>
              <a:rPr lang="en-US" sz="1575" b="1" dirty="0"/>
            </a:br>
            <a:r>
              <a:rPr lang="en-US" sz="1575" dirty="0"/>
              <a:t>                                                                   </a:t>
            </a:r>
            <a:endParaRPr lang="el-GR" sz="1575" dirty="0"/>
          </a:p>
        </p:txBody>
      </p:sp>
      <p:pic>
        <p:nvPicPr>
          <p:cNvPr id="21507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501775"/>
            <a:ext cx="144780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08" name="Γωνιακή σύνδεση 8"/>
          <p:cNvCxnSpPr>
            <a:cxnSpLocks noChangeShapeType="1"/>
          </p:cNvCxnSpPr>
          <p:nvPr/>
        </p:nvCxnSpPr>
        <p:spPr bwMode="auto">
          <a:xfrm flipV="1">
            <a:off x="3098800" y="2581276"/>
            <a:ext cx="965200" cy="815975"/>
          </a:xfrm>
          <a:prstGeom prst="bentConnector3">
            <a:avLst>
              <a:gd name="adj1" fmla="val 50000"/>
            </a:avLst>
          </a:prstGeom>
          <a:noFill/>
          <a:ln w="38103">
            <a:solidFill>
              <a:srgbClr val="5B9BD5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9"/>
          <p:cNvSpPr txBox="1"/>
          <p:nvPr/>
        </p:nvSpPr>
        <p:spPr>
          <a:xfrm>
            <a:off x="4119564" y="2395538"/>
            <a:ext cx="5443537" cy="276999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ΣΜ / Σχολή ΜΗΧΑΝΙΚΩΝ (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FENG) – 1343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 διαθέσιμα μαθήματα</a:t>
            </a:r>
          </a:p>
        </p:txBody>
      </p:sp>
      <p:sp>
        <p:nvSpPr>
          <p:cNvPr id="6" name="Βέλος προς τα κάτω 10"/>
          <p:cNvSpPr/>
          <p:nvPr/>
        </p:nvSpPr>
        <p:spPr>
          <a:xfrm>
            <a:off x="6288089" y="2673350"/>
            <a:ext cx="111125" cy="241300"/>
          </a:xfrm>
          <a:custGeom>
            <a:avLst>
              <a:gd name="f0" fmla="val 1663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4916489" y="2914651"/>
            <a:ext cx="4941887" cy="276225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Ναυπηγών Μηχανικών 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N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.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A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. (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NAFP) 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– 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118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 διαθέσιμα μαθήματα </a:t>
            </a:r>
          </a:p>
        </p:txBody>
      </p:sp>
      <p:sp>
        <p:nvSpPr>
          <p:cNvPr id="8" name="Βέλος προς τα κάτω 12"/>
          <p:cNvSpPr/>
          <p:nvPr/>
        </p:nvSpPr>
        <p:spPr>
          <a:xfrm>
            <a:off x="6985001" y="3190875"/>
            <a:ext cx="117475" cy="273050"/>
          </a:xfrm>
          <a:custGeom>
            <a:avLst>
              <a:gd name="f0" fmla="val 1695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TextBox 13"/>
          <p:cNvSpPr txBox="1"/>
          <p:nvPr/>
        </p:nvSpPr>
        <p:spPr>
          <a:xfrm>
            <a:off x="4916489" y="3405886"/>
            <a:ext cx="5010150" cy="276225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                               Προπτυχιακό  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(NA) – 103 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διαθέσιμα μαθήματα   </a:t>
            </a:r>
          </a:p>
        </p:txBody>
      </p:sp>
      <p:sp>
        <p:nvSpPr>
          <p:cNvPr id="10" name="Βέλος προς τα κάτω 15"/>
          <p:cNvSpPr/>
          <p:nvPr/>
        </p:nvSpPr>
        <p:spPr>
          <a:xfrm>
            <a:off x="8573358" y="3675021"/>
            <a:ext cx="117475" cy="266700"/>
          </a:xfrm>
          <a:custGeom>
            <a:avLst>
              <a:gd name="f0" fmla="val 1684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7421564" y="4781670"/>
            <a:ext cx="3273425" cy="276225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ΤΕΧΝΙΚΗ ΝΟΜΟΘΕΣΙΑ – ΘΕΩΡΙΑ (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NAFP 113)</a:t>
            </a:r>
            <a:endParaRPr lang="el-GR" sz="1350" kern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Δεξιό βέλος 22"/>
          <p:cNvSpPr/>
          <p:nvPr/>
        </p:nvSpPr>
        <p:spPr>
          <a:xfrm>
            <a:off x="9275720" y="4471462"/>
            <a:ext cx="914485" cy="145182"/>
          </a:xfrm>
          <a:custGeom>
            <a:avLst>
              <a:gd name="f0" fmla="val 2064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1582" y="1497130"/>
            <a:ext cx="1314286" cy="1276190"/>
          </a:xfrm>
          <a:prstGeom prst="rect">
            <a:avLst/>
          </a:prstGeom>
        </p:spPr>
      </p:pic>
      <p:sp>
        <p:nvSpPr>
          <p:cNvPr id="15" name="Βέλος προς τα κάτω 15"/>
          <p:cNvSpPr/>
          <p:nvPr/>
        </p:nvSpPr>
        <p:spPr>
          <a:xfrm>
            <a:off x="7728980" y="3664723"/>
            <a:ext cx="105203" cy="1062852"/>
          </a:xfrm>
          <a:custGeom>
            <a:avLst>
              <a:gd name="f0" fmla="val 1684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8032042" y="3899467"/>
            <a:ext cx="3786874" cy="276999"/>
          </a:xfrm>
          <a:prstGeom prst="rect">
            <a:avLst/>
          </a:prstGeom>
          <a:noFill/>
          <a:ln cap="flat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ΤΕΧΝΙΚΗ ΝΟΜΟΘΕΣΙΑ – ΕΡΓΑΣΤΗΡΙΟ (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NAFP 11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4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)</a:t>
            </a:r>
            <a:endParaRPr lang="el-GR" sz="1350" kern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Βέλος προς τα κάτω 15"/>
          <p:cNvSpPr/>
          <p:nvPr/>
        </p:nvSpPr>
        <p:spPr>
          <a:xfrm>
            <a:off x="6532605" y="3664722"/>
            <a:ext cx="140044" cy="1681979"/>
          </a:xfrm>
          <a:custGeom>
            <a:avLst>
              <a:gd name="f0" fmla="val 1684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TextBox 16"/>
          <p:cNvSpPr txBox="1"/>
          <p:nvPr/>
        </p:nvSpPr>
        <p:spPr>
          <a:xfrm>
            <a:off x="4127276" y="5321516"/>
            <a:ext cx="4571109" cy="276999"/>
          </a:xfrm>
          <a:prstGeom prst="rect">
            <a:avLst/>
          </a:prstGeom>
          <a:noFill/>
          <a:ln cap="flat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ΝΑΥΠΗΓΙΚΟ ΚΑΤΑΣΚΕΥΑΣΤΙΚΟ ΣΧΕΔΙΟ - ΘΕΩΡΙΑ (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NA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ΟΜΕ 1339</a:t>
            </a:r>
          </a:p>
        </p:txBody>
      </p:sp>
      <p:sp>
        <p:nvSpPr>
          <p:cNvPr id="12" name="Ορθογώνιο 11"/>
          <p:cNvSpPr/>
          <p:nvPr/>
        </p:nvSpPr>
        <p:spPr>
          <a:xfrm>
            <a:off x="9275720" y="4170599"/>
            <a:ext cx="90702" cy="41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Ορθογώνιο 22"/>
          <p:cNvSpPr/>
          <p:nvPr/>
        </p:nvSpPr>
        <p:spPr>
          <a:xfrm>
            <a:off x="9181114" y="5001059"/>
            <a:ext cx="94606" cy="231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Δεξιό βέλος 22"/>
          <p:cNvSpPr/>
          <p:nvPr/>
        </p:nvSpPr>
        <p:spPr>
          <a:xfrm>
            <a:off x="9195229" y="5126880"/>
            <a:ext cx="994976" cy="141043"/>
          </a:xfrm>
          <a:custGeom>
            <a:avLst>
              <a:gd name="f0" fmla="val 2064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Δεξιό βέλος 22"/>
          <p:cNvSpPr/>
          <p:nvPr/>
        </p:nvSpPr>
        <p:spPr>
          <a:xfrm>
            <a:off x="6672649" y="5874173"/>
            <a:ext cx="1574800" cy="139700"/>
          </a:xfrm>
          <a:custGeom>
            <a:avLst>
              <a:gd name="f0" fmla="val 2064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Ορθογώνιο 25"/>
          <p:cNvSpPr/>
          <p:nvPr/>
        </p:nvSpPr>
        <p:spPr>
          <a:xfrm>
            <a:off x="6672649" y="5556262"/>
            <a:ext cx="90702" cy="41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Θέση αριθμού διαφάνειας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2</a:t>
            </a:fld>
            <a:endParaRPr lang="el-GR"/>
          </a:p>
        </p:txBody>
      </p:sp>
      <p:sp>
        <p:nvSpPr>
          <p:cNvPr id="21" name="TextBox 20"/>
          <p:cNvSpPr txBox="1"/>
          <p:nvPr/>
        </p:nvSpPr>
        <p:spPr>
          <a:xfrm>
            <a:off x="8247449" y="5750877"/>
            <a:ext cx="167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Διαφάνεια 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40886" y="4991531"/>
            <a:ext cx="167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Διαφάνεια 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40886" y="4372103"/>
            <a:ext cx="1678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Διαφάνεια 5</a:t>
            </a:r>
          </a:p>
        </p:txBody>
      </p:sp>
    </p:spTree>
    <p:extLst>
      <p:ext uri="{BB962C8B-B14F-4D97-AF65-F5344CB8AC3E}">
        <p14:creationId xmlns:p14="http://schemas.microsoft.com/office/powerpoint/2010/main" val="419882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 txBox="1">
            <a:spLocks/>
          </p:cNvSpPr>
          <p:nvPr/>
        </p:nvSpPr>
        <p:spPr>
          <a:xfrm>
            <a:off x="1332288" y="263381"/>
            <a:ext cx="9169995" cy="595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950" b="1" dirty="0"/>
              <a:t>eclass.uniwa.gr</a:t>
            </a:r>
            <a:r>
              <a:rPr lang="en-US" sz="3300" b="1" dirty="0"/>
              <a:t> </a:t>
            </a:r>
            <a:r>
              <a:rPr lang="en-US" sz="3300" dirty="0"/>
              <a:t>              </a:t>
            </a:r>
            <a:r>
              <a:rPr lang="el-GR" sz="1575" b="1" dirty="0"/>
              <a:t>Πλατφόρμα Ασύγχρονης </a:t>
            </a:r>
            <a:r>
              <a:rPr lang="el-GR" sz="1575" b="1" dirty="0" err="1"/>
              <a:t>Τηλεκπαίδευσης</a:t>
            </a:r>
            <a:r>
              <a:rPr lang="en-US" sz="1575" b="1" dirty="0"/>
              <a:t> </a:t>
            </a:r>
            <a:r>
              <a:rPr lang="el-GR" sz="1575" b="1" dirty="0"/>
              <a:t> ΠΑΝΕΠΙΣΤΗΜΙΟ ΔΥΤΙΚΗΣ ΑΤΤΙΚΗΣ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2288" y="1878217"/>
            <a:ext cx="2704762" cy="37333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56746" y="1235075"/>
            <a:ext cx="5169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/>
              <a:t>ΝΑΥΠΗΓΙΚΟ ΚΑΤΑΣΚΕΥΑΣΤΙΚΟ ΣΧΕΔΙΟ - ΘΕΩΡΙΑ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7050" y="1878217"/>
            <a:ext cx="5246266" cy="3457267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2288" y="1571039"/>
            <a:ext cx="1682761" cy="4910208"/>
          </a:xfrm>
          <a:prstGeom prst="rect">
            <a:avLst/>
          </a:prstGeom>
        </p:spPr>
      </p:pic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070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/>
          <p:cNvSpPr>
            <a:spLocks noGrp="1"/>
          </p:cNvSpPr>
          <p:nvPr>
            <p:ph type="title"/>
          </p:nvPr>
        </p:nvSpPr>
        <p:spPr>
          <a:xfrm>
            <a:off x="1671638" y="856082"/>
            <a:ext cx="7886700" cy="549275"/>
          </a:xfrm>
        </p:spPr>
        <p:txBody>
          <a:bodyPr/>
          <a:lstStyle/>
          <a:p>
            <a:r>
              <a:rPr lang="el-GR" alt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ΤΕΧΝΙΚΗ ΝΟΜΟΘΕΣΙΑ - ΘΕΩΡΙΑ</a:t>
            </a:r>
            <a:r>
              <a:rPr lang="el-GR" alt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l-GR" altLang="el-GR" sz="1800" dirty="0"/>
            </a:br>
            <a:r>
              <a:rPr lang="el-GR" altLang="el-GR" sz="1500" dirty="0"/>
              <a:t>ΓΙΩΡΓΟΣ ΧΑΤΖΗΚΩΝΣΤΑΝΤΗΣ</a:t>
            </a:r>
          </a:p>
        </p:txBody>
      </p:sp>
      <p:pic>
        <p:nvPicPr>
          <p:cNvPr id="22531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38" y="1705395"/>
            <a:ext cx="1423987" cy="465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Δεξιό βέλος 5"/>
          <p:cNvSpPr/>
          <p:nvPr/>
        </p:nvSpPr>
        <p:spPr>
          <a:xfrm>
            <a:off x="2661443" y="4292600"/>
            <a:ext cx="630238" cy="142875"/>
          </a:xfrm>
          <a:custGeom>
            <a:avLst>
              <a:gd name="f0" fmla="val 1916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26116"/>
              </p:ext>
            </p:extLst>
          </p:nvPr>
        </p:nvGraphicFramePr>
        <p:xfrm>
          <a:off x="3434557" y="1648439"/>
          <a:ext cx="6096000" cy="400843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50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5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39"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Τύπος</a:t>
                      </a:r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Όνομα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616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ΜΕΛΕΤΗ</a:t>
                      </a:r>
                      <a:r>
                        <a:rPr lang="el-GR" sz="1400" baseline="0"/>
                        <a:t> ΚΑΙ ΝΑΥΠΗΓΗΣΗ ΜΙΚΡΟΥ ΠΛΟΙΟΥ</a:t>
                      </a:r>
                    </a:p>
                    <a:p>
                      <a:pPr lvl="0"/>
                      <a:r>
                        <a:rPr lang="el-GR" sz="1100" baseline="0">
                          <a:solidFill>
                            <a:srgbClr val="000000"/>
                          </a:solidFill>
                        </a:rPr>
                        <a:t>ΜΕΛΕΤΗ ΚΑΙ ΝΑΥΠΗΓΗΣΗ ΜΙΚΡΟΥ ΠΛΟΙΟΥ</a:t>
                      </a:r>
                      <a:endParaRPr lang="el-GR" sz="1100">
                        <a:solidFill>
                          <a:srgbClr val="000000"/>
                        </a:solidFill>
                      </a:endParaRP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62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ΝΟΜΟΙ ΚΑΙ ΔΙΑΤΑΓΜΑΤΑ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62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ΥΠΟΣΤΗΡΙΚΤΙΚΟ ΥΛΙΚΟ ΜΕΛΕΤΗΣ ΠΛΟΙΟΥ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993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ΑΝΑΚΟΙΝΩΣΗ ΓΙΑ ΜΑΘΗΜΑΤΑ ΣΕ </a:t>
                      </a:r>
                      <a:r>
                        <a:rPr lang="en-US" sz="1400" dirty="0"/>
                        <a:t>eclass.teiath.gr </a:t>
                      </a:r>
                      <a:r>
                        <a:rPr lang="el-GR" sz="1400" dirty="0"/>
                        <a:t>και </a:t>
                      </a:r>
                      <a:r>
                        <a:rPr lang="en-US" sz="1400" dirty="0"/>
                        <a:t>ocp.teiath.gr</a:t>
                      </a:r>
                      <a:endParaRPr lang="el-GR" sz="1400" dirty="0"/>
                    </a:p>
                    <a:p>
                      <a:pPr lvl="0"/>
                      <a:r>
                        <a:rPr lang="el-GR" sz="1100" dirty="0">
                          <a:solidFill>
                            <a:srgbClr val="000000"/>
                          </a:solidFill>
                        </a:rPr>
                        <a:t>ΑΝΑΚΟΙΝΩΣΗ ΓΙΑ ΜΑΘΗΜΑΤΑ ΣΕ eclass.teiath.gr και ocp.teiath.gr</a:t>
                      </a:r>
                      <a:endParaRPr lang="el-GR" sz="1400" dirty="0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62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ΒΥΘΙΣΜΑ ΚΛΙΜΑΚΕΣ ΒΥΘΙΣΜΑΤΩΝ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962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ΓΡΑΜΜΗ ΦΟΡΤΩΣΕΩΣ (ΥΨΟΣ ΕΞΑΛΩΝ) 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962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ΔΙΟΡΘΩΣΗ ΒΥΘΙΣΜΑΤΟΣ ΛΟΓΩ ΚΑΜΨΗΣ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339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ΤΕΧΝΙΚΗ</a:t>
                      </a:r>
                      <a:r>
                        <a:rPr lang="el-GR" sz="1400" baseline="0"/>
                        <a:t> ΝΟΜΟΘΕΣΙΑ</a:t>
                      </a:r>
                    </a:p>
                    <a:p>
                      <a:pPr lvl="0"/>
                      <a:r>
                        <a:rPr lang="el-GR" sz="1400" baseline="0"/>
                        <a:t>ΤΕΧΝΙΚΗ ΝΟΜΟΘΕΣΙΑ</a:t>
                      </a:r>
                      <a:endParaRPr lang="el-GR" sz="1400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339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ΤΕΧΝΙΚΗ ΝΟΜΟΘΕΣΙΑ _ ΤΕΧΝΟΛΟΓΙΑ ΤΟΥ ΠΛΟΙΟΥ_2015</a:t>
                      </a:r>
                    </a:p>
                    <a:p>
                      <a:pPr lvl="0"/>
                      <a:r>
                        <a:rPr lang="el-GR" sz="1400" dirty="0"/>
                        <a:t>ΔΙΔΑΚΤΙΚΕΣ ΣΗΜΕΙΩΣΕΙΣ</a:t>
                      </a:r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256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9" y="2209800"/>
            <a:ext cx="15557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6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9" y="2570164"/>
            <a:ext cx="155575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0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9" y="2851150"/>
            <a:ext cx="15557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1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3" y="3263900"/>
            <a:ext cx="177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2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3" y="3560763"/>
            <a:ext cx="177800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3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863" y="3838576"/>
            <a:ext cx="177800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4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088" y="4135438"/>
            <a:ext cx="177800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5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9" y="4522788"/>
            <a:ext cx="149225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76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63" y="4914901"/>
            <a:ext cx="127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77" name="Rectangle 1"/>
          <p:cNvSpPr>
            <a:spLocks noChangeArrowheads="1"/>
          </p:cNvSpPr>
          <p:nvPr/>
        </p:nvSpPr>
        <p:spPr bwMode="auto">
          <a:xfrm>
            <a:off x="1671639" y="336550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dirty="0"/>
              <a:t>eclass.uniwa.gr </a:t>
            </a:r>
            <a:endParaRPr lang="el-GR" altLang="el-GR" sz="18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26489" y="1709898"/>
            <a:ext cx="1314286" cy="1276190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466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528764" y="743877"/>
            <a:ext cx="8324850" cy="4968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ΤΕΧΝΙΚΗ ΝΟΜΟΘΕΣΙΑ – ΕΡΓΑΣΤΗΡΙΟ</a:t>
            </a:r>
            <a:br>
              <a:rPr lang="el-GR" sz="3000" dirty="0"/>
            </a:br>
            <a:r>
              <a:rPr lang="el-GR" sz="1350" dirty="0"/>
              <a:t>ΓΙΩΡΓΟΣ ΧΑΤΖΗΚΩΝΣΤΑΝΤΗΣ</a:t>
            </a:r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4" y="1511303"/>
            <a:ext cx="1313687" cy="4288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6" y="3783014"/>
            <a:ext cx="644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87735"/>
              </p:ext>
            </p:extLst>
          </p:nvPr>
        </p:nvGraphicFramePr>
        <p:xfrm>
          <a:off x="3200400" y="1485899"/>
          <a:ext cx="8153398" cy="450652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076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6527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3" marB="34293"/>
                </a:tc>
                <a:tc>
                  <a:txBody>
                    <a:bodyPr/>
                    <a:lstStyle/>
                    <a:p>
                      <a:pPr lvl="0"/>
                      <a:endParaRPr lang="el-GR" sz="1400" dirty="0"/>
                    </a:p>
                  </a:txBody>
                  <a:tcPr marL="68580" marR="68580" marT="34293" marB="342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026282"/>
              </p:ext>
            </p:extLst>
          </p:nvPr>
        </p:nvGraphicFramePr>
        <p:xfrm>
          <a:off x="3328989" y="1581150"/>
          <a:ext cx="3711003" cy="428698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711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852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ΔΙΔΑΚΤΙΚΕΣ ΣΗΜΕΙΩΣΕΙΣ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852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ΝΟΜΟΙ ΚΑΙ ΔΙΑΤΑΓΜΑΤΑ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852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ΥΠΟΣΤΗΡΙΚΤΙΚΟ ΥΛΙΚΟ ΜΕΛΕΤΗΣ ΠΛΟΙΟΥ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 b="1"/>
                        <a:t>Α. ΤΜΗΜΑ ΝΑΥΠΗΓΩΝ ΜΗΧΑΝΙΚΩΝ ΤΕΙ ΑΘΗΝΑΣ : ΠΑΡΟΥΣΙΑΣΗ ΤΜΗΜΑΤΟΣ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Β. ΤΕΧΝΙΚΗ ΝΟΜΟΘΕΣΙΑ (ΤΕΧΝΟΛΟΓΙΑ ΤΟΥ ΠΛΟΙΟΥ) ΠΑΡΟΥΣΙΑΣΗ</a:t>
                      </a:r>
                      <a:r>
                        <a:rPr lang="el-GR" sz="900" baseline="0"/>
                        <a:t> ΜΑΘΗΜΑΤΟΣ </a:t>
                      </a:r>
                      <a:endParaRPr lang="el-GR" sz="9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Γ.</a:t>
                      </a:r>
                      <a:r>
                        <a:rPr lang="el-GR" sz="900" baseline="0"/>
                        <a:t> ΤΕΧΝΙΚΗ ΝΟΜΟΘΕΣΙΑ (ΤΕΧΝΟΛΟΓΙΑ ΤΟΥ ΠΛΟΙΟΥ) ΓΕΝΙΚΕΣ ΕΝΝΟΙΕΣ ΝΟΜΙΚΗ ΕΝΝΟΙΑ ΠΛΟΙΟΥ</a:t>
                      </a:r>
                      <a:endParaRPr lang="el-GR" sz="9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192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Δ. ΤΕΧΝΙΚΗ ΝΟΜΟΘΕΣΙΑ (ΤΕΧΝΟΛΟΓΙΑ ΤΟΥ ΠΛΟΙΟΥ) ΓΕΝΙΚΟΙ</a:t>
                      </a:r>
                      <a:r>
                        <a:rPr lang="el-GR" sz="900" baseline="0"/>
                        <a:t> ΟΡΙΣΜΟΙ ΠΕΡΙΓΡΑΦΗ  ΠΛΟΙΟΥ ΟΝΟΜΑΤΟΛΟΓΙΑ ΟΡΙΣΜΟΙ ΔΙΑΣΤΑΣΕΩΝ</a:t>
                      </a:r>
                      <a:r>
                        <a:rPr lang="el-GR" sz="900"/>
                        <a:t>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 dirty="0"/>
                        <a:t>Ε. ΤΕΧΝΙΚΗ ΝΟΜΟΘΕΣΙΑ (ΤΕΧΝΟΛΟΓΙΑ ΤΟΥ ΠΛΟΙΟΥ) ΕΙΣΑΓΩΓΙΚΕΣ ΕΝΝΟΙΕΣ – ΕΚΛΟΓΗ ΚΥΡΙΩΝ ΔΙΑΣΤΑΣΕΩΝ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Ζ.</a:t>
                      </a:r>
                      <a:r>
                        <a:rPr lang="el-GR" sz="900" baseline="0"/>
                        <a:t> ΤΕΧΝΙΚΗ ΝΟΜΟΘΕΣΙΑ (ΤΕΧΝΟΛΟΓΙΑ ΤΟΥ ΠΛΟΙΟΥ) ΠΑΡΟΥΣΙΑΣΗ ΠΛΟΙΩΝ</a:t>
                      </a:r>
                      <a:endParaRPr lang="el-GR" sz="9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Η. ΤΕΧΝΙΚΗ ΝΟΜΟΘΕΣΙΑ (ΤΕΧΝΟΛΟΓΙΑ ΤΟΥ ΠΛΟΙΟΥ) ΚΑΤΑΣΚΕΥΗ</a:t>
                      </a:r>
                      <a:r>
                        <a:rPr lang="el-GR" sz="900" baseline="0"/>
                        <a:t> ΤΟΥ ΠΛΟΙΟΥ</a:t>
                      </a:r>
                      <a:endParaRPr lang="el-GR" sz="9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Θ. ΤΕΧΝΙΚΗ ΝΟΜΟΘΕΣΙΑ (ΤΕΧΝΟΛΟΓΙΑ ΤΟΥ ΠΛΟΙΟΥ)</a:t>
                      </a:r>
                      <a:r>
                        <a:rPr lang="el-GR" sz="900" baseline="0"/>
                        <a:t> ΔΙΑΜΗΚΗΣ ΤΟΜΕΑΣ</a:t>
                      </a:r>
                      <a:endParaRPr lang="el-GR" sz="9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280">
                <a:tc>
                  <a:txBody>
                    <a:bodyPr/>
                    <a:lstStyle/>
                    <a:p>
                      <a:pPr lvl="0"/>
                      <a:r>
                        <a:rPr lang="el-GR" sz="900" dirty="0"/>
                        <a:t>Ι. ΤΕΧΝΙΚΗ ΝΟΜΟΘΕΣΙΑ (ΤΕΧΝΟΛΟΓΙΑ ΤΟΥ ΠΛΟΙΟΥ) ΕΓΚΑΡΣΙΟΣ</a:t>
                      </a:r>
                      <a:r>
                        <a:rPr lang="el-GR" sz="900" baseline="0" dirty="0"/>
                        <a:t> ΤΟΜΕΑΣ</a:t>
                      </a:r>
                      <a:endParaRPr lang="el-GR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7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991964"/>
              </p:ext>
            </p:extLst>
          </p:nvPr>
        </p:nvGraphicFramePr>
        <p:xfrm>
          <a:off x="7520312" y="1581150"/>
          <a:ext cx="3621164" cy="363004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621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8202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Κ. ΤΕΧΝΙΚΗ ΝΟΜΟΘΕΣΙΑ (ΤΕΧΝΟΛΟΓΙΑ ΤΟΥ ΠΛΟΙΟΥ) ΚΑΤΑΣΤΡΩΜΑ</a:t>
                      </a:r>
                      <a:r>
                        <a:rPr lang="el-GR" sz="1100" baseline="0" dirty="0"/>
                        <a:t> ΜΕ ΑΝΟΙΓΜΑ ΚΥΤΟΥΣ</a:t>
                      </a:r>
                      <a:endParaRPr lang="el-GR" sz="1100" dirty="0"/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076"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Λ. ΤΕΧΝΙΚΗ ΝΟΜΟΘΕΣΙΑ (ΤΕΧΝΟΛΟΓΙΑ ΤΟΥ ΠΛΟΙΟΥ) ΠΡΟΣΔΙΟΡΙΣΜΟΣ ΣΧΕΔΙΑΣΗ ΔΕΞΑΜΕΝΗΣ </a:t>
                      </a:r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128"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Π. ΥΠΟΛΟΓΙΣΜΟΣ ΣΤΟΙΧΕΙΩΝ ΔΕΞΑΜΕΝΗΣ</a:t>
                      </a:r>
                    </a:p>
                    <a:p>
                      <a:pPr lvl="0"/>
                      <a:r>
                        <a:rPr lang="el-GR" sz="900"/>
                        <a:t>Π. ΥΠΟΛΟΓΙΣΜΟΣ ΣΤΟΙΧΕΙΩΝ ΔΕΞΑΜΕΝΗΣ</a:t>
                      </a:r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004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Ρ. ΣΤΟΙΧΕΙΑ ΚΥΡΙΑΣ ΜΗΧΑΝΗΣ ΣΧΕΔΙΑΣΗ ΒΑΣΗΣ</a:t>
                      </a:r>
                    </a:p>
                    <a:p>
                      <a:pPr lvl="0"/>
                      <a:r>
                        <a:rPr lang="el-GR" sz="900" dirty="0"/>
                        <a:t>Ρ. ΣΤΟΙΧΕΙΑ ΚΥΡΙΑΣ ΜΗΧΑΝΗΣ ΣΧΕΔΙΑΣΗ ΒΑΣΗΣ</a:t>
                      </a:r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004"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Σ. ΥΠΟΛΟΓΙΣΜΟΣ ΔΙΑΣΤΑΣΕΩΝ ΒΑΣΗΣ ΚΥΡΙΑΣ ΜΗΧΑΝΗΣ</a:t>
                      </a:r>
                    </a:p>
                    <a:p>
                      <a:pPr lvl="0"/>
                      <a:r>
                        <a:rPr lang="el-GR" sz="900"/>
                        <a:t>Σ. ΥΠΟΛΟΓΙΣΜΟΣ ΔΙΑΣΤΑΣΕΩΝ ΒΑΣΗΣ ΚΥΡΙΑΣ ΜΗΧΑΝΗΣ</a:t>
                      </a:r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623"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Τ. ΜΕΛΕΤΗ ΔΙΓΩΓΗΣ ΚΑΙ ΕΥΣΤΑΘΕΙΑΣ</a:t>
                      </a:r>
                    </a:p>
                    <a:p>
                      <a:pPr lvl="0"/>
                      <a:r>
                        <a:rPr lang="el-GR" sz="900"/>
                        <a:t>Τ. ΜΕΛΕΤΗ ΔΙΓΩΓΗΣ ΚΑΙ ΕΥΣΤΑΘΕΙΑΣ</a:t>
                      </a:r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004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Υ. ΣΧΕΔΙΑΣΗ ΒΑΣΗΣ ΜΗΧΑΝΗΣ ΣΚΑΦΟΥΣ ΕΡΓΑΣΤΗΡΙΟΥ</a:t>
                      </a:r>
                    </a:p>
                    <a:p>
                      <a:pPr lvl="0"/>
                      <a:r>
                        <a:rPr lang="el-GR" sz="900" dirty="0"/>
                        <a:t>Υ. ΣΧΕΔΙΑΣΗ ΒΑΣΗΣ ΜΗΧΑΝΗΣ ΣΚΑΦΟΥΣ ΕΡΓΑΣΤΗΡΙΟΥ</a:t>
                      </a:r>
                    </a:p>
                  </a:txBody>
                  <a:tcPr marL="68580" marR="68580" marT="34279" marB="3427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3611" name="Rectangle 2"/>
          <p:cNvSpPr>
            <a:spLocks noChangeArrowheads="1"/>
          </p:cNvSpPr>
          <p:nvPr/>
        </p:nvSpPr>
        <p:spPr bwMode="auto">
          <a:xfrm>
            <a:off x="1528764" y="198332"/>
            <a:ext cx="183896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dirty="0"/>
              <a:t>eclass.uniwa.gr </a:t>
            </a:r>
            <a:endParaRPr lang="el-GR" altLang="el-GR" sz="1800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64" y="1416977"/>
            <a:ext cx="1314286" cy="1276190"/>
          </a:xfrm>
          <a:prstGeom prst="rect">
            <a:avLst/>
          </a:prstGeo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2042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1724026" y="476251"/>
            <a:ext cx="1990725" cy="404813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175" kern="0" dirty="0">
                <a:solidFill>
                  <a:srgbClr val="000000"/>
                </a:solidFill>
                <a:latin typeface="Calibri"/>
              </a:rPr>
              <a:t>ocp.teiath.gr</a:t>
            </a:r>
            <a:endParaRPr lang="el-GR" sz="2175" kern="0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57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501775"/>
            <a:ext cx="1543050" cy="412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5"/>
          <p:cNvSpPr txBox="1"/>
          <p:nvPr/>
        </p:nvSpPr>
        <p:spPr>
          <a:xfrm>
            <a:off x="3761804" y="559858"/>
            <a:ext cx="6694333" cy="315471"/>
          </a:xfrm>
          <a:prstGeom prst="rect">
            <a:avLst/>
          </a:prstGeom>
          <a:noFill/>
          <a:ln cap="flat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600" kern="0" dirty="0">
                <a:solidFill>
                  <a:srgbClr val="000000"/>
                </a:solidFill>
                <a:latin typeface="Calibri"/>
              </a:rPr>
              <a:t>Ανοιχτά Ακαδημαϊκά Μαθήματα στο ΤΕΙ Αθήνας  Μαθήματα</a:t>
            </a:r>
          </a:p>
        </p:txBody>
      </p:sp>
      <p:sp>
        <p:nvSpPr>
          <p:cNvPr id="5" name="TextBox 7"/>
          <p:cNvSpPr txBox="1"/>
          <p:nvPr/>
        </p:nvSpPr>
        <p:spPr>
          <a:xfrm>
            <a:off x="4095750" y="2266951"/>
            <a:ext cx="4857750" cy="276225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>
                <a:solidFill>
                  <a:srgbClr val="000000"/>
                </a:solidFill>
                <a:latin typeface="Calibri"/>
              </a:rPr>
              <a:t>Σχολή Τεχνολογικών Εφαρμογών </a:t>
            </a:r>
            <a:r>
              <a:rPr lang="en-US" sz="1350" kern="0">
                <a:solidFill>
                  <a:srgbClr val="000000"/>
                </a:solidFill>
                <a:latin typeface="Calibri"/>
              </a:rPr>
              <a:t>(STEF) </a:t>
            </a:r>
            <a:r>
              <a:rPr lang="el-GR" sz="1350" kern="0">
                <a:solidFill>
                  <a:srgbClr val="000000"/>
                </a:solidFill>
                <a:latin typeface="Calibri"/>
              </a:rPr>
              <a:t> - 68 διαθέσιμα μαθήματα</a:t>
            </a:r>
          </a:p>
        </p:txBody>
      </p:sp>
      <p:sp>
        <p:nvSpPr>
          <p:cNvPr id="6" name="TextBox 8"/>
          <p:cNvSpPr txBox="1"/>
          <p:nvPr/>
        </p:nvSpPr>
        <p:spPr>
          <a:xfrm>
            <a:off x="4095750" y="3000376"/>
            <a:ext cx="4857750" cy="276999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Τμήμα  Ναυπηγών Μηχανικών ΤΕ (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NAFP) 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23 διαθέσιμα μαθήματα </a:t>
            </a:r>
          </a:p>
        </p:txBody>
      </p:sp>
      <p:sp>
        <p:nvSpPr>
          <p:cNvPr id="7" name="TextBox 9"/>
          <p:cNvSpPr txBox="1"/>
          <p:nvPr/>
        </p:nvSpPr>
        <p:spPr>
          <a:xfrm>
            <a:off x="4148138" y="3941763"/>
            <a:ext cx="5605462" cy="277812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>
                <a:solidFill>
                  <a:srgbClr val="000000"/>
                </a:solidFill>
                <a:latin typeface="Calibri"/>
              </a:rPr>
              <a:t>Προπτυχιακό πρόγραμμα σπουδών (</a:t>
            </a:r>
            <a:r>
              <a:rPr lang="en-US" sz="1350" kern="0">
                <a:solidFill>
                  <a:srgbClr val="000000"/>
                </a:solidFill>
                <a:latin typeface="Calibri"/>
              </a:rPr>
              <a:t>NAFP_UNDER) </a:t>
            </a:r>
            <a:r>
              <a:rPr lang="el-GR" sz="1350" kern="0">
                <a:solidFill>
                  <a:srgbClr val="000000"/>
                </a:solidFill>
                <a:latin typeface="Calibri"/>
              </a:rPr>
              <a:t>– 23 διαθέσιμα μαθήματα</a:t>
            </a:r>
          </a:p>
        </p:txBody>
      </p:sp>
      <p:sp>
        <p:nvSpPr>
          <p:cNvPr id="8" name="TextBox 10"/>
          <p:cNvSpPr txBox="1"/>
          <p:nvPr/>
        </p:nvSpPr>
        <p:spPr>
          <a:xfrm>
            <a:off x="4095750" y="4804436"/>
            <a:ext cx="3349181" cy="276999"/>
          </a:xfrm>
          <a:prstGeom prst="rect">
            <a:avLst/>
          </a:prstGeom>
          <a:noFill/>
          <a:ln cap="flat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Τεχνική Νομοθεσία (Θ)  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( NAFP_UNDER 117)</a:t>
            </a:r>
            <a:endParaRPr lang="el-GR" sz="1350" kern="0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4585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1" y="2293939"/>
            <a:ext cx="10890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own Arrow 13"/>
          <p:cNvSpPr/>
          <p:nvPr/>
        </p:nvSpPr>
        <p:spPr>
          <a:xfrm>
            <a:off x="5257800" y="2543175"/>
            <a:ext cx="190500" cy="457200"/>
          </a:xfrm>
          <a:custGeom>
            <a:avLst>
              <a:gd name="f0" fmla="val 1709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val f7"/>
              <a:gd name="f15" fmla="val f8"/>
              <a:gd name="f16" fmla="pin 0 f1 10800"/>
              <a:gd name="f17" fmla="pin 0 f0 216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1"/>
              <a:gd name="f29" fmla="+- 21600 0 f22"/>
              <a:gd name="f30" fmla="*/ f21 f12 1"/>
              <a:gd name="f31" fmla="*/ f22 f13 1"/>
              <a:gd name="f32" fmla="+- f25 0 f3"/>
              <a:gd name="f33" fmla="+- f26 0 f3"/>
              <a:gd name="f34" fmla="*/ 0 f27 1"/>
              <a:gd name="f35" fmla="*/ 21600 f27 1"/>
              <a:gd name="f36" fmla="*/ f29 f21 1"/>
              <a:gd name="f37" fmla="*/ f28 f12 1"/>
              <a:gd name="f38" fmla="*/ f36 1 10800"/>
              <a:gd name="f39" fmla="*/ f34 1 f27"/>
              <a:gd name="f40" fmla="*/ f35 1 f27"/>
              <a:gd name="f41" fmla="+- f22 f38 0"/>
              <a:gd name="f42" fmla="*/ f39 f13 1"/>
              <a:gd name="f43" fmla="*/ f39 f12 1"/>
              <a:gd name="f44" fmla="*/ f40 f12 1"/>
              <a:gd name="f45" fmla="*/ f41 f13 1"/>
            </a:gdLst>
            <a:ahLst>
              <a:ahXY gdRefX="f1" minX="f7" maxX="f9" gdRefY="f0" minY="f7" maxY="f8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3" y="f31"/>
              </a:cxn>
              <a:cxn ang="f33">
                <a:pos x="f44" y="f31"/>
              </a:cxn>
            </a:cxnLst>
            <a:rect l="f30" t="f42" r="f37" b="f45"/>
            <a:pathLst>
              <a:path w="21600" h="21600">
                <a:moveTo>
                  <a:pt x="f21" y="f7"/>
                </a:moveTo>
                <a:lnTo>
                  <a:pt x="f21" y="f22"/>
                </a:lnTo>
                <a:lnTo>
                  <a:pt x="f7" y="f22"/>
                </a:lnTo>
                <a:lnTo>
                  <a:pt x="f9" y="f8"/>
                </a:lnTo>
                <a:lnTo>
                  <a:pt x="f8" y="f22"/>
                </a:lnTo>
                <a:lnTo>
                  <a:pt x="f28" y="f22"/>
                </a:lnTo>
                <a:lnTo>
                  <a:pt x="f28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Down Arrow 14"/>
          <p:cNvSpPr/>
          <p:nvPr/>
        </p:nvSpPr>
        <p:spPr>
          <a:xfrm>
            <a:off x="5638801" y="3352801"/>
            <a:ext cx="200025" cy="523875"/>
          </a:xfrm>
          <a:custGeom>
            <a:avLst>
              <a:gd name="f0" fmla="val 1747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val f7"/>
              <a:gd name="f15" fmla="val f8"/>
              <a:gd name="f16" fmla="pin 0 f1 10800"/>
              <a:gd name="f17" fmla="pin 0 f0 216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1"/>
              <a:gd name="f29" fmla="+- 21600 0 f22"/>
              <a:gd name="f30" fmla="*/ f21 f12 1"/>
              <a:gd name="f31" fmla="*/ f22 f13 1"/>
              <a:gd name="f32" fmla="+- f25 0 f3"/>
              <a:gd name="f33" fmla="+- f26 0 f3"/>
              <a:gd name="f34" fmla="*/ 0 f27 1"/>
              <a:gd name="f35" fmla="*/ 21600 f27 1"/>
              <a:gd name="f36" fmla="*/ f29 f21 1"/>
              <a:gd name="f37" fmla="*/ f28 f12 1"/>
              <a:gd name="f38" fmla="*/ f36 1 10800"/>
              <a:gd name="f39" fmla="*/ f34 1 f27"/>
              <a:gd name="f40" fmla="*/ f35 1 f27"/>
              <a:gd name="f41" fmla="+- f22 f38 0"/>
              <a:gd name="f42" fmla="*/ f39 f13 1"/>
              <a:gd name="f43" fmla="*/ f39 f12 1"/>
              <a:gd name="f44" fmla="*/ f40 f12 1"/>
              <a:gd name="f45" fmla="*/ f41 f13 1"/>
            </a:gdLst>
            <a:ahLst>
              <a:ahXY gdRefX="f1" minX="f7" maxX="f9" gdRefY="f0" minY="f7" maxY="f8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3" y="f31"/>
              </a:cxn>
              <a:cxn ang="f33">
                <a:pos x="f44" y="f31"/>
              </a:cxn>
            </a:cxnLst>
            <a:rect l="f30" t="f42" r="f37" b="f45"/>
            <a:pathLst>
              <a:path w="21600" h="21600">
                <a:moveTo>
                  <a:pt x="f21" y="f7"/>
                </a:moveTo>
                <a:lnTo>
                  <a:pt x="f21" y="f22"/>
                </a:lnTo>
                <a:lnTo>
                  <a:pt x="f7" y="f22"/>
                </a:lnTo>
                <a:lnTo>
                  <a:pt x="f9" y="f8"/>
                </a:lnTo>
                <a:lnTo>
                  <a:pt x="f8" y="f22"/>
                </a:lnTo>
                <a:lnTo>
                  <a:pt x="f28" y="f22"/>
                </a:lnTo>
                <a:lnTo>
                  <a:pt x="f28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Down Arrow 15"/>
          <p:cNvSpPr/>
          <p:nvPr/>
        </p:nvSpPr>
        <p:spPr>
          <a:xfrm>
            <a:off x="5257800" y="4219575"/>
            <a:ext cx="190500" cy="664388"/>
          </a:xfrm>
          <a:custGeom>
            <a:avLst>
              <a:gd name="f0" fmla="val 1694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val f7"/>
              <a:gd name="f15" fmla="val f8"/>
              <a:gd name="f16" fmla="pin 0 f1 10800"/>
              <a:gd name="f17" fmla="pin 0 f0 216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1"/>
              <a:gd name="f29" fmla="+- 21600 0 f22"/>
              <a:gd name="f30" fmla="*/ f21 f12 1"/>
              <a:gd name="f31" fmla="*/ f22 f13 1"/>
              <a:gd name="f32" fmla="+- f25 0 f3"/>
              <a:gd name="f33" fmla="+- f26 0 f3"/>
              <a:gd name="f34" fmla="*/ 0 f27 1"/>
              <a:gd name="f35" fmla="*/ 21600 f27 1"/>
              <a:gd name="f36" fmla="*/ f29 f21 1"/>
              <a:gd name="f37" fmla="*/ f28 f12 1"/>
              <a:gd name="f38" fmla="*/ f36 1 10800"/>
              <a:gd name="f39" fmla="*/ f34 1 f27"/>
              <a:gd name="f40" fmla="*/ f35 1 f27"/>
              <a:gd name="f41" fmla="+- f22 f38 0"/>
              <a:gd name="f42" fmla="*/ f39 f13 1"/>
              <a:gd name="f43" fmla="*/ f39 f12 1"/>
              <a:gd name="f44" fmla="*/ f40 f12 1"/>
              <a:gd name="f45" fmla="*/ f41 f13 1"/>
            </a:gdLst>
            <a:ahLst>
              <a:ahXY gdRefX="f1" minX="f7" maxX="f9" gdRefY="f0" minY="f7" maxY="f8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3" y="f31"/>
              </a:cxn>
              <a:cxn ang="f33">
                <a:pos x="f44" y="f31"/>
              </a:cxn>
            </a:cxnLst>
            <a:rect l="f30" t="f42" r="f37" b="f45"/>
            <a:pathLst>
              <a:path w="21600" h="21600">
                <a:moveTo>
                  <a:pt x="f21" y="f7"/>
                </a:moveTo>
                <a:lnTo>
                  <a:pt x="f21" y="f22"/>
                </a:lnTo>
                <a:lnTo>
                  <a:pt x="f7" y="f22"/>
                </a:lnTo>
                <a:lnTo>
                  <a:pt x="f9" y="f8"/>
                </a:lnTo>
                <a:lnTo>
                  <a:pt x="f8" y="f22"/>
                </a:lnTo>
                <a:lnTo>
                  <a:pt x="f28" y="f22"/>
                </a:lnTo>
                <a:lnTo>
                  <a:pt x="f28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" name="Rectangle 18"/>
          <p:cNvSpPr/>
          <p:nvPr/>
        </p:nvSpPr>
        <p:spPr>
          <a:xfrm>
            <a:off x="4965151" y="5067058"/>
            <a:ext cx="89026" cy="870165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4043" y="1390472"/>
            <a:ext cx="2460282" cy="4294925"/>
          </a:xfrm>
          <a:prstGeom prst="rect">
            <a:avLst/>
          </a:prstGeom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6</a:t>
            </a:fld>
            <a:endParaRPr lang="el-GR"/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3655" y="1440891"/>
            <a:ext cx="1562945" cy="131116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C87DE0A-8065-4F2F-9C3B-8A6FCE853E17}"/>
              </a:ext>
            </a:extLst>
          </p:cNvPr>
          <p:cNvSpPr txBox="1"/>
          <p:nvPr/>
        </p:nvSpPr>
        <p:spPr>
          <a:xfrm>
            <a:off x="5826000" y="5728285"/>
            <a:ext cx="13118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Διαφάνεια 7</a:t>
            </a:r>
          </a:p>
        </p:txBody>
      </p:sp>
      <p:sp>
        <p:nvSpPr>
          <p:cNvPr id="15" name="Βέλος: Δεξιό 14">
            <a:extLst>
              <a:ext uri="{FF2B5EF4-FFF2-40B4-BE49-F238E27FC236}">
                <a16:creationId xmlns:a16="http://schemas.microsoft.com/office/drawing/2014/main" id="{55A56DC1-F7F4-4453-BDFF-36980FB7F84B}"/>
              </a:ext>
            </a:extLst>
          </p:cNvPr>
          <p:cNvSpPr/>
          <p:nvPr/>
        </p:nvSpPr>
        <p:spPr>
          <a:xfrm>
            <a:off x="5021328" y="5815012"/>
            <a:ext cx="873675" cy="165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Βέλος: Δεξιό 15">
            <a:extLst>
              <a:ext uri="{FF2B5EF4-FFF2-40B4-BE49-F238E27FC236}">
                <a16:creationId xmlns:a16="http://schemas.microsoft.com/office/drawing/2014/main" id="{A955C30A-8F1D-42E2-954B-7B4EB4810DFA}"/>
              </a:ext>
            </a:extLst>
          </p:cNvPr>
          <p:cNvSpPr/>
          <p:nvPr/>
        </p:nvSpPr>
        <p:spPr>
          <a:xfrm rot="880048">
            <a:off x="6045998" y="4530314"/>
            <a:ext cx="2473487" cy="148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TextBox 10">
            <a:extLst>
              <a:ext uri="{FF2B5EF4-FFF2-40B4-BE49-F238E27FC236}">
                <a16:creationId xmlns:a16="http://schemas.microsoft.com/office/drawing/2014/main" id="{FB31A01A-16EA-4DDF-8C9D-435EF4AA6AE4}"/>
              </a:ext>
            </a:extLst>
          </p:cNvPr>
          <p:cNvSpPr txBox="1"/>
          <p:nvPr/>
        </p:nvSpPr>
        <p:spPr>
          <a:xfrm>
            <a:off x="8418045" y="4758343"/>
            <a:ext cx="3349181" cy="276999"/>
          </a:xfrm>
          <a:prstGeom prst="rect">
            <a:avLst/>
          </a:prstGeom>
          <a:noFill/>
          <a:ln cap="flat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 dirty="0">
                <a:solidFill>
                  <a:srgbClr val="000000"/>
                </a:solidFill>
                <a:latin typeface="Calibri"/>
              </a:rPr>
              <a:t>Τεχνική Νομοθεσία (Ε)  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( NAFP_UNDER 11</a:t>
            </a:r>
            <a:r>
              <a:rPr lang="el-GR" sz="1350" kern="0" dirty="0">
                <a:solidFill>
                  <a:srgbClr val="000000"/>
                </a:solidFill>
                <a:latin typeface="Calibri"/>
              </a:rPr>
              <a:t>4</a:t>
            </a:r>
            <a:r>
              <a:rPr lang="en-US" sz="1350" kern="0" dirty="0">
                <a:solidFill>
                  <a:srgbClr val="000000"/>
                </a:solidFill>
                <a:latin typeface="Calibri"/>
              </a:rPr>
              <a:t>)</a:t>
            </a:r>
            <a:endParaRPr lang="el-GR" sz="1350" kern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3B5DE2D-966F-478F-BB14-C4DC6EA8A814}"/>
              </a:ext>
            </a:extLst>
          </p:cNvPr>
          <p:cNvSpPr txBox="1"/>
          <p:nvPr/>
        </p:nvSpPr>
        <p:spPr>
          <a:xfrm>
            <a:off x="9433072" y="5550485"/>
            <a:ext cx="18149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Διαφάνειες 8,9,10</a:t>
            </a:r>
          </a:p>
        </p:txBody>
      </p:sp>
      <p:sp>
        <p:nvSpPr>
          <p:cNvPr id="27" name="Ορθογώνιο 26">
            <a:extLst>
              <a:ext uri="{FF2B5EF4-FFF2-40B4-BE49-F238E27FC236}">
                <a16:creationId xmlns:a16="http://schemas.microsoft.com/office/drawing/2014/main" id="{462FBA8F-B6C7-40DD-BC8B-5B4AD49913F8}"/>
              </a:ext>
            </a:extLst>
          </p:cNvPr>
          <p:cNvSpPr/>
          <p:nvPr/>
        </p:nvSpPr>
        <p:spPr>
          <a:xfrm>
            <a:off x="8708994" y="5067058"/>
            <a:ext cx="89026" cy="618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Βέλος: Δεξιό 27">
            <a:extLst>
              <a:ext uri="{FF2B5EF4-FFF2-40B4-BE49-F238E27FC236}">
                <a16:creationId xmlns:a16="http://schemas.microsoft.com/office/drawing/2014/main" id="{AEC30674-0749-4B76-B2C5-E2BE3B076A0D}"/>
              </a:ext>
            </a:extLst>
          </p:cNvPr>
          <p:cNvSpPr/>
          <p:nvPr/>
        </p:nvSpPr>
        <p:spPr>
          <a:xfrm>
            <a:off x="8708994" y="5624513"/>
            <a:ext cx="724079" cy="1904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693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/>
          <p:cNvSpPr txBox="1"/>
          <p:nvPr/>
        </p:nvSpPr>
        <p:spPr>
          <a:xfrm>
            <a:off x="1714500" y="895350"/>
            <a:ext cx="2362200" cy="577850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kern="0">
                <a:solidFill>
                  <a:srgbClr val="000000"/>
                </a:solidFill>
                <a:latin typeface="Calibri"/>
              </a:rPr>
              <a:t>Τεχνική Νομοθεσία (Θ)</a:t>
            </a:r>
          </a:p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" kern="0">
                <a:solidFill>
                  <a:srgbClr val="000000"/>
                </a:solidFill>
                <a:latin typeface="Calibri"/>
              </a:rPr>
              <a:t>Γεώργιος Χατζηκωνσταντής</a:t>
            </a:r>
          </a:p>
        </p:txBody>
      </p:sp>
      <p:graphicFrame>
        <p:nvGraphicFramePr>
          <p:cNvPr id="4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63226"/>
              </p:ext>
            </p:extLst>
          </p:nvPr>
        </p:nvGraphicFramePr>
        <p:xfrm>
          <a:off x="3959309" y="1528495"/>
          <a:ext cx="2505075" cy="67627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4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2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772"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Τύπος</a:t>
                      </a:r>
                    </a:p>
                  </a:txBody>
                  <a:tcPr marL="68580" marR="68580" marT="34206" marB="3420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Όνομα</a:t>
                      </a:r>
                    </a:p>
                  </a:txBody>
                  <a:tcPr marL="68580" marR="68580" marT="34206" marB="342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503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06" marB="3420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Εκπαιδευτικό υλικό</a:t>
                      </a:r>
                    </a:p>
                  </a:txBody>
                  <a:tcPr marL="68580" marR="68580" marT="34206" marB="342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561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1" y="1882775"/>
            <a:ext cx="206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00986"/>
              </p:ext>
            </p:extLst>
          </p:nvPr>
        </p:nvGraphicFramePr>
        <p:xfrm>
          <a:off x="7008814" y="1527175"/>
          <a:ext cx="3014075" cy="69215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8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Τύπος</a:t>
                      </a:r>
                    </a:p>
                  </a:txBody>
                  <a:tcPr marL="68563" marR="68563" marT="34264" marB="34264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Όνομα</a:t>
                      </a:r>
                    </a:p>
                  </a:txBody>
                  <a:tcPr marL="68563" marR="68563" marT="34264" marB="3426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63" marR="68563" marT="34264" marB="34264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Παρουσιάσεις</a:t>
                      </a:r>
                    </a:p>
                  </a:txBody>
                  <a:tcPr marL="68563" marR="68563" marT="34264" marB="3426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5627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6" y="1966914"/>
            <a:ext cx="2063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629" name="Straight Connector 17"/>
          <p:cNvCxnSpPr>
            <a:cxnSpLocks noChangeShapeType="1"/>
          </p:cNvCxnSpPr>
          <p:nvPr/>
        </p:nvCxnSpPr>
        <p:spPr bwMode="auto">
          <a:xfrm>
            <a:off x="2815431" y="3429000"/>
            <a:ext cx="331644" cy="9525"/>
          </a:xfrm>
          <a:prstGeom prst="straightConnector1">
            <a:avLst/>
          </a:prstGeom>
          <a:noFill/>
          <a:ln w="6345">
            <a:solidFill>
              <a:srgbClr val="5B9BD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Right Arrow 27"/>
          <p:cNvSpPr/>
          <p:nvPr/>
        </p:nvSpPr>
        <p:spPr>
          <a:xfrm>
            <a:off x="6515100" y="1735526"/>
            <a:ext cx="409575" cy="176213"/>
          </a:xfrm>
          <a:custGeom>
            <a:avLst>
              <a:gd name="f0" fmla="val 1696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Right Arrow 29"/>
          <p:cNvSpPr/>
          <p:nvPr/>
        </p:nvSpPr>
        <p:spPr>
          <a:xfrm flipV="1">
            <a:off x="3586952" y="1683865"/>
            <a:ext cx="314325" cy="194942"/>
          </a:xfrm>
          <a:custGeom>
            <a:avLst>
              <a:gd name="f0" fmla="val 1767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graphicFrame>
        <p:nvGraphicFramePr>
          <p:cNvPr id="12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07336"/>
              </p:ext>
            </p:extLst>
          </p:nvPr>
        </p:nvGraphicFramePr>
        <p:xfrm>
          <a:off x="3922714" y="3604418"/>
          <a:ext cx="4206875" cy="183673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29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6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86"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Τύπος</a:t>
                      </a:r>
                    </a:p>
                  </a:txBody>
                  <a:tcPr marL="68587" marR="68587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Όνομα</a:t>
                      </a:r>
                    </a:p>
                  </a:txBody>
                  <a:tcPr marL="68587" marR="68587" marT="34296" marB="342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89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7" marR="68587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4. Συμπληρωματικό </a:t>
                      </a:r>
                      <a:r>
                        <a:rPr lang="el-GR" sz="1400" dirty="0" err="1"/>
                        <a:t>υλι</a:t>
                      </a:r>
                      <a:r>
                        <a:rPr lang="el-GR" sz="1400" dirty="0"/>
                        <a:t>\</a:t>
                      </a:r>
                      <a:r>
                        <a:rPr lang="el-GR" sz="1400" dirty="0" err="1"/>
                        <a:t>κό</a:t>
                      </a:r>
                      <a:endParaRPr lang="el-GR" sz="1400" dirty="0"/>
                    </a:p>
                  </a:txBody>
                  <a:tcPr marL="68587" marR="68587" marT="34296" marB="342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89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7" marR="68587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1. Εισαγωγή</a:t>
                      </a:r>
                      <a:r>
                        <a:rPr lang="el-GR" sz="1400" baseline="0"/>
                        <a:t> - Γενικά</a:t>
                      </a:r>
                      <a:endParaRPr lang="el-GR" sz="1400"/>
                    </a:p>
                  </a:txBody>
                  <a:tcPr marL="68587" marR="68587" marT="34296" marB="342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989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7" marR="68587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/>
                        <a:t>2. Ορατότητα γέφυρας ναυσιπλοϊας</a:t>
                      </a:r>
                    </a:p>
                  </a:txBody>
                  <a:tcPr marL="68587" marR="68587" marT="34296" marB="342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86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7" marR="68587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400" dirty="0"/>
                        <a:t>3. Εξαρτισμός </a:t>
                      </a:r>
                      <a:r>
                        <a:rPr lang="el-GR" sz="1400" dirty="0" err="1"/>
                        <a:t>αγκυροβολίας</a:t>
                      </a:r>
                      <a:r>
                        <a:rPr lang="el-GR" sz="1400" dirty="0"/>
                        <a:t> μικρών σκαφών</a:t>
                      </a:r>
                    </a:p>
                  </a:txBody>
                  <a:tcPr marL="68587" marR="68587" marT="34296" marB="342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565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1" y="3865564"/>
            <a:ext cx="2063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3" name="Picture 3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4" y="4164014"/>
            <a:ext cx="17938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4" y="4406900"/>
            <a:ext cx="17938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9" y="4706939"/>
            <a:ext cx="1793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426" y="4430713"/>
            <a:ext cx="2016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076" y="4691063"/>
            <a:ext cx="2063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5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75" y="4132263"/>
            <a:ext cx="1778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38"/>
          <p:cNvSpPr txBox="1"/>
          <p:nvPr/>
        </p:nvSpPr>
        <p:spPr>
          <a:xfrm>
            <a:off x="8213725" y="5430848"/>
            <a:ext cx="1028700" cy="277813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b="1" kern="0" dirty="0">
                <a:solidFill>
                  <a:srgbClr val="000000"/>
                </a:solidFill>
                <a:latin typeface="Calibri"/>
              </a:rPr>
              <a:t>κανονισμός</a:t>
            </a:r>
          </a:p>
        </p:txBody>
      </p:sp>
      <p:pic>
        <p:nvPicPr>
          <p:cNvPr id="25660" name="Picture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7414" y="4970479"/>
            <a:ext cx="1195388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40"/>
          <p:cNvSpPr txBox="1"/>
          <p:nvPr/>
        </p:nvSpPr>
        <p:spPr>
          <a:xfrm>
            <a:off x="8688269" y="4220111"/>
            <a:ext cx="3235326" cy="484748"/>
          </a:xfrm>
          <a:prstGeom prst="rect">
            <a:avLst/>
          </a:prstGeom>
          <a:noFill/>
          <a:ln cap="flat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b="1" kern="0" dirty="0">
                <a:solidFill>
                  <a:srgbClr val="000000"/>
                </a:solidFill>
                <a:latin typeface="Calibri"/>
              </a:rPr>
              <a:t>Διδακτικές</a:t>
            </a:r>
            <a:r>
              <a:rPr lang="en-US" sz="1350" b="1" kern="0" dirty="0">
                <a:solidFill>
                  <a:srgbClr val="000000"/>
                </a:solidFill>
                <a:latin typeface="Calibri"/>
              </a:rPr>
              <a:t> </a:t>
            </a:r>
            <a:r>
              <a:rPr lang="el-GR" sz="1350" b="1" kern="0" dirty="0">
                <a:solidFill>
                  <a:srgbClr val="000000"/>
                </a:solidFill>
                <a:latin typeface="Calibri"/>
              </a:rPr>
              <a:t>σημειώσεις</a:t>
            </a:r>
            <a:r>
              <a:rPr lang="en-US" sz="1350" b="1" kern="0" dirty="0">
                <a:solidFill>
                  <a:srgbClr val="000000"/>
                </a:solidFill>
                <a:latin typeface="Calibri"/>
              </a:rPr>
              <a:t> (</a:t>
            </a:r>
            <a:r>
              <a:rPr lang="el-GR" sz="1350" b="1" kern="0" dirty="0">
                <a:solidFill>
                  <a:srgbClr val="000000"/>
                </a:solidFill>
                <a:latin typeface="Calibri"/>
              </a:rPr>
              <a:t>ΜΕΡΟΣ 2- ΚΕΦ. 1 / ΣΤΟΙΧΕΙΑ ΓΕΝΙΚΗΣ ΔΙΑΤΑΞΗΣ ΠΛΟΙΟΥ</a:t>
            </a:r>
          </a:p>
        </p:txBody>
      </p:sp>
      <p:sp>
        <p:nvSpPr>
          <p:cNvPr id="23" name="TextBox 41"/>
          <p:cNvSpPr txBox="1"/>
          <p:nvPr/>
        </p:nvSpPr>
        <p:spPr>
          <a:xfrm>
            <a:off x="8507414" y="3092450"/>
            <a:ext cx="1431925" cy="692150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b="1" kern="0">
                <a:solidFill>
                  <a:srgbClr val="000000"/>
                </a:solidFill>
                <a:latin typeface="Calibri"/>
              </a:rPr>
              <a:t>φωτογραφίες  με κατασκευαστικές λεπτομέρειες</a:t>
            </a:r>
          </a:p>
        </p:txBody>
      </p:sp>
      <p:sp>
        <p:nvSpPr>
          <p:cNvPr id="26" name="Right Arrow 47"/>
          <p:cNvSpPr/>
          <p:nvPr/>
        </p:nvSpPr>
        <p:spPr>
          <a:xfrm rot="2242358">
            <a:off x="7735022" y="5324300"/>
            <a:ext cx="593725" cy="87313"/>
          </a:xfrm>
          <a:custGeom>
            <a:avLst>
              <a:gd name="f0" fmla="val 2002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Right Arrow 48"/>
          <p:cNvSpPr/>
          <p:nvPr/>
        </p:nvSpPr>
        <p:spPr>
          <a:xfrm rot="2116872">
            <a:off x="8061756" y="4910411"/>
            <a:ext cx="593725" cy="87313"/>
          </a:xfrm>
          <a:custGeom>
            <a:avLst>
              <a:gd name="f0" fmla="val 2002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Right Arrow 50"/>
          <p:cNvSpPr/>
          <p:nvPr/>
        </p:nvSpPr>
        <p:spPr>
          <a:xfrm>
            <a:off x="7698899" y="4432288"/>
            <a:ext cx="989370" cy="126619"/>
          </a:xfrm>
          <a:custGeom>
            <a:avLst>
              <a:gd name="f0" fmla="val 2000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val f7"/>
              <a:gd name="f15" fmla="val f8"/>
              <a:gd name="f16" fmla="pin 0 f0 21600"/>
              <a:gd name="f17" fmla="pin 0 f1 108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2"/>
              <a:gd name="f29" fmla="+- 21600 0 f21"/>
              <a:gd name="f30" fmla="*/ f22 f13 1"/>
              <a:gd name="f31" fmla="*/ f21 f12 1"/>
              <a:gd name="f32" fmla="+- f25 0 f3"/>
              <a:gd name="f33" fmla="+- f26 0 f3"/>
              <a:gd name="f34" fmla="*/ 0 f27 1"/>
              <a:gd name="f35" fmla="*/ 21600 f27 1"/>
              <a:gd name="f36" fmla="*/ f29 f22 1"/>
              <a:gd name="f37" fmla="*/ f28 f13 1"/>
              <a:gd name="f38" fmla="*/ f36 1 10800"/>
              <a:gd name="f39" fmla="*/ f34 1 f27"/>
              <a:gd name="f40" fmla="*/ f35 1 f27"/>
              <a:gd name="f41" fmla="+- f21 f38 0"/>
              <a:gd name="f42" fmla="*/ f39 f12 1"/>
              <a:gd name="f43" fmla="*/ f39 f13 1"/>
              <a:gd name="f44" fmla="*/ f40 f13 1"/>
              <a:gd name="f45" fmla="*/ f41 f12 1"/>
            </a:gdLst>
            <a:ahLst>
              <a:ahXY gdRefX="f0" minX="f7" maxX="f8" gdRefY="f1" minY="f7" maxY="f9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3"/>
              </a:cxn>
              <a:cxn ang="f33">
                <a:pos x="f31" y="f44"/>
              </a:cxn>
            </a:cxnLst>
            <a:rect l="f42" t="f30" r="f45" b="f37"/>
            <a:pathLst>
              <a:path w="21600" h="21600">
                <a:moveTo>
                  <a:pt x="f7" y="f22"/>
                </a:moveTo>
                <a:lnTo>
                  <a:pt x="f21" y="f22"/>
                </a:lnTo>
                <a:lnTo>
                  <a:pt x="f21" y="f7"/>
                </a:lnTo>
                <a:lnTo>
                  <a:pt x="f8" y="f9"/>
                </a:lnTo>
                <a:lnTo>
                  <a:pt x="f21" y="f8"/>
                </a:lnTo>
                <a:lnTo>
                  <a:pt x="f21" y="f28"/>
                </a:lnTo>
                <a:lnTo>
                  <a:pt x="f7" y="f28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5669" name="Straight Arrow Connector 63"/>
          <p:cNvCxnSpPr>
            <a:cxnSpLocks noChangeShapeType="1"/>
            <a:endCxn id="23" idx="1"/>
          </p:cNvCxnSpPr>
          <p:nvPr/>
        </p:nvCxnSpPr>
        <p:spPr bwMode="auto">
          <a:xfrm flipV="1">
            <a:off x="8208962" y="3438525"/>
            <a:ext cx="298452" cy="776288"/>
          </a:xfrm>
          <a:prstGeom prst="straightConnector1">
            <a:avLst/>
          </a:prstGeom>
          <a:noFill/>
          <a:ln w="38100">
            <a:solidFill>
              <a:srgbClr val="5B9BD5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67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1" y="1882775"/>
            <a:ext cx="2079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72" name="Rectangle 4"/>
          <p:cNvSpPr>
            <a:spLocks noChangeArrowheads="1"/>
          </p:cNvSpPr>
          <p:nvPr/>
        </p:nvSpPr>
        <p:spPr bwMode="auto">
          <a:xfrm>
            <a:off x="1728788" y="227013"/>
            <a:ext cx="145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ocp.teiath.gr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7</a:t>
            </a:fld>
            <a:endParaRPr lang="el-GR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FD6F2D03-365F-47C2-8B4A-1FD74765996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6010" y="1547813"/>
            <a:ext cx="1882303" cy="4519052"/>
          </a:xfrm>
          <a:prstGeom prst="rect">
            <a:avLst/>
          </a:prstGeom>
        </p:spPr>
      </p:pic>
      <p:sp>
        <p:nvSpPr>
          <p:cNvPr id="18" name="Βέλος: Δεξιό 17">
            <a:extLst>
              <a:ext uri="{FF2B5EF4-FFF2-40B4-BE49-F238E27FC236}">
                <a16:creationId xmlns:a16="http://schemas.microsoft.com/office/drawing/2014/main" id="{FD67AA7D-228F-4ED4-9AB9-E4E1F954A73A}"/>
              </a:ext>
            </a:extLst>
          </p:cNvPr>
          <p:cNvSpPr/>
          <p:nvPr/>
        </p:nvSpPr>
        <p:spPr>
          <a:xfrm>
            <a:off x="2807098" y="3326149"/>
            <a:ext cx="414326" cy="259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Βέλος: Δεξιό 34">
            <a:extLst>
              <a:ext uri="{FF2B5EF4-FFF2-40B4-BE49-F238E27FC236}">
                <a16:creationId xmlns:a16="http://schemas.microsoft.com/office/drawing/2014/main" id="{57D19D67-B888-4B4B-AB1B-462932C3187F}"/>
              </a:ext>
            </a:extLst>
          </p:cNvPr>
          <p:cNvSpPr/>
          <p:nvPr/>
        </p:nvSpPr>
        <p:spPr>
          <a:xfrm flipV="1">
            <a:off x="7617746" y="4132659"/>
            <a:ext cx="594199" cy="111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Γραμμή σύνδεσης: Γωνιώδης 12">
            <a:extLst>
              <a:ext uri="{FF2B5EF4-FFF2-40B4-BE49-F238E27FC236}">
                <a16:creationId xmlns:a16="http://schemas.microsoft.com/office/drawing/2014/main" id="{1C31C358-7D61-4A17-90DD-748FF8744B94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3221424" y="1823633"/>
            <a:ext cx="382199" cy="1632252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Ευθύγραμμο βέλος σύνδεσης 28">
            <a:extLst>
              <a:ext uri="{FF2B5EF4-FFF2-40B4-BE49-F238E27FC236}">
                <a16:creationId xmlns:a16="http://schemas.microsoft.com/office/drawing/2014/main" id="{F3144ADC-FAC1-42D0-8F43-B2E7F62704E3}"/>
              </a:ext>
            </a:extLst>
          </p:cNvPr>
          <p:cNvCxnSpPr/>
          <p:nvPr/>
        </p:nvCxnSpPr>
        <p:spPr>
          <a:xfrm>
            <a:off x="8045451" y="2219323"/>
            <a:ext cx="0" cy="6304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Ευθύγραμμο βέλος σύνδεσης 30">
            <a:extLst>
              <a:ext uri="{FF2B5EF4-FFF2-40B4-BE49-F238E27FC236}">
                <a16:creationId xmlns:a16="http://schemas.microsoft.com/office/drawing/2014/main" id="{CF64ABA6-CA65-4AB9-879F-770F1D347775}"/>
              </a:ext>
            </a:extLst>
          </p:cNvPr>
          <p:cNvCxnSpPr>
            <a:cxnSpLocks/>
          </p:cNvCxnSpPr>
          <p:nvPr/>
        </p:nvCxnSpPr>
        <p:spPr>
          <a:xfrm flipH="1">
            <a:off x="7005638" y="2832099"/>
            <a:ext cx="1036642" cy="176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Βέλος: Κάτω 35">
            <a:extLst>
              <a:ext uri="{FF2B5EF4-FFF2-40B4-BE49-F238E27FC236}">
                <a16:creationId xmlns:a16="http://schemas.microsoft.com/office/drawing/2014/main" id="{2DC94B51-3D9D-4BB7-98FF-5B7F5229F8A1}"/>
              </a:ext>
            </a:extLst>
          </p:cNvPr>
          <p:cNvSpPr/>
          <p:nvPr/>
        </p:nvSpPr>
        <p:spPr>
          <a:xfrm>
            <a:off x="6824783" y="2829917"/>
            <a:ext cx="236531" cy="6921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405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1666875" y="857250"/>
            <a:ext cx="2362200" cy="577850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b="1" kern="0">
                <a:solidFill>
                  <a:srgbClr val="000000"/>
                </a:solidFill>
                <a:latin typeface="Calibri"/>
              </a:rPr>
              <a:t>Τεχνική Νομοθεσία (Ε)</a:t>
            </a:r>
          </a:p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" kern="0">
                <a:solidFill>
                  <a:srgbClr val="000000"/>
                </a:solidFill>
                <a:latin typeface="Calibri"/>
              </a:rPr>
              <a:t>Γεώργιος Χατζηκωνσταντής</a:t>
            </a:r>
          </a:p>
        </p:txBody>
      </p:sp>
      <p:graphicFrame>
        <p:nvGraphicFramePr>
          <p:cNvPr id="4" name="Table 6"/>
          <p:cNvGraphicFramePr>
            <a:graphicFrameLocks noGrp="1"/>
          </p:cNvGraphicFramePr>
          <p:nvPr/>
        </p:nvGraphicFramePr>
        <p:xfrm>
          <a:off x="3425826" y="1719263"/>
          <a:ext cx="1971675" cy="6985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81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64"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Τύπος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Όνομα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36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Εκπαιδευτικό υλικό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6639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2044700"/>
            <a:ext cx="15875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11"/>
          <p:cNvGraphicFramePr>
            <a:graphicFrameLocks noGrp="1"/>
          </p:cNvGraphicFramePr>
          <p:nvPr/>
        </p:nvGraphicFramePr>
        <p:xfrm>
          <a:off x="5632450" y="1741488"/>
          <a:ext cx="1987550" cy="62071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49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864"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Τύπος</a:t>
                      </a:r>
                    </a:p>
                  </a:txBody>
                  <a:tcPr marL="68553" marR="68553" marT="34254" marB="34254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900"/>
                        <a:t>Όνομα</a:t>
                      </a:r>
                    </a:p>
                  </a:txBody>
                  <a:tcPr marL="68553" marR="68553" marT="34254" marB="342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48">
                <a:tc>
                  <a:txBody>
                    <a:bodyPr/>
                    <a:lstStyle/>
                    <a:p>
                      <a:pPr lvl="0"/>
                      <a:endParaRPr lang="el-GR" sz="900"/>
                    </a:p>
                  </a:txBody>
                  <a:tcPr marL="68553" marR="68553" marT="34254" marB="34254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Παρουσιάσεις</a:t>
                      </a:r>
                    </a:p>
                  </a:txBody>
                  <a:tcPr marL="68553" marR="68553" marT="34254" marB="342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6651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8" y="2036763"/>
            <a:ext cx="158750" cy="13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3351214" y="2741613"/>
          <a:ext cx="3679825" cy="108585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67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145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1.1</a:t>
                      </a:r>
                      <a:r>
                        <a:rPr lang="el-GR" sz="1100" dirty="0"/>
                        <a:t> Εγκάρσιο και διάμηκες σύστημα κατασκευής</a:t>
                      </a:r>
                    </a:p>
                  </a:txBody>
                  <a:tcPr marL="68586" marR="68586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852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1.2</a:t>
                      </a:r>
                      <a:r>
                        <a:rPr lang="el-GR" sz="1100" baseline="0" dirty="0"/>
                        <a:t> Τομέας πλοίου με Διάμηκες σύστημα κατασκευαστικής ενίσχυσης</a:t>
                      </a:r>
                      <a:endParaRPr lang="el-GR" sz="1100" dirty="0"/>
                    </a:p>
                  </a:txBody>
                  <a:tcPr marL="68586" marR="68586" marT="34291" marB="342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52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1.3 Τομέας πλοίου με Εγκάρσια</a:t>
                      </a:r>
                      <a:r>
                        <a:rPr lang="el-GR" sz="1100" baseline="0" dirty="0"/>
                        <a:t> κατασκευαστική ενίσχυση</a:t>
                      </a:r>
                      <a:endParaRPr lang="el-GR" sz="1100" dirty="0"/>
                    </a:p>
                  </a:txBody>
                  <a:tcPr marL="68586" marR="68586" marT="34291" marB="342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6662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489" y="2811463"/>
            <a:ext cx="1492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63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51" y="3219450"/>
            <a:ext cx="150813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64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4" y="3492500"/>
            <a:ext cx="14922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3"/>
          <p:cNvGraphicFramePr>
            <a:graphicFrameLocks noGrp="1"/>
          </p:cNvGraphicFramePr>
          <p:nvPr/>
        </p:nvGraphicFramePr>
        <p:xfrm>
          <a:off x="7824789" y="1719264"/>
          <a:ext cx="2803525" cy="189388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15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927"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Τύπος</a:t>
                      </a:r>
                    </a:p>
                  </a:txBody>
                  <a:tcPr marL="68555" marR="68555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Όνομα</a:t>
                      </a:r>
                    </a:p>
                  </a:txBody>
                  <a:tcPr marL="68555" marR="68555" marT="34296" marB="342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27">
                <a:tc>
                  <a:txBody>
                    <a:bodyPr/>
                    <a:lstStyle/>
                    <a:p>
                      <a:pPr lvl="0"/>
                      <a:endParaRPr lang="el-GR" sz="1100"/>
                    </a:p>
                  </a:txBody>
                  <a:tcPr marL="68555" marR="68555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1. Κατασκευαστικές τομές εργαστηρίου</a:t>
                      </a:r>
                    </a:p>
                  </a:txBody>
                  <a:tcPr marL="68555" marR="68555" marT="34296" marB="342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27">
                <a:tc>
                  <a:txBody>
                    <a:bodyPr/>
                    <a:lstStyle/>
                    <a:p>
                      <a:pPr lvl="0"/>
                      <a:endParaRPr lang="el-GR" sz="1100"/>
                    </a:p>
                  </a:txBody>
                  <a:tcPr marL="68555" marR="68555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2. Υπολογισμοί εγκάρσιου τομέα εργαστηρίου</a:t>
                      </a:r>
                    </a:p>
                  </a:txBody>
                  <a:tcPr marL="68555" marR="68555" marT="34296" marB="342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927">
                <a:tc>
                  <a:txBody>
                    <a:bodyPr/>
                    <a:lstStyle/>
                    <a:p>
                      <a:pPr lvl="0"/>
                      <a:endParaRPr lang="el-GR" sz="1100"/>
                    </a:p>
                  </a:txBody>
                  <a:tcPr marL="68555" marR="68555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/>
                        <a:t>3. Πίνακες</a:t>
                      </a:r>
                      <a:r>
                        <a:rPr lang="el-GR" sz="1100" baseline="0"/>
                        <a:t> ελασμάτων και μορφοσιδήρων</a:t>
                      </a:r>
                      <a:endParaRPr lang="el-GR" sz="1100"/>
                    </a:p>
                  </a:txBody>
                  <a:tcPr marL="68555" marR="68555" marT="34296" marB="3429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79">
                <a:tc>
                  <a:txBody>
                    <a:bodyPr/>
                    <a:lstStyle/>
                    <a:p>
                      <a:pPr lvl="0"/>
                      <a:endParaRPr lang="el-GR" sz="1100"/>
                    </a:p>
                  </a:txBody>
                  <a:tcPr marL="68555" marR="68555" marT="34296" marB="34296"/>
                </a:tc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4. Παράδειγμα μελέτης πλοίου</a:t>
                      </a:r>
                    </a:p>
                  </a:txBody>
                  <a:tcPr marL="68555" marR="68555" marT="34296" marB="3429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6685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5" y="2054225"/>
            <a:ext cx="1285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86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9" y="2447925"/>
            <a:ext cx="128587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87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025" y="2814638"/>
            <a:ext cx="1285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88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675" y="3092450"/>
            <a:ext cx="1285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Table 21"/>
          <p:cNvGraphicFramePr>
            <a:graphicFrameLocks noGrp="1"/>
          </p:cNvGraphicFramePr>
          <p:nvPr/>
        </p:nvGraphicFramePr>
        <p:xfrm>
          <a:off x="3259138" y="4025901"/>
          <a:ext cx="3956050" cy="136208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95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663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2.1 Κατασκευαστικά σχέδια του εγκάρσιου τομέα του εργαστηρίου</a:t>
                      </a:r>
                    </a:p>
                  </a:txBody>
                  <a:tcPr marL="68603" marR="68603" marT="34197" marB="3419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63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2.2 Υπολογισμός</a:t>
                      </a:r>
                      <a:r>
                        <a:rPr lang="el-GR" sz="1100" baseline="0" dirty="0"/>
                        <a:t> πάχους καταστρώματος αντοχής-ενισχυτικών</a:t>
                      </a:r>
                      <a:endParaRPr lang="el-GR" sz="1100" dirty="0"/>
                    </a:p>
                  </a:txBody>
                  <a:tcPr marL="68603" marR="68603" marT="34197" marB="3419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74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2.3 Νέος υπολογισμός</a:t>
                      </a:r>
                      <a:r>
                        <a:rPr lang="el-GR" sz="1100" baseline="0" dirty="0"/>
                        <a:t> </a:t>
                      </a:r>
                      <a:r>
                        <a:rPr lang="el-GR" sz="1100" baseline="0" dirty="0" err="1"/>
                        <a:t>διαδοκίδας</a:t>
                      </a:r>
                      <a:r>
                        <a:rPr lang="el-GR" sz="1100" baseline="0" dirty="0"/>
                        <a:t> καταστρώματος</a:t>
                      </a:r>
                      <a:endParaRPr lang="el-GR" sz="1100" dirty="0"/>
                    </a:p>
                  </a:txBody>
                  <a:tcPr marL="68603" marR="68603" marT="34197" marB="3419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74">
                <a:tc>
                  <a:txBody>
                    <a:bodyPr/>
                    <a:lstStyle/>
                    <a:p>
                      <a:pPr lvl="0"/>
                      <a:r>
                        <a:rPr lang="el-GR" sz="1100" dirty="0"/>
                        <a:t>2.4 Υπολογισμός κολώνας</a:t>
                      </a:r>
                    </a:p>
                  </a:txBody>
                  <a:tcPr marL="68603" marR="68603" marT="34197" marB="3419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6701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88" y="4113213"/>
            <a:ext cx="1508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02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51" y="4540250"/>
            <a:ext cx="15081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03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1" y="4821239"/>
            <a:ext cx="150813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04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3" y="5027613"/>
            <a:ext cx="1508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31"/>
          <p:cNvSpPr/>
          <p:nvPr/>
        </p:nvSpPr>
        <p:spPr>
          <a:xfrm>
            <a:off x="2974978" y="1998663"/>
            <a:ext cx="74609" cy="1430337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Right Arrow 32"/>
          <p:cNvSpPr/>
          <p:nvPr/>
        </p:nvSpPr>
        <p:spPr>
          <a:xfrm>
            <a:off x="2974979" y="1925638"/>
            <a:ext cx="431798" cy="128588"/>
          </a:xfrm>
          <a:custGeom>
            <a:avLst>
              <a:gd name="f0" fmla="val 1635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Right Arrow 34"/>
          <p:cNvSpPr/>
          <p:nvPr/>
        </p:nvSpPr>
        <p:spPr>
          <a:xfrm>
            <a:off x="7654926" y="1925638"/>
            <a:ext cx="161925" cy="177800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Right Arrow 35"/>
          <p:cNvSpPr/>
          <p:nvPr/>
        </p:nvSpPr>
        <p:spPr>
          <a:xfrm>
            <a:off x="5434013" y="1863725"/>
            <a:ext cx="157162" cy="247650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6710" name="Straight Arrow Connector 37"/>
          <p:cNvCxnSpPr>
            <a:cxnSpLocks noChangeShapeType="1"/>
          </p:cNvCxnSpPr>
          <p:nvPr/>
        </p:nvCxnSpPr>
        <p:spPr bwMode="auto">
          <a:xfrm flipH="1">
            <a:off x="6926264" y="2297113"/>
            <a:ext cx="954087" cy="355600"/>
          </a:xfrm>
          <a:prstGeom prst="straightConnector1">
            <a:avLst/>
          </a:prstGeom>
          <a:noFill/>
          <a:ln w="6345">
            <a:solidFill>
              <a:srgbClr val="5B9BD5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11" name="Straight Arrow Connector 41"/>
          <p:cNvCxnSpPr>
            <a:cxnSpLocks noChangeShapeType="1"/>
          </p:cNvCxnSpPr>
          <p:nvPr/>
        </p:nvCxnSpPr>
        <p:spPr bwMode="auto">
          <a:xfrm flipH="1">
            <a:off x="6843713" y="2740025"/>
            <a:ext cx="1085850" cy="1231900"/>
          </a:xfrm>
          <a:prstGeom prst="straightConnector1">
            <a:avLst/>
          </a:prstGeom>
          <a:noFill/>
          <a:ln w="6345">
            <a:solidFill>
              <a:srgbClr val="5B9BD5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Box 44"/>
          <p:cNvSpPr txBox="1"/>
          <p:nvPr/>
        </p:nvSpPr>
        <p:spPr>
          <a:xfrm>
            <a:off x="7278688" y="4473575"/>
            <a:ext cx="869950" cy="554038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b="1" kern="0">
                <a:solidFill>
                  <a:srgbClr val="000000"/>
                </a:solidFill>
                <a:latin typeface="Calibri"/>
              </a:rPr>
              <a:t>Πίνακες  με πλήρη στοιχεία</a:t>
            </a:r>
          </a:p>
        </p:txBody>
      </p:sp>
      <p:cxnSp>
        <p:nvCxnSpPr>
          <p:cNvPr id="26713" name="Straight Arrow Connector 46"/>
          <p:cNvCxnSpPr>
            <a:cxnSpLocks noChangeShapeType="1"/>
          </p:cNvCxnSpPr>
          <p:nvPr/>
        </p:nvCxnSpPr>
        <p:spPr bwMode="auto">
          <a:xfrm flipH="1">
            <a:off x="7408864" y="3178176"/>
            <a:ext cx="471487" cy="1355725"/>
          </a:xfrm>
          <a:prstGeom prst="straightConnector1">
            <a:avLst/>
          </a:prstGeom>
          <a:noFill/>
          <a:ln w="6345">
            <a:solidFill>
              <a:srgbClr val="5B9BD5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47"/>
          <p:cNvSpPr txBox="1"/>
          <p:nvPr/>
        </p:nvSpPr>
        <p:spPr>
          <a:xfrm>
            <a:off x="7413626" y="5402263"/>
            <a:ext cx="1579563" cy="254000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200" b="1" kern="0">
                <a:solidFill>
                  <a:srgbClr val="000000"/>
                </a:solidFill>
                <a:latin typeface="Calibri"/>
              </a:rPr>
              <a:t>Σχέδια υπολογισμοί</a:t>
            </a:r>
          </a:p>
        </p:txBody>
      </p:sp>
      <p:cxnSp>
        <p:nvCxnSpPr>
          <p:cNvPr id="26715" name="Straight Arrow Connector 49"/>
          <p:cNvCxnSpPr>
            <a:cxnSpLocks noChangeShapeType="1"/>
          </p:cNvCxnSpPr>
          <p:nvPr/>
        </p:nvCxnSpPr>
        <p:spPr bwMode="auto">
          <a:xfrm flipH="1">
            <a:off x="8067675" y="3459164"/>
            <a:ext cx="65088" cy="1997075"/>
          </a:xfrm>
          <a:prstGeom prst="straightConnector1">
            <a:avLst/>
          </a:prstGeom>
          <a:noFill/>
          <a:ln w="6345">
            <a:solidFill>
              <a:srgbClr val="5B9BD5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Box 50"/>
          <p:cNvSpPr txBox="1"/>
          <p:nvPr/>
        </p:nvSpPr>
        <p:spPr>
          <a:xfrm>
            <a:off x="9304338" y="4518026"/>
            <a:ext cx="1085850" cy="900113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b="1" kern="0" dirty="0">
                <a:solidFill>
                  <a:srgbClr val="000000"/>
                </a:solidFill>
                <a:latin typeface="Calibri"/>
              </a:rPr>
              <a:t>Όλα τα παραπάνω σε μορφή </a:t>
            </a:r>
            <a:r>
              <a:rPr lang="en-US" sz="1350" b="1" kern="0" dirty="0">
                <a:solidFill>
                  <a:srgbClr val="000000"/>
                </a:solidFill>
                <a:latin typeface="Calibri"/>
              </a:rPr>
              <a:t>pdf</a:t>
            </a:r>
            <a:endParaRPr lang="el-GR" sz="1350" b="1" kern="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Up Arrow 51"/>
          <p:cNvSpPr/>
          <p:nvPr/>
        </p:nvSpPr>
        <p:spPr>
          <a:xfrm>
            <a:off x="9625013" y="3702050"/>
            <a:ext cx="220662" cy="730250"/>
          </a:xfrm>
          <a:custGeom>
            <a:avLst>
              <a:gd name="f0" fmla="val 417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21600 f13 1"/>
              <a:gd name="f24" fmla="*/ 0 f12 1"/>
              <a:gd name="f25" fmla="*/ f16 1 f4"/>
              <a:gd name="f26" fmla="*/ 21600 f12 1"/>
              <a:gd name="f27" fmla="*/ f17 1 f4"/>
              <a:gd name="f28" fmla="*/ f19 f18 1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1 10800"/>
              <a:gd name="f35" fmla="+- f19 0 f34"/>
              <a:gd name="f36" fmla="*/ f35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36" r="f30" b="f23"/>
            <a:pathLst>
              <a:path w="21600" h="21600">
                <a:moveTo>
                  <a:pt x="f18" y="f8"/>
                </a:moveTo>
                <a:lnTo>
                  <a:pt x="f18" y="f19"/>
                </a:lnTo>
                <a:lnTo>
                  <a:pt x="f7" y="f19"/>
                </a:lnTo>
                <a:lnTo>
                  <a:pt x="f9" y="f7"/>
                </a:lnTo>
                <a:lnTo>
                  <a:pt x="f8" y="f19"/>
                </a:lnTo>
                <a:lnTo>
                  <a:pt x="f20" y="f19"/>
                </a:lnTo>
                <a:lnTo>
                  <a:pt x="f20" y="f8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718" name="Rectangle 4"/>
          <p:cNvSpPr>
            <a:spLocks noChangeArrowheads="1"/>
          </p:cNvSpPr>
          <p:nvPr/>
        </p:nvSpPr>
        <p:spPr bwMode="auto">
          <a:xfrm>
            <a:off x="1595438" y="203200"/>
            <a:ext cx="145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ocp.teiath.gr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8</a:t>
            </a:fld>
            <a:endParaRPr lang="el-GR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26AAF809-A15E-4140-AAE5-E6F4F392FD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5944" y="1545084"/>
            <a:ext cx="1646063" cy="4564776"/>
          </a:xfrm>
          <a:prstGeom prst="rect">
            <a:avLst/>
          </a:prstGeom>
        </p:spPr>
      </p:pic>
      <p:sp>
        <p:nvSpPr>
          <p:cNvPr id="10" name="Βέλος: Δεξιό 9">
            <a:extLst>
              <a:ext uri="{FF2B5EF4-FFF2-40B4-BE49-F238E27FC236}">
                <a16:creationId xmlns:a16="http://schemas.microsoft.com/office/drawing/2014/main" id="{BF2D41C5-D8B4-4444-A71C-24857D97C2C5}"/>
              </a:ext>
            </a:extLst>
          </p:cNvPr>
          <p:cNvSpPr/>
          <p:nvPr/>
        </p:nvSpPr>
        <p:spPr>
          <a:xfrm>
            <a:off x="2322513" y="3355975"/>
            <a:ext cx="647701" cy="136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1649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570" y="1487489"/>
            <a:ext cx="1462280" cy="4282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/>
          <p:nvPr/>
        </p:nvSpPr>
        <p:spPr>
          <a:xfrm>
            <a:off x="1651000" y="944563"/>
            <a:ext cx="2171700" cy="508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" b="1" kern="0">
                <a:solidFill>
                  <a:srgbClr val="000000"/>
                </a:solidFill>
                <a:latin typeface="Calibri"/>
              </a:rPr>
              <a:t>Τεχνική Νομοθεσία (Ε)</a:t>
            </a:r>
          </a:p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kern="0">
                <a:solidFill>
                  <a:srgbClr val="000000"/>
                </a:solidFill>
                <a:latin typeface="Calibri"/>
              </a:rPr>
              <a:t>Γεώργιος Χατζηκωνσταντής</a:t>
            </a:r>
          </a:p>
        </p:txBody>
      </p:sp>
      <p:sp>
        <p:nvSpPr>
          <p:cNvPr id="4" name="Right Arrow 13"/>
          <p:cNvSpPr/>
          <p:nvPr/>
        </p:nvSpPr>
        <p:spPr>
          <a:xfrm>
            <a:off x="6429376" y="1050925"/>
            <a:ext cx="295275" cy="166688"/>
          </a:xfrm>
          <a:custGeom>
            <a:avLst>
              <a:gd name="f0" fmla="val 1549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TextBox 14"/>
          <p:cNvSpPr txBox="1"/>
          <p:nvPr/>
        </p:nvSpPr>
        <p:spPr>
          <a:xfrm>
            <a:off x="6724650" y="977901"/>
            <a:ext cx="2247900" cy="277813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>
            <a:spAutoFit/>
          </a:bodyPr>
          <a:lstStyle/>
          <a:p>
            <a:pPr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b="1" kern="0">
                <a:solidFill>
                  <a:srgbClr val="000000"/>
                </a:solidFill>
                <a:latin typeface="Calibri"/>
              </a:rPr>
              <a:t>Γενικά πολυμεσικά αρχεία</a:t>
            </a:r>
            <a:r>
              <a:rPr lang="en-US" sz="1350" b="1" kern="0">
                <a:solidFill>
                  <a:srgbClr val="000000"/>
                </a:solidFill>
                <a:latin typeface="Calibri"/>
              </a:rPr>
              <a:t> </a:t>
            </a:r>
            <a:endParaRPr lang="el-GR" sz="1350" b="1" kern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7" name="Table 20"/>
          <p:cNvGraphicFramePr>
            <a:graphicFrameLocks noGrp="1"/>
          </p:cNvGraphicFramePr>
          <p:nvPr/>
        </p:nvGraphicFramePr>
        <p:xfrm>
          <a:off x="3289301" y="1609726"/>
          <a:ext cx="7115175" cy="387191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71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35957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5957"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2" marB="34292"/>
                </a:tc>
                <a:tc>
                  <a:txBody>
                    <a:bodyPr/>
                    <a:lstStyle/>
                    <a:p>
                      <a:pPr lvl="0"/>
                      <a:endParaRPr lang="el-GR" sz="1400"/>
                    </a:p>
                  </a:txBody>
                  <a:tcPr marL="68580" marR="68580" marT="34292" marB="3429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22"/>
          <p:cNvGraphicFramePr>
            <a:graphicFrameLocks noGrp="1"/>
          </p:cNvGraphicFramePr>
          <p:nvPr/>
        </p:nvGraphicFramePr>
        <p:xfrm>
          <a:off x="3448051" y="1879601"/>
          <a:ext cx="2143125" cy="153987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14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3275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1. Παρουσίαση Τμήματος</a:t>
                      </a:r>
                    </a:p>
                  </a:txBody>
                  <a:tcPr marL="68580" marR="68580" marT="34296" marB="3429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325">
                <a:tc>
                  <a:txBody>
                    <a:bodyPr/>
                    <a:lstStyle/>
                    <a:p>
                      <a:pPr lvl="0"/>
                      <a:endParaRPr lang="el-GR" sz="1200" b="1"/>
                    </a:p>
                    <a:p>
                      <a:pPr lvl="0"/>
                      <a:r>
                        <a:rPr lang="el-GR" sz="1200" b="1"/>
                        <a:t>10. Παρουσίαση</a:t>
                      </a:r>
                      <a:r>
                        <a:rPr lang="el-GR" sz="1200" b="1" baseline="0"/>
                        <a:t> τομέων εργαστηρίου</a:t>
                      </a:r>
                      <a:endParaRPr lang="el-GR" sz="1200" b="1"/>
                    </a:p>
                  </a:txBody>
                  <a:tcPr marL="68580" marR="68580" marT="34296" marB="3429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275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11. Καταστρώματα</a:t>
                      </a:r>
                    </a:p>
                  </a:txBody>
                  <a:tcPr marL="68580" marR="68580" marT="34296" marB="3429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23"/>
          <p:cNvGraphicFramePr>
            <a:graphicFrameLocks noGrp="1"/>
          </p:cNvGraphicFramePr>
          <p:nvPr/>
        </p:nvGraphicFramePr>
        <p:xfrm>
          <a:off x="3362325" y="3740151"/>
          <a:ext cx="2228850" cy="19780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28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220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17. Σχεδίαση καταστρώματος</a:t>
                      </a:r>
                    </a:p>
                  </a:txBody>
                  <a:tcPr marL="68580" marR="68580" marT="34301" marB="343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376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18. Κατάστρωμα εγκάρσιας  </a:t>
                      </a:r>
                    </a:p>
                    <a:p>
                      <a:pPr lvl="0"/>
                      <a:r>
                        <a:rPr lang="el-GR" sz="1100" b="1"/>
                        <a:t>       κατασκευαστικής ενίσχυσης  </a:t>
                      </a:r>
                    </a:p>
                    <a:p>
                      <a:pPr lvl="0"/>
                      <a:r>
                        <a:rPr lang="el-GR" sz="1100" b="1"/>
                        <a:t>       τομέα εργαστηρίου</a:t>
                      </a:r>
                    </a:p>
                  </a:txBody>
                  <a:tcPr marL="68580" marR="68580" marT="34301" marB="343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20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19. Προσδιορισμός</a:t>
                      </a:r>
                      <a:r>
                        <a:rPr lang="el-GR" sz="1100" b="1" baseline="0"/>
                        <a:t> δεξαμενής</a:t>
                      </a:r>
                      <a:endParaRPr lang="el-GR" sz="1100" b="1"/>
                    </a:p>
                  </a:txBody>
                  <a:tcPr marL="68580" marR="68580" marT="34301" marB="343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20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2. Παρουσίαση μαθήματος</a:t>
                      </a:r>
                    </a:p>
                  </a:txBody>
                  <a:tcPr marL="68580" marR="68580" marT="34301" marB="343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989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20. Σχεδίαση Φ/Γ/ λάντζας  </a:t>
                      </a:r>
                    </a:p>
                    <a:p>
                      <a:pPr lvl="0"/>
                      <a:r>
                        <a:rPr lang="el-GR" sz="1100" b="1"/>
                        <a:t>       υπολογισμοί</a:t>
                      </a:r>
                    </a:p>
                  </a:txBody>
                  <a:tcPr marL="68580" marR="68580" marT="34301" marB="343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24"/>
          <p:cNvGraphicFramePr>
            <a:graphicFrameLocks noGrp="1"/>
          </p:cNvGraphicFramePr>
          <p:nvPr/>
        </p:nvGraphicFramePr>
        <p:xfrm>
          <a:off x="5853114" y="1900239"/>
          <a:ext cx="2185987" cy="1882774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185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3996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12. Σχεδίαση διαμήκους τομέα εργαστηρίου</a:t>
                      </a:r>
                    </a:p>
                  </a:txBody>
                  <a:tcPr marL="68594" marR="68594" marT="34302" marB="343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389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13. Διαμήκης τομέας εργαστηρίου. Υπολογισμοί πάχους ελασμάτων</a:t>
                      </a:r>
                      <a:r>
                        <a:rPr lang="el-GR" sz="1100" b="1" baseline="0"/>
                        <a:t> ενισχυτικών κολώνας</a:t>
                      </a:r>
                      <a:endParaRPr lang="el-GR" sz="1100" b="1"/>
                    </a:p>
                  </a:txBody>
                  <a:tcPr marL="68594" marR="68594" marT="34302" marB="343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389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14. Διαμήκης τομέας εργαστηρίου</a:t>
                      </a:r>
                      <a:r>
                        <a:rPr lang="el-GR" sz="1100" b="1" baseline="0"/>
                        <a:t>  Υπολογισμός βάρους Κατασκευαστικά σχέδια Αγκώνες σύνδεσης</a:t>
                      </a:r>
                      <a:endParaRPr lang="el-GR" sz="1100" b="1"/>
                    </a:p>
                  </a:txBody>
                  <a:tcPr marL="68594" marR="68594" marT="34302" marB="343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Table 25"/>
          <p:cNvGraphicFramePr>
            <a:graphicFrameLocks noGrp="1"/>
          </p:cNvGraphicFramePr>
          <p:nvPr/>
        </p:nvGraphicFramePr>
        <p:xfrm>
          <a:off x="5791201" y="3883026"/>
          <a:ext cx="2233613" cy="164306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3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4153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21. Σχεδίαση βάσης κυρίας μηχανής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07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22. Εγκάρσιος τομέας εργαστηρίου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334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3. Ορισμοί Γενικές έννοιες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334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4. Περιγραφή πλοίου</a:t>
                      </a:r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34">
                <a:tc>
                  <a:txBody>
                    <a:bodyPr/>
                    <a:lstStyle/>
                    <a:p>
                      <a:pPr lvl="0"/>
                      <a:r>
                        <a:rPr lang="el-GR" sz="1100" b="1"/>
                        <a:t>5. Στοιχεία</a:t>
                      </a:r>
                      <a:r>
                        <a:rPr lang="el-GR" sz="1100" b="1" baseline="0"/>
                        <a:t> πλοίου</a:t>
                      </a:r>
                      <a:endParaRPr lang="el-GR" sz="1100" b="1"/>
                    </a:p>
                  </a:txBody>
                  <a:tcPr marL="68580" marR="68580" marT="34314" marB="343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26"/>
          <p:cNvGraphicFramePr>
            <a:graphicFrameLocks noGrp="1"/>
          </p:cNvGraphicFramePr>
          <p:nvPr/>
        </p:nvGraphicFramePr>
        <p:xfrm>
          <a:off x="8150226" y="2170113"/>
          <a:ext cx="2214563" cy="115411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14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7056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15. Εγκάρσιος</a:t>
                      </a:r>
                      <a:r>
                        <a:rPr lang="el-GR" sz="1200" b="1" baseline="0"/>
                        <a:t> τομέας εργαστηρίου</a:t>
                      </a:r>
                      <a:endParaRPr lang="el-GR" sz="1200" b="1"/>
                    </a:p>
                  </a:txBody>
                  <a:tcPr marL="68580" marR="68580" marT="34299" marB="342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056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16. Διαμήκης τομέας εργαστηρίου</a:t>
                      </a:r>
                    </a:p>
                  </a:txBody>
                  <a:tcPr marL="68580" marR="68580" marT="34299" marB="342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27"/>
          <p:cNvGraphicFramePr>
            <a:graphicFrameLocks noGrp="1"/>
          </p:cNvGraphicFramePr>
          <p:nvPr/>
        </p:nvGraphicFramePr>
        <p:xfrm>
          <a:off x="8175626" y="3883026"/>
          <a:ext cx="2189163" cy="147796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189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7812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6. Παρουσίαση πλοίων</a:t>
                      </a:r>
                    </a:p>
                  </a:txBody>
                  <a:tcPr marL="68530" marR="68530" marT="34305" marB="343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812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7. Εκτόπισμα</a:t>
                      </a:r>
                    </a:p>
                  </a:txBody>
                  <a:tcPr marL="68530" marR="68530" marT="34305" marB="343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26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8. Γραμμή φορτώσεως πλοίων</a:t>
                      </a:r>
                    </a:p>
                  </a:txBody>
                  <a:tcPr marL="68530" marR="68530" marT="34305" marB="343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812">
                <a:tc>
                  <a:txBody>
                    <a:bodyPr/>
                    <a:lstStyle/>
                    <a:p>
                      <a:pPr lvl="0"/>
                      <a:r>
                        <a:rPr lang="el-GR" sz="1200" b="1"/>
                        <a:t>9. Κατασκευή πλοίου</a:t>
                      </a:r>
                    </a:p>
                  </a:txBody>
                  <a:tcPr marL="68530" marR="68530" marT="34305" marB="343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Rectangle 30"/>
          <p:cNvSpPr/>
          <p:nvPr/>
        </p:nvSpPr>
        <p:spPr>
          <a:xfrm>
            <a:off x="3162301" y="1452564"/>
            <a:ext cx="34925" cy="3773487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Rectangle 31"/>
          <p:cNvSpPr/>
          <p:nvPr/>
        </p:nvSpPr>
        <p:spPr>
          <a:xfrm>
            <a:off x="3179764" y="1452564"/>
            <a:ext cx="1811337" cy="34925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32"/>
          <p:cNvSpPr/>
          <p:nvPr/>
        </p:nvSpPr>
        <p:spPr>
          <a:xfrm>
            <a:off x="4960939" y="1116013"/>
            <a:ext cx="34925" cy="361950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33"/>
          <p:cNvSpPr/>
          <p:nvPr/>
        </p:nvSpPr>
        <p:spPr>
          <a:xfrm>
            <a:off x="4960939" y="1116014"/>
            <a:ext cx="1468437" cy="34925"/>
          </a:xfrm>
          <a:prstGeom prst="rect">
            <a:avLst/>
          </a:pr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TextBox 35"/>
          <p:cNvSpPr txBox="1"/>
          <p:nvPr/>
        </p:nvSpPr>
        <p:spPr>
          <a:xfrm>
            <a:off x="3448050" y="5529263"/>
            <a:ext cx="7029450" cy="461962"/>
          </a:xfrm>
          <a:prstGeom prst="rect">
            <a:avLst/>
          </a:prstGeom>
          <a:noFill/>
          <a:ln cap="flat">
            <a:noFill/>
          </a:ln>
        </p:spPr>
        <p:txBody>
          <a:bodyPr lIns="68580" tIns="34290" rIns="68580" bIns="34290" anchorCtr="1">
            <a:spAutoFit/>
          </a:bodyPr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350" b="1" u="sng" kern="0">
                <a:solidFill>
                  <a:srgbClr val="000000"/>
                </a:solidFill>
                <a:latin typeface="Calibri"/>
              </a:rPr>
              <a:t>Όλα τα παραπάνω αρχεία είναι σε μορφή  </a:t>
            </a:r>
            <a:r>
              <a:rPr lang="en-US" sz="1350" b="1" u="sng" kern="0">
                <a:solidFill>
                  <a:srgbClr val="000000"/>
                </a:solidFill>
                <a:latin typeface="Calibri"/>
              </a:rPr>
              <a:t> video </a:t>
            </a:r>
            <a:r>
              <a:rPr lang="el-GR" sz="1350" b="1" u="sng" kern="0">
                <a:solidFill>
                  <a:srgbClr val="000000"/>
                </a:solidFill>
                <a:latin typeface="Calibri"/>
              </a:rPr>
              <a:t>– διαλέξεων</a:t>
            </a:r>
          </a:p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200" b="1" kern="0">
                <a:solidFill>
                  <a:srgbClr val="000000"/>
                </a:solidFill>
                <a:latin typeface="Calibri"/>
              </a:rPr>
              <a:t>Δημιουργός : Γεώργιος Χατζηκωνσταντής , Εκδότης : Ανοιχτά Ακαδημαϊκά Μαθήματα ΤΕΙ Αθήνας</a:t>
            </a:r>
          </a:p>
        </p:txBody>
      </p:sp>
      <p:sp>
        <p:nvSpPr>
          <p:cNvPr id="19" name="Down Arrow 36"/>
          <p:cNvSpPr/>
          <p:nvPr/>
        </p:nvSpPr>
        <p:spPr>
          <a:xfrm>
            <a:off x="7496176" y="1198563"/>
            <a:ext cx="238125" cy="411162"/>
          </a:xfrm>
          <a:custGeom>
            <a:avLst>
              <a:gd name="f0" fmla="val 1534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lIns="68580" tIns="34290" rIns="68580" bIns="34290" anchor="ctr" anchorCtr="1"/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350" ker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743" name="Rectangle 1"/>
          <p:cNvSpPr>
            <a:spLocks noChangeArrowheads="1"/>
          </p:cNvSpPr>
          <p:nvPr/>
        </p:nvSpPr>
        <p:spPr bwMode="auto">
          <a:xfrm>
            <a:off x="1581150" y="106364"/>
            <a:ext cx="145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/>
              <a:t>ocp.teiath.gr</a:t>
            </a:r>
          </a:p>
        </p:txBody>
      </p:sp>
      <p:sp>
        <p:nvSpPr>
          <p:cNvPr id="21" name="Θέση αριθμού διαφάνειας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69085-51F4-406F-A3C7-A6D04A04C6FF}" type="slidenum">
              <a:rPr lang="el-GR" smtClean="0"/>
              <a:t>9</a:t>
            </a:fld>
            <a:endParaRPr lang="el-GR"/>
          </a:p>
        </p:txBody>
      </p:sp>
      <p:sp>
        <p:nvSpPr>
          <p:cNvPr id="24" name="Βέλος: Δεξιό 23">
            <a:extLst>
              <a:ext uri="{FF2B5EF4-FFF2-40B4-BE49-F238E27FC236}">
                <a16:creationId xmlns:a16="http://schemas.microsoft.com/office/drawing/2014/main" id="{8ED39410-CD5E-44D7-AF39-24D1273C929F}"/>
              </a:ext>
            </a:extLst>
          </p:cNvPr>
          <p:cNvSpPr/>
          <p:nvPr/>
        </p:nvSpPr>
        <p:spPr>
          <a:xfrm>
            <a:off x="2736850" y="5086905"/>
            <a:ext cx="425449" cy="2740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481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847</Words>
  <Application>Microsoft Office PowerPoint</Application>
  <PresentationFormat>Ευρεία οθόνη</PresentationFormat>
  <Paragraphs>161</Paragraphs>
  <Slides>10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Παρουσίαση του PowerPoint</vt:lpstr>
      <vt:lpstr>eclass.uniwa.gr               Πλατφόρμα Ασύγχρονης Τηλεκπαίδευσης ΠΑΝΕΠΙΣΤΗΜΙΟ ΔΥΤΙΚΗΣ ΑΤΤΙΚΗΣ                                                                    </vt:lpstr>
      <vt:lpstr>Παρουσίαση του PowerPoint</vt:lpstr>
      <vt:lpstr>ΤΕΧΝΙΚΗ ΝΟΜΟΘΕΣΙΑ - ΘΕΩΡΙΑ  ΓΙΩΡΓΟΣ ΧΑΤΖΗΚΩΝΣΤΑΝΤΗΣ</vt:lpstr>
      <vt:lpstr>ΤΕΧΝΙΚΗ ΝΟΜΟΘΕΣΙΑ – ΕΡΓΑΣΤΗΡΙΟ ΓΙΩΡΓΟΣ ΧΑΤΖΗΚΩΝΣΤΑΝΤΗΣ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UNIWA</cp:lastModifiedBy>
  <cp:revision>17</cp:revision>
  <cp:lastPrinted>2024-10-01T09:35:07Z</cp:lastPrinted>
  <dcterms:created xsi:type="dcterms:W3CDTF">2020-08-17T14:09:14Z</dcterms:created>
  <dcterms:modified xsi:type="dcterms:W3CDTF">2024-10-02T08:19:25Z</dcterms:modified>
</cp:coreProperties>
</file>