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86" r:id="rId12"/>
    <p:sldId id="287" r:id="rId13"/>
    <p:sldId id="266" r:id="rId14"/>
    <p:sldId id="330"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37" d="100"/>
          <a:sy n="37" d="100"/>
        </p:scale>
        <p:origin x="38" y="9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t>10/8/2024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t>10/8/2024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t>10/8/2024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nchor="ct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t>10/8/2024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3E5059C3-6A89-4494-99FF-5A4D6FFD50EB}" type="datetimeFigureOut">
              <a:rPr lang="en-US" dirty="0"/>
              <a:t>10/8/2024</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t>10/8/2024</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2609285" y="2851331"/>
            <a:ext cx="3893623" cy="3071434"/>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666635" y="2851331"/>
            <a:ext cx="3899798" cy="3071434"/>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t>10/8/2024</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t>10/8/2024</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10/8/2024</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37D525BB-DA17-4BA0-B3C8-3AC3ABC827E6}" type="datetimeFigureOut">
              <a:rPr lang="en-US" dirty="0"/>
              <a:t>10/8/2024</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16C4C9A-3960-41CF-A4E9-2A8FB932454B}" type="datetimeFigureOut">
              <a:rPr lang="en-US" dirty="0"/>
              <a:t>10/8/2024</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t>10/8/2024</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5.jpeg"/><Relationship Id="rId7" Type="http://schemas.openxmlformats.org/officeDocument/2006/relationships/image" Target="../media/image9.jpe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10" Type="http://schemas.openxmlformats.org/officeDocument/2006/relationships/image" Target="../media/image12.jpeg"/><Relationship Id="rId4" Type="http://schemas.openxmlformats.org/officeDocument/2006/relationships/image" Target="../media/image6.jpeg"/><Relationship Id="rId9" Type="http://schemas.openxmlformats.org/officeDocument/2006/relationships/image" Target="../media/image11.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5EF18BE-A8EE-415D-A351-0E0539F3FB2F}"/>
              </a:ext>
            </a:extLst>
          </p:cNvPr>
          <p:cNvSpPr>
            <a:spLocks noGrp="1"/>
          </p:cNvSpPr>
          <p:nvPr>
            <p:ph type="ctrTitle"/>
          </p:nvPr>
        </p:nvSpPr>
        <p:spPr/>
        <p:txBody>
          <a:bodyPr>
            <a:normAutofit fontScale="90000"/>
          </a:bodyPr>
          <a:lstStyle/>
          <a:p>
            <a:r>
              <a:rPr lang="el-GR" dirty="0"/>
              <a:t>Βασικά Στοιχεία ενός </a:t>
            </a:r>
            <a:r>
              <a:rPr lang="el-GR" dirty="0" err="1"/>
              <a:t>Εργοθεραπευτή</a:t>
            </a:r>
            <a:endParaRPr lang="el-GR" dirty="0"/>
          </a:p>
        </p:txBody>
      </p:sp>
      <p:sp>
        <p:nvSpPr>
          <p:cNvPr id="3" name="Υπότιτλος 2">
            <a:extLst>
              <a:ext uri="{FF2B5EF4-FFF2-40B4-BE49-F238E27FC236}">
                <a16:creationId xmlns:a16="http://schemas.microsoft.com/office/drawing/2014/main" id="{4B940EFD-0FB2-41CF-BE31-AFF06E8DF6BC}"/>
              </a:ext>
            </a:extLst>
          </p:cNvPr>
          <p:cNvSpPr>
            <a:spLocks noGrp="1"/>
          </p:cNvSpPr>
          <p:nvPr>
            <p:ph type="subTitle" idx="1"/>
          </p:nvPr>
        </p:nvSpPr>
        <p:spPr>
          <a:xfrm>
            <a:off x="2211164" y="730931"/>
            <a:ext cx="5357600" cy="1160213"/>
          </a:xfrm>
        </p:spPr>
        <p:txBody>
          <a:bodyPr>
            <a:normAutofit/>
          </a:bodyPr>
          <a:lstStyle/>
          <a:p>
            <a:r>
              <a:rPr lang="el-GR" sz="3200" b="1" dirty="0"/>
              <a:t>2</a:t>
            </a:r>
            <a:r>
              <a:rPr lang="el-GR" sz="3200" b="1" baseline="30000" dirty="0"/>
              <a:t>ο</a:t>
            </a:r>
            <a:r>
              <a:rPr lang="el-GR" sz="3200" b="1" dirty="0"/>
              <a:t> ΜΑΘΗΜΑ </a:t>
            </a:r>
          </a:p>
        </p:txBody>
      </p:sp>
    </p:spTree>
    <p:extLst>
      <p:ext uri="{BB962C8B-B14F-4D97-AF65-F5344CB8AC3E}">
        <p14:creationId xmlns:p14="http://schemas.microsoft.com/office/powerpoint/2010/main" val="10973447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7129F59-2E02-40DD-B795-686EFAAF3EA5}"/>
              </a:ext>
            </a:extLst>
          </p:cNvPr>
          <p:cNvSpPr>
            <a:spLocks noGrp="1"/>
          </p:cNvSpPr>
          <p:nvPr>
            <p:ph idx="1"/>
          </p:nvPr>
        </p:nvSpPr>
        <p:spPr>
          <a:xfrm>
            <a:off x="1059873" y="270163"/>
            <a:ext cx="10494818" cy="6276109"/>
          </a:xfrm>
        </p:spPr>
        <p:txBody>
          <a:bodyPr>
            <a:normAutofit/>
          </a:bodyPr>
          <a:lstStyle/>
          <a:p>
            <a:r>
              <a:rPr lang="el-GR" b="1" dirty="0"/>
              <a:t>1900-1919: Η αρχή του επαγγέλματος της </a:t>
            </a:r>
            <a:r>
              <a:rPr lang="el-GR" b="1" dirty="0" err="1"/>
              <a:t>εργοθεραπείας</a:t>
            </a:r>
            <a:r>
              <a:rPr lang="el-GR" b="1" dirty="0"/>
              <a:t> και η επίδραση του Πρώτου Παγκοσμίου Πολέμου</a:t>
            </a:r>
          </a:p>
          <a:p>
            <a:r>
              <a:rPr lang="el-GR" dirty="0"/>
              <a:t>Η </a:t>
            </a:r>
            <a:r>
              <a:rPr lang="el-GR" dirty="0" err="1"/>
              <a:t>εργοθεραπεία</a:t>
            </a:r>
            <a:r>
              <a:rPr lang="el-GR" dirty="0"/>
              <a:t> ως επάγγελμα έκανε τα πρώτα της βήματα στις αρχές του 20ού αιώνα. Με την άνοδο των ψυχολογικών θεωριών και την αντίληψη ότι η απασχόληση μπορούσε να βοηθήσει στην αποκατάσταση της υγείας, το επάγγελμα άρχισε να διαμορφώνεται. Η ίδρυση του επαγγέλματος της </a:t>
            </a:r>
            <a:r>
              <a:rPr lang="el-GR" dirty="0" err="1"/>
              <a:t>εργοθεραπείας</a:t>
            </a:r>
            <a:r>
              <a:rPr lang="el-GR" dirty="0"/>
              <a:t> τοποθετείται επισήμως το </a:t>
            </a:r>
            <a:r>
              <a:rPr lang="el-GR" b="1" dirty="0"/>
              <a:t>1917</a:t>
            </a:r>
            <a:r>
              <a:rPr lang="el-GR" dirty="0"/>
              <a:t> με την ίδρυση της </a:t>
            </a:r>
            <a:r>
              <a:rPr lang="el-GR" b="1" dirty="0" err="1"/>
              <a:t>National</a:t>
            </a:r>
            <a:r>
              <a:rPr lang="el-GR" b="1" dirty="0"/>
              <a:t> Society for the </a:t>
            </a:r>
            <a:r>
              <a:rPr lang="el-GR" b="1" dirty="0" err="1"/>
              <a:t>Promotion</a:t>
            </a:r>
            <a:r>
              <a:rPr lang="el-GR" b="1" dirty="0"/>
              <a:t> of </a:t>
            </a:r>
            <a:r>
              <a:rPr lang="el-GR" b="1" dirty="0" err="1"/>
              <a:t>Occupational</a:t>
            </a:r>
            <a:r>
              <a:rPr lang="el-GR" b="1" dirty="0"/>
              <a:t> </a:t>
            </a:r>
            <a:r>
              <a:rPr lang="el-GR" b="1" dirty="0" err="1"/>
              <a:t>Therapy</a:t>
            </a:r>
            <a:r>
              <a:rPr lang="el-GR" dirty="0"/>
              <a:t> στις ΗΠΑ (Bing, 1981). Ο </a:t>
            </a:r>
            <a:r>
              <a:rPr lang="el-GR" b="1" dirty="0"/>
              <a:t>Πρώτος Παγκόσμιος Πόλεμος</a:t>
            </a:r>
            <a:r>
              <a:rPr lang="el-GR" dirty="0"/>
              <a:t> (1914-1918) υπήρξε καθοριστικός για την εξέλιξη του επαγγέλματος, καθώς οι </a:t>
            </a:r>
            <a:r>
              <a:rPr lang="el-GR" dirty="0" err="1"/>
              <a:t>εργοθεραπευτές</a:t>
            </a:r>
            <a:r>
              <a:rPr lang="el-GR" dirty="0"/>
              <a:t> εργάζονταν κυρίως με στρατιώτες που είχαν υποστεί τραυματισμούς ή ψυχικές διαταραχές, προσφέροντάς τους προγράμματα επανένταξης μέσα από την απασχόληση.</a:t>
            </a:r>
          </a:p>
          <a:p>
            <a:endParaRPr lang="el-GR" dirty="0"/>
          </a:p>
        </p:txBody>
      </p:sp>
    </p:spTree>
    <p:extLst>
      <p:ext uri="{BB962C8B-B14F-4D97-AF65-F5344CB8AC3E}">
        <p14:creationId xmlns:p14="http://schemas.microsoft.com/office/powerpoint/2010/main" val="11635895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27B3646C-9758-4E5C-9327-E313A1FA6237}"/>
              </a:ext>
            </a:extLst>
          </p:cNvPr>
          <p:cNvSpPr>
            <a:spLocks noGrp="1"/>
          </p:cNvSpPr>
          <p:nvPr>
            <p:ph idx="1"/>
          </p:nvPr>
        </p:nvSpPr>
        <p:spPr>
          <a:xfrm>
            <a:off x="0" y="270164"/>
            <a:ext cx="11180618" cy="6400800"/>
          </a:xfrm>
        </p:spPr>
        <p:txBody>
          <a:bodyPr>
            <a:normAutofit/>
          </a:bodyPr>
          <a:lstStyle/>
          <a:p>
            <a:pPr algn="just">
              <a:buClr>
                <a:schemeClr val="bg1"/>
              </a:buClr>
              <a:buFont typeface="Wingdings" pitchFamily="2" charset="2"/>
              <a:buChar char="Ø"/>
              <a:defRPr/>
            </a:pPr>
            <a:r>
              <a:rPr lang="el-GR" sz="2400" dirty="0">
                <a:solidFill>
                  <a:schemeClr val="tx2"/>
                </a:solidFill>
              </a:rPr>
              <a:t>επαγγελματίες από διαφορετικές ειδικότητες, επαγγελματικά πλαίσια και πολιτείες της Αμερικής, επηρεαζόμενοι από τα δύο κινήματα, ξεκίνησαν να χρησιμοποιούν δραστηριότητες και έργα στις θεραπείες που παρείχαν σε ασθενείς, πριν ακόμη ιδρυθεί το επάγγελμα της </a:t>
            </a:r>
            <a:r>
              <a:rPr lang="el-GR" sz="2400" dirty="0" err="1">
                <a:solidFill>
                  <a:schemeClr val="tx2"/>
                </a:solidFill>
              </a:rPr>
              <a:t>εργοθεραπείας</a:t>
            </a:r>
            <a:r>
              <a:rPr lang="el-GR" sz="2400" dirty="0">
                <a:solidFill>
                  <a:schemeClr val="tx2"/>
                </a:solidFill>
              </a:rPr>
              <a:t> στις ΗΠΑ </a:t>
            </a:r>
          </a:p>
          <a:p>
            <a:pPr algn="just">
              <a:buClr>
                <a:schemeClr val="bg1"/>
              </a:buClr>
              <a:buFont typeface="Wingdings" pitchFamily="2" charset="2"/>
              <a:buChar char="Ø"/>
              <a:defRPr/>
            </a:pPr>
            <a:r>
              <a:rPr lang="en-US" sz="2400" b="1" dirty="0">
                <a:solidFill>
                  <a:schemeClr val="tx2"/>
                </a:solidFill>
              </a:rPr>
              <a:t>Susan Tracy</a:t>
            </a:r>
            <a:r>
              <a:rPr lang="el-GR" sz="2400" b="1" dirty="0">
                <a:solidFill>
                  <a:schemeClr val="tx2"/>
                </a:solidFill>
              </a:rPr>
              <a:t> </a:t>
            </a:r>
            <a:r>
              <a:rPr lang="el-GR" sz="2400" dirty="0">
                <a:solidFill>
                  <a:schemeClr val="tx2"/>
                </a:solidFill>
              </a:rPr>
              <a:t>(καθηγήτρια νοσηλευτικής): πρόγραμμα έργου (</a:t>
            </a:r>
            <a:r>
              <a:rPr lang="en-US" sz="2400" dirty="0">
                <a:solidFill>
                  <a:schemeClr val="tx2"/>
                </a:solidFill>
              </a:rPr>
              <a:t>occupation program</a:t>
            </a:r>
            <a:r>
              <a:rPr lang="el-GR" sz="2400" dirty="0">
                <a:solidFill>
                  <a:schemeClr val="tx2"/>
                </a:solidFill>
              </a:rPr>
              <a:t>) σε ψυχιατρικό ίδρυμα στη Μασαχουσέτη με δραστηριότητες ύφανσης χαλιών και λεπτών υφασμάτων, </a:t>
            </a:r>
            <a:r>
              <a:rPr lang="el-GR" sz="2400" dirty="0" err="1">
                <a:solidFill>
                  <a:schemeClr val="tx2"/>
                </a:solidFill>
              </a:rPr>
              <a:t>καλαθοπλεκτικής</a:t>
            </a:r>
            <a:r>
              <a:rPr lang="el-GR" sz="2400" dirty="0">
                <a:solidFill>
                  <a:schemeClr val="tx2"/>
                </a:solidFill>
              </a:rPr>
              <a:t>, βιβλιοδεσίας και πηλού</a:t>
            </a:r>
          </a:p>
          <a:p>
            <a:pPr algn="just">
              <a:buClr>
                <a:schemeClr val="bg1"/>
              </a:buClr>
              <a:buFont typeface="Wingdings" pitchFamily="2" charset="2"/>
              <a:buChar char="Ø"/>
              <a:defRPr/>
            </a:pPr>
            <a:r>
              <a:rPr lang="en-US" sz="2400" b="1" dirty="0">
                <a:solidFill>
                  <a:schemeClr val="tx2"/>
                </a:solidFill>
              </a:rPr>
              <a:t>William Rush Dunton</a:t>
            </a:r>
            <a:r>
              <a:rPr lang="el-GR" sz="2400" b="1" dirty="0">
                <a:solidFill>
                  <a:schemeClr val="tx2"/>
                </a:solidFill>
              </a:rPr>
              <a:t> </a:t>
            </a:r>
            <a:r>
              <a:rPr lang="el-GR" sz="2400" dirty="0">
                <a:solidFill>
                  <a:schemeClr val="tx2"/>
                </a:solidFill>
              </a:rPr>
              <a:t>(ψυχίατρος): εργαστήρια έργου (</a:t>
            </a:r>
            <a:r>
              <a:rPr lang="en-US" sz="2400" dirty="0">
                <a:solidFill>
                  <a:schemeClr val="tx2"/>
                </a:solidFill>
              </a:rPr>
              <a:t>occupation classes</a:t>
            </a:r>
            <a:r>
              <a:rPr lang="el-GR" sz="2400" dirty="0">
                <a:solidFill>
                  <a:schemeClr val="tx2"/>
                </a:solidFill>
              </a:rPr>
              <a:t>) στο ψυχιατρικό άσυλο «</a:t>
            </a:r>
            <a:r>
              <a:rPr lang="en-US" sz="2400" dirty="0">
                <a:solidFill>
                  <a:schemeClr val="tx2"/>
                </a:solidFill>
              </a:rPr>
              <a:t>Shepard Pratt</a:t>
            </a:r>
            <a:r>
              <a:rPr lang="el-GR" sz="2400" dirty="0">
                <a:solidFill>
                  <a:schemeClr val="tx2"/>
                </a:solidFill>
              </a:rPr>
              <a:t>» στο </a:t>
            </a:r>
            <a:r>
              <a:rPr lang="en-US" sz="2400" dirty="0">
                <a:solidFill>
                  <a:schemeClr val="tx2"/>
                </a:solidFill>
              </a:rPr>
              <a:t>Maryland</a:t>
            </a:r>
            <a:r>
              <a:rPr lang="el-GR" sz="2400" dirty="0">
                <a:solidFill>
                  <a:schemeClr val="tx2"/>
                </a:solidFill>
              </a:rPr>
              <a:t> με δραστηριότητες υφαντικής, τεχνών, εργασίας με μέταλλο, βιβλιοδεσίας </a:t>
            </a:r>
          </a:p>
          <a:p>
            <a:pPr algn="just">
              <a:buClr>
                <a:schemeClr val="bg1"/>
              </a:buClr>
              <a:buFont typeface="Wingdings" pitchFamily="2" charset="2"/>
              <a:buChar char="Ø"/>
              <a:defRPr/>
            </a:pPr>
            <a:r>
              <a:rPr lang="en-US" sz="2400" b="1" dirty="0">
                <a:solidFill>
                  <a:schemeClr val="tx2"/>
                </a:solidFill>
              </a:rPr>
              <a:t>Eleanor Clarke Slagle</a:t>
            </a:r>
            <a:r>
              <a:rPr lang="el-GR" sz="2400" b="1" dirty="0">
                <a:solidFill>
                  <a:schemeClr val="tx2"/>
                </a:solidFill>
              </a:rPr>
              <a:t> </a:t>
            </a:r>
            <a:r>
              <a:rPr lang="el-GR" sz="2400" dirty="0">
                <a:solidFill>
                  <a:schemeClr val="tx2"/>
                </a:solidFill>
              </a:rPr>
              <a:t>(κοινωνική λειτουργός): εποπτεία ομάδων ασθενών που ασχολούνταν με δραστηριότητες </a:t>
            </a:r>
            <a:r>
              <a:rPr lang="el-GR" sz="2400" dirty="0" err="1">
                <a:solidFill>
                  <a:schemeClr val="tx2"/>
                </a:solidFill>
              </a:rPr>
              <a:t>καλαθοπλεκτικής</a:t>
            </a:r>
            <a:r>
              <a:rPr lang="el-GR" sz="2400" dirty="0">
                <a:solidFill>
                  <a:schemeClr val="tx2"/>
                </a:solidFill>
              </a:rPr>
              <a:t>, υφαντικής, βιβλιοδεσίας, εργασίας με μέταλλο και δέρμα</a:t>
            </a:r>
          </a:p>
          <a:p>
            <a:pPr algn="just">
              <a:buClr>
                <a:schemeClr val="bg1"/>
              </a:buClr>
              <a:buFont typeface="Wingdings" pitchFamily="2" charset="2"/>
              <a:buChar char="Ø"/>
              <a:defRPr/>
            </a:pPr>
            <a:endParaRPr lang="el-GR" sz="2400" dirty="0">
              <a:solidFill>
                <a:schemeClr val="tx2"/>
              </a:solidFill>
            </a:endParaRPr>
          </a:p>
          <a:p>
            <a:endParaRPr lang="el-GR" dirty="0"/>
          </a:p>
        </p:txBody>
      </p:sp>
    </p:spTree>
    <p:extLst>
      <p:ext uri="{BB962C8B-B14F-4D97-AF65-F5344CB8AC3E}">
        <p14:creationId xmlns:p14="http://schemas.microsoft.com/office/powerpoint/2010/main" val="38750822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0D52A87B-7BC8-4E32-979B-438DFE88AFC8}"/>
              </a:ext>
            </a:extLst>
          </p:cNvPr>
          <p:cNvSpPr>
            <a:spLocks noGrp="1"/>
          </p:cNvSpPr>
          <p:nvPr>
            <p:ph idx="1"/>
          </p:nvPr>
        </p:nvSpPr>
        <p:spPr>
          <a:xfrm>
            <a:off x="1350818" y="1080655"/>
            <a:ext cx="9219321" cy="4969289"/>
          </a:xfrm>
        </p:spPr>
        <p:txBody>
          <a:bodyPr/>
          <a:lstStyle/>
          <a:p>
            <a:pPr algn="just">
              <a:defRPr/>
            </a:pPr>
            <a:r>
              <a:rPr lang="el-GR" sz="2400" dirty="0">
                <a:solidFill>
                  <a:schemeClr val="tx2"/>
                </a:solidFill>
              </a:rPr>
              <a:t>Οι επαγγελματίες αυτοί που αργότερα θα γινόταν οι ιδρυτές του επαγγέλματος της </a:t>
            </a:r>
            <a:r>
              <a:rPr lang="el-GR" sz="2400" dirty="0" err="1">
                <a:solidFill>
                  <a:schemeClr val="tx2"/>
                </a:solidFill>
              </a:rPr>
              <a:t>εργοθεραπείας</a:t>
            </a:r>
            <a:r>
              <a:rPr lang="el-GR" sz="2400" dirty="0">
                <a:solidFill>
                  <a:schemeClr val="tx2"/>
                </a:solidFill>
              </a:rPr>
              <a:t>, μοιράζονταν την πεποίθηση ότι </a:t>
            </a:r>
          </a:p>
          <a:p>
            <a:pPr algn="just">
              <a:buNone/>
              <a:defRPr/>
            </a:pPr>
            <a:r>
              <a:rPr lang="el-GR" sz="2400" i="1" dirty="0">
                <a:solidFill>
                  <a:schemeClr val="tx2"/>
                </a:solidFill>
              </a:rPr>
              <a:t>    </a:t>
            </a:r>
          </a:p>
          <a:p>
            <a:pPr algn="just">
              <a:buNone/>
              <a:defRPr/>
            </a:pPr>
            <a:r>
              <a:rPr lang="el-GR" sz="2400" b="1" i="1" dirty="0">
                <a:solidFill>
                  <a:schemeClr val="tx2"/>
                </a:solidFill>
              </a:rPr>
              <a:t>    «η ενεργητική εμπλοκή των νοητικά ή κινητικά διαταραγμένων ατόμων σε σημαντικές και σκόπιμες </a:t>
            </a:r>
            <a:r>
              <a:rPr lang="el-GR" sz="2400" b="1" i="1" dirty="0" err="1">
                <a:solidFill>
                  <a:schemeClr val="tx2"/>
                </a:solidFill>
              </a:rPr>
              <a:t>γι</a:t>
            </a:r>
            <a:r>
              <a:rPr lang="el-GR" sz="2400" b="1" i="1" dirty="0">
                <a:solidFill>
                  <a:schemeClr val="tx2"/>
                </a:solidFill>
              </a:rPr>
              <a:t> αυτούς δραστηριότητες, έχει θεραπευτικές και εκπαιδευτικές ιδιότητες»</a:t>
            </a:r>
            <a:r>
              <a:rPr lang="el-GR" sz="2400" b="1" dirty="0">
                <a:solidFill>
                  <a:schemeClr val="tx2"/>
                </a:solidFill>
              </a:rPr>
              <a:t>  </a:t>
            </a:r>
          </a:p>
          <a:p>
            <a:endParaRPr lang="el-GR" dirty="0"/>
          </a:p>
        </p:txBody>
      </p:sp>
    </p:spTree>
    <p:extLst>
      <p:ext uri="{BB962C8B-B14F-4D97-AF65-F5344CB8AC3E}">
        <p14:creationId xmlns:p14="http://schemas.microsoft.com/office/powerpoint/2010/main" val="17773230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E023E012-ABAC-489E-AAAA-E751132652AB}"/>
              </a:ext>
            </a:extLst>
          </p:cNvPr>
          <p:cNvSpPr>
            <a:spLocks noGrp="1"/>
          </p:cNvSpPr>
          <p:nvPr>
            <p:ph idx="1"/>
          </p:nvPr>
        </p:nvSpPr>
        <p:spPr>
          <a:xfrm>
            <a:off x="1226127" y="623455"/>
            <a:ext cx="9344012" cy="5426489"/>
          </a:xfrm>
        </p:spPr>
        <p:txBody>
          <a:bodyPr>
            <a:normAutofit/>
          </a:bodyPr>
          <a:lstStyle/>
          <a:p>
            <a:r>
              <a:rPr lang="el-GR" b="1" dirty="0"/>
              <a:t>1920-1939: Η </a:t>
            </a:r>
            <a:r>
              <a:rPr lang="el-GR" b="1" dirty="0" err="1"/>
              <a:t>εργοθεραπεία</a:t>
            </a:r>
            <a:r>
              <a:rPr lang="el-GR" b="1" dirty="0"/>
              <a:t> μετά τον Πρώτο Παγκόσμιο Πόλεμο</a:t>
            </a:r>
          </a:p>
          <a:p>
            <a:r>
              <a:rPr lang="el-GR" dirty="0"/>
              <a:t>Μετά τον Πρώτο Παγκόσμιο Πόλεμο, η </a:t>
            </a:r>
            <a:r>
              <a:rPr lang="el-GR" dirty="0" err="1"/>
              <a:t>εργοθεραπεία</a:t>
            </a:r>
            <a:r>
              <a:rPr lang="el-GR" dirty="0"/>
              <a:t> άρχισε να παγιώνεται ως επάγγελμα. Η περίοδος αυτή χαρακτηρίζεται από την προσπάθεια εδραίωσης της </a:t>
            </a:r>
            <a:r>
              <a:rPr lang="el-GR" dirty="0" err="1"/>
              <a:t>εργοθεραπείας</a:t>
            </a:r>
            <a:r>
              <a:rPr lang="el-GR" dirty="0"/>
              <a:t> ως μια επιστημονικά τεκμηριωμένη πρακτική. Η συνεργασία με άλλους κλάδους, όπως η ιατρική και η ψυχολογία, συνέβαλε στην ανάπτυξη νέων τεχνικών αποκατάστασης και επανένταξης ασθενών μέσω εργασιακών δραστηριοτήτων (</a:t>
            </a:r>
            <a:r>
              <a:rPr lang="el-GR" dirty="0" err="1"/>
              <a:t>Quiroga</a:t>
            </a:r>
            <a:r>
              <a:rPr lang="el-GR" dirty="0"/>
              <a:t>, 1995). Οι </a:t>
            </a:r>
            <a:r>
              <a:rPr lang="el-GR" dirty="0" err="1"/>
              <a:t>εργοθεραπευτές</a:t>
            </a:r>
            <a:r>
              <a:rPr lang="el-GR" dirty="0"/>
              <a:t> άρχισαν να ασχολούνται και με την αποκατάσταση ασθενών που υπέφεραν από χρόνια νοσήματα και ψυχικές διαταραχές.</a:t>
            </a:r>
          </a:p>
          <a:p>
            <a:endParaRPr lang="el-GR" dirty="0"/>
          </a:p>
        </p:txBody>
      </p:sp>
    </p:spTree>
    <p:extLst>
      <p:ext uri="{BB962C8B-B14F-4D97-AF65-F5344CB8AC3E}">
        <p14:creationId xmlns:p14="http://schemas.microsoft.com/office/powerpoint/2010/main" val="11437591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1 - Τίτλος"/>
          <p:cNvSpPr>
            <a:spLocks noGrp="1"/>
          </p:cNvSpPr>
          <p:nvPr>
            <p:ph type="title"/>
          </p:nvPr>
        </p:nvSpPr>
        <p:spPr>
          <a:xfrm>
            <a:off x="2136775" y="228600"/>
            <a:ext cx="8153400" cy="990600"/>
          </a:xfrm>
        </p:spPr>
        <p:txBody>
          <a:bodyPr/>
          <a:lstStyle/>
          <a:p>
            <a:endParaRPr lang="el-GR"/>
          </a:p>
        </p:txBody>
      </p:sp>
      <p:sp>
        <p:nvSpPr>
          <p:cNvPr id="55299" name="2 - Θέση περιεχομένου"/>
          <p:cNvSpPr>
            <a:spLocks noGrp="1"/>
          </p:cNvSpPr>
          <p:nvPr>
            <p:ph sz="quarter" idx="1"/>
          </p:nvPr>
        </p:nvSpPr>
        <p:spPr>
          <a:xfrm>
            <a:off x="2136775" y="1600200"/>
            <a:ext cx="8153400" cy="4495800"/>
          </a:xfrm>
        </p:spPr>
        <p:txBody>
          <a:bodyPr/>
          <a:lstStyle/>
          <a:p>
            <a:endParaRPr lang="el-GR"/>
          </a:p>
        </p:txBody>
      </p:sp>
      <p:pic>
        <p:nvPicPr>
          <p:cNvPr id="55300" name="Picture 2" descr="http://t3.gstatic.com/images?q=tbn:ANd9GcR4f5-xzBWVDimu98tc-a-AtKOuZo7GhFZCkNM8WNuF0odgcRbZYQ"/>
          <p:cNvPicPr>
            <a:picLocks noChangeAspect="1" noChangeArrowheads="1"/>
          </p:cNvPicPr>
          <p:nvPr/>
        </p:nvPicPr>
        <p:blipFill>
          <a:blip r:embed="rId2" cstate="print"/>
          <a:srcRect/>
          <a:stretch>
            <a:fillRect/>
          </a:stretch>
        </p:blipFill>
        <p:spPr bwMode="auto">
          <a:xfrm>
            <a:off x="1847850" y="44451"/>
            <a:ext cx="2952750" cy="2016125"/>
          </a:xfrm>
          <a:prstGeom prst="rect">
            <a:avLst/>
          </a:prstGeom>
          <a:noFill/>
          <a:ln w="9525">
            <a:noFill/>
            <a:miter lim="800000"/>
            <a:headEnd/>
            <a:tailEnd/>
          </a:ln>
        </p:spPr>
      </p:pic>
      <p:pic>
        <p:nvPicPr>
          <p:cNvPr id="55301" name="Picture 4" descr="http://t0.gstatic.com/images?q=tbn:ANd9GcTyq_z-aK--viA2kmIlcdDWq5NXBPDqwLCgzFyyxf1c_9Y0k3Jqsw"/>
          <p:cNvPicPr>
            <a:picLocks noChangeAspect="1" noChangeArrowheads="1"/>
          </p:cNvPicPr>
          <p:nvPr/>
        </p:nvPicPr>
        <p:blipFill>
          <a:blip r:embed="rId3" cstate="print"/>
          <a:srcRect/>
          <a:stretch>
            <a:fillRect/>
          </a:stretch>
        </p:blipFill>
        <p:spPr bwMode="auto">
          <a:xfrm>
            <a:off x="5016501" y="44451"/>
            <a:ext cx="2519363" cy="2016125"/>
          </a:xfrm>
          <a:prstGeom prst="rect">
            <a:avLst/>
          </a:prstGeom>
          <a:noFill/>
          <a:ln w="9525">
            <a:noFill/>
            <a:miter lim="800000"/>
            <a:headEnd/>
            <a:tailEnd/>
          </a:ln>
        </p:spPr>
      </p:pic>
      <p:pic>
        <p:nvPicPr>
          <p:cNvPr id="55302" name="Picture 6" descr="http://t2.gstatic.com/images?q=tbn:ANd9GcTY3D16wYvTv4CsO2abxSViKJ_Zy2z0cuOAXTUnKluD7kVHn8VP6A"/>
          <p:cNvPicPr>
            <a:picLocks noChangeAspect="1" noChangeArrowheads="1"/>
          </p:cNvPicPr>
          <p:nvPr/>
        </p:nvPicPr>
        <p:blipFill>
          <a:blip r:embed="rId4" cstate="print"/>
          <a:srcRect/>
          <a:stretch>
            <a:fillRect/>
          </a:stretch>
        </p:blipFill>
        <p:spPr bwMode="auto">
          <a:xfrm>
            <a:off x="7824789" y="44450"/>
            <a:ext cx="2592387" cy="2025650"/>
          </a:xfrm>
          <a:prstGeom prst="rect">
            <a:avLst/>
          </a:prstGeom>
          <a:noFill/>
          <a:ln w="9525">
            <a:noFill/>
            <a:miter lim="800000"/>
            <a:headEnd/>
            <a:tailEnd/>
          </a:ln>
        </p:spPr>
      </p:pic>
      <p:pic>
        <p:nvPicPr>
          <p:cNvPr id="55303" name="Picture 8" descr="photo of graduating class of 1928"/>
          <p:cNvPicPr>
            <a:picLocks noChangeAspect="1" noChangeArrowheads="1"/>
          </p:cNvPicPr>
          <p:nvPr/>
        </p:nvPicPr>
        <p:blipFill>
          <a:blip r:embed="rId5" cstate="print"/>
          <a:srcRect/>
          <a:stretch>
            <a:fillRect/>
          </a:stretch>
        </p:blipFill>
        <p:spPr bwMode="auto">
          <a:xfrm>
            <a:off x="1847850" y="2349501"/>
            <a:ext cx="2857500" cy="2124075"/>
          </a:xfrm>
          <a:prstGeom prst="rect">
            <a:avLst/>
          </a:prstGeom>
          <a:noFill/>
          <a:ln w="9525">
            <a:noFill/>
            <a:miter lim="800000"/>
            <a:headEnd/>
            <a:tailEnd/>
          </a:ln>
        </p:spPr>
      </p:pic>
      <p:pic>
        <p:nvPicPr>
          <p:cNvPr id="55304" name="Picture 10" descr="http://www.caot.ca/otnow/march01-eng/images/march01-history-group.jpg"/>
          <p:cNvPicPr>
            <a:picLocks noChangeAspect="1" noChangeArrowheads="1"/>
          </p:cNvPicPr>
          <p:nvPr/>
        </p:nvPicPr>
        <p:blipFill>
          <a:blip r:embed="rId6" cstate="print"/>
          <a:srcRect/>
          <a:stretch>
            <a:fillRect/>
          </a:stretch>
        </p:blipFill>
        <p:spPr bwMode="auto">
          <a:xfrm>
            <a:off x="4872039" y="2349500"/>
            <a:ext cx="2879725" cy="2159000"/>
          </a:xfrm>
          <a:prstGeom prst="rect">
            <a:avLst/>
          </a:prstGeom>
          <a:noFill/>
          <a:ln w="9525">
            <a:noFill/>
            <a:miter lim="800000"/>
            <a:headEnd/>
            <a:tailEnd/>
          </a:ln>
        </p:spPr>
      </p:pic>
      <p:pic>
        <p:nvPicPr>
          <p:cNvPr id="55305" name="Picture 12" descr="http://www.history.sa.gov.au/chu/images/stories_and_outcomes/repat/occupational_therapy.jpg"/>
          <p:cNvPicPr>
            <a:picLocks noChangeAspect="1" noChangeArrowheads="1"/>
          </p:cNvPicPr>
          <p:nvPr/>
        </p:nvPicPr>
        <p:blipFill>
          <a:blip r:embed="rId7" cstate="print"/>
          <a:srcRect/>
          <a:stretch>
            <a:fillRect/>
          </a:stretch>
        </p:blipFill>
        <p:spPr bwMode="auto">
          <a:xfrm>
            <a:off x="1847850" y="4724400"/>
            <a:ext cx="2808288" cy="1873250"/>
          </a:xfrm>
          <a:prstGeom prst="rect">
            <a:avLst/>
          </a:prstGeom>
          <a:noFill/>
          <a:ln w="9525">
            <a:noFill/>
            <a:miter lim="800000"/>
            <a:headEnd/>
            <a:tailEnd/>
          </a:ln>
        </p:spPr>
      </p:pic>
      <p:pic>
        <p:nvPicPr>
          <p:cNvPr id="55306" name="Picture 14" descr="http://www.ourmansfieldandarea.org.uk/images/uploaded/scaled/BB_Copy1_4-96.jpg"/>
          <p:cNvPicPr>
            <a:picLocks noChangeAspect="1" noChangeArrowheads="1"/>
          </p:cNvPicPr>
          <p:nvPr/>
        </p:nvPicPr>
        <p:blipFill>
          <a:blip r:embed="rId8" cstate="print"/>
          <a:srcRect/>
          <a:stretch>
            <a:fillRect/>
          </a:stretch>
        </p:blipFill>
        <p:spPr bwMode="auto">
          <a:xfrm>
            <a:off x="4872039" y="4797426"/>
            <a:ext cx="2808287" cy="1800225"/>
          </a:xfrm>
          <a:prstGeom prst="rect">
            <a:avLst/>
          </a:prstGeom>
          <a:noFill/>
          <a:ln w="9525">
            <a:noFill/>
            <a:miter lim="800000"/>
            <a:headEnd/>
            <a:tailEnd/>
          </a:ln>
        </p:spPr>
      </p:pic>
      <p:pic>
        <p:nvPicPr>
          <p:cNvPr id="55307" name="Picture 16" descr="Early occupational therapy in action"/>
          <p:cNvPicPr>
            <a:picLocks noChangeAspect="1" noChangeArrowheads="1"/>
          </p:cNvPicPr>
          <p:nvPr/>
        </p:nvPicPr>
        <p:blipFill>
          <a:blip r:embed="rId9" cstate="print"/>
          <a:srcRect/>
          <a:stretch>
            <a:fillRect/>
          </a:stretch>
        </p:blipFill>
        <p:spPr bwMode="auto">
          <a:xfrm>
            <a:off x="7881938" y="2349500"/>
            <a:ext cx="2678112" cy="2209800"/>
          </a:xfrm>
          <a:prstGeom prst="rect">
            <a:avLst/>
          </a:prstGeom>
          <a:noFill/>
          <a:ln w="9525">
            <a:noFill/>
            <a:miter lim="800000"/>
            <a:headEnd/>
            <a:tailEnd/>
          </a:ln>
        </p:spPr>
      </p:pic>
      <p:pic>
        <p:nvPicPr>
          <p:cNvPr id="55308" name="Picture 18" descr="http://students.cis.uab.edu/jberger/WWI.jpg"/>
          <p:cNvPicPr>
            <a:picLocks noChangeAspect="1" noChangeArrowheads="1"/>
          </p:cNvPicPr>
          <p:nvPr/>
        </p:nvPicPr>
        <p:blipFill>
          <a:blip r:embed="rId10" cstate="print"/>
          <a:srcRect/>
          <a:stretch>
            <a:fillRect/>
          </a:stretch>
        </p:blipFill>
        <p:spPr bwMode="auto">
          <a:xfrm>
            <a:off x="7967663" y="4652964"/>
            <a:ext cx="2520950" cy="2039937"/>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36DD83D0-FAC1-4BD5-8E9B-9533A5EC0DD2}"/>
              </a:ext>
            </a:extLst>
          </p:cNvPr>
          <p:cNvSpPr>
            <a:spLocks noGrp="1"/>
          </p:cNvSpPr>
          <p:nvPr>
            <p:ph idx="1"/>
          </p:nvPr>
        </p:nvSpPr>
        <p:spPr>
          <a:xfrm>
            <a:off x="976745" y="228600"/>
            <a:ext cx="10557164" cy="6629400"/>
          </a:xfrm>
        </p:spPr>
        <p:txBody>
          <a:bodyPr>
            <a:normAutofit/>
          </a:bodyPr>
          <a:lstStyle/>
          <a:p>
            <a:r>
              <a:rPr lang="el-GR" sz="2400" b="1" dirty="0"/>
              <a:t>1940-1959: Η </a:t>
            </a:r>
            <a:r>
              <a:rPr lang="el-GR" sz="2400" b="1" dirty="0" err="1"/>
              <a:t>εργοθεραπεία</a:t>
            </a:r>
            <a:r>
              <a:rPr lang="el-GR" sz="2400" b="1" dirty="0"/>
              <a:t> κατά τον Β' Παγκόσμιο Πόλεμο και μία δεκαετία μετά τη λήξη του</a:t>
            </a:r>
          </a:p>
          <a:p>
            <a:r>
              <a:rPr lang="el-GR" sz="2400" dirty="0"/>
              <a:t>Ο </a:t>
            </a:r>
            <a:r>
              <a:rPr lang="el-GR" sz="2400" b="1" dirty="0"/>
              <a:t>Δεύτερος Παγκόσμιος Πόλεμος</a:t>
            </a:r>
            <a:r>
              <a:rPr lang="el-GR" sz="2400" dirty="0"/>
              <a:t> (1939-1945) οδήγησε σε μεγάλη ζήτηση για </a:t>
            </a:r>
            <a:r>
              <a:rPr lang="el-GR" sz="2400" dirty="0" err="1"/>
              <a:t>εργοθεραπευτές</a:t>
            </a:r>
            <a:r>
              <a:rPr lang="el-GR" sz="2400" dirty="0"/>
              <a:t>, οι οποίοι έπαιξαν κρίσιμο ρόλο στην αποκατάσταση τραυματισμένων στρατιωτών. Η </a:t>
            </a:r>
            <a:r>
              <a:rPr lang="el-GR" sz="2400" dirty="0" err="1"/>
              <a:t>εργοθεραπεία</a:t>
            </a:r>
            <a:r>
              <a:rPr lang="el-GR" sz="2400" dirty="0"/>
              <a:t> εστιάστηκε κυρίως στη φυσική αποκατάσταση και τη χρήση τεχνικών επανεκπαίδευσης με στόχο την επανένταξη των ατόμων στην εργασία και την κοινωνία (</a:t>
            </a:r>
            <a:r>
              <a:rPr lang="el-GR" sz="2400" dirty="0" err="1"/>
              <a:t>Kielhofner</a:t>
            </a:r>
            <a:r>
              <a:rPr lang="el-GR" sz="2400" dirty="0"/>
              <a:t>, 2009). Η δεκαετία του 1950 χαρακτηρίστηκε από την εδραίωση του επαγγέλματος, καθώς και από τη μεγαλύτερη αναγνώριση του ρόλου των </a:t>
            </a:r>
            <a:r>
              <a:rPr lang="el-GR" sz="2400" dirty="0" err="1"/>
              <a:t>εργοθεραπευτών</a:t>
            </a:r>
            <a:r>
              <a:rPr lang="el-GR" sz="2400" dirty="0"/>
              <a:t> σε ιατρικά και </a:t>
            </a:r>
            <a:r>
              <a:rPr lang="el-GR" sz="2400" dirty="0" err="1"/>
              <a:t>αποκαταστατικά</a:t>
            </a:r>
            <a:r>
              <a:rPr lang="el-GR" sz="2400" dirty="0"/>
              <a:t> κέντρα.</a:t>
            </a:r>
          </a:p>
          <a:p>
            <a:endParaRPr lang="el-GR" dirty="0"/>
          </a:p>
        </p:txBody>
      </p:sp>
    </p:spTree>
    <p:extLst>
      <p:ext uri="{BB962C8B-B14F-4D97-AF65-F5344CB8AC3E}">
        <p14:creationId xmlns:p14="http://schemas.microsoft.com/office/powerpoint/2010/main" val="35811230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C7092774-87C7-4F81-8DDC-0EBC4B9C17E2}"/>
              </a:ext>
            </a:extLst>
          </p:cNvPr>
          <p:cNvSpPr>
            <a:spLocks noGrp="1"/>
          </p:cNvSpPr>
          <p:nvPr>
            <p:ph idx="1"/>
          </p:nvPr>
        </p:nvSpPr>
        <p:spPr>
          <a:xfrm>
            <a:off x="1205345" y="768927"/>
            <a:ext cx="9364794" cy="5281017"/>
          </a:xfrm>
        </p:spPr>
        <p:txBody>
          <a:bodyPr/>
          <a:lstStyle/>
          <a:p>
            <a:r>
              <a:rPr lang="el-GR" sz="2400" b="1" dirty="0"/>
              <a:t>Περίοδος 1960-1979: Επιστημονική εξέλιξη και διαφοροποίηση των πρακτικών</a:t>
            </a:r>
          </a:p>
          <a:p>
            <a:r>
              <a:rPr lang="el-GR" sz="2400" dirty="0"/>
              <a:t>Κατά τη δεκαετία του 1960 και του 1970, η </a:t>
            </a:r>
            <a:r>
              <a:rPr lang="el-GR" sz="2400" dirty="0" err="1"/>
              <a:t>εργοθεραπεία</a:t>
            </a:r>
            <a:r>
              <a:rPr lang="el-GR" sz="2400" dirty="0"/>
              <a:t> άρχισε να διαφοροποιείται και να επεκτείνεται πέρα από την αποκατάσταση τραυματισμών. Οι </a:t>
            </a:r>
            <a:r>
              <a:rPr lang="el-GR" sz="2400" dirty="0" err="1"/>
              <a:t>εργοθεραπευτές</a:t>
            </a:r>
            <a:r>
              <a:rPr lang="el-GR" sz="2400" dirty="0"/>
              <a:t> άρχισαν να εργάζονται περισσότερο σε τομείς όπως η ψυχική υγεία και η παιδιατρική </a:t>
            </a:r>
            <a:r>
              <a:rPr lang="el-GR" sz="2400" dirty="0" err="1"/>
              <a:t>εργοθεραπεία</a:t>
            </a:r>
            <a:r>
              <a:rPr lang="el-GR" sz="2400" dirty="0"/>
              <a:t>. Η θεωρία της "ανθρωποκεντρικής" προσέγγισης, που υποστηρίζει ότι οι δραστηριότητες πρέπει να είναι προσαρμοσμένες στις ατομικές ανάγκες και επιθυμίες των θεραπευόμενων, άρχισε να κερδίζει έδαφος (</a:t>
            </a:r>
            <a:r>
              <a:rPr lang="el-GR" sz="2400" dirty="0" err="1"/>
              <a:t>Yerxa</a:t>
            </a:r>
            <a:r>
              <a:rPr lang="el-GR" sz="2400" dirty="0"/>
              <a:t>, 1967).</a:t>
            </a:r>
          </a:p>
          <a:p>
            <a:endParaRPr lang="el-GR" dirty="0"/>
          </a:p>
        </p:txBody>
      </p:sp>
    </p:spTree>
    <p:extLst>
      <p:ext uri="{BB962C8B-B14F-4D97-AF65-F5344CB8AC3E}">
        <p14:creationId xmlns:p14="http://schemas.microsoft.com/office/powerpoint/2010/main" val="8172182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794AA8B-EC28-41A0-B6DC-4B76B62EBB53}"/>
              </a:ext>
            </a:extLst>
          </p:cNvPr>
          <p:cNvSpPr>
            <a:spLocks noGrp="1"/>
          </p:cNvSpPr>
          <p:nvPr>
            <p:ph idx="1"/>
          </p:nvPr>
        </p:nvSpPr>
        <p:spPr>
          <a:xfrm>
            <a:off x="914400" y="145473"/>
            <a:ext cx="10432473" cy="6109854"/>
          </a:xfrm>
        </p:spPr>
        <p:txBody>
          <a:bodyPr>
            <a:normAutofit/>
          </a:bodyPr>
          <a:lstStyle/>
          <a:p>
            <a:r>
              <a:rPr lang="el-GR" sz="2400" b="1" dirty="0"/>
              <a:t>1980-1999: Επιστροφή της </a:t>
            </a:r>
            <a:r>
              <a:rPr lang="el-GR" sz="2400" b="1" dirty="0" err="1"/>
              <a:t>εργοθεραπείας</a:t>
            </a:r>
            <a:r>
              <a:rPr lang="el-GR" sz="2400" b="1" dirty="0"/>
              <a:t> σε μια πρακτική βασισμένη στο έργο</a:t>
            </a:r>
          </a:p>
          <a:p>
            <a:r>
              <a:rPr lang="el-GR" sz="2400" dirty="0"/>
              <a:t>Κατά τη διάρκεια αυτής της περιόδου, το επάγγελμα άρχισε να επιστρέφει στις ρίζες του, δίνοντας έμφαση στη σημασία της εργασίας και των δραστηριοτήτων στην καθημερινή ζωή. Η θεωρία του </a:t>
            </a:r>
            <a:r>
              <a:rPr lang="el-GR" sz="2400" b="1" dirty="0" err="1"/>
              <a:t>Model</a:t>
            </a:r>
            <a:r>
              <a:rPr lang="el-GR" sz="2400" b="1" dirty="0"/>
              <a:t> of Human </a:t>
            </a:r>
            <a:r>
              <a:rPr lang="el-GR" sz="2400" b="1" dirty="0" err="1"/>
              <a:t>Occupation</a:t>
            </a:r>
            <a:r>
              <a:rPr lang="el-GR" sz="2400" b="1" dirty="0"/>
              <a:t> (MOHO)</a:t>
            </a:r>
            <a:r>
              <a:rPr lang="el-GR" sz="2400" dirty="0"/>
              <a:t> του </a:t>
            </a:r>
            <a:r>
              <a:rPr lang="el-GR" sz="2400" b="1" dirty="0" err="1"/>
              <a:t>Gary</a:t>
            </a:r>
            <a:r>
              <a:rPr lang="el-GR" sz="2400" b="1" dirty="0"/>
              <a:t> </a:t>
            </a:r>
            <a:r>
              <a:rPr lang="el-GR" sz="2400" b="1" dirty="0" err="1"/>
              <a:t>Kielhofner</a:t>
            </a:r>
            <a:r>
              <a:rPr lang="el-GR" sz="2400" dirty="0"/>
              <a:t> το 1980, υποστήριξε ότι οι ανθρώπινες δραστηριότητες και οι εργασιακές δεξιότητες είναι ουσιαστικές για την υγεία και την ευεξία (</a:t>
            </a:r>
            <a:r>
              <a:rPr lang="el-GR" sz="2400" dirty="0" err="1"/>
              <a:t>Kielhofner</a:t>
            </a:r>
            <a:r>
              <a:rPr lang="el-GR" sz="2400" dirty="0"/>
              <a:t>, 2009). Ο ρόλος του </a:t>
            </a:r>
            <a:r>
              <a:rPr lang="el-GR" sz="2400" dirty="0" err="1"/>
              <a:t>εργοθεραπευτή</a:t>
            </a:r>
            <a:r>
              <a:rPr lang="el-GR" sz="2400" dirty="0"/>
              <a:t> έγινε πιο πολύπλευρος, με την ενσωμάτωση τόσο σωματικών όσο και ψυχοκοινωνικών παρεμβάσεων.</a:t>
            </a:r>
          </a:p>
          <a:p>
            <a:endParaRPr lang="el-GR" dirty="0"/>
          </a:p>
        </p:txBody>
      </p:sp>
    </p:spTree>
    <p:extLst>
      <p:ext uri="{BB962C8B-B14F-4D97-AF65-F5344CB8AC3E}">
        <p14:creationId xmlns:p14="http://schemas.microsoft.com/office/powerpoint/2010/main" val="18095181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013B76C-EE18-4D17-B7D0-7CFEDB893E2A}"/>
              </a:ext>
            </a:extLst>
          </p:cNvPr>
          <p:cNvSpPr>
            <a:spLocks noGrp="1"/>
          </p:cNvSpPr>
          <p:nvPr>
            <p:ph idx="1"/>
          </p:nvPr>
        </p:nvSpPr>
        <p:spPr>
          <a:xfrm>
            <a:off x="706582" y="519545"/>
            <a:ext cx="9863557" cy="5530399"/>
          </a:xfrm>
        </p:spPr>
        <p:txBody>
          <a:bodyPr/>
          <a:lstStyle/>
          <a:p>
            <a:r>
              <a:rPr lang="el-GR" b="1" dirty="0"/>
              <a:t>Η </a:t>
            </a:r>
            <a:r>
              <a:rPr lang="el-GR" b="1" dirty="0" err="1"/>
              <a:t>εργοθεραπεία</a:t>
            </a:r>
            <a:r>
              <a:rPr lang="el-GR" b="1" dirty="0"/>
              <a:t> από το 2000 έως σήμερα</a:t>
            </a:r>
          </a:p>
          <a:p>
            <a:r>
              <a:rPr lang="el-GR" dirty="0"/>
              <a:t>Από το 2000 και μετά, η </a:t>
            </a:r>
            <a:r>
              <a:rPr lang="el-GR" dirty="0" err="1"/>
              <a:t>εργοθεραπεία</a:t>
            </a:r>
            <a:r>
              <a:rPr lang="el-GR" dirty="0"/>
              <a:t> έχει εξελιχθεί περαιτέρω, με έμφαση στις επιστημονικές μεθόδους και την εξατομικευμένη φροντίδα. Η έρευνα παίζει πλέον κεντρικό ρόλο στην πρακτική του επαγγέλματος, καθώς οι </a:t>
            </a:r>
            <a:r>
              <a:rPr lang="el-GR" dirty="0" err="1"/>
              <a:t>εργοθεραπευτές</a:t>
            </a:r>
            <a:r>
              <a:rPr lang="el-GR" dirty="0"/>
              <a:t> βασίζονται σε αποδεικτικά δεδομένα για να παρέχουν βέλτιστες παρεμβάσεις (Law &amp; </a:t>
            </a:r>
            <a:r>
              <a:rPr lang="el-GR" dirty="0" err="1"/>
              <a:t>McColl</a:t>
            </a:r>
            <a:r>
              <a:rPr lang="el-GR" dirty="0"/>
              <a:t>, 2010). Οι τομείς δράσης έχουν επεκταθεί περαιτέρω, συμπεριλαμβάνοντας και την τεχνολογία, την υποστήριξη της ανεξαρτησίας και την εργασία με άτομα με </a:t>
            </a:r>
            <a:r>
              <a:rPr lang="el-GR" dirty="0" err="1"/>
              <a:t>νευροαναπτυξιακές</a:t>
            </a:r>
            <a:r>
              <a:rPr lang="el-GR" dirty="0"/>
              <a:t> ή γνωστικές διαταραχές.</a:t>
            </a:r>
          </a:p>
          <a:p>
            <a:endParaRPr lang="el-GR" dirty="0"/>
          </a:p>
        </p:txBody>
      </p:sp>
    </p:spTree>
    <p:extLst>
      <p:ext uri="{BB962C8B-B14F-4D97-AF65-F5344CB8AC3E}">
        <p14:creationId xmlns:p14="http://schemas.microsoft.com/office/powerpoint/2010/main" val="38868984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101D196-9F9D-462F-9ED5-7F5333E8B549}"/>
              </a:ext>
            </a:extLst>
          </p:cNvPr>
          <p:cNvSpPr>
            <a:spLocks noGrp="1"/>
          </p:cNvSpPr>
          <p:nvPr>
            <p:ph type="title"/>
          </p:nvPr>
        </p:nvSpPr>
        <p:spPr>
          <a:xfrm>
            <a:off x="1641764" y="602674"/>
            <a:ext cx="8928375" cy="1282612"/>
          </a:xfrm>
        </p:spPr>
        <p:txBody>
          <a:bodyPr>
            <a:normAutofit fontScale="90000"/>
          </a:bodyPr>
          <a:lstStyle/>
          <a:p>
            <a:r>
              <a:rPr lang="el-GR" sz="3600" b="1" dirty="0">
                <a:solidFill>
                  <a:schemeClr val="tx2">
                    <a:lumMod val="75000"/>
                  </a:schemeClr>
                </a:solidFill>
              </a:rPr>
              <a:t>18</a:t>
            </a:r>
            <a:r>
              <a:rPr lang="el-GR" sz="3600" b="1" baseline="30000" dirty="0">
                <a:solidFill>
                  <a:schemeClr val="tx2">
                    <a:lumMod val="75000"/>
                  </a:schemeClr>
                </a:solidFill>
              </a:rPr>
              <a:t>ος</a:t>
            </a:r>
            <a:r>
              <a:rPr lang="el-GR" sz="3600" b="1" dirty="0">
                <a:solidFill>
                  <a:schemeClr val="tx2">
                    <a:lumMod val="75000"/>
                  </a:schemeClr>
                </a:solidFill>
              </a:rPr>
              <a:t> και 19</a:t>
            </a:r>
            <a:r>
              <a:rPr lang="el-GR" sz="3600" b="1" baseline="30000" dirty="0">
                <a:solidFill>
                  <a:schemeClr val="tx2">
                    <a:lumMod val="75000"/>
                  </a:schemeClr>
                </a:solidFill>
              </a:rPr>
              <a:t>ος</a:t>
            </a:r>
            <a:r>
              <a:rPr lang="el-GR" sz="3600" b="1" dirty="0">
                <a:solidFill>
                  <a:schemeClr val="tx2">
                    <a:lumMod val="75000"/>
                  </a:schemeClr>
                </a:solidFill>
              </a:rPr>
              <a:t> αιώνας: δυο αιώνες πριν την ίδρυση της Εργοθεραπείας</a:t>
            </a:r>
            <a:br>
              <a:rPr lang="el-GR" sz="3600" b="1" dirty="0">
                <a:solidFill>
                  <a:schemeClr val="tx2">
                    <a:lumMod val="75000"/>
                  </a:schemeClr>
                </a:solidFill>
              </a:rPr>
            </a:br>
            <a:endParaRPr lang="el-GR" dirty="0"/>
          </a:p>
        </p:txBody>
      </p:sp>
      <p:sp>
        <p:nvSpPr>
          <p:cNvPr id="3" name="Θέση περιεχομένου 2">
            <a:extLst>
              <a:ext uri="{FF2B5EF4-FFF2-40B4-BE49-F238E27FC236}">
                <a16:creationId xmlns:a16="http://schemas.microsoft.com/office/drawing/2014/main" id="{32F2E69B-9F31-44B9-AFA3-8523951A538D}"/>
              </a:ext>
            </a:extLst>
          </p:cNvPr>
          <p:cNvSpPr>
            <a:spLocks noGrp="1"/>
          </p:cNvSpPr>
          <p:nvPr>
            <p:ph idx="1"/>
          </p:nvPr>
        </p:nvSpPr>
        <p:spPr>
          <a:xfrm>
            <a:off x="665018" y="2052116"/>
            <a:ext cx="10681855" cy="4805884"/>
          </a:xfrm>
        </p:spPr>
        <p:txBody>
          <a:bodyPr>
            <a:normAutofit fontScale="62500" lnSpcReduction="20000"/>
          </a:bodyPr>
          <a:lstStyle/>
          <a:p>
            <a:pPr>
              <a:buClr>
                <a:schemeClr val="bg1"/>
              </a:buClr>
              <a:buFont typeface="Wingdings" pitchFamily="2" charset="2"/>
              <a:buChar char="Ø"/>
              <a:defRPr/>
            </a:pPr>
            <a:r>
              <a:rPr lang="el-GR" sz="3200" dirty="0"/>
              <a:t>Συνειδητοποίηση ότι οι μέχρι τότε κοινωνικές δομές οδηγούσαν σε τεράστιες ανισότητες</a:t>
            </a:r>
          </a:p>
          <a:p>
            <a:pPr>
              <a:buClr>
                <a:schemeClr val="bg1"/>
              </a:buClr>
              <a:buFont typeface="Wingdings" pitchFamily="2" charset="2"/>
              <a:buChar char="Ø"/>
              <a:defRPr/>
            </a:pPr>
            <a:r>
              <a:rPr lang="el-GR" sz="3200" dirty="0"/>
              <a:t>Ο Διαφωτισμός που έφτασε στην Αμερική στα μέσα του 19</a:t>
            </a:r>
            <a:r>
              <a:rPr lang="el-GR" sz="3200" baseline="30000" dirty="0"/>
              <a:t>ου</a:t>
            </a:r>
            <a:r>
              <a:rPr lang="el-GR" sz="3200" dirty="0"/>
              <a:t> αιώνα από την Ευρώπη υποστήριζε τη λογική σκέψη, την πρόοδο και την απομάκρυνση από τις κακοποιήσεις της εκκλησίας και της πολιτείας</a:t>
            </a:r>
          </a:p>
          <a:p>
            <a:pPr>
              <a:buClr>
                <a:schemeClr val="bg1"/>
              </a:buClr>
              <a:buFont typeface="Wingdings" pitchFamily="2" charset="2"/>
              <a:buChar char="Ø"/>
              <a:defRPr/>
            </a:pPr>
            <a:r>
              <a:rPr lang="el-GR" sz="3200" dirty="0"/>
              <a:t>Σύγκρουση των ηθικών αξιών με τις οικονομικές συνθήκες </a:t>
            </a:r>
          </a:p>
          <a:p>
            <a:pPr>
              <a:buClr>
                <a:schemeClr val="bg1"/>
              </a:buClr>
              <a:buFont typeface="Wingdings" pitchFamily="2" charset="2"/>
              <a:buChar char="Ø"/>
              <a:defRPr/>
            </a:pPr>
            <a:r>
              <a:rPr lang="el-GR" sz="3200" dirty="0"/>
              <a:t>Εμφύλιος πόλεμος ενάντια στη σκλαβιά</a:t>
            </a:r>
          </a:p>
          <a:p>
            <a:pPr>
              <a:buClr>
                <a:schemeClr val="bg1"/>
              </a:buClr>
              <a:buFont typeface="Wingdings" pitchFamily="2" charset="2"/>
              <a:buChar char="Ø"/>
              <a:defRPr/>
            </a:pPr>
            <a:r>
              <a:rPr lang="el-GR" sz="3200" dirty="0"/>
              <a:t>Ανερχόμενη πεποίθηση ότι όλοι έχουν ίσα δικαιώματα σε μια καλή ζωή </a:t>
            </a:r>
          </a:p>
          <a:p>
            <a:pPr>
              <a:buClr>
                <a:schemeClr val="bg1"/>
              </a:buClr>
              <a:buFont typeface="Wingdings" pitchFamily="2" charset="2"/>
              <a:buChar char="Ø"/>
              <a:defRPr/>
            </a:pPr>
            <a:r>
              <a:rPr lang="el-GR" sz="3200" dirty="0"/>
              <a:t>Αμφισβήτηση των παλιών θεραπευτικών πρακτικών αντιμετώπισης των νοητικά διαταραγμένων ατόμων</a:t>
            </a:r>
          </a:p>
          <a:p>
            <a:pPr>
              <a:buClr>
                <a:schemeClr val="bg1"/>
              </a:buClr>
              <a:buFont typeface="Wingdings" pitchFamily="2" charset="2"/>
              <a:buChar char="Ø"/>
              <a:defRPr/>
            </a:pPr>
            <a:r>
              <a:rPr lang="el-GR" sz="3200" dirty="0"/>
              <a:t>Η </a:t>
            </a:r>
            <a:r>
              <a:rPr lang="el-GR" sz="3200" dirty="0" err="1"/>
              <a:t>εργοθεραπεία</a:t>
            </a:r>
            <a:r>
              <a:rPr lang="el-GR" sz="3200" dirty="0"/>
              <a:t> ιδρύθηκε σε μια περίοδο που δύο κινήματα επικρατούσαν στην κοινωνία της Αμερικής </a:t>
            </a:r>
          </a:p>
          <a:p>
            <a:endParaRPr lang="el-GR" dirty="0"/>
          </a:p>
        </p:txBody>
      </p:sp>
    </p:spTree>
    <p:extLst>
      <p:ext uri="{BB962C8B-B14F-4D97-AF65-F5344CB8AC3E}">
        <p14:creationId xmlns:p14="http://schemas.microsoft.com/office/powerpoint/2010/main" val="1924217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0ED3775-2855-4071-BAD3-52369F596028}"/>
              </a:ext>
            </a:extLst>
          </p:cNvPr>
          <p:cNvSpPr>
            <a:spLocks noGrp="1"/>
          </p:cNvSpPr>
          <p:nvPr>
            <p:ph idx="1"/>
          </p:nvPr>
        </p:nvSpPr>
        <p:spPr>
          <a:xfrm>
            <a:off x="727364" y="0"/>
            <a:ext cx="10661072" cy="6858000"/>
          </a:xfrm>
        </p:spPr>
        <p:txBody>
          <a:bodyPr>
            <a:normAutofit/>
          </a:bodyPr>
          <a:lstStyle/>
          <a:p>
            <a:r>
              <a:rPr lang="el-GR" sz="2400" b="1" u="sng" dirty="0"/>
              <a:t>Επιθυμία να βοηθά τους άλλους</a:t>
            </a:r>
            <a:r>
              <a:rPr lang="el-GR" dirty="0"/>
              <a:t>: Η βασική κινητήρια δύναμη για έναν </a:t>
            </a:r>
            <a:r>
              <a:rPr lang="el-GR" dirty="0" err="1"/>
              <a:t>εργοθεραπευτή</a:t>
            </a:r>
            <a:r>
              <a:rPr lang="el-GR" dirty="0"/>
              <a:t> είναι η αφοσίωση στην υποστήριξη και τη βελτίωση της ζωής των άλλων. Η βοήθεια στους </a:t>
            </a:r>
            <a:r>
              <a:rPr lang="el-GR" dirty="0" err="1"/>
              <a:t>θεραπευόμενους</a:t>
            </a:r>
            <a:r>
              <a:rPr lang="el-GR" dirty="0"/>
              <a:t> για την επίτευξη της καλύτερης δυνατής ποιότητας ζωής αποτελεί πυλώνα του επαγγέλματος (American </a:t>
            </a:r>
            <a:r>
              <a:rPr lang="el-GR" dirty="0" err="1"/>
              <a:t>Occupational</a:t>
            </a:r>
            <a:r>
              <a:rPr lang="el-GR" dirty="0"/>
              <a:t> </a:t>
            </a:r>
            <a:r>
              <a:rPr lang="el-GR" dirty="0" err="1"/>
              <a:t>Therapy</a:t>
            </a:r>
            <a:r>
              <a:rPr lang="el-GR" dirty="0"/>
              <a:t> Association [AOTA], 2020).</a:t>
            </a:r>
          </a:p>
          <a:p>
            <a:r>
              <a:rPr lang="el-GR" sz="2400" b="1" u="sng" dirty="0"/>
              <a:t>Σεβασμός προς τους ανθρώπους και τη διαφορετικότητα</a:t>
            </a:r>
            <a:r>
              <a:rPr lang="el-GR" dirty="0"/>
              <a:t>: Ο </a:t>
            </a:r>
            <a:r>
              <a:rPr lang="el-GR" dirty="0" err="1"/>
              <a:t>εργοθεραπευτής</a:t>
            </a:r>
            <a:r>
              <a:rPr lang="el-GR" dirty="0"/>
              <a:t> κατανοεί και σέβεται τη διαφορετικότητα, είτε αυτή αφορά πολιτισμικές, κοινωνικές, είτε προσωπικές διαφορές. Η ένταξη της πολυπολιτισμικής προσέγγισης στη φροντίδα συμβάλλει στην καλύτερη κατανόηση και υποστήριξη των θεραπευόμενων (World </a:t>
            </a:r>
            <a:r>
              <a:rPr lang="el-GR" dirty="0" err="1"/>
              <a:t>Federation</a:t>
            </a:r>
            <a:r>
              <a:rPr lang="el-GR" dirty="0"/>
              <a:t> of </a:t>
            </a:r>
            <a:r>
              <a:rPr lang="el-GR" dirty="0" err="1"/>
              <a:t>Occupational</a:t>
            </a:r>
            <a:r>
              <a:rPr lang="el-GR" dirty="0"/>
              <a:t> </a:t>
            </a:r>
            <a:r>
              <a:rPr lang="el-GR" dirty="0" err="1"/>
              <a:t>Therapists</a:t>
            </a:r>
            <a:r>
              <a:rPr lang="el-GR" dirty="0"/>
              <a:t> [WFOT], 2021</a:t>
            </a:r>
          </a:p>
          <a:p>
            <a:r>
              <a:rPr lang="el-GR" sz="2400" b="1" u="sng" dirty="0"/>
              <a:t>Ικανότητα να σχετίζεται με άτομα ή ομάδες</a:t>
            </a:r>
            <a:r>
              <a:rPr lang="el-GR" dirty="0"/>
              <a:t>: Οι </a:t>
            </a:r>
            <a:r>
              <a:rPr lang="el-GR" dirty="0" err="1"/>
              <a:t>εργοθεραπευτές</a:t>
            </a:r>
            <a:r>
              <a:rPr lang="el-GR" dirty="0"/>
              <a:t> πρέπει να αναπτύσσουν αποτελεσματικές σχέσεις τόσο με μεμονωμένους </a:t>
            </a:r>
            <a:r>
              <a:rPr lang="el-GR" dirty="0" err="1"/>
              <a:t>θεραπευόμενους</a:t>
            </a:r>
            <a:r>
              <a:rPr lang="el-GR" dirty="0"/>
              <a:t> όσο και με ομάδες. Αυτή η δεξιότητα επιτρέπει την ανάπτυξη εμπιστοσύνης, κάτι που είναι κρίσιμο για την επιτυχία της θεραπείας (</a:t>
            </a:r>
            <a:r>
              <a:rPr lang="el-GR" dirty="0" err="1"/>
              <a:t>Taylor</a:t>
            </a:r>
            <a:r>
              <a:rPr lang="el-GR" dirty="0"/>
              <a:t>, 2020).</a:t>
            </a:r>
          </a:p>
        </p:txBody>
      </p:sp>
    </p:spTree>
    <p:extLst>
      <p:ext uri="{BB962C8B-B14F-4D97-AF65-F5344CB8AC3E}">
        <p14:creationId xmlns:p14="http://schemas.microsoft.com/office/powerpoint/2010/main" val="3806056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E1EF017-2CE9-4DE6-AF52-8C9B6C46072F}"/>
              </a:ext>
            </a:extLst>
          </p:cNvPr>
          <p:cNvSpPr>
            <a:spLocks noGrp="1"/>
          </p:cNvSpPr>
          <p:nvPr>
            <p:ph type="title"/>
          </p:nvPr>
        </p:nvSpPr>
        <p:spPr/>
        <p:txBody>
          <a:bodyPr>
            <a:normAutofit fontScale="90000"/>
          </a:bodyPr>
          <a:lstStyle/>
          <a:p>
            <a:r>
              <a:rPr lang="el-GR" sz="3600" b="1"/>
              <a:t>Δύο κινήματα της εποχής επηρέασαν την ίδρυση της εργοθεραπείας </a:t>
            </a:r>
            <a:br>
              <a:rPr lang="el-GR" sz="3600" b="1"/>
            </a:br>
            <a:endParaRPr lang="el-GR" dirty="0"/>
          </a:p>
        </p:txBody>
      </p:sp>
      <p:sp>
        <p:nvSpPr>
          <p:cNvPr id="3" name="Θέση περιεχομένου 2">
            <a:extLst>
              <a:ext uri="{FF2B5EF4-FFF2-40B4-BE49-F238E27FC236}">
                <a16:creationId xmlns:a16="http://schemas.microsoft.com/office/drawing/2014/main" id="{3882A2B3-3611-4C61-A0B1-4DEFD5696D0F}"/>
              </a:ext>
            </a:extLst>
          </p:cNvPr>
          <p:cNvSpPr>
            <a:spLocks noGrp="1"/>
          </p:cNvSpPr>
          <p:nvPr>
            <p:ph idx="1"/>
          </p:nvPr>
        </p:nvSpPr>
        <p:spPr/>
        <p:txBody>
          <a:bodyPr/>
          <a:lstStyle/>
          <a:p>
            <a:pPr>
              <a:buClr>
                <a:schemeClr val="bg1"/>
              </a:buClr>
              <a:buFont typeface="Wingdings" pitchFamily="2" charset="2"/>
              <a:buChar char="Ø"/>
            </a:pPr>
            <a:r>
              <a:rPr lang="el-GR" sz="2800" dirty="0"/>
              <a:t>Κίνημα Ηθικής Θεραπείας</a:t>
            </a:r>
          </a:p>
          <a:p>
            <a:pPr>
              <a:buClr>
                <a:schemeClr val="bg1"/>
              </a:buClr>
              <a:buFont typeface="Wingdings" pitchFamily="2" charset="2"/>
              <a:buChar char="Ø"/>
            </a:pPr>
            <a:r>
              <a:rPr lang="el-GR" sz="2800" dirty="0"/>
              <a:t>Κίνημα Τεχνών και Χειροτεχνιών </a:t>
            </a:r>
          </a:p>
          <a:p>
            <a:endParaRPr lang="el-GR" dirty="0"/>
          </a:p>
        </p:txBody>
      </p:sp>
    </p:spTree>
    <p:extLst>
      <p:ext uri="{BB962C8B-B14F-4D97-AF65-F5344CB8AC3E}">
        <p14:creationId xmlns:p14="http://schemas.microsoft.com/office/powerpoint/2010/main" val="41873504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FFE9548-1387-4581-BAF2-B5C1F2AD8798}"/>
              </a:ext>
            </a:extLst>
          </p:cNvPr>
          <p:cNvSpPr>
            <a:spLocks noGrp="1"/>
          </p:cNvSpPr>
          <p:nvPr>
            <p:ph type="title"/>
          </p:nvPr>
        </p:nvSpPr>
        <p:spPr>
          <a:xfrm>
            <a:off x="1745674" y="374074"/>
            <a:ext cx="8824466" cy="1511212"/>
          </a:xfrm>
        </p:spPr>
        <p:txBody>
          <a:bodyPr>
            <a:normAutofit fontScale="90000"/>
          </a:bodyPr>
          <a:lstStyle/>
          <a:p>
            <a:r>
              <a:rPr lang="el-GR" sz="3600" b="1" dirty="0"/>
              <a:t>Κίνημα Ηθικής Θεραπείας</a:t>
            </a:r>
            <a:r>
              <a:rPr lang="el-GR" sz="3600" dirty="0"/>
              <a:t> </a:t>
            </a:r>
            <a:br>
              <a:rPr lang="el-GR" sz="3600" dirty="0"/>
            </a:br>
            <a:r>
              <a:rPr lang="el-GR" sz="3600" dirty="0"/>
              <a:t>(</a:t>
            </a:r>
            <a:r>
              <a:rPr lang="en-US" sz="3600" dirty="0"/>
              <a:t>Moral Treatment Movement</a:t>
            </a:r>
            <a:r>
              <a:rPr lang="el-GR" sz="3600" dirty="0"/>
              <a:t>) </a:t>
            </a:r>
            <a:br>
              <a:rPr lang="el-GR" sz="3600" b="1" dirty="0"/>
            </a:br>
            <a:endParaRPr lang="el-GR" dirty="0"/>
          </a:p>
        </p:txBody>
      </p:sp>
      <p:sp>
        <p:nvSpPr>
          <p:cNvPr id="3" name="Θέση περιεχομένου 2">
            <a:extLst>
              <a:ext uri="{FF2B5EF4-FFF2-40B4-BE49-F238E27FC236}">
                <a16:creationId xmlns:a16="http://schemas.microsoft.com/office/drawing/2014/main" id="{4D343792-5D3B-46CE-B77C-3EE9CC700A98}"/>
              </a:ext>
            </a:extLst>
          </p:cNvPr>
          <p:cNvSpPr>
            <a:spLocks noGrp="1"/>
          </p:cNvSpPr>
          <p:nvPr>
            <p:ph idx="1"/>
          </p:nvPr>
        </p:nvSpPr>
        <p:spPr>
          <a:xfrm>
            <a:off x="935182" y="1163782"/>
            <a:ext cx="9634957" cy="4886162"/>
          </a:xfrm>
        </p:spPr>
        <p:txBody>
          <a:bodyPr/>
          <a:lstStyle/>
          <a:p>
            <a:r>
              <a:rPr lang="el-GR" dirty="0"/>
              <a:t>Το </a:t>
            </a:r>
            <a:r>
              <a:rPr lang="el-GR" b="1" dirty="0"/>
              <a:t>Κίνημα της Ηθικής Θεραπείας</a:t>
            </a:r>
            <a:r>
              <a:rPr lang="el-GR" dirty="0"/>
              <a:t> αποτελεί μια σημαντική καμπή στην ιστορία της ψυχιατρικής και της θεραπευτικής προσέγγισης ατόμων με νοητικές και ψυχικές διαταραχές. Ξεκινώντας στα τέλη του 18ου και στις αρχές του 19ου αιώνα, αυτό το κίνημα βασίστηκε στην ιδέα ότι τα άτομα με ψυχικές διαταραχές έπρεπε να αντιμετωπίζονται με συμπόνια, αξιοπρέπεια και κατανόηση, αντί να υπόκεινται σε απάνθρωπες πρακτικές, όπως η απομόνωση και ο βασανισμός, που χρησιμοποιούνταν συχνά μέχρι τότε.</a:t>
            </a:r>
          </a:p>
        </p:txBody>
      </p:sp>
    </p:spTree>
    <p:extLst>
      <p:ext uri="{BB962C8B-B14F-4D97-AF65-F5344CB8AC3E}">
        <p14:creationId xmlns:p14="http://schemas.microsoft.com/office/powerpoint/2010/main" val="19008548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6835DEA-E438-4F8F-B3DC-088CDEAA9B4E}"/>
              </a:ext>
            </a:extLst>
          </p:cNvPr>
          <p:cNvSpPr>
            <a:spLocks noGrp="1"/>
          </p:cNvSpPr>
          <p:nvPr>
            <p:ph type="title"/>
          </p:nvPr>
        </p:nvSpPr>
        <p:spPr/>
        <p:txBody>
          <a:bodyPr/>
          <a:lstStyle/>
          <a:p>
            <a:r>
              <a:rPr lang="el-GR" dirty="0"/>
              <a:t>Στόχος του Κινήματος της Ηθικής Θεραπείας</a:t>
            </a:r>
          </a:p>
        </p:txBody>
      </p:sp>
      <p:sp>
        <p:nvSpPr>
          <p:cNvPr id="3" name="Θέση περιεχομένου 2">
            <a:extLst>
              <a:ext uri="{FF2B5EF4-FFF2-40B4-BE49-F238E27FC236}">
                <a16:creationId xmlns:a16="http://schemas.microsoft.com/office/drawing/2014/main" id="{00682B71-E3D8-4D8B-850F-04FC03E4078C}"/>
              </a:ext>
            </a:extLst>
          </p:cNvPr>
          <p:cNvSpPr>
            <a:spLocks noGrp="1"/>
          </p:cNvSpPr>
          <p:nvPr>
            <p:ph idx="1"/>
          </p:nvPr>
        </p:nvSpPr>
        <p:spPr>
          <a:xfrm>
            <a:off x="976744" y="2052116"/>
            <a:ext cx="10411691" cy="4805884"/>
          </a:xfrm>
        </p:spPr>
        <p:txBody>
          <a:bodyPr>
            <a:normAutofit/>
          </a:bodyPr>
          <a:lstStyle/>
          <a:p>
            <a:r>
              <a:rPr lang="el-GR" sz="2800" dirty="0"/>
              <a:t>Ο κύριος στόχος του κινήματος ήταν να βελτιώσει την ποιότητα ζωής των νοητικά διαταραγμένων ατόμων, καθιστώντας τη ζωή τους πιο ανεκτή και εντάσσοντάς τα σε δομημένες, καθημερινές δραστηριότητες που προωθούσαν την </a:t>
            </a:r>
            <a:r>
              <a:rPr lang="el-GR" sz="2800" dirty="0" err="1"/>
              <a:t>αυτοφροντίδα</a:t>
            </a:r>
            <a:r>
              <a:rPr lang="el-GR" sz="2800" dirty="0"/>
              <a:t> και την ψυχολογική ευεξία. Η θεραπευτική προσέγγιση περιλάμβανε τη χρήση καθημερινών έργων και </a:t>
            </a:r>
            <a:r>
              <a:rPr lang="el-GR" sz="2800" dirty="0" err="1"/>
              <a:t>ρουτινών</a:t>
            </a:r>
            <a:r>
              <a:rPr lang="el-GR" sz="2800" dirty="0"/>
              <a:t> για την αποκατάσταση της τάξης στη ζωή αυτών των ατόμων, κάτι που θεωρούνταν σημαντικό για τη βελτίωση της ψυχικής τους υγείας.</a:t>
            </a:r>
          </a:p>
        </p:txBody>
      </p:sp>
    </p:spTree>
    <p:extLst>
      <p:ext uri="{BB962C8B-B14F-4D97-AF65-F5344CB8AC3E}">
        <p14:creationId xmlns:p14="http://schemas.microsoft.com/office/powerpoint/2010/main" val="36438631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D7EACA8-C302-4C4D-8E60-0E51FE6219EE}"/>
              </a:ext>
            </a:extLst>
          </p:cNvPr>
          <p:cNvSpPr>
            <a:spLocks noGrp="1"/>
          </p:cNvSpPr>
          <p:nvPr>
            <p:ph type="title"/>
          </p:nvPr>
        </p:nvSpPr>
        <p:spPr/>
        <p:txBody>
          <a:bodyPr/>
          <a:lstStyle/>
          <a:p>
            <a:r>
              <a:rPr lang="el-GR" dirty="0"/>
              <a:t>Βασικές Πεποιθήσεις του Κινήματος</a:t>
            </a:r>
          </a:p>
        </p:txBody>
      </p:sp>
      <p:sp>
        <p:nvSpPr>
          <p:cNvPr id="3" name="Θέση περιεχομένου 2">
            <a:extLst>
              <a:ext uri="{FF2B5EF4-FFF2-40B4-BE49-F238E27FC236}">
                <a16:creationId xmlns:a16="http://schemas.microsoft.com/office/drawing/2014/main" id="{CFE49619-0EE4-47DB-B265-FB9E375CFC66}"/>
              </a:ext>
            </a:extLst>
          </p:cNvPr>
          <p:cNvSpPr>
            <a:spLocks noGrp="1"/>
          </p:cNvSpPr>
          <p:nvPr>
            <p:ph idx="1"/>
          </p:nvPr>
        </p:nvSpPr>
        <p:spPr/>
        <p:txBody>
          <a:bodyPr/>
          <a:lstStyle/>
          <a:p>
            <a:r>
              <a:rPr lang="el-GR" sz="2400" dirty="0"/>
              <a:t>Σεβασμός στην ανθρώπινη λογική και συμπόνια</a:t>
            </a:r>
          </a:p>
          <a:p>
            <a:r>
              <a:rPr lang="el-GR" sz="2400" dirty="0"/>
              <a:t>Δημιουργία καθημερινής δομής και έργων</a:t>
            </a:r>
          </a:p>
          <a:p>
            <a:pPr marL="6160" indent="0">
              <a:buNone/>
            </a:pPr>
            <a:endParaRPr lang="el-GR" dirty="0"/>
          </a:p>
        </p:txBody>
      </p:sp>
    </p:spTree>
    <p:extLst>
      <p:ext uri="{BB962C8B-B14F-4D97-AF65-F5344CB8AC3E}">
        <p14:creationId xmlns:p14="http://schemas.microsoft.com/office/powerpoint/2010/main" val="14375797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5C7ED11-C23A-48D3-AAFB-134DC7FDEC7C}"/>
              </a:ext>
            </a:extLst>
          </p:cNvPr>
          <p:cNvSpPr>
            <a:spLocks noGrp="1"/>
          </p:cNvSpPr>
          <p:nvPr>
            <p:ph type="title"/>
          </p:nvPr>
        </p:nvSpPr>
        <p:spPr>
          <a:xfrm>
            <a:off x="2632590" y="184666"/>
            <a:ext cx="7958331" cy="1077229"/>
          </a:xfrm>
        </p:spPr>
        <p:txBody>
          <a:bodyPr/>
          <a:lstStyle/>
          <a:p>
            <a:r>
              <a:rPr lang="el-GR" dirty="0"/>
              <a:t>Εφαρμογή της Ηθικής Θεραπείας</a:t>
            </a:r>
          </a:p>
        </p:txBody>
      </p:sp>
      <p:sp>
        <p:nvSpPr>
          <p:cNvPr id="3" name="Θέση περιεχομένου 2">
            <a:extLst>
              <a:ext uri="{FF2B5EF4-FFF2-40B4-BE49-F238E27FC236}">
                <a16:creationId xmlns:a16="http://schemas.microsoft.com/office/drawing/2014/main" id="{CA4C71B2-796F-4A11-8A2E-145E2C44F6DE}"/>
              </a:ext>
            </a:extLst>
          </p:cNvPr>
          <p:cNvSpPr>
            <a:spLocks noGrp="1"/>
          </p:cNvSpPr>
          <p:nvPr>
            <p:ph idx="1"/>
          </p:nvPr>
        </p:nvSpPr>
        <p:spPr>
          <a:xfrm>
            <a:off x="-48264" y="0"/>
            <a:ext cx="11721999" cy="3997828"/>
          </a:xfrm>
        </p:spPr>
        <p:txBody>
          <a:bodyPr/>
          <a:lstStyle/>
          <a:p>
            <a:r>
              <a:rPr lang="el-GR" dirty="0"/>
              <a:t>Οι θεραπείες περιλάμβαναν την ενεργή συμμετοχή των ασθενών σε διάφορες δραστηριότητες, όπως:</a:t>
            </a:r>
          </a:p>
          <a:p>
            <a:endParaRPr lang="el-GR" dirty="0"/>
          </a:p>
          <a:p>
            <a:endParaRPr lang="el-GR" dirty="0"/>
          </a:p>
          <a:p>
            <a:endParaRPr lang="el-GR" dirty="0"/>
          </a:p>
        </p:txBody>
      </p:sp>
      <p:sp>
        <p:nvSpPr>
          <p:cNvPr id="4" name="Rectangle 1">
            <a:extLst>
              <a:ext uri="{FF2B5EF4-FFF2-40B4-BE49-F238E27FC236}">
                <a16:creationId xmlns:a16="http://schemas.microsoft.com/office/drawing/2014/main" id="{00EEFFB9-3BC8-43C2-9E29-61C4015B9C83}"/>
              </a:ext>
            </a:extLst>
          </p:cNvPr>
          <p:cNvSpPr>
            <a:spLocks noChangeArrowheads="1"/>
          </p:cNvSpPr>
          <p:nvPr/>
        </p:nvSpPr>
        <p:spPr bwMode="auto">
          <a:xfrm>
            <a:off x="0" y="-184666"/>
            <a:ext cx="4700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800" b="0" i="0" u="none" strike="noStrike" cap="none" normalizeH="0" baseline="0" dirty="0">
                <a:ln>
                  <a:noFill/>
                </a:ln>
                <a:solidFill>
                  <a:schemeClr val="tx1"/>
                </a:solidFill>
                <a:effectLst/>
                <a:latin typeface="Arial" panose="020B0604020202020204" pitchFamily="34" charset="0"/>
              </a:rPr>
              <a:t>). </a:t>
            </a:r>
          </a:p>
        </p:txBody>
      </p:sp>
      <p:sp>
        <p:nvSpPr>
          <p:cNvPr id="7" name="TextBox 6">
            <a:extLst>
              <a:ext uri="{FF2B5EF4-FFF2-40B4-BE49-F238E27FC236}">
                <a16:creationId xmlns:a16="http://schemas.microsoft.com/office/drawing/2014/main" id="{6F2EA798-42FC-4240-92A5-20206853BBE9}"/>
              </a:ext>
            </a:extLst>
          </p:cNvPr>
          <p:cNvSpPr txBox="1"/>
          <p:nvPr/>
        </p:nvSpPr>
        <p:spPr>
          <a:xfrm>
            <a:off x="470000" y="1735670"/>
            <a:ext cx="10338049" cy="4893647"/>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2400" b="1" i="0" u="none" strike="noStrike" cap="none" normalizeH="0" baseline="0" dirty="0">
                <a:ln>
                  <a:noFill/>
                </a:ln>
                <a:solidFill>
                  <a:schemeClr val="bg1"/>
                </a:solidFill>
                <a:effectLst/>
                <a:highlight>
                  <a:srgbClr val="FFFF00"/>
                </a:highlight>
                <a:latin typeface="Arial" panose="020B0604020202020204" pitchFamily="34" charset="0"/>
              </a:rPr>
              <a:t>Εργασία</a:t>
            </a:r>
            <a:r>
              <a:rPr kumimoji="0" lang="el-GR" altLang="el-GR" sz="2400" b="0" i="0" u="none" strike="noStrike" cap="none" normalizeH="0" baseline="0" dirty="0">
                <a:ln>
                  <a:noFill/>
                </a:ln>
                <a:solidFill>
                  <a:schemeClr val="tx1"/>
                </a:solidFill>
                <a:effectLst/>
                <a:highlight>
                  <a:srgbClr val="FFFF00"/>
                </a:highlight>
                <a:latin typeface="Arial" panose="020B0604020202020204" pitchFamily="34" charset="0"/>
              </a:rPr>
              <a:t>: </a:t>
            </a:r>
            <a:r>
              <a:rPr kumimoji="0" lang="el-GR" altLang="el-GR" sz="2400" b="0" i="0" u="none" strike="noStrike" cap="none" normalizeH="0" baseline="0" dirty="0">
                <a:ln>
                  <a:noFill/>
                </a:ln>
                <a:solidFill>
                  <a:schemeClr val="tx1"/>
                </a:solidFill>
                <a:effectLst/>
                <a:latin typeface="Arial" panose="020B0604020202020204" pitchFamily="34" charset="0"/>
              </a:rPr>
              <a:t>Η απασχόληση των ασθενών με χειρωνακτικές ή δημιουργικές δραστηριότητες, όπως η γεωργία ή η κατασκευή αντικειμένων, αποτελούσε σημαντικό κομμάτι της θεραπευτικής διαδικασίας.</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2400" b="1" i="0" u="none" strike="noStrike" cap="none" normalizeH="0" baseline="0" dirty="0">
                <a:ln>
                  <a:noFill/>
                </a:ln>
                <a:solidFill>
                  <a:schemeClr val="bg1"/>
                </a:solidFill>
                <a:effectLst/>
                <a:highlight>
                  <a:srgbClr val="FFFF00"/>
                </a:highlight>
                <a:latin typeface="Arial" panose="020B0604020202020204" pitchFamily="34" charset="0"/>
              </a:rPr>
              <a:t>Μουσική και λογοτεχνία</a:t>
            </a:r>
            <a:r>
              <a:rPr kumimoji="0" lang="el-GR" altLang="el-GR" sz="2400" b="0" i="0" u="none" strike="noStrike" cap="none" normalizeH="0" baseline="0" dirty="0">
                <a:ln>
                  <a:noFill/>
                </a:ln>
                <a:solidFill>
                  <a:schemeClr val="tx1"/>
                </a:solidFill>
                <a:effectLst/>
                <a:highlight>
                  <a:srgbClr val="FFFF00"/>
                </a:highlight>
                <a:latin typeface="Arial" panose="020B0604020202020204" pitchFamily="34" charset="0"/>
              </a:rPr>
              <a:t>: </a:t>
            </a:r>
            <a:r>
              <a:rPr kumimoji="0" lang="el-GR" altLang="el-GR" sz="2400" b="0" i="0" u="none" strike="noStrike" cap="none" normalizeH="0" baseline="0" dirty="0">
                <a:ln>
                  <a:noFill/>
                </a:ln>
                <a:solidFill>
                  <a:schemeClr val="tx1"/>
                </a:solidFill>
                <a:effectLst/>
                <a:latin typeface="Arial" panose="020B0604020202020204" pitchFamily="34" charset="0"/>
              </a:rPr>
              <a:t>Η καλλιέργεια του νου μέσω της μουσικής και της λογοτεχνίας θεωρήθηκε μέσο βελτίωσης της συναισθηματικής κατάστασης και αποστροφής από ψυχολογικές διαταραχές.</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2400" b="1" i="0" u="none" strike="noStrike" cap="none" normalizeH="0" baseline="0" dirty="0">
                <a:ln>
                  <a:noFill/>
                </a:ln>
                <a:solidFill>
                  <a:schemeClr val="bg1"/>
                </a:solidFill>
                <a:effectLst/>
                <a:highlight>
                  <a:srgbClr val="FFFF00"/>
                </a:highlight>
                <a:latin typeface="Arial" panose="020B0604020202020204" pitchFamily="34" charset="0"/>
              </a:rPr>
              <a:t>Σωματική άσκηση</a:t>
            </a:r>
            <a:r>
              <a:rPr kumimoji="0" lang="el-GR" altLang="el-GR" sz="2400" b="0" i="0" u="none" strike="noStrike" cap="none" normalizeH="0" baseline="0" dirty="0">
                <a:ln>
                  <a:noFill/>
                </a:ln>
                <a:solidFill>
                  <a:schemeClr val="tx1"/>
                </a:solidFill>
                <a:effectLst/>
                <a:highlight>
                  <a:srgbClr val="FFFF00"/>
                </a:highlight>
                <a:latin typeface="Arial" panose="020B0604020202020204" pitchFamily="34" charset="0"/>
              </a:rPr>
              <a:t>: </a:t>
            </a:r>
            <a:r>
              <a:rPr kumimoji="0" lang="el-GR" altLang="el-GR" sz="2400" b="0" i="0" u="none" strike="noStrike" cap="none" normalizeH="0" baseline="0" dirty="0">
                <a:ln>
                  <a:noFill/>
                </a:ln>
                <a:solidFill>
                  <a:schemeClr val="tx1"/>
                </a:solidFill>
                <a:effectLst/>
                <a:latin typeface="Arial" panose="020B0604020202020204" pitchFamily="34" charset="0"/>
              </a:rPr>
              <a:t>Η φυσική άσκηση και οι δραστηριότητες σε εξωτερικούς χώρους θεωρούνταν απαραίτητες για την υγεία και την ευεξία των ασθενών.</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2400" b="1" i="0" u="none" strike="noStrike" cap="none" normalizeH="0" baseline="0" dirty="0">
                <a:ln>
                  <a:noFill/>
                </a:ln>
                <a:solidFill>
                  <a:schemeClr val="bg1"/>
                </a:solidFill>
                <a:effectLst/>
                <a:highlight>
                  <a:srgbClr val="FFFF00"/>
                </a:highlight>
                <a:latin typeface="Arial" panose="020B0604020202020204" pitchFamily="34" charset="0"/>
              </a:rPr>
              <a:t>Προσωπική φροντίδα</a:t>
            </a:r>
            <a:r>
              <a:rPr kumimoji="0" lang="el-GR" altLang="el-GR" sz="2400" b="0" i="0" u="none" strike="noStrike" cap="none" normalizeH="0" baseline="0" dirty="0">
                <a:ln>
                  <a:noFill/>
                </a:ln>
                <a:solidFill>
                  <a:schemeClr val="tx1"/>
                </a:solidFill>
                <a:effectLst/>
                <a:latin typeface="Arial" panose="020B0604020202020204" pitchFamily="34" charset="0"/>
              </a:rPr>
              <a:t>: Η προαγωγή της προσωπικής φροντίδας ενθάρρυνε την ανεξαρτησία και την αυτοπεποίθηση στους ασθενείς, κάτι που συνέβαλε στη βελτίωση της ψυχικής τους κατάστασης (</a:t>
            </a:r>
            <a:r>
              <a:rPr kumimoji="0" lang="el-GR" altLang="el-GR" sz="2400" b="0" i="0" u="none" strike="noStrike" cap="none" normalizeH="0" baseline="0" dirty="0" err="1">
                <a:ln>
                  <a:noFill/>
                </a:ln>
                <a:solidFill>
                  <a:schemeClr val="tx1"/>
                </a:solidFill>
                <a:effectLst/>
                <a:latin typeface="Arial" panose="020B0604020202020204" pitchFamily="34" charset="0"/>
              </a:rPr>
              <a:t>Borthwick</a:t>
            </a:r>
            <a:r>
              <a:rPr kumimoji="0" lang="el-GR" altLang="el-GR" sz="2400" b="0" i="0" u="none" strike="noStrike" cap="none" normalizeH="0" baseline="0" dirty="0">
                <a:ln>
                  <a:noFill/>
                </a:ln>
                <a:solidFill>
                  <a:schemeClr val="tx1"/>
                </a:solidFill>
                <a:effectLst/>
                <a:latin typeface="Arial" panose="020B0604020202020204" pitchFamily="34" charset="0"/>
              </a:rPr>
              <a:t>, 2012</a:t>
            </a:r>
            <a:endParaRPr lang="el-GR" sz="2400" dirty="0"/>
          </a:p>
        </p:txBody>
      </p:sp>
    </p:spTree>
    <p:extLst>
      <p:ext uri="{BB962C8B-B14F-4D97-AF65-F5344CB8AC3E}">
        <p14:creationId xmlns:p14="http://schemas.microsoft.com/office/powerpoint/2010/main" val="35285670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E0DF7F7-E537-4DFF-9880-64E561143BF2}"/>
              </a:ext>
            </a:extLst>
          </p:cNvPr>
          <p:cNvSpPr>
            <a:spLocks noGrp="1"/>
          </p:cNvSpPr>
          <p:nvPr>
            <p:ph type="title"/>
          </p:nvPr>
        </p:nvSpPr>
        <p:spPr/>
        <p:txBody>
          <a:bodyPr>
            <a:normAutofit fontScale="90000"/>
          </a:bodyPr>
          <a:lstStyle/>
          <a:p>
            <a:r>
              <a:rPr lang="el-GR" sz="3600" b="1" dirty="0"/>
              <a:t>Κίνημα των Τεχνών και Χειροτεχνιών</a:t>
            </a:r>
            <a:r>
              <a:rPr lang="el-GR" sz="3600" dirty="0"/>
              <a:t> </a:t>
            </a:r>
            <a:br>
              <a:rPr lang="el-GR" sz="3600" dirty="0"/>
            </a:br>
            <a:r>
              <a:rPr lang="el-GR" sz="3600" dirty="0"/>
              <a:t>(</a:t>
            </a:r>
            <a:r>
              <a:rPr lang="en-US" sz="3600" dirty="0"/>
              <a:t>The Arts and Crafts Movement</a:t>
            </a:r>
            <a:r>
              <a:rPr lang="el-GR" sz="3600" dirty="0"/>
              <a:t>)</a:t>
            </a:r>
            <a:br>
              <a:rPr lang="el-GR" sz="3600" dirty="0"/>
            </a:br>
            <a:endParaRPr lang="el-GR" dirty="0"/>
          </a:p>
        </p:txBody>
      </p:sp>
      <p:sp>
        <p:nvSpPr>
          <p:cNvPr id="3" name="Θέση περιεχομένου 2">
            <a:extLst>
              <a:ext uri="{FF2B5EF4-FFF2-40B4-BE49-F238E27FC236}">
                <a16:creationId xmlns:a16="http://schemas.microsoft.com/office/drawing/2014/main" id="{C7A4ED33-AE0C-4382-87A1-E553FF4D1E15}"/>
              </a:ext>
            </a:extLst>
          </p:cNvPr>
          <p:cNvSpPr>
            <a:spLocks noGrp="1"/>
          </p:cNvSpPr>
          <p:nvPr>
            <p:ph idx="1"/>
          </p:nvPr>
        </p:nvSpPr>
        <p:spPr>
          <a:xfrm>
            <a:off x="997527" y="2052116"/>
            <a:ext cx="10993582" cy="5076048"/>
          </a:xfrm>
        </p:spPr>
        <p:txBody>
          <a:bodyPr>
            <a:normAutofit fontScale="77500" lnSpcReduction="20000"/>
          </a:bodyPr>
          <a:lstStyle/>
          <a:p>
            <a:pPr>
              <a:buClr>
                <a:schemeClr val="bg1"/>
              </a:buClr>
              <a:defRPr/>
            </a:pPr>
            <a:r>
              <a:rPr lang="el-GR" sz="3100" dirty="0">
                <a:solidFill>
                  <a:schemeClr val="tx2"/>
                </a:solidFill>
              </a:rPr>
              <a:t>Αποτέλεσε αντίδραση στη βιομηχανική επανάσταση  η οποία </a:t>
            </a:r>
          </a:p>
          <a:p>
            <a:pPr>
              <a:buClr>
                <a:schemeClr val="bg1"/>
              </a:buClr>
              <a:buFont typeface="Wingdings" pitchFamily="2" charset="2"/>
              <a:buChar char="Ø"/>
              <a:defRPr/>
            </a:pPr>
            <a:r>
              <a:rPr lang="el-GR" sz="3100" dirty="0">
                <a:solidFill>
                  <a:schemeClr val="tx2"/>
                </a:solidFill>
              </a:rPr>
              <a:t>μετακίνησε πολύ κόσμο σε συγκεκριμένες περιοχές</a:t>
            </a:r>
          </a:p>
          <a:p>
            <a:pPr>
              <a:buClr>
                <a:schemeClr val="bg1"/>
              </a:buClr>
              <a:buFont typeface="Wingdings" pitchFamily="2" charset="2"/>
              <a:buChar char="Ø"/>
              <a:defRPr/>
            </a:pPr>
            <a:r>
              <a:rPr lang="el-GR" sz="3100" dirty="0">
                <a:solidFill>
                  <a:schemeClr val="tx2"/>
                </a:solidFill>
              </a:rPr>
              <a:t>αύξησε τις κοινωνικές ανισότητες</a:t>
            </a:r>
          </a:p>
          <a:p>
            <a:pPr>
              <a:buClr>
                <a:schemeClr val="bg1"/>
              </a:buClr>
              <a:buFont typeface="Wingdings" pitchFamily="2" charset="2"/>
              <a:buChar char="Ø"/>
              <a:defRPr/>
            </a:pPr>
            <a:r>
              <a:rPr lang="el-GR" sz="3100" dirty="0">
                <a:solidFill>
                  <a:schemeClr val="tx2"/>
                </a:solidFill>
              </a:rPr>
              <a:t>δημιούργησε συγκρούσεις εργατών με εργοδότες και κυβερνήσεις λόγω της ανθρώπινης εκμετάλλευσης και των κακών συνθηκών εργασίας</a:t>
            </a:r>
          </a:p>
          <a:p>
            <a:pPr>
              <a:buClr>
                <a:schemeClr val="bg1"/>
              </a:buClr>
              <a:buFont typeface="Wingdings" pitchFamily="2" charset="2"/>
              <a:buChar char="Ø"/>
              <a:defRPr/>
            </a:pPr>
            <a:r>
              <a:rPr lang="el-GR" sz="3100" dirty="0">
                <a:solidFill>
                  <a:schemeClr val="tx2"/>
                </a:solidFill>
              </a:rPr>
              <a:t>δημιούργησε ασθένειες όπως νευρασθένεια, φυματίωση και μεγάλο αριθμό εργατικών ατυχημάτων </a:t>
            </a:r>
          </a:p>
          <a:p>
            <a:pPr>
              <a:buClr>
                <a:schemeClr val="bg1"/>
              </a:buClr>
              <a:defRPr/>
            </a:pPr>
            <a:r>
              <a:rPr lang="el-GR" sz="3100" dirty="0">
                <a:solidFill>
                  <a:schemeClr val="tx2"/>
                </a:solidFill>
              </a:rPr>
              <a:t>Οι υποστηρικτές του στην Αγγλία και Αμερική αντιτίθενται στην παραγωγή αντικειμένων από τις μηχανές θεωρώντας τη ως αίτιο απομάκρυνσης των ανθρώπων από τη φύση και τη δημιουργικότητά τους</a:t>
            </a:r>
          </a:p>
          <a:p>
            <a:endParaRPr lang="el-GR" dirty="0"/>
          </a:p>
        </p:txBody>
      </p:sp>
    </p:spTree>
    <p:extLst>
      <p:ext uri="{BB962C8B-B14F-4D97-AF65-F5344CB8AC3E}">
        <p14:creationId xmlns:p14="http://schemas.microsoft.com/office/powerpoint/2010/main" val="2666959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7FE876B-C954-4D22-A937-D40559DF5C24}"/>
              </a:ext>
            </a:extLst>
          </p:cNvPr>
          <p:cNvSpPr>
            <a:spLocks noGrp="1"/>
          </p:cNvSpPr>
          <p:nvPr>
            <p:ph type="title"/>
          </p:nvPr>
        </p:nvSpPr>
        <p:spPr>
          <a:xfrm>
            <a:off x="1309256" y="311728"/>
            <a:ext cx="9260884" cy="1573558"/>
          </a:xfrm>
        </p:spPr>
        <p:txBody>
          <a:bodyPr/>
          <a:lstStyle/>
          <a:p>
            <a:r>
              <a:rPr lang="el-GR" sz="3200" b="1" dirty="0"/>
              <a:t>Το Κίνημα Τεχνών και Χειροτεχνιών</a:t>
            </a:r>
            <a:br>
              <a:rPr lang="el-GR" sz="3200" b="1" dirty="0"/>
            </a:br>
            <a:endParaRPr lang="el-GR" dirty="0"/>
          </a:p>
        </p:txBody>
      </p:sp>
      <p:sp>
        <p:nvSpPr>
          <p:cNvPr id="3" name="Θέση περιεχομένου 2">
            <a:extLst>
              <a:ext uri="{FF2B5EF4-FFF2-40B4-BE49-F238E27FC236}">
                <a16:creationId xmlns:a16="http://schemas.microsoft.com/office/drawing/2014/main" id="{5DE4426C-71DC-43B7-81C6-13BDB06AA00A}"/>
              </a:ext>
            </a:extLst>
          </p:cNvPr>
          <p:cNvSpPr>
            <a:spLocks noGrp="1"/>
          </p:cNvSpPr>
          <p:nvPr>
            <p:ph idx="1"/>
          </p:nvPr>
        </p:nvSpPr>
        <p:spPr>
          <a:xfrm>
            <a:off x="831273" y="1433945"/>
            <a:ext cx="10536382" cy="5424055"/>
          </a:xfrm>
        </p:spPr>
        <p:txBody>
          <a:bodyPr>
            <a:normAutofit lnSpcReduction="10000"/>
          </a:bodyPr>
          <a:lstStyle/>
          <a:p>
            <a:pPr algn="just">
              <a:defRPr/>
            </a:pPr>
            <a:r>
              <a:rPr lang="el-GR" sz="2600" dirty="0">
                <a:solidFill>
                  <a:schemeClr val="tx2"/>
                </a:solidFill>
              </a:rPr>
              <a:t>έμφαση στην επιστροφή σε μια απλούστερη ζωή στην οποία νους και σώμα </a:t>
            </a:r>
            <a:r>
              <a:rPr lang="el-GR" sz="2600" dirty="0" err="1">
                <a:solidFill>
                  <a:schemeClr val="tx2"/>
                </a:solidFill>
              </a:rPr>
              <a:t>αλληλεπιδρούν</a:t>
            </a:r>
            <a:r>
              <a:rPr lang="el-GR" sz="2600" dirty="0">
                <a:solidFill>
                  <a:schemeClr val="tx2"/>
                </a:solidFill>
              </a:rPr>
              <a:t> ενώ το άτομο εμπλέκεται σε χειροτεχνίες που παράγουν λεπτά και όμορφα χειροτεχνικά αντικείμενα</a:t>
            </a:r>
          </a:p>
          <a:p>
            <a:pPr algn="just">
              <a:defRPr/>
            </a:pPr>
            <a:r>
              <a:rPr lang="el-GR" sz="2600" dirty="0">
                <a:solidFill>
                  <a:schemeClr val="tx2"/>
                </a:solidFill>
              </a:rPr>
              <a:t>πιστεύει ότι η ενασχόληση με ένα καλά σχεδιασμένο, όμορφα εκτελεσμένο και με ενδιαφέρον για το δημιουργό έργο τέχνης, βοηθάει να ησυχάσουν οι αναστατωμένες ζωές και να θεραπευτούν ή να εκπαιδευτούν οι φτωχές συνήθειες και </a:t>
            </a:r>
            <a:r>
              <a:rPr lang="el-GR" sz="2600" dirty="0" err="1">
                <a:solidFill>
                  <a:schemeClr val="tx2"/>
                </a:solidFill>
              </a:rPr>
              <a:t>ρουτίνες</a:t>
            </a:r>
            <a:endParaRPr lang="el-GR" sz="2600" dirty="0">
              <a:solidFill>
                <a:schemeClr val="tx2"/>
              </a:solidFill>
            </a:endParaRPr>
          </a:p>
          <a:p>
            <a:pPr algn="just">
              <a:defRPr/>
            </a:pPr>
            <a:r>
              <a:rPr lang="el-GR" sz="2600" dirty="0">
                <a:solidFill>
                  <a:schemeClr val="tx2"/>
                </a:solidFill>
              </a:rPr>
              <a:t>οδήγησε στη δημιουργία «Κοινωνιών Τεχνών και Χειροτεχνιών» με στόχο να επιτρέψουν στα άτομα να βιώσουν τη χαρά της κατασκευής πρακτικών και όμορφων αντικειμένων καθημερινής χρήσης</a:t>
            </a:r>
          </a:p>
          <a:p>
            <a:endParaRPr lang="el-GR" dirty="0"/>
          </a:p>
        </p:txBody>
      </p:sp>
    </p:spTree>
    <p:extLst>
      <p:ext uri="{BB962C8B-B14F-4D97-AF65-F5344CB8AC3E}">
        <p14:creationId xmlns:p14="http://schemas.microsoft.com/office/powerpoint/2010/main" val="37030454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CFC549A-06A9-4080-8ADA-EA4E90AED306}"/>
              </a:ext>
            </a:extLst>
          </p:cNvPr>
          <p:cNvSpPr>
            <a:spLocks noGrp="1"/>
          </p:cNvSpPr>
          <p:nvPr>
            <p:ph type="title"/>
          </p:nvPr>
        </p:nvSpPr>
        <p:spPr>
          <a:xfrm>
            <a:off x="1080655" y="269441"/>
            <a:ext cx="10037618" cy="1077229"/>
          </a:xfrm>
        </p:spPr>
        <p:txBody>
          <a:bodyPr>
            <a:normAutofit fontScale="90000"/>
          </a:bodyPr>
          <a:lstStyle/>
          <a:p>
            <a:r>
              <a:rPr lang="el-GR" sz="3600" b="1" dirty="0"/>
              <a:t>Η νέα μορφή θεραπείας πήρε τα εξής ονόματα </a:t>
            </a:r>
            <a:endParaRPr lang="el-GR" dirty="0"/>
          </a:p>
        </p:txBody>
      </p:sp>
      <p:sp>
        <p:nvSpPr>
          <p:cNvPr id="3" name="Θέση περιεχομένου 2">
            <a:extLst>
              <a:ext uri="{FF2B5EF4-FFF2-40B4-BE49-F238E27FC236}">
                <a16:creationId xmlns:a16="http://schemas.microsoft.com/office/drawing/2014/main" id="{975C9C35-9F55-4CD4-82C7-5DE15381AC6E}"/>
              </a:ext>
            </a:extLst>
          </p:cNvPr>
          <p:cNvSpPr>
            <a:spLocks noGrp="1"/>
          </p:cNvSpPr>
          <p:nvPr>
            <p:ph idx="1"/>
          </p:nvPr>
        </p:nvSpPr>
        <p:spPr>
          <a:xfrm>
            <a:off x="1080655" y="955964"/>
            <a:ext cx="9489484" cy="5093980"/>
          </a:xfrm>
        </p:spPr>
        <p:txBody>
          <a:bodyPr/>
          <a:lstStyle/>
          <a:p>
            <a:r>
              <a:rPr lang="el-GR" b="1" dirty="0"/>
              <a:t>1. Εργοθεραπεία (</a:t>
            </a:r>
            <a:r>
              <a:rPr lang="el-GR" b="1" dirty="0" err="1"/>
              <a:t>Ergotherapy</a:t>
            </a:r>
            <a:r>
              <a:rPr lang="el-GR" b="1" dirty="0"/>
              <a:t>)</a:t>
            </a:r>
          </a:p>
          <a:p>
            <a:r>
              <a:rPr lang="el-GR" dirty="0"/>
              <a:t>Ο όρος "εργοθεραπεία" χρησιμοποιείται για να περιγράψει τη θεραπεία μέσω της απασχόλησης, με έμφαση στις δραστηριότητες που έχουν ως στόχο την αποκατάσταση της υγείας και τη βελτίωση της λειτουργικότητας των ατόμων. Αν και ο όρος αυτός χρησιμοποιείται σε διάφορες γλώσσες (όπως τα ελληνικά και τα γερμανικά), η πιο διαδεδομένη μορφή του είναι η "</a:t>
            </a:r>
            <a:r>
              <a:rPr lang="el-GR" dirty="0" err="1"/>
              <a:t>occupational</a:t>
            </a:r>
            <a:r>
              <a:rPr lang="el-GR" dirty="0"/>
              <a:t> </a:t>
            </a:r>
            <a:r>
              <a:rPr lang="el-GR" dirty="0" err="1"/>
              <a:t>therapy</a:t>
            </a:r>
            <a:r>
              <a:rPr lang="el-GR" dirty="0"/>
              <a:t>".</a:t>
            </a:r>
          </a:p>
          <a:p>
            <a:endParaRPr lang="el-GR" dirty="0"/>
          </a:p>
        </p:txBody>
      </p:sp>
    </p:spTree>
    <p:extLst>
      <p:ext uri="{BB962C8B-B14F-4D97-AF65-F5344CB8AC3E}">
        <p14:creationId xmlns:p14="http://schemas.microsoft.com/office/powerpoint/2010/main" val="42915223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E2611BA8-6C26-42B5-94FE-D3FD1033E882}"/>
              </a:ext>
            </a:extLst>
          </p:cNvPr>
          <p:cNvSpPr>
            <a:spLocks noGrp="1"/>
          </p:cNvSpPr>
          <p:nvPr>
            <p:ph idx="1"/>
          </p:nvPr>
        </p:nvSpPr>
        <p:spPr>
          <a:xfrm>
            <a:off x="1517073" y="1246909"/>
            <a:ext cx="9053066" cy="4803035"/>
          </a:xfrm>
        </p:spPr>
        <p:txBody>
          <a:bodyPr/>
          <a:lstStyle/>
          <a:p>
            <a:r>
              <a:rPr lang="el-GR" b="1" dirty="0"/>
              <a:t>2. Θεραπεία δραστηριότητας (</a:t>
            </a:r>
            <a:r>
              <a:rPr lang="el-GR" b="1" dirty="0" err="1"/>
              <a:t>Activity</a:t>
            </a:r>
            <a:r>
              <a:rPr lang="el-GR" b="1" dirty="0"/>
              <a:t> </a:t>
            </a:r>
            <a:r>
              <a:rPr lang="el-GR" b="1" dirty="0" err="1"/>
              <a:t>Therapy</a:t>
            </a:r>
            <a:r>
              <a:rPr lang="el-GR" b="1" dirty="0"/>
              <a:t>)</a:t>
            </a:r>
          </a:p>
          <a:p>
            <a:r>
              <a:rPr lang="el-GR" dirty="0"/>
              <a:t>Ο όρος "θεραπεία δραστηριότητας" υποδηλώνει τη χρήση καθημερινών δραστηριοτήτων, όπως το παιχνίδι, οι κοινωνικές αλληλεπιδράσεις, και η δημιουργική απασχόληση, για την αποκατάσταση της ψυχικής και σωματικής υγείας των ατόμων. Αυτή η προσέγγιση έδινε έμφαση στη σημασία της δραστηριότητας για την αντιμετώπιση της κατάθλιψης και άλλων ψυχολογικών δυσκολιών.</a:t>
            </a:r>
          </a:p>
          <a:p>
            <a:endParaRPr lang="el-GR" dirty="0"/>
          </a:p>
        </p:txBody>
      </p:sp>
    </p:spTree>
    <p:extLst>
      <p:ext uri="{BB962C8B-B14F-4D97-AF65-F5344CB8AC3E}">
        <p14:creationId xmlns:p14="http://schemas.microsoft.com/office/powerpoint/2010/main" val="12421239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3877C9C-7A1D-4DDF-8119-2F8DF6CAA733}"/>
              </a:ext>
            </a:extLst>
          </p:cNvPr>
          <p:cNvSpPr>
            <a:spLocks noGrp="1"/>
          </p:cNvSpPr>
          <p:nvPr>
            <p:ph idx="1"/>
          </p:nvPr>
        </p:nvSpPr>
        <p:spPr>
          <a:xfrm>
            <a:off x="831273" y="457200"/>
            <a:ext cx="9738866" cy="5592744"/>
          </a:xfrm>
        </p:spPr>
        <p:txBody>
          <a:bodyPr>
            <a:normAutofit/>
          </a:bodyPr>
          <a:lstStyle/>
          <a:p>
            <a:r>
              <a:rPr lang="el-GR" b="1" dirty="0"/>
              <a:t>3. Θεραπεία έργου (</a:t>
            </a:r>
            <a:r>
              <a:rPr lang="el-GR" b="1" dirty="0" err="1"/>
              <a:t>Occupation</a:t>
            </a:r>
            <a:r>
              <a:rPr lang="el-GR" b="1" dirty="0"/>
              <a:t> </a:t>
            </a:r>
            <a:r>
              <a:rPr lang="el-GR" b="1" dirty="0" err="1"/>
              <a:t>Treatment</a:t>
            </a:r>
            <a:r>
              <a:rPr lang="el-GR" b="1" dirty="0"/>
              <a:t>) – </a:t>
            </a:r>
            <a:r>
              <a:rPr lang="el-GR" b="1" i="1" dirty="0" err="1"/>
              <a:t>William</a:t>
            </a:r>
            <a:r>
              <a:rPr lang="el-GR" b="1" i="1" dirty="0"/>
              <a:t> </a:t>
            </a:r>
            <a:r>
              <a:rPr lang="el-GR" b="1" i="1" dirty="0" err="1"/>
              <a:t>Rush</a:t>
            </a:r>
            <a:r>
              <a:rPr lang="el-GR" b="1" i="1" dirty="0"/>
              <a:t> </a:t>
            </a:r>
            <a:r>
              <a:rPr lang="el-GR" b="1" i="1" dirty="0" err="1"/>
              <a:t>Dunton</a:t>
            </a:r>
            <a:r>
              <a:rPr lang="el-GR" b="1" i="1" dirty="0"/>
              <a:t> </a:t>
            </a:r>
            <a:r>
              <a:rPr lang="el-GR" b="1" i="1" dirty="0" err="1"/>
              <a:t>Jr</a:t>
            </a:r>
            <a:r>
              <a:rPr lang="el-GR" b="1" i="1" dirty="0"/>
              <a:t>.</a:t>
            </a:r>
            <a:endParaRPr lang="el-GR" b="1" dirty="0"/>
          </a:p>
          <a:p>
            <a:r>
              <a:rPr lang="el-GR" dirty="0"/>
              <a:t>Ο </a:t>
            </a:r>
            <a:r>
              <a:rPr lang="el-GR" b="1" dirty="0" err="1"/>
              <a:t>William</a:t>
            </a:r>
            <a:r>
              <a:rPr lang="el-GR" b="1" dirty="0"/>
              <a:t> </a:t>
            </a:r>
            <a:r>
              <a:rPr lang="el-GR" b="1" dirty="0" err="1"/>
              <a:t>Rush</a:t>
            </a:r>
            <a:r>
              <a:rPr lang="el-GR" b="1" dirty="0"/>
              <a:t> </a:t>
            </a:r>
            <a:r>
              <a:rPr lang="el-GR" b="1" dirty="0" err="1"/>
              <a:t>Dunton</a:t>
            </a:r>
            <a:r>
              <a:rPr lang="el-GR" b="1" dirty="0"/>
              <a:t> </a:t>
            </a:r>
            <a:r>
              <a:rPr lang="el-GR" b="1" dirty="0" err="1"/>
              <a:t>Jr</a:t>
            </a:r>
            <a:r>
              <a:rPr lang="el-GR" b="1" dirty="0"/>
              <a:t>.</a:t>
            </a:r>
            <a:r>
              <a:rPr lang="el-GR" dirty="0"/>
              <a:t>, ένας από τους πρωτοπόρους της </a:t>
            </a:r>
            <a:r>
              <a:rPr lang="el-GR" dirty="0" err="1"/>
              <a:t>εργοθεραπείας</a:t>
            </a:r>
            <a:r>
              <a:rPr lang="el-GR" dirty="0"/>
              <a:t>, αναφέρεται συχνά ως ο "πατέρας της </a:t>
            </a:r>
            <a:r>
              <a:rPr lang="el-GR" dirty="0" err="1"/>
              <a:t>εργοθεραπείας</a:t>
            </a:r>
            <a:r>
              <a:rPr lang="el-GR" dirty="0"/>
              <a:t>" στις ΗΠΑ. Χρησιμοποίησε τον όρο "θεραπεία έργου" (</a:t>
            </a:r>
            <a:r>
              <a:rPr lang="el-GR" dirty="0" err="1"/>
              <a:t>occupation</a:t>
            </a:r>
            <a:r>
              <a:rPr lang="el-GR" dirty="0"/>
              <a:t> </a:t>
            </a:r>
            <a:r>
              <a:rPr lang="el-GR" dirty="0" err="1"/>
              <a:t>treatment</a:t>
            </a:r>
            <a:r>
              <a:rPr lang="el-GR" dirty="0"/>
              <a:t>) για να περιγράψει τη χρήση </a:t>
            </a:r>
            <a:r>
              <a:rPr lang="el-GR" dirty="0" err="1"/>
              <a:t>στοχευμένων</a:t>
            </a:r>
            <a:r>
              <a:rPr lang="el-GR" dirty="0"/>
              <a:t> δραστηριοτήτων (όπως η ζωγραφική, το ράψιμο, και η χειροτεχνία) για τη θεραπεία ασθενών, ιδιαίτερα σε ψυχιατρικά ιδρύματα (</a:t>
            </a:r>
            <a:r>
              <a:rPr lang="el-GR" dirty="0" err="1"/>
              <a:t>Dunton</a:t>
            </a:r>
            <a:r>
              <a:rPr lang="el-GR" dirty="0"/>
              <a:t>, 1915). Ο </a:t>
            </a:r>
            <a:r>
              <a:rPr lang="el-GR" dirty="0" err="1"/>
              <a:t>Dunton</a:t>
            </a:r>
            <a:r>
              <a:rPr lang="el-GR" dirty="0"/>
              <a:t> πίστευε ότι οι δραστηριότητες αυτές έδιναν στους ασθενείς σκοπό και δομή, βοηθώντας τους να ανακτήσουν την αίσθηση της αυτοεκτίμησης και της λειτουργικότητάς τους.</a:t>
            </a:r>
          </a:p>
          <a:p>
            <a:endParaRPr lang="el-GR" dirty="0"/>
          </a:p>
        </p:txBody>
      </p:sp>
    </p:spTree>
    <p:extLst>
      <p:ext uri="{BB962C8B-B14F-4D97-AF65-F5344CB8AC3E}">
        <p14:creationId xmlns:p14="http://schemas.microsoft.com/office/powerpoint/2010/main" val="4014490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E85A7641-F7CE-4B13-89BC-B06F358E53E5}"/>
              </a:ext>
            </a:extLst>
          </p:cNvPr>
          <p:cNvSpPr>
            <a:spLocks noGrp="1"/>
          </p:cNvSpPr>
          <p:nvPr>
            <p:ph idx="1"/>
          </p:nvPr>
        </p:nvSpPr>
        <p:spPr>
          <a:xfrm>
            <a:off x="748145" y="98624"/>
            <a:ext cx="11118273" cy="6759375"/>
          </a:xfrm>
        </p:spPr>
        <p:txBody>
          <a:bodyPr/>
          <a:lstStyle/>
          <a:p>
            <a:r>
              <a:rPr lang="el-GR" sz="2400" b="1" u="sng" dirty="0"/>
              <a:t>Ηθική και ακεραιότητα: </a:t>
            </a:r>
            <a:r>
              <a:rPr lang="el-GR" dirty="0"/>
              <a:t>Οι </a:t>
            </a:r>
            <a:r>
              <a:rPr lang="el-GR" dirty="0" err="1"/>
              <a:t>εργοθεραπευτές</a:t>
            </a:r>
            <a:r>
              <a:rPr lang="el-GR" dirty="0"/>
              <a:t> πρέπει να δρουν με ηθική και ακεραιότητα, βάζοντας το καλό του </a:t>
            </a:r>
            <a:r>
              <a:rPr lang="el-GR" dirty="0" err="1"/>
              <a:t>θεραπευόμενου</a:t>
            </a:r>
            <a:r>
              <a:rPr lang="el-GR" dirty="0"/>
              <a:t> πάνω από οποιοδήποτε προσωπικό συμφέρον. Η διαφάνεια και η δέσμευση προς το κοινό καλό αποτελούν ακρογωνιαίους λίθους του κώδικα δεοντολογίας (AOTA, 2020).</a:t>
            </a:r>
            <a:r>
              <a:rPr lang="el-GR" b="1" dirty="0"/>
              <a:t> </a:t>
            </a:r>
          </a:p>
          <a:p>
            <a:r>
              <a:rPr lang="el-GR" sz="2400" b="1" u="sng" dirty="0"/>
              <a:t>Αυτογνωσία και αναγνώριση </a:t>
            </a:r>
            <a:r>
              <a:rPr lang="el-GR" sz="2400" b="1" u="sng" dirty="0" err="1"/>
              <a:t>μεροληψιών</a:t>
            </a:r>
            <a:r>
              <a:rPr lang="el-GR" dirty="0"/>
              <a:t>: Η ικανότητα να αναγνωρίζει κανείς τις δικές του προκαταλήψεις είναι απαραίτητη για έναν </a:t>
            </a:r>
            <a:r>
              <a:rPr lang="el-GR" dirty="0" err="1"/>
              <a:t>εργοθεραπευτή</a:t>
            </a:r>
            <a:r>
              <a:rPr lang="el-GR" dirty="0"/>
              <a:t>. Αυτή η συνειδητοποίηση επιτρέπει την παροχή ουδέτερης και δίκαιης φροντίδας, χωρίς να επηρεάζεται από προσωπικές προτιμήσεις ή προκαταλήψεις (</a:t>
            </a:r>
            <a:r>
              <a:rPr lang="el-GR" dirty="0" err="1"/>
              <a:t>Katz</a:t>
            </a:r>
            <a:r>
              <a:rPr lang="el-GR" dirty="0"/>
              <a:t>, 2019)</a:t>
            </a:r>
          </a:p>
          <a:p>
            <a:r>
              <a:rPr lang="el-GR" sz="2400" b="1" u="sng" dirty="0"/>
              <a:t>Δεξιότητες επίλυσης προβλήματος και δημιουργική σκέψη</a:t>
            </a:r>
            <a:r>
              <a:rPr lang="el-GR" sz="2400" u="sng" dirty="0"/>
              <a:t>: </a:t>
            </a:r>
            <a:r>
              <a:rPr lang="el-GR" dirty="0"/>
              <a:t>Ο </a:t>
            </a:r>
            <a:r>
              <a:rPr lang="el-GR" dirty="0" err="1"/>
              <a:t>εργοθεραπευτής</a:t>
            </a:r>
            <a:r>
              <a:rPr lang="el-GR" dirty="0"/>
              <a:t> πρέπει να είναι ικανός να αντιμετωπίζει πολύπλοκες προκλήσεις μέσω κριτικής και δημιουργικής σκέψης. Η ανάπτυξη εξατομικευμένων θεραπευτικών παρεμβάσεων απαιτεί ευελιξία και πρωτοτυπία (</a:t>
            </a:r>
            <a:r>
              <a:rPr lang="el-GR" dirty="0" err="1"/>
              <a:t>Trew</a:t>
            </a:r>
            <a:r>
              <a:rPr lang="el-GR" dirty="0"/>
              <a:t> &amp; </a:t>
            </a:r>
            <a:r>
              <a:rPr lang="el-GR" dirty="0" err="1"/>
              <a:t>Whiteford</a:t>
            </a:r>
            <a:r>
              <a:rPr lang="el-GR" dirty="0"/>
              <a:t>, 2021).</a:t>
            </a:r>
          </a:p>
          <a:p>
            <a:r>
              <a:rPr lang="el-GR" sz="2400" b="1" u="sng" dirty="0"/>
              <a:t>Ευελιξία και προσαρμοστικότητα</a:t>
            </a:r>
            <a:r>
              <a:rPr lang="el-GR" sz="2400" u="sng" dirty="0"/>
              <a:t>: </a:t>
            </a:r>
            <a:r>
              <a:rPr lang="el-GR" dirty="0"/>
              <a:t>Το θεραπευτικό πλαίσιο αλλάζει συνεχώς, ανάλογα με τις ανάγκες των θεραπευόμενων. Ένας καλός </a:t>
            </a:r>
            <a:r>
              <a:rPr lang="el-GR" dirty="0" err="1"/>
              <a:t>εργοθεραπευτής</a:t>
            </a:r>
            <a:r>
              <a:rPr lang="el-GR" dirty="0"/>
              <a:t> πρέπει να είναι σε θέση να προσαρμόζεται γρήγορα στις νέες συνθήκες και να προσαρμόζει τις προσεγγίσεις του αναλόγως (WFOT, 2021).</a:t>
            </a:r>
          </a:p>
          <a:p>
            <a:endParaRPr lang="el-GR" dirty="0"/>
          </a:p>
        </p:txBody>
      </p:sp>
    </p:spTree>
    <p:extLst>
      <p:ext uri="{BB962C8B-B14F-4D97-AF65-F5344CB8AC3E}">
        <p14:creationId xmlns:p14="http://schemas.microsoft.com/office/powerpoint/2010/main" val="1935563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5502BD4-4021-45CC-A1F5-B6149AFA7DC9}"/>
              </a:ext>
            </a:extLst>
          </p:cNvPr>
          <p:cNvSpPr>
            <a:spLocks noGrp="1"/>
          </p:cNvSpPr>
          <p:nvPr>
            <p:ph type="title"/>
          </p:nvPr>
        </p:nvSpPr>
        <p:spPr/>
        <p:txBody>
          <a:bodyPr/>
          <a:lstStyle/>
          <a:p>
            <a:r>
              <a:rPr lang="el-GR" dirty="0"/>
              <a:t>Ηθική Θεραπεία (</a:t>
            </a:r>
            <a:r>
              <a:rPr lang="en-US" dirty="0"/>
              <a:t>Moral Treatment)</a:t>
            </a:r>
            <a:endParaRPr lang="el-GR" dirty="0"/>
          </a:p>
        </p:txBody>
      </p:sp>
      <p:sp>
        <p:nvSpPr>
          <p:cNvPr id="3" name="Θέση περιεχομένου 2">
            <a:extLst>
              <a:ext uri="{FF2B5EF4-FFF2-40B4-BE49-F238E27FC236}">
                <a16:creationId xmlns:a16="http://schemas.microsoft.com/office/drawing/2014/main" id="{934092BA-405A-4210-8F8F-959119E40AC2}"/>
              </a:ext>
            </a:extLst>
          </p:cNvPr>
          <p:cNvSpPr>
            <a:spLocks noGrp="1"/>
          </p:cNvSpPr>
          <p:nvPr>
            <p:ph idx="1"/>
          </p:nvPr>
        </p:nvSpPr>
        <p:spPr/>
        <p:txBody>
          <a:bodyPr/>
          <a:lstStyle/>
          <a:p>
            <a:r>
              <a:rPr lang="el-GR" dirty="0"/>
              <a:t>Όπως συζητήθηκε και προηγουμένως, η ηθική θεραπεία ήταν το πρώτο οργανωμένο κίνημα που χρησιμοποίησε ανθρώπινες, ηθικές πρακτικές στη θεραπεία των νοητικά διαταραγμένων ατόμων. Η φροντίδα βασιζόταν στη συμπόνια, τη λογική, και την παροχή ευκαιριών για κοινωνική αλληλεπίδραση και εργασιακή απασχόληση, αποσκοπώντας στη βελτίωση της ψυχικής υγείας των ασθενών (</a:t>
            </a:r>
            <a:r>
              <a:rPr lang="el-GR" dirty="0" err="1"/>
              <a:t>Foucault</a:t>
            </a:r>
            <a:r>
              <a:rPr lang="el-GR" dirty="0"/>
              <a:t>, 2006).</a:t>
            </a:r>
          </a:p>
        </p:txBody>
      </p:sp>
    </p:spTree>
    <p:extLst>
      <p:ext uri="{BB962C8B-B14F-4D97-AF65-F5344CB8AC3E}">
        <p14:creationId xmlns:p14="http://schemas.microsoft.com/office/powerpoint/2010/main" val="4007723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19E1CEB-8C66-4027-9F8C-2104190BCB73}"/>
              </a:ext>
            </a:extLst>
          </p:cNvPr>
          <p:cNvSpPr>
            <a:spLocks noGrp="1"/>
          </p:cNvSpPr>
          <p:nvPr>
            <p:ph type="title"/>
          </p:nvPr>
        </p:nvSpPr>
        <p:spPr/>
        <p:txBody>
          <a:bodyPr/>
          <a:lstStyle/>
          <a:p>
            <a:r>
              <a:rPr lang="el-GR" dirty="0"/>
              <a:t>5. </a:t>
            </a:r>
            <a:r>
              <a:rPr lang="el-GR" b="1" dirty="0"/>
              <a:t>Θεραπεία Εργασίας (</a:t>
            </a:r>
            <a:r>
              <a:rPr lang="el-GR" b="1" dirty="0" err="1"/>
              <a:t>Work</a:t>
            </a:r>
            <a:r>
              <a:rPr lang="el-GR" b="1" dirty="0"/>
              <a:t> </a:t>
            </a:r>
            <a:r>
              <a:rPr lang="el-GR" b="1" dirty="0" err="1"/>
              <a:t>Cure</a:t>
            </a:r>
            <a:r>
              <a:rPr lang="el-GR" b="1" dirty="0"/>
              <a:t>)</a:t>
            </a:r>
            <a:endParaRPr lang="el-GR" dirty="0"/>
          </a:p>
        </p:txBody>
      </p:sp>
      <p:sp>
        <p:nvSpPr>
          <p:cNvPr id="3" name="Θέση περιεχομένου 2">
            <a:extLst>
              <a:ext uri="{FF2B5EF4-FFF2-40B4-BE49-F238E27FC236}">
                <a16:creationId xmlns:a16="http://schemas.microsoft.com/office/drawing/2014/main" id="{B8DDA442-A703-417E-A06C-BB650206C896}"/>
              </a:ext>
            </a:extLst>
          </p:cNvPr>
          <p:cNvSpPr>
            <a:spLocks noGrp="1"/>
          </p:cNvSpPr>
          <p:nvPr>
            <p:ph idx="1"/>
          </p:nvPr>
        </p:nvSpPr>
        <p:spPr>
          <a:xfrm>
            <a:off x="1018309" y="1392382"/>
            <a:ext cx="10307782" cy="5465618"/>
          </a:xfrm>
        </p:spPr>
        <p:txBody>
          <a:bodyPr>
            <a:normAutofit/>
          </a:bodyPr>
          <a:lstStyle/>
          <a:p>
            <a:r>
              <a:rPr lang="el-GR" sz="2400" dirty="0"/>
              <a:t>Ο όρος "θεραπεία εργασίας" (</a:t>
            </a:r>
            <a:r>
              <a:rPr lang="el-GR" sz="2400" dirty="0" err="1"/>
              <a:t>work</a:t>
            </a:r>
            <a:r>
              <a:rPr lang="el-GR" sz="2400" dirty="0"/>
              <a:t> </a:t>
            </a:r>
            <a:r>
              <a:rPr lang="el-GR" sz="2400" dirty="0" err="1"/>
              <a:t>cure</a:t>
            </a:r>
            <a:r>
              <a:rPr lang="el-GR" sz="2400" dirty="0"/>
              <a:t>) εισήχθη στις αρχές του 20ού αιώνα και διαφέρει από την προηγούμενη "θεραπεία ανάπαυσης" (</a:t>
            </a:r>
            <a:r>
              <a:rPr lang="el-GR" sz="2400" dirty="0" err="1"/>
              <a:t>rest</a:t>
            </a:r>
            <a:r>
              <a:rPr lang="el-GR" sz="2400" dirty="0"/>
              <a:t> </a:t>
            </a:r>
            <a:r>
              <a:rPr lang="el-GR" sz="2400" dirty="0" err="1"/>
              <a:t>cure</a:t>
            </a:r>
            <a:r>
              <a:rPr lang="el-GR" sz="2400" dirty="0"/>
              <a:t>), η οποία συνιστούσε ακινησία και ανάπαυση για τη θεραπεία ψυχικών και σωματικών προβλημάτων. Αντίθετα, η "θεραπεία εργασίας" πρότεινε την ενεργό απασχόληση σε εργασίες ως μέσο αποκατάστασης. Η προσέγγιση αυτή χρησιμοποιήθηκε ιδιαίτερα για την αποκατάσταση τραυματισμένων στρατιωτών και ατόμων με ψυχικές διαταραχές, βοηθώντας τους να ανακτήσουν την αίσθηση της αξίας και του σκοπού μέσω της εργασίας (</a:t>
            </a:r>
            <a:r>
              <a:rPr lang="el-GR" sz="2400" dirty="0" err="1"/>
              <a:t>Scull</a:t>
            </a:r>
            <a:r>
              <a:rPr lang="el-GR" sz="2400" dirty="0"/>
              <a:t>, 2015).</a:t>
            </a:r>
          </a:p>
        </p:txBody>
      </p:sp>
    </p:spTree>
    <p:extLst>
      <p:ext uri="{BB962C8B-B14F-4D97-AF65-F5344CB8AC3E}">
        <p14:creationId xmlns:p14="http://schemas.microsoft.com/office/powerpoint/2010/main" val="7502881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D8D689F-B3A4-46AE-9694-287CF639CC2F}"/>
              </a:ext>
            </a:extLst>
          </p:cNvPr>
          <p:cNvSpPr>
            <a:spLocks noGrp="1"/>
          </p:cNvSpPr>
          <p:nvPr>
            <p:ph type="title"/>
          </p:nvPr>
        </p:nvSpPr>
        <p:spPr/>
        <p:txBody>
          <a:bodyPr/>
          <a:lstStyle/>
          <a:p>
            <a:r>
              <a:rPr lang="en-US" dirty="0"/>
              <a:t>6. </a:t>
            </a:r>
            <a:r>
              <a:rPr lang="en-US" b="1" dirty="0"/>
              <a:t>Occupational Therapy – </a:t>
            </a:r>
            <a:r>
              <a:rPr lang="el-GR" b="1" dirty="0"/>
              <a:t>Πρόταση από τον </a:t>
            </a:r>
            <a:r>
              <a:rPr lang="en-US" b="1" dirty="0"/>
              <a:t>George Edward Barton</a:t>
            </a:r>
            <a:endParaRPr lang="el-GR" dirty="0"/>
          </a:p>
        </p:txBody>
      </p:sp>
      <p:sp>
        <p:nvSpPr>
          <p:cNvPr id="3" name="Θέση περιεχομένου 2">
            <a:extLst>
              <a:ext uri="{FF2B5EF4-FFF2-40B4-BE49-F238E27FC236}">
                <a16:creationId xmlns:a16="http://schemas.microsoft.com/office/drawing/2014/main" id="{EA3BB837-C623-46BB-ADCE-B910CDFD5791}"/>
              </a:ext>
            </a:extLst>
          </p:cNvPr>
          <p:cNvSpPr>
            <a:spLocks noGrp="1"/>
          </p:cNvSpPr>
          <p:nvPr>
            <p:ph idx="1"/>
          </p:nvPr>
        </p:nvSpPr>
        <p:spPr/>
        <p:txBody>
          <a:bodyPr>
            <a:normAutofit fontScale="92500"/>
          </a:bodyPr>
          <a:lstStyle/>
          <a:p>
            <a:r>
              <a:rPr lang="el-GR" dirty="0"/>
              <a:t>Ο όρος "</a:t>
            </a:r>
            <a:r>
              <a:rPr lang="el-GR" dirty="0" err="1"/>
              <a:t>occupational</a:t>
            </a:r>
            <a:r>
              <a:rPr lang="el-GR" dirty="0"/>
              <a:t> </a:t>
            </a:r>
            <a:r>
              <a:rPr lang="el-GR" dirty="0" err="1"/>
              <a:t>therapy</a:t>
            </a:r>
            <a:r>
              <a:rPr lang="el-GR" dirty="0"/>
              <a:t>" (εργοθεραπεία) προτάθηκε από τον </a:t>
            </a:r>
            <a:r>
              <a:rPr lang="el-GR" b="1" dirty="0" err="1"/>
              <a:t>George</a:t>
            </a:r>
            <a:r>
              <a:rPr lang="el-GR" b="1" dirty="0"/>
              <a:t> </a:t>
            </a:r>
            <a:r>
              <a:rPr lang="el-GR" b="1" dirty="0" err="1"/>
              <a:t>Edward</a:t>
            </a:r>
            <a:r>
              <a:rPr lang="el-GR" b="1" dirty="0"/>
              <a:t> </a:t>
            </a:r>
            <a:r>
              <a:rPr lang="el-GR" b="1" dirty="0" err="1"/>
              <a:t>Barton</a:t>
            </a:r>
            <a:r>
              <a:rPr lang="el-GR" dirty="0"/>
              <a:t>, έναν αρχιτέκτονα που είχε προσωπική εμπειρία με την αναπηρία και την αποκατάσταση. Ο </a:t>
            </a:r>
            <a:r>
              <a:rPr lang="el-GR" dirty="0" err="1"/>
              <a:t>Barton</a:t>
            </a:r>
            <a:r>
              <a:rPr lang="el-GR" dirty="0"/>
              <a:t>, αφού υποβλήθηκε σε θεραπεία για μια δική του σωματική αδυναμία, συνειδητοποίησε τη σημασία της απασχόλησης για την αποκατάσταση της σωματικής και ψυχικής υγείας. Το 1917, πρότεινε τη χρήση του όρου "</a:t>
            </a:r>
            <a:r>
              <a:rPr lang="el-GR" dirty="0" err="1"/>
              <a:t>occupational</a:t>
            </a:r>
            <a:r>
              <a:rPr lang="el-GR" dirty="0"/>
              <a:t> </a:t>
            </a:r>
            <a:r>
              <a:rPr lang="el-GR" dirty="0" err="1"/>
              <a:t>therapy</a:t>
            </a:r>
            <a:r>
              <a:rPr lang="el-GR" dirty="0"/>
              <a:t>" για να περιγράψει τις θεραπείες που χρησιμοποιούσαν εργασιακές δραστηριότητες για τη βελτίωση της λειτουργικότητας των ατόμων (</a:t>
            </a:r>
            <a:r>
              <a:rPr lang="el-GR" dirty="0" err="1"/>
              <a:t>Barton</a:t>
            </a:r>
            <a:r>
              <a:rPr lang="el-GR" dirty="0"/>
              <a:t>, 1917). Από τότε, ο όρος έγινε ο επίσημος και πιο ευρέως χρησιμοποιούμενος για το επάγγελμα της </a:t>
            </a:r>
            <a:r>
              <a:rPr lang="el-GR" dirty="0" err="1"/>
              <a:t>εργοθεραπείας</a:t>
            </a:r>
            <a:r>
              <a:rPr lang="el-GR" dirty="0"/>
              <a:t>.</a:t>
            </a:r>
          </a:p>
        </p:txBody>
      </p:sp>
    </p:spTree>
    <p:extLst>
      <p:ext uri="{BB962C8B-B14F-4D97-AF65-F5344CB8AC3E}">
        <p14:creationId xmlns:p14="http://schemas.microsoft.com/office/powerpoint/2010/main" val="42860071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89B9580B-B5EE-4F7C-A603-FA041E43876B}"/>
              </a:ext>
            </a:extLst>
          </p:cNvPr>
          <p:cNvSpPr>
            <a:spLocks noGrp="1" noChangeArrowheads="1"/>
          </p:cNvSpPr>
          <p:nvPr>
            <p:ph idx="1"/>
          </p:nvPr>
        </p:nvSpPr>
        <p:spPr bwMode="auto">
          <a:xfrm>
            <a:off x="914400" y="2619870"/>
            <a:ext cx="9655739"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800" b="0" i="0" u="none" strike="noStrike" cap="none" normalizeH="0" baseline="0" dirty="0" err="1">
                <a:ln>
                  <a:noFill/>
                </a:ln>
                <a:solidFill>
                  <a:schemeClr val="tx1"/>
                </a:solidFill>
                <a:effectLst/>
                <a:latin typeface="Arial" panose="020B0604020202020204" pitchFamily="34" charset="0"/>
              </a:rPr>
              <a:t>Barton</a:t>
            </a:r>
            <a:r>
              <a:rPr kumimoji="0" lang="el-GR" altLang="el-GR" sz="1800" b="0" i="0" u="none" strike="noStrike" cap="none" normalizeH="0" baseline="0" dirty="0">
                <a:ln>
                  <a:noFill/>
                </a:ln>
                <a:solidFill>
                  <a:schemeClr val="tx1"/>
                </a:solidFill>
                <a:effectLst/>
                <a:latin typeface="Arial" panose="020B0604020202020204" pitchFamily="34" charset="0"/>
              </a:rPr>
              <a:t>, G. E. (1917). </a:t>
            </a:r>
            <a:r>
              <a:rPr kumimoji="0" lang="el-GR" altLang="el-GR" sz="1800" b="0" i="1" u="none" strike="noStrike" cap="none" normalizeH="0" baseline="0" dirty="0" err="1">
                <a:ln>
                  <a:noFill/>
                </a:ln>
                <a:solidFill>
                  <a:schemeClr val="tx1"/>
                </a:solidFill>
                <a:effectLst/>
                <a:latin typeface="Arial" panose="020B0604020202020204" pitchFamily="34" charset="0"/>
              </a:rPr>
              <a:t>Teaching</a:t>
            </a:r>
            <a:r>
              <a:rPr kumimoji="0" lang="el-GR" altLang="el-GR" sz="1800" b="0" i="1" u="none" strike="noStrike" cap="none" normalizeH="0" baseline="0" dirty="0">
                <a:ln>
                  <a:noFill/>
                </a:ln>
                <a:solidFill>
                  <a:schemeClr val="tx1"/>
                </a:solidFill>
                <a:effectLst/>
                <a:latin typeface="Arial" panose="020B0604020202020204" pitchFamily="34" charset="0"/>
              </a:rPr>
              <a:t> the </a:t>
            </a:r>
            <a:r>
              <a:rPr kumimoji="0" lang="el-GR" altLang="el-GR" sz="1800" b="0" i="1" u="none" strike="noStrike" cap="none" normalizeH="0" baseline="0" dirty="0" err="1">
                <a:ln>
                  <a:noFill/>
                </a:ln>
                <a:solidFill>
                  <a:schemeClr val="tx1"/>
                </a:solidFill>
                <a:effectLst/>
                <a:latin typeface="Arial" panose="020B0604020202020204" pitchFamily="34" charset="0"/>
              </a:rPr>
              <a:t>sick</a:t>
            </a:r>
            <a:r>
              <a:rPr kumimoji="0" lang="el-GR" altLang="el-GR" sz="1800" b="0" i="1" u="none" strike="noStrike" cap="none" normalizeH="0" baseline="0" dirty="0">
                <a:ln>
                  <a:noFill/>
                </a:ln>
                <a:solidFill>
                  <a:schemeClr val="tx1"/>
                </a:solidFill>
                <a:effectLst/>
                <a:latin typeface="Arial" panose="020B0604020202020204" pitchFamily="34" charset="0"/>
              </a:rPr>
              <a:t>: A </a:t>
            </a:r>
            <a:r>
              <a:rPr kumimoji="0" lang="el-GR" altLang="el-GR" sz="1800" b="0" i="1" u="none" strike="noStrike" cap="none" normalizeH="0" baseline="0" dirty="0" err="1">
                <a:ln>
                  <a:noFill/>
                </a:ln>
                <a:solidFill>
                  <a:schemeClr val="tx1"/>
                </a:solidFill>
                <a:effectLst/>
                <a:latin typeface="Arial" panose="020B0604020202020204" pitchFamily="34" charset="0"/>
              </a:rPr>
              <a:t>manual</a:t>
            </a:r>
            <a:r>
              <a:rPr kumimoji="0" lang="el-GR" altLang="el-GR" sz="1800" b="0" i="1" u="none" strike="noStrike" cap="none" normalizeH="0" baseline="0" dirty="0">
                <a:ln>
                  <a:noFill/>
                </a:ln>
                <a:solidFill>
                  <a:schemeClr val="tx1"/>
                </a:solidFill>
                <a:effectLst/>
                <a:latin typeface="Arial" panose="020B0604020202020204" pitchFamily="34" charset="0"/>
              </a:rPr>
              <a:t> of </a:t>
            </a:r>
            <a:r>
              <a:rPr kumimoji="0" lang="el-GR" altLang="el-GR" sz="1800" b="0" i="1" u="none" strike="noStrike" cap="none" normalizeH="0" baseline="0" dirty="0" err="1">
                <a:ln>
                  <a:noFill/>
                </a:ln>
                <a:solidFill>
                  <a:schemeClr val="tx1"/>
                </a:solidFill>
                <a:effectLst/>
                <a:latin typeface="Arial" panose="020B0604020202020204" pitchFamily="34" charset="0"/>
              </a:rPr>
              <a:t>occupational</a:t>
            </a:r>
            <a:r>
              <a:rPr kumimoji="0" lang="el-GR" altLang="el-GR" sz="1800" b="0" i="1" u="none" strike="noStrike" cap="none" normalizeH="0" baseline="0" dirty="0">
                <a:ln>
                  <a:noFill/>
                </a:ln>
                <a:solidFill>
                  <a:schemeClr val="tx1"/>
                </a:solidFill>
                <a:effectLst/>
                <a:latin typeface="Arial" panose="020B0604020202020204" pitchFamily="34" charset="0"/>
              </a:rPr>
              <a:t> </a:t>
            </a:r>
            <a:r>
              <a:rPr kumimoji="0" lang="el-GR" altLang="el-GR" sz="1800" b="0" i="1" u="none" strike="noStrike" cap="none" normalizeH="0" baseline="0" dirty="0" err="1">
                <a:ln>
                  <a:noFill/>
                </a:ln>
                <a:solidFill>
                  <a:schemeClr val="tx1"/>
                </a:solidFill>
                <a:effectLst/>
                <a:latin typeface="Arial" panose="020B0604020202020204" pitchFamily="34" charset="0"/>
              </a:rPr>
              <a:t>therapy</a:t>
            </a:r>
            <a:r>
              <a:rPr kumimoji="0" lang="el-GR" altLang="el-GR" sz="1800" b="0" i="1" u="none" strike="noStrike" cap="none" normalizeH="0" baseline="0" dirty="0">
                <a:ln>
                  <a:noFill/>
                </a:ln>
                <a:solidFill>
                  <a:schemeClr val="tx1"/>
                </a:solidFill>
                <a:effectLst/>
                <a:latin typeface="Arial" panose="020B0604020202020204" pitchFamily="34" charset="0"/>
              </a:rPr>
              <a:t> and </a:t>
            </a:r>
            <a:r>
              <a:rPr kumimoji="0" lang="el-GR" altLang="el-GR" sz="1800" b="0" i="1" u="none" strike="noStrike" cap="none" normalizeH="0" baseline="0" dirty="0" err="1">
                <a:ln>
                  <a:noFill/>
                </a:ln>
                <a:solidFill>
                  <a:schemeClr val="tx1"/>
                </a:solidFill>
                <a:effectLst/>
                <a:latin typeface="Arial" panose="020B0604020202020204" pitchFamily="34" charset="0"/>
              </a:rPr>
              <a:t>reeducation</a:t>
            </a:r>
            <a:r>
              <a:rPr kumimoji="0" lang="el-GR" altLang="el-GR" sz="1800" b="0" i="0" u="none" strike="noStrike" cap="none" normalizeH="0" baseline="0" dirty="0">
                <a:ln>
                  <a:noFill/>
                </a:ln>
                <a:solidFill>
                  <a:schemeClr val="tx1"/>
                </a:solidFill>
                <a:effectLst/>
                <a:latin typeface="Arial" panose="020B0604020202020204" pitchFamily="34" charset="0"/>
              </a:rPr>
              <a:t>. </a:t>
            </a:r>
            <a:r>
              <a:rPr kumimoji="0" lang="el-GR" altLang="el-GR" sz="1800" b="0" i="0" u="none" strike="noStrike" cap="none" normalizeH="0" baseline="0" dirty="0" err="1">
                <a:ln>
                  <a:noFill/>
                </a:ln>
                <a:solidFill>
                  <a:schemeClr val="tx1"/>
                </a:solidFill>
                <a:effectLst/>
                <a:latin typeface="Arial" panose="020B0604020202020204" pitchFamily="34" charset="0"/>
              </a:rPr>
              <a:t>George</a:t>
            </a:r>
            <a:r>
              <a:rPr kumimoji="0" lang="el-GR" altLang="el-GR" sz="1800" b="0" i="0" u="none" strike="noStrike" cap="none" normalizeH="0" baseline="0" dirty="0">
                <a:ln>
                  <a:noFill/>
                </a:ln>
                <a:solidFill>
                  <a:schemeClr val="tx1"/>
                </a:solidFill>
                <a:effectLst/>
                <a:latin typeface="Arial" panose="020B0604020202020204" pitchFamily="34" charset="0"/>
              </a:rPr>
              <a:t> H. </a:t>
            </a:r>
            <a:r>
              <a:rPr kumimoji="0" lang="el-GR" altLang="el-GR" sz="1800" b="0" i="0" u="none" strike="noStrike" cap="none" normalizeH="0" baseline="0" dirty="0" err="1">
                <a:ln>
                  <a:noFill/>
                </a:ln>
                <a:solidFill>
                  <a:schemeClr val="tx1"/>
                </a:solidFill>
                <a:effectLst/>
                <a:latin typeface="Arial" panose="020B0604020202020204" pitchFamily="34" charset="0"/>
              </a:rPr>
              <a:t>Doran</a:t>
            </a:r>
            <a:r>
              <a:rPr kumimoji="0" lang="el-GR" altLang="el-GR" sz="1800" b="0" i="0" u="none" strike="noStrike" cap="none" normalizeH="0" baseline="0" dirty="0">
                <a:ln>
                  <a:noFill/>
                </a:ln>
                <a:solidFill>
                  <a:schemeClr val="tx1"/>
                </a:solidFill>
                <a:effectLst/>
                <a:latin typeface="Arial" panose="020B0604020202020204" pitchFamily="34" charset="0"/>
              </a:rPr>
              <a:t> </a:t>
            </a:r>
            <a:r>
              <a:rPr kumimoji="0" lang="el-GR" altLang="el-GR" sz="1800" b="0" i="0" u="none" strike="noStrike" cap="none" normalizeH="0" baseline="0" dirty="0" err="1">
                <a:ln>
                  <a:noFill/>
                </a:ln>
                <a:solidFill>
                  <a:schemeClr val="tx1"/>
                </a:solidFill>
                <a:effectLst/>
                <a:latin typeface="Arial" panose="020B0604020202020204" pitchFamily="34" charset="0"/>
              </a:rPr>
              <a:t>Company</a:t>
            </a:r>
            <a:r>
              <a:rPr kumimoji="0" lang="el-GR" altLang="el-GR" sz="1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800" b="0" i="0" u="none" strike="noStrike" cap="none" normalizeH="0" baseline="0" dirty="0" err="1">
                <a:ln>
                  <a:noFill/>
                </a:ln>
                <a:solidFill>
                  <a:schemeClr val="tx1"/>
                </a:solidFill>
                <a:effectLst/>
                <a:latin typeface="Arial" panose="020B0604020202020204" pitchFamily="34" charset="0"/>
              </a:rPr>
              <a:t>Dunton</a:t>
            </a:r>
            <a:r>
              <a:rPr kumimoji="0" lang="el-GR" altLang="el-GR" sz="1800" b="0" i="0" u="none" strike="noStrike" cap="none" normalizeH="0" baseline="0" dirty="0">
                <a:ln>
                  <a:noFill/>
                </a:ln>
                <a:solidFill>
                  <a:schemeClr val="tx1"/>
                </a:solidFill>
                <a:effectLst/>
                <a:latin typeface="Arial" panose="020B0604020202020204" pitchFamily="34" charset="0"/>
              </a:rPr>
              <a:t>, W. R. (1915). </a:t>
            </a:r>
            <a:r>
              <a:rPr kumimoji="0" lang="el-GR" altLang="el-GR" sz="1800" b="0" i="1" u="none" strike="noStrike" cap="none" normalizeH="0" baseline="0" dirty="0" err="1">
                <a:ln>
                  <a:noFill/>
                </a:ln>
                <a:solidFill>
                  <a:schemeClr val="tx1"/>
                </a:solidFill>
                <a:effectLst/>
                <a:latin typeface="Arial" panose="020B0604020202020204" pitchFamily="34" charset="0"/>
              </a:rPr>
              <a:t>Occupational</a:t>
            </a:r>
            <a:r>
              <a:rPr kumimoji="0" lang="el-GR" altLang="el-GR" sz="1800" b="0" i="1" u="none" strike="noStrike" cap="none" normalizeH="0" baseline="0" dirty="0">
                <a:ln>
                  <a:noFill/>
                </a:ln>
                <a:solidFill>
                  <a:schemeClr val="tx1"/>
                </a:solidFill>
                <a:effectLst/>
                <a:latin typeface="Arial" panose="020B0604020202020204" pitchFamily="34" charset="0"/>
              </a:rPr>
              <a:t> </a:t>
            </a:r>
            <a:r>
              <a:rPr kumimoji="0" lang="el-GR" altLang="el-GR" sz="1800" b="0" i="1" u="none" strike="noStrike" cap="none" normalizeH="0" baseline="0" dirty="0" err="1">
                <a:ln>
                  <a:noFill/>
                </a:ln>
                <a:solidFill>
                  <a:schemeClr val="tx1"/>
                </a:solidFill>
                <a:effectLst/>
                <a:latin typeface="Arial" panose="020B0604020202020204" pitchFamily="34" charset="0"/>
              </a:rPr>
              <a:t>therapy</a:t>
            </a:r>
            <a:r>
              <a:rPr kumimoji="0" lang="el-GR" altLang="el-GR" sz="1800" b="0" i="1" u="none" strike="noStrike" cap="none" normalizeH="0" baseline="0" dirty="0">
                <a:ln>
                  <a:noFill/>
                </a:ln>
                <a:solidFill>
                  <a:schemeClr val="tx1"/>
                </a:solidFill>
                <a:effectLst/>
                <a:latin typeface="Arial" panose="020B0604020202020204" pitchFamily="34" charset="0"/>
              </a:rPr>
              <a:t>: A </a:t>
            </a:r>
            <a:r>
              <a:rPr kumimoji="0" lang="el-GR" altLang="el-GR" sz="1800" b="0" i="1" u="none" strike="noStrike" cap="none" normalizeH="0" baseline="0" dirty="0" err="1">
                <a:ln>
                  <a:noFill/>
                </a:ln>
                <a:solidFill>
                  <a:schemeClr val="tx1"/>
                </a:solidFill>
                <a:effectLst/>
                <a:latin typeface="Arial" panose="020B0604020202020204" pitchFamily="34" charset="0"/>
              </a:rPr>
              <a:t>manual</a:t>
            </a:r>
            <a:r>
              <a:rPr kumimoji="0" lang="el-GR" altLang="el-GR" sz="1800" b="0" i="1" u="none" strike="noStrike" cap="none" normalizeH="0" baseline="0" dirty="0">
                <a:ln>
                  <a:noFill/>
                </a:ln>
                <a:solidFill>
                  <a:schemeClr val="tx1"/>
                </a:solidFill>
                <a:effectLst/>
                <a:latin typeface="Arial" panose="020B0604020202020204" pitchFamily="34" charset="0"/>
              </a:rPr>
              <a:t> for </a:t>
            </a:r>
            <a:r>
              <a:rPr kumimoji="0" lang="el-GR" altLang="el-GR" sz="1800" b="0" i="1" u="none" strike="noStrike" cap="none" normalizeH="0" baseline="0" dirty="0" err="1">
                <a:ln>
                  <a:noFill/>
                </a:ln>
                <a:solidFill>
                  <a:schemeClr val="tx1"/>
                </a:solidFill>
                <a:effectLst/>
                <a:latin typeface="Arial" panose="020B0604020202020204" pitchFamily="34" charset="0"/>
              </a:rPr>
              <a:t>nurses</a:t>
            </a:r>
            <a:r>
              <a:rPr kumimoji="0" lang="el-GR" altLang="el-GR" sz="1800" b="0" i="0" u="none" strike="noStrike" cap="none" normalizeH="0" baseline="0" dirty="0">
                <a:ln>
                  <a:noFill/>
                </a:ln>
                <a:solidFill>
                  <a:schemeClr val="tx1"/>
                </a:solidFill>
                <a:effectLst/>
                <a:latin typeface="Arial" panose="020B0604020202020204" pitchFamily="34" charset="0"/>
              </a:rPr>
              <a:t>. </a:t>
            </a:r>
            <a:r>
              <a:rPr kumimoji="0" lang="el-GR" altLang="el-GR" sz="1800" b="0" i="0" u="none" strike="noStrike" cap="none" normalizeH="0" baseline="0" dirty="0" err="1">
                <a:ln>
                  <a:noFill/>
                </a:ln>
                <a:solidFill>
                  <a:schemeClr val="tx1"/>
                </a:solidFill>
                <a:effectLst/>
                <a:latin typeface="Arial" panose="020B0604020202020204" pitchFamily="34" charset="0"/>
              </a:rPr>
              <a:t>Macmillan</a:t>
            </a:r>
            <a:r>
              <a:rPr kumimoji="0" lang="el-GR" altLang="el-GR" sz="1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800" b="0" i="0" u="none" strike="noStrike" cap="none" normalizeH="0" baseline="0" dirty="0" err="1">
                <a:ln>
                  <a:noFill/>
                </a:ln>
                <a:solidFill>
                  <a:schemeClr val="tx1"/>
                </a:solidFill>
                <a:effectLst/>
                <a:latin typeface="Arial" panose="020B0604020202020204" pitchFamily="34" charset="0"/>
              </a:rPr>
              <a:t>Foucault</a:t>
            </a:r>
            <a:r>
              <a:rPr kumimoji="0" lang="el-GR" altLang="el-GR" sz="1800" b="0" i="0" u="none" strike="noStrike" cap="none" normalizeH="0" baseline="0" dirty="0">
                <a:ln>
                  <a:noFill/>
                </a:ln>
                <a:solidFill>
                  <a:schemeClr val="tx1"/>
                </a:solidFill>
                <a:effectLst/>
                <a:latin typeface="Arial" panose="020B0604020202020204" pitchFamily="34" charset="0"/>
              </a:rPr>
              <a:t>, M. (2006). </a:t>
            </a:r>
            <a:r>
              <a:rPr kumimoji="0" lang="el-GR" altLang="el-GR" sz="1800" b="0" i="1" u="none" strike="noStrike" cap="none" normalizeH="0" baseline="0" dirty="0" err="1">
                <a:ln>
                  <a:noFill/>
                </a:ln>
                <a:solidFill>
                  <a:schemeClr val="tx1"/>
                </a:solidFill>
                <a:effectLst/>
                <a:latin typeface="Arial" panose="020B0604020202020204" pitchFamily="34" charset="0"/>
              </a:rPr>
              <a:t>Madness</a:t>
            </a:r>
            <a:r>
              <a:rPr kumimoji="0" lang="el-GR" altLang="el-GR" sz="1800" b="0" i="1" u="none" strike="noStrike" cap="none" normalizeH="0" baseline="0" dirty="0">
                <a:ln>
                  <a:noFill/>
                </a:ln>
                <a:solidFill>
                  <a:schemeClr val="tx1"/>
                </a:solidFill>
                <a:effectLst/>
                <a:latin typeface="Arial" panose="020B0604020202020204" pitchFamily="34" charset="0"/>
              </a:rPr>
              <a:t> and </a:t>
            </a:r>
            <a:r>
              <a:rPr kumimoji="0" lang="el-GR" altLang="el-GR" sz="1800" b="0" i="1" u="none" strike="noStrike" cap="none" normalizeH="0" baseline="0" dirty="0" err="1">
                <a:ln>
                  <a:noFill/>
                </a:ln>
                <a:solidFill>
                  <a:schemeClr val="tx1"/>
                </a:solidFill>
                <a:effectLst/>
                <a:latin typeface="Arial" panose="020B0604020202020204" pitchFamily="34" charset="0"/>
              </a:rPr>
              <a:t>civilization</a:t>
            </a:r>
            <a:r>
              <a:rPr kumimoji="0" lang="el-GR" altLang="el-GR" sz="1800" b="0" i="1" u="none" strike="noStrike" cap="none" normalizeH="0" baseline="0" dirty="0">
                <a:ln>
                  <a:noFill/>
                </a:ln>
                <a:solidFill>
                  <a:schemeClr val="tx1"/>
                </a:solidFill>
                <a:effectLst/>
                <a:latin typeface="Arial" panose="020B0604020202020204" pitchFamily="34" charset="0"/>
              </a:rPr>
              <a:t>: A </a:t>
            </a:r>
            <a:r>
              <a:rPr kumimoji="0" lang="el-GR" altLang="el-GR" sz="1800" b="0" i="1" u="none" strike="noStrike" cap="none" normalizeH="0" baseline="0" dirty="0" err="1">
                <a:ln>
                  <a:noFill/>
                </a:ln>
                <a:solidFill>
                  <a:schemeClr val="tx1"/>
                </a:solidFill>
                <a:effectLst/>
                <a:latin typeface="Arial" panose="020B0604020202020204" pitchFamily="34" charset="0"/>
              </a:rPr>
              <a:t>history</a:t>
            </a:r>
            <a:r>
              <a:rPr kumimoji="0" lang="el-GR" altLang="el-GR" sz="1800" b="0" i="1" u="none" strike="noStrike" cap="none" normalizeH="0" baseline="0" dirty="0">
                <a:ln>
                  <a:noFill/>
                </a:ln>
                <a:solidFill>
                  <a:schemeClr val="tx1"/>
                </a:solidFill>
                <a:effectLst/>
                <a:latin typeface="Arial" panose="020B0604020202020204" pitchFamily="34" charset="0"/>
              </a:rPr>
              <a:t> of </a:t>
            </a:r>
            <a:r>
              <a:rPr kumimoji="0" lang="el-GR" altLang="el-GR" sz="1800" b="0" i="1" u="none" strike="noStrike" cap="none" normalizeH="0" baseline="0" dirty="0" err="1">
                <a:ln>
                  <a:noFill/>
                </a:ln>
                <a:solidFill>
                  <a:schemeClr val="tx1"/>
                </a:solidFill>
                <a:effectLst/>
                <a:latin typeface="Arial" panose="020B0604020202020204" pitchFamily="34" charset="0"/>
              </a:rPr>
              <a:t>insanity</a:t>
            </a:r>
            <a:r>
              <a:rPr kumimoji="0" lang="el-GR" altLang="el-GR" sz="1800" b="0" i="1" u="none" strike="noStrike" cap="none" normalizeH="0" baseline="0" dirty="0">
                <a:ln>
                  <a:noFill/>
                </a:ln>
                <a:solidFill>
                  <a:schemeClr val="tx1"/>
                </a:solidFill>
                <a:effectLst/>
                <a:latin typeface="Arial" panose="020B0604020202020204" pitchFamily="34" charset="0"/>
              </a:rPr>
              <a:t> in the </a:t>
            </a:r>
            <a:r>
              <a:rPr kumimoji="0" lang="el-GR" altLang="el-GR" sz="1800" b="0" i="1" u="none" strike="noStrike" cap="none" normalizeH="0" baseline="0" dirty="0" err="1">
                <a:ln>
                  <a:noFill/>
                </a:ln>
                <a:solidFill>
                  <a:schemeClr val="tx1"/>
                </a:solidFill>
                <a:effectLst/>
                <a:latin typeface="Arial" panose="020B0604020202020204" pitchFamily="34" charset="0"/>
              </a:rPr>
              <a:t>age</a:t>
            </a:r>
            <a:r>
              <a:rPr kumimoji="0" lang="el-GR" altLang="el-GR" sz="1800" b="0" i="1" u="none" strike="noStrike" cap="none" normalizeH="0" baseline="0" dirty="0">
                <a:ln>
                  <a:noFill/>
                </a:ln>
                <a:solidFill>
                  <a:schemeClr val="tx1"/>
                </a:solidFill>
                <a:effectLst/>
                <a:latin typeface="Arial" panose="020B0604020202020204" pitchFamily="34" charset="0"/>
              </a:rPr>
              <a:t> of </a:t>
            </a:r>
            <a:r>
              <a:rPr kumimoji="0" lang="el-GR" altLang="el-GR" sz="1800" b="0" i="1" u="none" strike="noStrike" cap="none" normalizeH="0" baseline="0" dirty="0" err="1">
                <a:ln>
                  <a:noFill/>
                </a:ln>
                <a:solidFill>
                  <a:schemeClr val="tx1"/>
                </a:solidFill>
                <a:effectLst/>
                <a:latin typeface="Arial" panose="020B0604020202020204" pitchFamily="34" charset="0"/>
              </a:rPr>
              <a:t>reason</a:t>
            </a:r>
            <a:r>
              <a:rPr kumimoji="0" lang="el-GR" altLang="el-GR" sz="1800" b="0" i="0" u="none" strike="noStrike" cap="none" normalizeH="0" baseline="0" dirty="0">
                <a:ln>
                  <a:noFill/>
                </a:ln>
                <a:solidFill>
                  <a:schemeClr val="tx1"/>
                </a:solidFill>
                <a:effectLst/>
                <a:latin typeface="Arial" panose="020B0604020202020204" pitchFamily="34" charset="0"/>
              </a:rPr>
              <a:t>. </a:t>
            </a:r>
            <a:r>
              <a:rPr kumimoji="0" lang="el-GR" altLang="el-GR" sz="1800" b="0" i="0" u="none" strike="noStrike" cap="none" normalizeH="0" baseline="0" dirty="0" err="1">
                <a:ln>
                  <a:noFill/>
                </a:ln>
                <a:solidFill>
                  <a:schemeClr val="tx1"/>
                </a:solidFill>
                <a:effectLst/>
                <a:latin typeface="Arial" panose="020B0604020202020204" pitchFamily="34" charset="0"/>
              </a:rPr>
              <a:t>Vintage</a:t>
            </a:r>
            <a:r>
              <a:rPr kumimoji="0" lang="el-GR" altLang="el-GR" sz="1800" b="0" i="0" u="none" strike="noStrike" cap="none" normalizeH="0" baseline="0" dirty="0">
                <a:ln>
                  <a:noFill/>
                </a:ln>
                <a:solidFill>
                  <a:schemeClr val="tx1"/>
                </a:solidFill>
                <a:effectLst/>
                <a:latin typeface="Arial" panose="020B0604020202020204" pitchFamily="34" charset="0"/>
              </a:rPr>
              <a:t> </a:t>
            </a:r>
            <a:r>
              <a:rPr kumimoji="0" lang="el-GR" altLang="el-GR" sz="1800" b="0" i="0" u="none" strike="noStrike" cap="none" normalizeH="0" baseline="0" dirty="0" err="1">
                <a:ln>
                  <a:noFill/>
                </a:ln>
                <a:solidFill>
                  <a:schemeClr val="tx1"/>
                </a:solidFill>
                <a:effectLst/>
                <a:latin typeface="Arial" panose="020B0604020202020204" pitchFamily="34" charset="0"/>
              </a:rPr>
              <a:t>Books</a:t>
            </a:r>
            <a:r>
              <a:rPr kumimoji="0" lang="el-GR" altLang="el-GR" sz="1800" b="0" i="0" u="none" strike="noStrike" cap="none" normalizeH="0" baseline="0" dirty="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800" b="0" i="0" u="none" strike="noStrike" cap="none" normalizeH="0" baseline="0" dirty="0" err="1">
                <a:ln>
                  <a:noFill/>
                </a:ln>
                <a:solidFill>
                  <a:schemeClr val="tx1"/>
                </a:solidFill>
                <a:effectLst/>
                <a:latin typeface="Arial" panose="020B0604020202020204" pitchFamily="34" charset="0"/>
              </a:rPr>
              <a:t>Scull</a:t>
            </a:r>
            <a:r>
              <a:rPr kumimoji="0" lang="el-GR" altLang="el-GR" sz="1800" b="0" i="0" u="none" strike="noStrike" cap="none" normalizeH="0" baseline="0" dirty="0">
                <a:ln>
                  <a:noFill/>
                </a:ln>
                <a:solidFill>
                  <a:schemeClr val="tx1"/>
                </a:solidFill>
                <a:effectLst/>
                <a:latin typeface="Arial" panose="020B0604020202020204" pitchFamily="34" charset="0"/>
              </a:rPr>
              <a:t>, A. (2015). </a:t>
            </a:r>
            <a:r>
              <a:rPr kumimoji="0" lang="el-GR" altLang="el-GR" sz="1800" b="0" i="1" u="none" strike="noStrike" cap="none" normalizeH="0" baseline="0" dirty="0" err="1">
                <a:ln>
                  <a:noFill/>
                </a:ln>
                <a:solidFill>
                  <a:schemeClr val="tx1"/>
                </a:solidFill>
                <a:effectLst/>
                <a:latin typeface="Arial" panose="020B0604020202020204" pitchFamily="34" charset="0"/>
              </a:rPr>
              <a:t>Madness</a:t>
            </a:r>
            <a:r>
              <a:rPr kumimoji="0" lang="el-GR" altLang="el-GR" sz="1800" b="0" i="1" u="none" strike="noStrike" cap="none" normalizeH="0" baseline="0" dirty="0">
                <a:ln>
                  <a:noFill/>
                </a:ln>
                <a:solidFill>
                  <a:schemeClr val="tx1"/>
                </a:solidFill>
                <a:effectLst/>
                <a:latin typeface="Arial" panose="020B0604020202020204" pitchFamily="34" charset="0"/>
              </a:rPr>
              <a:t> in </a:t>
            </a:r>
            <a:r>
              <a:rPr kumimoji="0" lang="el-GR" altLang="el-GR" sz="1800" b="0" i="1" u="none" strike="noStrike" cap="none" normalizeH="0" baseline="0" dirty="0" err="1">
                <a:ln>
                  <a:noFill/>
                </a:ln>
                <a:solidFill>
                  <a:schemeClr val="tx1"/>
                </a:solidFill>
                <a:effectLst/>
                <a:latin typeface="Arial" panose="020B0604020202020204" pitchFamily="34" charset="0"/>
              </a:rPr>
              <a:t>civilization</a:t>
            </a:r>
            <a:r>
              <a:rPr kumimoji="0" lang="el-GR" altLang="el-GR" sz="1800" b="0" i="1" u="none" strike="noStrike" cap="none" normalizeH="0" baseline="0" dirty="0">
                <a:ln>
                  <a:noFill/>
                </a:ln>
                <a:solidFill>
                  <a:schemeClr val="tx1"/>
                </a:solidFill>
                <a:effectLst/>
                <a:latin typeface="Arial" panose="020B0604020202020204" pitchFamily="34" charset="0"/>
              </a:rPr>
              <a:t>: A </a:t>
            </a:r>
            <a:r>
              <a:rPr kumimoji="0" lang="el-GR" altLang="el-GR" sz="1800" b="0" i="1" u="none" strike="noStrike" cap="none" normalizeH="0" baseline="0" dirty="0" err="1">
                <a:ln>
                  <a:noFill/>
                </a:ln>
                <a:solidFill>
                  <a:schemeClr val="tx1"/>
                </a:solidFill>
                <a:effectLst/>
                <a:latin typeface="Arial" panose="020B0604020202020204" pitchFamily="34" charset="0"/>
              </a:rPr>
              <a:t>cultural</a:t>
            </a:r>
            <a:r>
              <a:rPr kumimoji="0" lang="el-GR" altLang="el-GR" sz="1800" b="0" i="1" u="none" strike="noStrike" cap="none" normalizeH="0" baseline="0" dirty="0">
                <a:ln>
                  <a:noFill/>
                </a:ln>
                <a:solidFill>
                  <a:schemeClr val="tx1"/>
                </a:solidFill>
                <a:effectLst/>
                <a:latin typeface="Arial" panose="020B0604020202020204" pitchFamily="34" charset="0"/>
              </a:rPr>
              <a:t> </a:t>
            </a:r>
            <a:r>
              <a:rPr kumimoji="0" lang="el-GR" altLang="el-GR" sz="1800" b="0" i="1" u="none" strike="noStrike" cap="none" normalizeH="0" baseline="0" dirty="0" err="1">
                <a:ln>
                  <a:noFill/>
                </a:ln>
                <a:solidFill>
                  <a:schemeClr val="tx1"/>
                </a:solidFill>
                <a:effectLst/>
                <a:latin typeface="Arial" panose="020B0604020202020204" pitchFamily="34" charset="0"/>
              </a:rPr>
              <a:t>history</a:t>
            </a:r>
            <a:r>
              <a:rPr kumimoji="0" lang="el-GR" altLang="el-GR" sz="1800" b="0" i="1" u="none" strike="noStrike" cap="none" normalizeH="0" baseline="0" dirty="0">
                <a:ln>
                  <a:noFill/>
                </a:ln>
                <a:solidFill>
                  <a:schemeClr val="tx1"/>
                </a:solidFill>
                <a:effectLst/>
                <a:latin typeface="Arial" panose="020B0604020202020204" pitchFamily="34" charset="0"/>
              </a:rPr>
              <a:t> of </a:t>
            </a:r>
            <a:r>
              <a:rPr kumimoji="0" lang="el-GR" altLang="el-GR" sz="1800" b="0" i="1" u="none" strike="noStrike" cap="none" normalizeH="0" baseline="0" dirty="0" err="1">
                <a:ln>
                  <a:noFill/>
                </a:ln>
                <a:solidFill>
                  <a:schemeClr val="tx1"/>
                </a:solidFill>
                <a:effectLst/>
                <a:latin typeface="Arial" panose="020B0604020202020204" pitchFamily="34" charset="0"/>
              </a:rPr>
              <a:t>insanity</a:t>
            </a:r>
            <a:r>
              <a:rPr kumimoji="0" lang="el-GR" altLang="el-GR" sz="1800" b="0" i="1" u="none" strike="noStrike" cap="none" normalizeH="0" baseline="0" dirty="0">
                <a:ln>
                  <a:noFill/>
                </a:ln>
                <a:solidFill>
                  <a:schemeClr val="tx1"/>
                </a:solidFill>
                <a:effectLst/>
                <a:latin typeface="Arial" panose="020B0604020202020204" pitchFamily="34" charset="0"/>
              </a:rPr>
              <a:t> </a:t>
            </a:r>
            <a:r>
              <a:rPr kumimoji="0" lang="el-GR" altLang="el-GR" sz="1800" b="0" i="1" u="none" strike="noStrike" cap="none" normalizeH="0" baseline="0" dirty="0" err="1">
                <a:ln>
                  <a:noFill/>
                </a:ln>
                <a:solidFill>
                  <a:schemeClr val="tx1"/>
                </a:solidFill>
                <a:effectLst/>
                <a:latin typeface="Arial" panose="020B0604020202020204" pitchFamily="34" charset="0"/>
              </a:rPr>
              <a:t>from</a:t>
            </a:r>
            <a:r>
              <a:rPr kumimoji="0" lang="el-GR" altLang="el-GR" sz="1800" b="0" i="1" u="none" strike="noStrike" cap="none" normalizeH="0" baseline="0" dirty="0">
                <a:ln>
                  <a:noFill/>
                </a:ln>
                <a:solidFill>
                  <a:schemeClr val="tx1"/>
                </a:solidFill>
                <a:effectLst/>
                <a:latin typeface="Arial" panose="020B0604020202020204" pitchFamily="34" charset="0"/>
              </a:rPr>
              <a:t> the </a:t>
            </a:r>
            <a:r>
              <a:rPr kumimoji="0" lang="el-GR" altLang="el-GR" sz="1800" b="0" i="1" u="none" strike="noStrike" cap="none" normalizeH="0" baseline="0" dirty="0" err="1">
                <a:ln>
                  <a:noFill/>
                </a:ln>
                <a:solidFill>
                  <a:schemeClr val="tx1"/>
                </a:solidFill>
                <a:effectLst/>
                <a:latin typeface="Arial" panose="020B0604020202020204" pitchFamily="34" charset="0"/>
              </a:rPr>
              <a:t>Bible</a:t>
            </a:r>
            <a:r>
              <a:rPr kumimoji="0" lang="el-GR" altLang="el-GR" sz="1800" b="0" i="1" u="none" strike="noStrike" cap="none" normalizeH="0" baseline="0" dirty="0">
                <a:ln>
                  <a:noFill/>
                </a:ln>
                <a:solidFill>
                  <a:schemeClr val="tx1"/>
                </a:solidFill>
                <a:effectLst/>
                <a:latin typeface="Arial" panose="020B0604020202020204" pitchFamily="34" charset="0"/>
              </a:rPr>
              <a:t> </a:t>
            </a:r>
            <a:r>
              <a:rPr kumimoji="0" lang="el-GR" altLang="el-GR" sz="1800" b="0" i="1" u="none" strike="noStrike" cap="none" normalizeH="0" baseline="0" dirty="0" err="1">
                <a:ln>
                  <a:noFill/>
                </a:ln>
                <a:solidFill>
                  <a:schemeClr val="tx1"/>
                </a:solidFill>
                <a:effectLst/>
                <a:latin typeface="Arial" panose="020B0604020202020204" pitchFamily="34" charset="0"/>
              </a:rPr>
              <a:t>to</a:t>
            </a:r>
            <a:r>
              <a:rPr kumimoji="0" lang="el-GR" altLang="el-GR" sz="1800" b="0" i="1" u="none" strike="noStrike" cap="none" normalizeH="0" baseline="0" dirty="0">
                <a:ln>
                  <a:noFill/>
                </a:ln>
                <a:solidFill>
                  <a:schemeClr val="tx1"/>
                </a:solidFill>
                <a:effectLst/>
                <a:latin typeface="Arial" panose="020B0604020202020204" pitchFamily="34" charset="0"/>
              </a:rPr>
              <a:t> </a:t>
            </a:r>
            <a:r>
              <a:rPr kumimoji="0" lang="el-GR" altLang="el-GR" sz="1800" b="0" i="1" u="none" strike="noStrike" cap="none" normalizeH="0" baseline="0" dirty="0" err="1">
                <a:ln>
                  <a:noFill/>
                </a:ln>
                <a:solidFill>
                  <a:schemeClr val="tx1"/>
                </a:solidFill>
                <a:effectLst/>
                <a:latin typeface="Arial" panose="020B0604020202020204" pitchFamily="34" charset="0"/>
              </a:rPr>
              <a:t>Freud</a:t>
            </a:r>
            <a:r>
              <a:rPr kumimoji="0" lang="el-GR" altLang="el-GR" sz="1800" b="0" i="1" u="none" strike="noStrike" cap="none" normalizeH="0" baseline="0" dirty="0">
                <a:ln>
                  <a:noFill/>
                </a:ln>
                <a:solidFill>
                  <a:schemeClr val="tx1"/>
                </a:solidFill>
                <a:effectLst/>
                <a:latin typeface="Arial" panose="020B0604020202020204" pitchFamily="34" charset="0"/>
              </a:rPr>
              <a:t>, </a:t>
            </a:r>
            <a:r>
              <a:rPr kumimoji="0" lang="el-GR" altLang="el-GR" sz="1800" b="0" i="1" u="none" strike="noStrike" cap="none" normalizeH="0" baseline="0" dirty="0" err="1">
                <a:ln>
                  <a:noFill/>
                </a:ln>
                <a:solidFill>
                  <a:schemeClr val="tx1"/>
                </a:solidFill>
                <a:effectLst/>
                <a:latin typeface="Arial" panose="020B0604020202020204" pitchFamily="34" charset="0"/>
              </a:rPr>
              <a:t>from</a:t>
            </a:r>
            <a:r>
              <a:rPr kumimoji="0" lang="el-GR" altLang="el-GR" sz="1800" b="0" i="1" u="none" strike="noStrike" cap="none" normalizeH="0" baseline="0" dirty="0">
                <a:ln>
                  <a:noFill/>
                </a:ln>
                <a:solidFill>
                  <a:schemeClr val="tx1"/>
                </a:solidFill>
                <a:effectLst/>
                <a:latin typeface="Arial" panose="020B0604020202020204" pitchFamily="34" charset="0"/>
              </a:rPr>
              <a:t> the </a:t>
            </a:r>
            <a:r>
              <a:rPr kumimoji="0" lang="el-GR" altLang="el-GR" sz="1800" b="0" i="1" u="none" strike="noStrike" cap="none" normalizeH="0" baseline="0" dirty="0" err="1">
                <a:ln>
                  <a:noFill/>
                </a:ln>
                <a:solidFill>
                  <a:schemeClr val="tx1"/>
                </a:solidFill>
                <a:effectLst/>
                <a:latin typeface="Arial" panose="020B0604020202020204" pitchFamily="34" charset="0"/>
              </a:rPr>
              <a:t>madhouse</a:t>
            </a:r>
            <a:r>
              <a:rPr kumimoji="0" lang="el-GR" altLang="el-GR" sz="1800" b="0" i="1" u="none" strike="noStrike" cap="none" normalizeH="0" baseline="0" dirty="0">
                <a:ln>
                  <a:noFill/>
                </a:ln>
                <a:solidFill>
                  <a:schemeClr val="tx1"/>
                </a:solidFill>
                <a:effectLst/>
                <a:latin typeface="Arial" panose="020B0604020202020204" pitchFamily="34" charset="0"/>
              </a:rPr>
              <a:t> </a:t>
            </a:r>
            <a:r>
              <a:rPr kumimoji="0" lang="el-GR" altLang="el-GR" sz="1800" b="0" i="1" u="none" strike="noStrike" cap="none" normalizeH="0" baseline="0" dirty="0" err="1">
                <a:ln>
                  <a:noFill/>
                </a:ln>
                <a:solidFill>
                  <a:schemeClr val="tx1"/>
                </a:solidFill>
                <a:effectLst/>
                <a:latin typeface="Arial" panose="020B0604020202020204" pitchFamily="34" charset="0"/>
              </a:rPr>
              <a:t>to</a:t>
            </a:r>
            <a:r>
              <a:rPr kumimoji="0" lang="el-GR" altLang="el-GR" sz="1800" b="0" i="1" u="none" strike="noStrike" cap="none" normalizeH="0" baseline="0" dirty="0">
                <a:ln>
                  <a:noFill/>
                </a:ln>
                <a:solidFill>
                  <a:schemeClr val="tx1"/>
                </a:solidFill>
                <a:effectLst/>
                <a:latin typeface="Arial" panose="020B0604020202020204" pitchFamily="34" charset="0"/>
              </a:rPr>
              <a:t> </a:t>
            </a:r>
            <a:r>
              <a:rPr kumimoji="0" lang="el-GR" altLang="el-GR" sz="1800" b="0" i="1" u="none" strike="noStrike" cap="none" normalizeH="0" baseline="0" dirty="0" err="1">
                <a:ln>
                  <a:noFill/>
                </a:ln>
                <a:solidFill>
                  <a:schemeClr val="tx1"/>
                </a:solidFill>
                <a:effectLst/>
                <a:latin typeface="Arial" panose="020B0604020202020204" pitchFamily="34" charset="0"/>
              </a:rPr>
              <a:t>modern</a:t>
            </a:r>
            <a:r>
              <a:rPr kumimoji="0" lang="el-GR" altLang="el-GR" sz="1800" b="0" i="1" u="none" strike="noStrike" cap="none" normalizeH="0" baseline="0" dirty="0">
                <a:ln>
                  <a:noFill/>
                </a:ln>
                <a:solidFill>
                  <a:schemeClr val="tx1"/>
                </a:solidFill>
                <a:effectLst/>
                <a:latin typeface="Arial" panose="020B0604020202020204" pitchFamily="34" charset="0"/>
              </a:rPr>
              <a:t> </a:t>
            </a:r>
            <a:r>
              <a:rPr kumimoji="0" lang="el-GR" altLang="el-GR" sz="1800" b="0" i="1" u="none" strike="noStrike" cap="none" normalizeH="0" baseline="0" dirty="0" err="1">
                <a:ln>
                  <a:noFill/>
                </a:ln>
                <a:solidFill>
                  <a:schemeClr val="tx1"/>
                </a:solidFill>
                <a:effectLst/>
                <a:latin typeface="Arial" panose="020B0604020202020204" pitchFamily="34" charset="0"/>
              </a:rPr>
              <a:t>medicine</a:t>
            </a:r>
            <a:r>
              <a:rPr kumimoji="0" lang="el-GR" altLang="el-GR" sz="1800" b="0" i="0" u="none" strike="noStrike" cap="none" normalizeH="0" baseline="0" dirty="0">
                <a:ln>
                  <a:noFill/>
                </a:ln>
                <a:solidFill>
                  <a:schemeClr val="tx1"/>
                </a:solidFill>
                <a:effectLst/>
                <a:latin typeface="Arial" panose="020B0604020202020204" pitchFamily="34" charset="0"/>
              </a:rPr>
              <a:t>. </a:t>
            </a:r>
            <a:r>
              <a:rPr kumimoji="0" lang="el-GR" altLang="el-GR" sz="1800" b="0" i="0" u="none" strike="noStrike" cap="none" normalizeH="0" baseline="0" dirty="0" err="1">
                <a:ln>
                  <a:noFill/>
                </a:ln>
                <a:solidFill>
                  <a:schemeClr val="tx1"/>
                </a:solidFill>
                <a:effectLst/>
                <a:latin typeface="Arial" panose="020B0604020202020204" pitchFamily="34" charset="0"/>
              </a:rPr>
              <a:t>Princeton</a:t>
            </a:r>
            <a:r>
              <a:rPr kumimoji="0" lang="el-GR" altLang="el-GR" sz="1800" b="0" i="0" u="none" strike="noStrike" cap="none" normalizeH="0" baseline="0" dirty="0">
                <a:ln>
                  <a:noFill/>
                </a:ln>
                <a:solidFill>
                  <a:schemeClr val="tx1"/>
                </a:solidFill>
                <a:effectLst/>
                <a:latin typeface="Arial" panose="020B0604020202020204" pitchFamily="34" charset="0"/>
              </a:rPr>
              <a:t> </a:t>
            </a:r>
            <a:r>
              <a:rPr kumimoji="0" lang="el-GR" altLang="el-GR" sz="1800" b="0" i="0" u="none" strike="noStrike" cap="none" normalizeH="0" baseline="0" dirty="0" err="1">
                <a:ln>
                  <a:noFill/>
                </a:ln>
                <a:solidFill>
                  <a:schemeClr val="tx1"/>
                </a:solidFill>
                <a:effectLst/>
                <a:latin typeface="Arial" panose="020B0604020202020204" pitchFamily="34" charset="0"/>
              </a:rPr>
              <a:t>University</a:t>
            </a:r>
            <a:r>
              <a:rPr kumimoji="0" lang="el-GR" altLang="el-GR" sz="1800" b="0" i="0" u="none" strike="noStrike" cap="none" normalizeH="0" baseline="0" dirty="0">
                <a:ln>
                  <a:noFill/>
                </a:ln>
                <a:solidFill>
                  <a:schemeClr val="tx1"/>
                </a:solidFill>
                <a:effectLst/>
                <a:latin typeface="Arial" panose="020B0604020202020204" pitchFamily="34" charset="0"/>
              </a:rPr>
              <a:t> </a:t>
            </a:r>
            <a:r>
              <a:rPr kumimoji="0" lang="el-GR" altLang="el-GR" sz="1800" b="0" i="0" u="none" strike="noStrike" cap="none" normalizeH="0" baseline="0" dirty="0" err="1">
                <a:ln>
                  <a:noFill/>
                </a:ln>
                <a:solidFill>
                  <a:schemeClr val="tx1"/>
                </a:solidFill>
                <a:effectLst/>
                <a:latin typeface="Arial" panose="020B0604020202020204" pitchFamily="34" charset="0"/>
              </a:rPr>
              <a:t>Press</a:t>
            </a:r>
            <a:r>
              <a:rPr kumimoji="0" lang="el-GR" altLang="el-GR" sz="18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Char char="•"/>
              <a:tabLst/>
            </a:pPr>
            <a:endParaRPr lang="el-GR" altLang="el-GR" sz="1800"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800" b="0" i="0" u="none" strike="noStrike" cap="none" normalizeH="0" baseline="0">
                <a:ln>
                  <a:noFill/>
                </a:ln>
                <a:solidFill>
                  <a:schemeClr val="tx1"/>
                </a:solidFill>
                <a:effectLst/>
                <a:latin typeface="Arial" panose="020B0604020202020204" pitchFamily="34" charset="0"/>
              </a:rPr>
              <a:t>50σελ</a:t>
            </a:r>
          </a:p>
        </p:txBody>
      </p:sp>
    </p:spTree>
    <p:extLst>
      <p:ext uri="{BB962C8B-B14F-4D97-AF65-F5344CB8AC3E}">
        <p14:creationId xmlns:p14="http://schemas.microsoft.com/office/powerpoint/2010/main" val="1464542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B3867FE-6C39-4858-BC14-F681DFAE00C1}"/>
              </a:ext>
            </a:extLst>
          </p:cNvPr>
          <p:cNvSpPr>
            <a:spLocks noGrp="1"/>
          </p:cNvSpPr>
          <p:nvPr>
            <p:ph idx="1"/>
          </p:nvPr>
        </p:nvSpPr>
        <p:spPr>
          <a:xfrm>
            <a:off x="1069490" y="-1"/>
            <a:ext cx="10339728" cy="6858001"/>
          </a:xfrm>
        </p:spPr>
        <p:txBody>
          <a:bodyPr>
            <a:normAutofit/>
          </a:bodyPr>
          <a:lstStyle/>
          <a:p>
            <a:r>
              <a:rPr lang="el-GR" b="1" dirty="0"/>
              <a:t>Χρ</a:t>
            </a:r>
            <a:r>
              <a:rPr lang="el-GR" sz="2400" b="1" u="sng" dirty="0"/>
              <a:t>ήση προσωπικής αυτογνωσίας για την υποστήριξη των άλλων</a:t>
            </a:r>
            <a:r>
              <a:rPr lang="el-GR" sz="2400" u="sng" dirty="0"/>
              <a:t>: </a:t>
            </a:r>
            <a:r>
              <a:rPr lang="el-GR" dirty="0"/>
              <a:t>Η ικανότητα αυτογνωσίας βοηθά τον </a:t>
            </a:r>
            <a:r>
              <a:rPr lang="el-GR" dirty="0" err="1"/>
              <a:t>εργοθεραπευτή</a:t>
            </a:r>
            <a:r>
              <a:rPr lang="el-GR" dirty="0"/>
              <a:t> να αναγνωρίζει και να διαχειρίζεται τις προσωπικές του αντιδράσεις και συναισθήματα, προκειμένου να παρέχει καλύτερη υποστήριξη στους </a:t>
            </a:r>
            <a:r>
              <a:rPr lang="el-GR" dirty="0" err="1"/>
              <a:t>θεραπευόμενους</a:t>
            </a:r>
            <a:r>
              <a:rPr lang="el-GR" dirty="0"/>
              <a:t> (</a:t>
            </a:r>
            <a:r>
              <a:rPr lang="el-GR" dirty="0" err="1"/>
              <a:t>Kinsella</a:t>
            </a:r>
            <a:r>
              <a:rPr lang="el-GR" dirty="0"/>
              <a:t> &amp; </a:t>
            </a:r>
            <a:r>
              <a:rPr lang="el-GR" dirty="0" err="1"/>
              <a:t>Whiteford</a:t>
            </a:r>
            <a:r>
              <a:rPr lang="el-GR" dirty="0"/>
              <a:t>, 2020).</a:t>
            </a:r>
          </a:p>
          <a:p>
            <a:endParaRPr lang="el-GR" dirty="0"/>
          </a:p>
          <a:p>
            <a:r>
              <a:rPr lang="el-GR" sz="2400" b="1" u="sng" dirty="0" err="1"/>
              <a:t>Ενσυναίσθηση</a:t>
            </a:r>
            <a:r>
              <a:rPr lang="el-GR" sz="2400" u="sng" dirty="0"/>
              <a:t>: </a:t>
            </a:r>
            <a:r>
              <a:rPr lang="el-GR" dirty="0"/>
              <a:t>Η </a:t>
            </a:r>
            <a:r>
              <a:rPr lang="el-GR" dirty="0" err="1"/>
              <a:t>ενσυναίσθηση</a:t>
            </a:r>
            <a:r>
              <a:rPr lang="el-GR" dirty="0"/>
              <a:t> επιτρέπει στους </a:t>
            </a:r>
            <a:r>
              <a:rPr lang="el-GR" dirty="0" err="1"/>
              <a:t>εργοθεραπευτές</a:t>
            </a:r>
            <a:r>
              <a:rPr lang="el-GR" dirty="0"/>
              <a:t> να κατανοούν βαθύτερα τα προβλήματα και τις ανησυχίες των θεραπευόμενων. Αυτό ενισχύει την εμπιστοσύνη και διευκολύνει τη συνεργασία (</a:t>
            </a:r>
            <a:r>
              <a:rPr lang="el-GR" dirty="0" err="1"/>
              <a:t>Decety</a:t>
            </a:r>
            <a:r>
              <a:rPr lang="el-GR" dirty="0"/>
              <a:t> &amp; </a:t>
            </a:r>
            <a:r>
              <a:rPr lang="el-GR" dirty="0" err="1"/>
              <a:t>Ickes</a:t>
            </a:r>
            <a:r>
              <a:rPr lang="el-GR" dirty="0"/>
              <a:t>, 2009)</a:t>
            </a:r>
          </a:p>
          <a:p>
            <a:endParaRPr lang="el-GR" dirty="0"/>
          </a:p>
          <a:p>
            <a:r>
              <a:rPr lang="el-GR" sz="2400" b="1" u="sng" dirty="0"/>
              <a:t>Προτεραιότητα στο όφελος του </a:t>
            </a:r>
            <a:r>
              <a:rPr lang="el-GR" sz="2400" b="1" u="sng" dirty="0" err="1"/>
              <a:t>θεραπευόμενου</a:t>
            </a:r>
            <a:r>
              <a:rPr lang="el-GR" sz="2400" u="sng" dirty="0"/>
              <a:t>: </a:t>
            </a:r>
            <a:r>
              <a:rPr lang="el-GR" dirty="0"/>
              <a:t>Τέλος, οι </a:t>
            </a:r>
            <a:r>
              <a:rPr lang="el-GR" dirty="0" err="1"/>
              <a:t>εργοθεραπευτές</a:t>
            </a:r>
            <a:r>
              <a:rPr lang="el-GR" dirty="0"/>
              <a:t> πρέπει να διασφαλίζουν ότι η φροντίδα τους έχει ως κύριο στόχο το καλό του </a:t>
            </a:r>
            <a:r>
              <a:rPr lang="el-GR" dirty="0" err="1"/>
              <a:t>θεραπευόμενου</a:t>
            </a:r>
            <a:r>
              <a:rPr lang="el-GR" dirty="0"/>
              <a:t>, βάζοντας τα δικά τους προσωπικά οφέλη σε δεύτερη μοίρα (AOTA, 2020).</a:t>
            </a:r>
          </a:p>
        </p:txBody>
      </p:sp>
    </p:spTree>
    <p:extLst>
      <p:ext uri="{BB962C8B-B14F-4D97-AF65-F5344CB8AC3E}">
        <p14:creationId xmlns:p14="http://schemas.microsoft.com/office/powerpoint/2010/main" val="25646102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A472E52F-5F76-49F6-AC1E-93BAF6DA35C4}"/>
              </a:ext>
            </a:extLst>
          </p:cNvPr>
          <p:cNvSpPr>
            <a:spLocks noGrp="1" noChangeArrowheads="1"/>
          </p:cNvSpPr>
          <p:nvPr>
            <p:ph idx="1"/>
          </p:nvPr>
        </p:nvSpPr>
        <p:spPr bwMode="auto">
          <a:xfrm>
            <a:off x="852055" y="2619869"/>
            <a:ext cx="9718084"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l-GR" altLang="el-G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800" b="0" i="0" u="none" strike="noStrike" cap="none" normalizeH="0" baseline="0">
                <a:ln>
                  <a:noFill/>
                </a:ln>
                <a:solidFill>
                  <a:schemeClr val="tx1"/>
                </a:solidFill>
                <a:effectLst/>
                <a:latin typeface="Arial" panose="020B0604020202020204" pitchFamily="34" charset="0"/>
              </a:rPr>
              <a:t>American Occupational Therapy Association. (2020). </a:t>
            </a:r>
            <a:r>
              <a:rPr kumimoji="0" lang="el-GR" altLang="el-GR" sz="1800" b="0" i="1" u="none" strike="noStrike" cap="none" normalizeH="0" baseline="0">
                <a:ln>
                  <a:noFill/>
                </a:ln>
                <a:solidFill>
                  <a:schemeClr val="tx1"/>
                </a:solidFill>
                <a:effectLst/>
                <a:latin typeface="Arial" panose="020B0604020202020204" pitchFamily="34" charset="0"/>
              </a:rPr>
              <a:t>Occupational therapy code of ethics</a:t>
            </a:r>
            <a:r>
              <a:rPr kumimoji="0" lang="el-GR" altLang="el-GR" sz="1800" b="0" i="0" u="none" strike="noStrike" cap="none" normalizeH="0" baseline="0">
                <a:ln>
                  <a:noFill/>
                </a:ln>
                <a:solidFill>
                  <a:schemeClr val="tx1"/>
                </a:solidFill>
                <a:effectLst/>
                <a:latin typeface="Arial" panose="020B0604020202020204" pitchFamily="34" charset="0"/>
              </a:rPr>
              <a:t>.</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800" b="0" i="0" u="none" strike="noStrike" cap="none" normalizeH="0" baseline="0">
                <a:ln>
                  <a:noFill/>
                </a:ln>
                <a:solidFill>
                  <a:schemeClr val="tx1"/>
                </a:solidFill>
                <a:effectLst/>
                <a:latin typeface="Arial" panose="020B0604020202020204" pitchFamily="34" charset="0"/>
              </a:rPr>
              <a:t>Katz, J. (2019). </a:t>
            </a:r>
            <a:r>
              <a:rPr kumimoji="0" lang="el-GR" altLang="el-GR" sz="1800" b="0" i="1" u="none" strike="noStrike" cap="none" normalizeH="0" baseline="0">
                <a:ln>
                  <a:noFill/>
                </a:ln>
                <a:solidFill>
                  <a:schemeClr val="tx1"/>
                </a:solidFill>
                <a:effectLst/>
                <a:latin typeface="Arial" panose="020B0604020202020204" pitchFamily="34" charset="0"/>
              </a:rPr>
              <a:t>Cultural competence in occupational therapy</a:t>
            </a:r>
            <a:r>
              <a:rPr kumimoji="0" lang="el-GR" altLang="el-GR" sz="1800" b="0" i="0" u="none" strike="noStrike" cap="none" normalizeH="0" baseline="0">
                <a:ln>
                  <a:noFill/>
                </a:ln>
                <a:solidFill>
                  <a:schemeClr val="tx1"/>
                </a:solidFill>
                <a:effectLst/>
                <a:latin typeface="Arial" panose="020B0604020202020204" pitchFamily="34" charset="0"/>
              </a:rPr>
              <a:t>. Journal of Occupational Therapy Education, 3(1), 45-58.</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800" b="0" i="0" u="none" strike="noStrike" cap="none" normalizeH="0" baseline="0">
                <a:ln>
                  <a:noFill/>
                </a:ln>
                <a:solidFill>
                  <a:schemeClr val="tx1"/>
                </a:solidFill>
                <a:effectLst/>
                <a:latin typeface="Arial" panose="020B0604020202020204" pitchFamily="34" charset="0"/>
              </a:rPr>
              <a:t>Kinsella, E. A., &amp; Whiteford, G. E. (2020). </a:t>
            </a:r>
            <a:r>
              <a:rPr kumimoji="0" lang="el-GR" altLang="el-GR" sz="1800" b="0" i="1" u="none" strike="noStrike" cap="none" normalizeH="0" baseline="0">
                <a:ln>
                  <a:noFill/>
                </a:ln>
                <a:solidFill>
                  <a:schemeClr val="tx1"/>
                </a:solidFill>
                <a:effectLst/>
                <a:latin typeface="Arial" panose="020B0604020202020204" pitchFamily="34" charset="0"/>
              </a:rPr>
              <a:t>Occupational therapy and self-awareness</a:t>
            </a:r>
            <a:r>
              <a:rPr kumimoji="0" lang="el-GR" altLang="el-GR" sz="1800" b="0" i="0" u="none" strike="noStrike" cap="none" normalizeH="0" baseline="0">
                <a:ln>
                  <a:noFill/>
                </a:ln>
                <a:solidFill>
                  <a:schemeClr val="tx1"/>
                </a:solidFill>
                <a:effectLst/>
                <a:latin typeface="Arial" panose="020B0604020202020204" pitchFamily="34" charset="0"/>
              </a:rPr>
              <a:t>. British Journal of Occupational Therapy, 83(4), 243-251.</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800" b="0" i="0" u="none" strike="noStrike" cap="none" normalizeH="0" baseline="0">
                <a:ln>
                  <a:noFill/>
                </a:ln>
                <a:solidFill>
                  <a:schemeClr val="tx1"/>
                </a:solidFill>
                <a:effectLst/>
                <a:latin typeface="Arial" panose="020B0604020202020204" pitchFamily="34" charset="0"/>
              </a:rPr>
              <a:t>Trew, M., &amp; Whiteford, G. (2021). </a:t>
            </a:r>
            <a:r>
              <a:rPr kumimoji="0" lang="el-GR" altLang="el-GR" sz="1800" b="0" i="1" u="none" strike="noStrike" cap="none" normalizeH="0" baseline="0">
                <a:ln>
                  <a:noFill/>
                </a:ln>
                <a:solidFill>
                  <a:schemeClr val="tx1"/>
                </a:solidFill>
                <a:effectLst/>
                <a:latin typeface="Arial" panose="020B0604020202020204" pitchFamily="34" charset="0"/>
              </a:rPr>
              <a:t>Creative approaches to occupational therapy</a:t>
            </a:r>
            <a:r>
              <a:rPr kumimoji="0" lang="el-GR" altLang="el-GR" sz="1800" b="0" i="0" u="none" strike="noStrike" cap="none" normalizeH="0" baseline="0">
                <a:ln>
                  <a:noFill/>
                </a:ln>
                <a:solidFill>
                  <a:schemeClr val="tx1"/>
                </a:solidFill>
                <a:effectLst/>
                <a:latin typeface="Arial" panose="020B0604020202020204" pitchFamily="34" charset="0"/>
              </a:rPr>
              <a:t>. Occupational Therapy International, 28(2), 127-138.</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l-GR" altLang="el-GR" sz="1800" b="0" i="0" u="none" strike="noStrike" cap="none" normalizeH="0" baseline="0">
                <a:ln>
                  <a:noFill/>
                </a:ln>
                <a:solidFill>
                  <a:schemeClr val="tx1"/>
                </a:solidFill>
                <a:effectLst/>
                <a:latin typeface="Arial" panose="020B0604020202020204" pitchFamily="34" charset="0"/>
              </a:rPr>
              <a:t>World Federation of Occupational Therapists. (2021). </a:t>
            </a:r>
            <a:r>
              <a:rPr kumimoji="0" lang="el-GR" altLang="el-GR" sz="1800" b="0" i="1" u="none" strike="noStrike" cap="none" normalizeH="0" baseline="0">
                <a:ln>
                  <a:noFill/>
                </a:ln>
                <a:solidFill>
                  <a:schemeClr val="tx1"/>
                </a:solidFill>
                <a:effectLst/>
                <a:latin typeface="Arial" panose="020B0604020202020204" pitchFamily="34" charset="0"/>
              </a:rPr>
              <a:t>Position Statement on Diversity and Inclusion in Occupational Therapy</a:t>
            </a:r>
            <a:r>
              <a:rPr kumimoji="0" lang="el-GR" altLang="el-GR" sz="1800" b="0" i="0" u="none" strike="noStrike" cap="none" normalizeH="0" baseline="0">
                <a:ln>
                  <a:noFill/>
                </a:ln>
                <a:solidFill>
                  <a:schemeClr val="tx1"/>
                </a:solidFill>
                <a:effectLst/>
                <a:latin typeface="Arial" panose="020B0604020202020204" pitchFamily="34" charset="0"/>
              </a:rPr>
              <a:t>. </a:t>
            </a:r>
          </a:p>
        </p:txBody>
      </p:sp>
    </p:spTree>
    <p:extLst>
      <p:ext uri="{BB962C8B-B14F-4D97-AF65-F5344CB8AC3E}">
        <p14:creationId xmlns:p14="http://schemas.microsoft.com/office/powerpoint/2010/main" val="25839038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4A29F0DF-1F83-48A7-BBAD-6D11A131E167}"/>
              </a:ext>
            </a:extLst>
          </p:cNvPr>
          <p:cNvSpPr>
            <a:spLocks noGrp="1"/>
          </p:cNvSpPr>
          <p:nvPr>
            <p:ph idx="1"/>
          </p:nvPr>
        </p:nvSpPr>
        <p:spPr/>
        <p:txBody>
          <a:bodyPr/>
          <a:lstStyle/>
          <a:p>
            <a:pPr marL="6160" indent="0">
              <a:buNone/>
            </a:pPr>
            <a:r>
              <a:rPr lang="el-GR" sz="2400" b="1" dirty="0"/>
              <a:t>«καλός» θεραπευτής δεν είναι αυτός που έχει μόνο θεωρητικές γνώσεις, αλλά εκείνος που χρησιμοποιεί τις γνώσεις του σε συνδυασμό με τις δεξιότητές του και την προσωπική αυτογνωσία που έχει κατακτήσει από το ταξίδι της ζωής του </a:t>
            </a:r>
          </a:p>
          <a:p>
            <a:pPr marL="6160" indent="0">
              <a:buNone/>
            </a:pPr>
            <a:endParaRPr lang="el-GR" dirty="0"/>
          </a:p>
        </p:txBody>
      </p:sp>
    </p:spTree>
    <p:extLst>
      <p:ext uri="{BB962C8B-B14F-4D97-AF65-F5344CB8AC3E}">
        <p14:creationId xmlns:p14="http://schemas.microsoft.com/office/powerpoint/2010/main" val="27555456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104CF76-FF1D-4E90-886C-15E6B04D1A54}"/>
              </a:ext>
            </a:extLst>
          </p:cNvPr>
          <p:cNvSpPr>
            <a:spLocks noGrp="1"/>
          </p:cNvSpPr>
          <p:nvPr>
            <p:ph type="title"/>
          </p:nvPr>
        </p:nvSpPr>
        <p:spPr/>
        <p:txBody>
          <a:bodyPr>
            <a:normAutofit fontScale="90000"/>
          </a:bodyPr>
          <a:lstStyle/>
          <a:p>
            <a:r>
              <a:rPr lang="el-GR" sz="3600" b="1" dirty="0"/>
              <a:t>ΓΕΝΝΗΣΗ ΚΑΙ ΙΣΤΟΡΙΑ ΤΗΣ ΕΡΓΟΘΕΡΑΠΕΙΑΣ</a:t>
            </a:r>
            <a:br>
              <a:rPr lang="el-GR" sz="3600" b="1" dirty="0"/>
            </a:br>
            <a:endParaRPr lang="el-GR" dirty="0"/>
          </a:p>
        </p:txBody>
      </p:sp>
      <p:sp>
        <p:nvSpPr>
          <p:cNvPr id="3" name="Θέση περιεχομένου 2">
            <a:extLst>
              <a:ext uri="{FF2B5EF4-FFF2-40B4-BE49-F238E27FC236}">
                <a16:creationId xmlns:a16="http://schemas.microsoft.com/office/drawing/2014/main" id="{BD9F6D4C-9119-4AC6-BC99-D775A43EDE35}"/>
              </a:ext>
            </a:extLst>
          </p:cNvPr>
          <p:cNvSpPr>
            <a:spLocks noGrp="1"/>
          </p:cNvSpPr>
          <p:nvPr>
            <p:ph idx="1"/>
          </p:nvPr>
        </p:nvSpPr>
        <p:spPr/>
        <p:txBody>
          <a:bodyPr/>
          <a:lstStyle/>
          <a:p>
            <a:pPr algn="ctr">
              <a:buNone/>
              <a:defRPr/>
            </a:pPr>
            <a:r>
              <a:rPr lang="el-GR" sz="2800" i="1" dirty="0"/>
              <a:t> «Ο ανθρώπινος οργανισμός ζει σε αρμονία μόνο αν καταφέρει να ισορροπήσει ανάμεσα στους τέσσερις μεγάλους ρυθμούς της ζωής, την εργασία και το παιχνίδι, την ξεκούραση και τον ύπνο» </a:t>
            </a:r>
          </a:p>
          <a:p>
            <a:pPr algn="r">
              <a:buNone/>
              <a:defRPr/>
            </a:pPr>
            <a:r>
              <a:rPr lang="el-GR" sz="2800" dirty="0"/>
              <a:t>(</a:t>
            </a:r>
            <a:r>
              <a:rPr lang="en-US" sz="2800" dirty="0"/>
              <a:t>Meyer</a:t>
            </a:r>
            <a:r>
              <a:rPr lang="el-GR" sz="2800" dirty="0"/>
              <a:t>, 1922 </a:t>
            </a:r>
            <a:r>
              <a:rPr lang="en-US" sz="2800" dirty="0"/>
              <a:t>p</a:t>
            </a:r>
            <a:r>
              <a:rPr lang="el-GR" sz="2800" dirty="0"/>
              <a:t>.2)</a:t>
            </a:r>
            <a:r>
              <a:rPr lang="el-GR" sz="2800" i="1" dirty="0"/>
              <a:t> </a:t>
            </a:r>
            <a:endParaRPr lang="el-GR" dirty="0"/>
          </a:p>
        </p:txBody>
      </p:sp>
    </p:spTree>
    <p:extLst>
      <p:ext uri="{BB962C8B-B14F-4D97-AF65-F5344CB8AC3E}">
        <p14:creationId xmlns:p14="http://schemas.microsoft.com/office/powerpoint/2010/main" val="3487915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C2ECB6A-7F63-4485-92AC-0D697158860E}"/>
              </a:ext>
            </a:extLst>
          </p:cNvPr>
          <p:cNvSpPr>
            <a:spLocks noGrp="1"/>
          </p:cNvSpPr>
          <p:nvPr>
            <p:ph type="title"/>
          </p:nvPr>
        </p:nvSpPr>
        <p:spPr>
          <a:xfrm>
            <a:off x="2116834" y="294371"/>
            <a:ext cx="7958331" cy="1077229"/>
          </a:xfrm>
        </p:spPr>
        <p:txBody>
          <a:bodyPr/>
          <a:lstStyle/>
          <a:p>
            <a:r>
              <a:rPr lang="el-GR" b="1" dirty="0"/>
              <a:t>Το επάγγελμα της </a:t>
            </a:r>
            <a:r>
              <a:rPr lang="el-GR" b="1" dirty="0" err="1"/>
              <a:t>εργοθεραπείας</a:t>
            </a:r>
            <a:r>
              <a:rPr lang="el-GR" b="1" dirty="0"/>
              <a:t> </a:t>
            </a:r>
            <a:br>
              <a:rPr lang="el-GR" b="1" dirty="0"/>
            </a:br>
            <a:endParaRPr lang="el-GR" dirty="0"/>
          </a:p>
        </p:txBody>
      </p:sp>
      <p:sp>
        <p:nvSpPr>
          <p:cNvPr id="3" name="Θέση περιεχομένου 2">
            <a:extLst>
              <a:ext uri="{FF2B5EF4-FFF2-40B4-BE49-F238E27FC236}">
                <a16:creationId xmlns:a16="http://schemas.microsoft.com/office/drawing/2014/main" id="{03D209EF-222E-4333-8663-A6C8EEE62A20}"/>
              </a:ext>
            </a:extLst>
          </p:cNvPr>
          <p:cNvSpPr>
            <a:spLocks noGrp="1"/>
          </p:cNvSpPr>
          <p:nvPr>
            <p:ph idx="1"/>
          </p:nvPr>
        </p:nvSpPr>
        <p:spPr>
          <a:xfrm>
            <a:off x="1143000" y="1371600"/>
            <a:ext cx="10432473" cy="5486400"/>
          </a:xfrm>
        </p:spPr>
        <p:txBody>
          <a:bodyPr>
            <a:normAutofit fontScale="92500" lnSpcReduction="10000"/>
          </a:bodyPr>
          <a:lstStyle/>
          <a:p>
            <a:pPr>
              <a:buClr>
                <a:schemeClr val="bg1"/>
              </a:buClr>
              <a:buFont typeface="Wingdings" pitchFamily="2" charset="2"/>
              <a:buChar char="v"/>
              <a:defRPr/>
            </a:pPr>
            <a:r>
              <a:rPr lang="el-GR" sz="2600" dirty="0"/>
              <a:t>ιδρύθηκε στις αρχές του 20</a:t>
            </a:r>
            <a:r>
              <a:rPr lang="el-GR" sz="2600" baseline="30000" dirty="0"/>
              <a:t>ου</a:t>
            </a:r>
            <a:r>
              <a:rPr lang="el-GR" sz="2600" dirty="0"/>
              <a:t> αιώνα στις ΗΠΑ</a:t>
            </a:r>
          </a:p>
          <a:p>
            <a:pPr>
              <a:buClr>
                <a:schemeClr val="bg1"/>
              </a:buClr>
              <a:buFont typeface="Wingdings" pitchFamily="2" charset="2"/>
              <a:buChar char="v"/>
              <a:defRPr/>
            </a:pPr>
            <a:r>
              <a:rPr lang="el-GR" sz="2600" dirty="0"/>
              <a:t>έχει μια πλούσια και περίπλοκη ιστορία</a:t>
            </a:r>
          </a:p>
          <a:p>
            <a:pPr>
              <a:buClr>
                <a:schemeClr val="bg1"/>
              </a:buClr>
              <a:buFont typeface="Wingdings" pitchFamily="2" charset="2"/>
              <a:buChar char="v"/>
              <a:defRPr/>
            </a:pPr>
            <a:r>
              <a:rPr lang="el-GR" sz="2600" dirty="0"/>
              <a:t>έχει επηρεαστεί από</a:t>
            </a:r>
          </a:p>
          <a:p>
            <a:pPr>
              <a:buNone/>
              <a:defRPr/>
            </a:pPr>
            <a:r>
              <a:rPr lang="el-GR" sz="2600" dirty="0"/>
              <a:t>-παγκόσμια γεγονότα</a:t>
            </a:r>
          </a:p>
          <a:p>
            <a:pPr>
              <a:buNone/>
              <a:defRPr/>
            </a:pPr>
            <a:r>
              <a:rPr lang="el-GR" sz="2600" dirty="0"/>
              <a:t>-προσωπικότητες </a:t>
            </a:r>
          </a:p>
          <a:p>
            <a:pPr>
              <a:buNone/>
              <a:defRPr/>
            </a:pPr>
            <a:r>
              <a:rPr lang="el-GR" sz="2600" dirty="0"/>
              <a:t>-κοινωνικά κινήματα </a:t>
            </a:r>
          </a:p>
          <a:p>
            <a:pPr>
              <a:buNone/>
              <a:defRPr/>
            </a:pPr>
            <a:r>
              <a:rPr lang="el-GR" sz="2600" dirty="0"/>
              <a:t>-πολέμους</a:t>
            </a:r>
          </a:p>
          <a:p>
            <a:pPr>
              <a:buNone/>
              <a:defRPr/>
            </a:pPr>
            <a:r>
              <a:rPr lang="el-GR" sz="2600" dirty="0"/>
              <a:t>-βιομηχανική εποχή</a:t>
            </a:r>
          </a:p>
          <a:p>
            <a:pPr>
              <a:buNone/>
              <a:defRPr/>
            </a:pPr>
            <a:r>
              <a:rPr lang="el-GR" sz="2600" dirty="0"/>
              <a:t>-οικονομικές αλλαγές</a:t>
            </a:r>
          </a:p>
          <a:p>
            <a:pPr>
              <a:buNone/>
              <a:defRPr/>
            </a:pPr>
            <a:r>
              <a:rPr lang="el-GR" sz="2600" dirty="0"/>
              <a:t>-νομοθεσίες σχετικά με τη φροντίδα της υγείας </a:t>
            </a:r>
          </a:p>
          <a:p>
            <a:endParaRPr lang="el-GR" dirty="0"/>
          </a:p>
        </p:txBody>
      </p:sp>
    </p:spTree>
    <p:extLst>
      <p:ext uri="{BB962C8B-B14F-4D97-AF65-F5344CB8AC3E}">
        <p14:creationId xmlns:p14="http://schemas.microsoft.com/office/powerpoint/2010/main" val="11808908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1618EF9-1072-4FC7-AEA1-060A719CA115}"/>
              </a:ext>
            </a:extLst>
          </p:cNvPr>
          <p:cNvSpPr>
            <a:spLocks noGrp="1"/>
          </p:cNvSpPr>
          <p:nvPr>
            <p:ph type="title"/>
          </p:nvPr>
        </p:nvSpPr>
        <p:spPr>
          <a:xfrm>
            <a:off x="692727" y="537893"/>
            <a:ext cx="10806545" cy="1077229"/>
          </a:xfrm>
        </p:spPr>
        <p:txBody>
          <a:bodyPr>
            <a:normAutofit fontScale="90000"/>
          </a:bodyPr>
          <a:lstStyle/>
          <a:p>
            <a:r>
              <a:rPr lang="el-GR" sz="3600" b="1" dirty="0"/>
              <a:t>Η ιστορία της </a:t>
            </a:r>
            <a:r>
              <a:rPr lang="el-GR" sz="3600" b="1" dirty="0" err="1"/>
              <a:t>εργοθεραπείας</a:t>
            </a:r>
            <a:r>
              <a:rPr lang="el-GR" sz="3600" b="1" dirty="0"/>
              <a:t> προσεγγίζεται στις παρακάτω ιστορικές περιόδους</a:t>
            </a:r>
            <a:br>
              <a:rPr lang="el-GR" sz="3600" b="1" dirty="0"/>
            </a:br>
            <a:endParaRPr lang="el-GR" dirty="0"/>
          </a:p>
        </p:txBody>
      </p:sp>
      <p:sp>
        <p:nvSpPr>
          <p:cNvPr id="5" name="TextBox 4">
            <a:extLst>
              <a:ext uri="{FF2B5EF4-FFF2-40B4-BE49-F238E27FC236}">
                <a16:creationId xmlns:a16="http://schemas.microsoft.com/office/drawing/2014/main" id="{AAD163DC-850D-4F74-A012-AC39BA465432}"/>
              </a:ext>
            </a:extLst>
          </p:cNvPr>
          <p:cNvSpPr txBox="1"/>
          <p:nvPr/>
        </p:nvSpPr>
        <p:spPr>
          <a:xfrm>
            <a:off x="872837" y="2274838"/>
            <a:ext cx="11132127" cy="3785652"/>
          </a:xfrm>
          <a:prstGeom prst="rect">
            <a:avLst/>
          </a:prstGeom>
          <a:noFill/>
        </p:spPr>
        <p:txBody>
          <a:bodyPr wrap="square">
            <a:spAutoFit/>
          </a:bodyPr>
          <a:lstStyle/>
          <a:p>
            <a:r>
              <a:rPr lang="el-GR" sz="2400" b="1" dirty="0"/>
              <a:t>18ος και 19ος αιώνας: Δύο αιώνες πριν την ίδρυση της Εργοθεραπείας</a:t>
            </a:r>
          </a:p>
          <a:p>
            <a:r>
              <a:rPr lang="el-GR" sz="2400" dirty="0"/>
              <a:t>Η βάση της </a:t>
            </a:r>
            <a:r>
              <a:rPr lang="el-GR" sz="2400" dirty="0" err="1"/>
              <a:t>εργοθεραπείας</a:t>
            </a:r>
            <a:r>
              <a:rPr lang="el-GR" sz="2400" dirty="0"/>
              <a:t> μπορεί να αναζητηθεί στον 18ο και 19ο αιώνα, όταν άρχισε να αναπτύσσεται η αντίληψη ότι οι δραστηριότητες θα μπορούσαν να χρησιμοποιηθούν ως μέσο θεραπείας. Κατά τη διάρκεια του </a:t>
            </a:r>
            <a:r>
              <a:rPr lang="el-GR" sz="2400" b="1" dirty="0"/>
              <a:t>Διαφωτισμού</a:t>
            </a:r>
            <a:r>
              <a:rPr lang="el-GR" sz="2400" dirty="0"/>
              <a:t>, υπήρξε μια στροφή προς την ιδέα ότι η ανθρώπινη συμπεριφορά και η ψυχική υγεία μπορούσαν να βελτιωθούν μέσω οργανωμένων δραστηριοτήτων. Πρωτοπόροι όπως ο </a:t>
            </a:r>
            <a:r>
              <a:rPr lang="el-GR" sz="2400" b="1" dirty="0" err="1"/>
              <a:t>Philippe</a:t>
            </a:r>
            <a:r>
              <a:rPr lang="el-GR" sz="2400" b="1" dirty="0"/>
              <a:t> </a:t>
            </a:r>
            <a:r>
              <a:rPr lang="el-GR" sz="2400" b="1" dirty="0" err="1"/>
              <a:t>Pinel</a:t>
            </a:r>
            <a:r>
              <a:rPr lang="el-GR" sz="2400" dirty="0"/>
              <a:t> και ο </a:t>
            </a:r>
            <a:r>
              <a:rPr lang="el-GR" sz="2400" b="1" dirty="0" err="1"/>
              <a:t>William</a:t>
            </a:r>
            <a:r>
              <a:rPr lang="el-GR" sz="2400" b="1" dirty="0"/>
              <a:t> </a:t>
            </a:r>
            <a:r>
              <a:rPr lang="el-GR" sz="2400" b="1" dirty="0" err="1"/>
              <a:t>Tuke</a:t>
            </a:r>
            <a:r>
              <a:rPr lang="el-GR" sz="2400" dirty="0"/>
              <a:t> εισήγαγαν τις αρχές της "ηθικής θεραπείας", μια προσέγγιση που υποστήριζε την αντιμετώπιση ψυχικά ασθενών ατόμων με σεβασμό και τη χρήση δραστηριοτήτων για την ενίσχυση της ψυχολογικής ευεξίας (</a:t>
            </a:r>
            <a:r>
              <a:rPr lang="el-GR" sz="2400" dirty="0" err="1"/>
              <a:t>Wilcock</a:t>
            </a:r>
            <a:r>
              <a:rPr lang="el-GR" sz="2400" dirty="0"/>
              <a:t> &amp; </a:t>
            </a:r>
            <a:r>
              <a:rPr lang="el-GR" sz="2400" dirty="0" err="1"/>
              <a:t>Hocking</a:t>
            </a:r>
            <a:r>
              <a:rPr lang="el-GR" sz="2400" dirty="0"/>
              <a:t>, 2015).</a:t>
            </a:r>
          </a:p>
        </p:txBody>
      </p:sp>
    </p:spTree>
    <p:extLst>
      <p:ext uri="{BB962C8B-B14F-4D97-AF65-F5344CB8AC3E}">
        <p14:creationId xmlns:p14="http://schemas.microsoft.com/office/powerpoint/2010/main" val="11852400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Μάντισον">
  <a:themeElements>
    <a:clrScheme name="Madison">
      <a:dk1>
        <a:sysClr val="windowText" lastClr="000000"/>
      </a:dk1>
      <a:lt1>
        <a:sysClr val="window" lastClr="FFFFFF"/>
      </a:lt1>
      <a:dk2>
        <a:srgbClr val="2D251F"/>
      </a:dk2>
      <a:lt2>
        <a:srgbClr val="FAE9C5"/>
      </a:lt2>
      <a:accent1>
        <a:srgbClr val="ED3846"/>
      </a:accent1>
      <a:accent2>
        <a:srgbClr val="F87184"/>
      </a:accent2>
      <a:accent3>
        <a:srgbClr val="EC9DA9"/>
      </a:accent3>
      <a:accent4>
        <a:srgbClr val="ECC190"/>
      </a:accent4>
      <a:accent5>
        <a:srgbClr val="FFB268"/>
      </a:accent5>
      <a:accent6>
        <a:srgbClr val="F98657"/>
      </a:accent6>
      <a:hlink>
        <a:srgbClr val="B97669"/>
      </a:hlink>
      <a:folHlink>
        <a:srgbClr val="9E94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BCCF8060-3FCB-4641-B728-8A589529B13F}"/>
    </a:ext>
  </a:extLst>
</a:theme>
</file>

<file path=docProps/app.xml><?xml version="1.0" encoding="utf-8"?>
<Properties xmlns="http://schemas.openxmlformats.org/officeDocument/2006/extended-properties" xmlns:vt="http://schemas.openxmlformats.org/officeDocument/2006/docPropsVTypes">
  <Template>TM16401375[[fn=Μάντισον]]</Template>
  <TotalTime>39</TotalTime>
  <Words>2804</Words>
  <Application>Microsoft Office PowerPoint</Application>
  <PresentationFormat>Ευρεία οθόνη</PresentationFormat>
  <Paragraphs>114</Paragraphs>
  <Slides>33</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33</vt:i4>
      </vt:variant>
    </vt:vector>
  </HeadingPairs>
  <TitlesOfParts>
    <vt:vector size="38" baseType="lpstr">
      <vt:lpstr>Arial</vt:lpstr>
      <vt:lpstr>MS Shell Dlg 2</vt:lpstr>
      <vt:lpstr>Wingdings</vt:lpstr>
      <vt:lpstr>Wingdings 3</vt:lpstr>
      <vt:lpstr>Μάντισον</vt:lpstr>
      <vt:lpstr>Βασικά Στοιχεία ενός Εργοθεραπευτή</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ΓΕΝΝΗΣΗ ΚΑΙ ΙΣΤΟΡΙΑ ΤΗΣ ΕΡΓΟΘΕΡΑΠΕΙΑΣ </vt:lpstr>
      <vt:lpstr>Το επάγγελμα της εργοθεραπείας  </vt:lpstr>
      <vt:lpstr>Η ιστορία της εργοθεραπείας προσεγγίζεται στις παρακάτω ιστορικές περιόδους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18ος και 19ος αιώνας: δυο αιώνες πριν την ίδρυση της Εργοθεραπείας </vt:lpstr>
      <vt:lpstr>Δύο κινήματα της εποχής επηρέασαν την ίδρυση της εργοθεραπείας  </vt:lpstr>
      <vt:lpstr>Κίνημα Ηθικής Θεραπείας  (Moral Treatment Movement)  </vt:lpstr>
      <vt:lpstr>Στόχος του Κινήματος της Ηθικής Θεραπείας</vt:lpstr>
      <vt:lpstr>Βασικές Πεποιθήσεις του Κινήματος</vt:lpstr>
      <vt:lpstr>Εφαρμογή της Ηθικής Θεραπείας</vt:lpstr>
      <vt:lpstr>Κίνημα των Τεχνών και Χειροτεχνιών  (The Arts and Crafts Movement) </vt:lpstr>
      <vt:lpstr>Το Κίνημα Τεχνών και Χειροτεχνιών </vt:lpstr>
      <vt:lpstr>Η νέα μορφή θεραπείας πήρε τα εξής ονόματα </vt:lpstr>
      <vt:lpstr>Παρουσίαση του PowerPoint</vt:lpstr>
      <vt:lpstr>Παρουσίαση του PowerPoint</vt:lpstr>
      <vt:lpstr>Ηθική Θεραπεία (Moral Treatment)</vt:lpstr>
      <vt:lpstr>5. Θεραπεία Εργασίας (Work Cure)</vt:lpstr>
      <vt:lpstr>6. Occupational Therapy – Πρόταση από τον George Edward Barton</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Βασικά Στοιχεία ενός Εργοθεραπευτή</dc:title>
  <dc:creator>Pinelopi vlotinou</dc:creator>
  <cp:lastModifiedBy>Pinelopi vlotinou</cp:lastModifiedBy>
  <cp:revision>5</cp:revision>
  <dcterms:created xsi:type="dcterms:W3CDTF">2024-10-08T20:06:23Z</dcterms:created>
  <dcterms:modified xsi:type="dcterms:W3CDTF">2024-10-08T20:46:06Z</dcterms:modified>
</cp:coreProperties>
</file>