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310" r:id="rId2"/>
    <p:sldId id="257" r:id="rId3"/>
    <p:sldId id="343" r:id="rId4"/>
    <p:sldId id="344" r:id="rId5"/>
    <p:sldId id="346" r:id="rId6"/>
    <p:sldId id="337" r:id="rId7"/>
    <p:sldId id="339" r:id="rId8"/>
    <p:sldId id="340" r:id="rId9"/>
    <p:sldId id="338" r:id="rId10"/>
    <p:sldId id="345" r:id="rId11"/>
    <p:sldId id="268" r:id="rId12"/>
    <p:sldId id="277" r:id="rId13"/>
    <p:sldId id="347" r:id="rId14"/>
    <p:sldId id="278" r:id="rId15"/>
    <p:sldId id="279" r:id="rId16"/>
    <p:sldId id="280" r:id="rId17"/>
    <p:sldId id="281" r:id="rId18"/>
    <p:sldId id="342" r:id="rId19"/>
    <p:sldId id="341" r:id="rId20"/>
    <p:sldId id="262" r:id="rId21"/>
    <p:sldId id="258" r:id="rId22"/>
    <p:sldId id="259" r:id="rId23"/>
    <p:sldId id="311" r:id="rId24"/>
    <p:sldId id="264" r:id="rId25"/>
    <p:sldId id="313" r:id="rId26"/>
    <p:sldId id="314" r:id="rId27"/>
    <p:sldId id="315" r:id="rId28"/>
    <p:sldId id="316" r:id="rId29"/>
    <p:sldId id="317" r:id="rId30"/>
    <p:sldId id="312" r:id="rId31"/>
    <p:sldId id="283" r:id="rId32"/>
    <p:sldId id="266" r:id="rId33"/>
    <p:sldId id="265" r:id="rId34"/>
    <p:sldId id="318" r:id="rId35"/>
    <p:sldId id="284" r:id="rId36"/>
    <p:sldId id="267" r:id="rId37"/>
    <p:sldId id="319" r:id="rId38"/>
    <p:sldId id="320" r:id="rId39"/>
    <p:sldId id="321" r:id="rId40"/>
    <p:sldId id="323" r:id="rId41"/>
    <p:sldId id="324" r:id="rId42"/>
    <p:sldId id="325" r:id="rId43"/>
    <p:sldId id="272" r:id="rId44"/>
    <p:sldId id="273" r:id="rId45"/>
    <p:sldId id="326" r:id="rId46"/>
    <p:sldId id="327" r:id="rId47"/>
    <p:sldId id="328" r:id="rId48"/>
    <p:sldId id="263" r:id="rId49"/>
    <p:sldId id="322" r:id="rId50"/>
    <p:sldId id="329" r:id="rId51"/>
    <p:sldId id="261" r:id="rId52"/>
    <p:sldId id="286" r:id="rId53"/>
    <p:sldId id="287" r:id="rId54"/>
    <p:sldId id="288" r:id="rId55"/>
    <p:sldId id="295" r:id="rId56"/>
    <p:sldId id="289" r:id="rId57"/>
    <p:sldId id="290" r:id="rId58"/>
    <p:sldId id="291" r:id="rId59"/>
    <p:sldId id="292" r:id="rId60"/>
    <p:sldId id="293" r:id="rId61"/>
    <p:sldId id="294" r:id="rId62"/>
    <p:sldId id="330" r:id="rId63"/>
    <p:sldId id="331" r:id="rId64"/>
    <p:sldId id="270" r:id="rId65"/>
    <p:sldId id="332" r:id="rId66"/>
    <p:sldId id="356" r:id="rId67"/>
    <p:sldId id="357" r:id="rId68"/>
    <p:sldId id="358" r:id="rId69"/>
    <p:sldId id="359" r:id="rId70"/>
    <p:sldId id="360" r:id="rId71"/>
    <p:sldId id="362" r:id="rId72"/>
    <p:sldId id="333" r:id="rId73"/>
    <p:sldId id="361" r:id="rId74"/>
    <p:sldId id="371" r:id="rId75"/>
    <p:sldId id="271" r:id="rId76"/>
    <p:sldId id="363" r:id="rId77"/>
    <p:sldId id="364" r:id="rId78"/>
    <p:sldId id="365" r:id="rId79"/>
    <p:sldId id="366" r:id="rId80"/>
    <p:sldId id="367" r:id="rId81"/>
    <p:sldId id="349" r:id="rId82"/>
    <p:sldId id="368" r:id="rId83"/>
    <p:sldId id="350" r:id="rId84"/>
    <p:sldId id="351" r:id="rId85"/>
    <p:sldId id="354" r:id="rId86"/>
    <p:sldId id="355" r:id="rId87"/>
    <p:sldId id="352" r:id="rId88"/>
    <p:sldId id="353" r:id="rId89"/>
    <p:sldId id="334" r:id="rId90"/>
    <p:sldId id="369" r:id="rId91"/>
    <p:sldId id="370" r:id="rId92"/>
    <p:sldId id="274" r:id="rId93"/>
    <p:sldId id="348" r:id="rId94"/>
    <p:sldId id="372" r:id="rId9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3084" y="-11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A42F8-8974-44A4-9C79-B4153F3DB72B}" type="datetimeFigureOut">
              <a:rPr lang="el-GR" smtClean="0"/>
              <a:t>22/1/2019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2CFD6-BC1A-464D-B32B-772B535138F1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3: Clinical manifestations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lateral </a:t>
            </a:r>
            <a:r>
              <a:rPr lang="en-US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medullary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syndrome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(A) Body representation of the clinical manifestations of left lateral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medullary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syndrome. The green lines indicate loss of pain and temperature of the </a:t>
            </a:r>
            <a:r>
              <a:rPr lang="en-US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contralateral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arm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leg (</a:t>
            </a:r>
            <a:r>
              <a:rPr lang="en-US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spinothalamic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tract). The yellow lines represent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ataxia of the </a:t>
            </a:r>
            <a:r>
              <a:rPr lang="en-US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ipsilateral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arm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leg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spinocerebellar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tract). The purple lines on the left face indicate loss of pain and temperature of the </a:t>
            </a:r>
            <a:r>
              <a:rPr lang="en-US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ipsilateral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face (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sensory nucleus of trigeminal nerve). The red circle represents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Horner’s syndrome of the </a:t>
            </a:r>
            <a:r>
              <a:rPr lang="en-US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ipsilateral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eye (sympathetic pathway). Furthermore, patients may experience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vertigo and </a:t>
            </a:r>
            <a:r>
              <a:rPr lang="en-US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nystagmus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(vestibular nucleus), loss of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reflex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vagus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nerve), and </a:t>
            </a:r>
            <a:r>
              <a:rPr lang="en-US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dysphagia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(nucleus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ambiguus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glossopharyngeal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nerves), (B)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Horner’s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syndrome. The left eye exhibits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ptosis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(drooping of the upper eyelid),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anhidrosis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(lack of sweat in response to heat),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miosis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(constriction of the pupil). 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EDB7D-81B5-44F4-A0D9-5B0EAB8AED5D}" type="slidenum">
              <a:rPr lang="el-GR" smtClean="0"/>
              <a:pPr/>
              <a:t>84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A48-7307-47B0-8B20-29296BF4E579}" type="datetimeFigureOut">
              <a:rPr lang="el-GR" smtClean="0"/>
              <a:pPr/>
              <a:t>22/1/2019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3504-F81B-464E-91B7-A585A264F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A48-7307-47B0-8B20-29296BF4E579}" type="datetimeFigureOut">
              <a:rPr lang="el-GR" smtClean="0"/>
              <a:pPr/>
              <a:t>22/1/2019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3504-F81B-464E-91B7-A585A264F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A48-7307-47B0-8B20-29296BF4E579}" type="datetimeFigureOut">
              <a:rPr lang="el-GR" smtClean="0"/>
              <a:pPr/>
              <a:t>22/1/2019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3504-F81B-464E-91B7-A585A264F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A48-7307-47B0-8B20-29296BF4E579}" type="datetimeFigureOut">
              <a:rPr lang="el-GR" smtClean="0"/>
              <a:pPr/>
              <a:t>22/1/2019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3504-F81B-464E-91B7-A585A264F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A48-7307-47B0-8B20-29296BF4E579}" type="datetimeFigureOut">
              <a:rPr lang="el-GR" smtClean="0"/>
              <a:pPr/>
              <a:t>22/1/2019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3504-F81B-464E-91B7-A585A264F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A48-7307-47B0-8B20-29296BF4E579}" type="datetimeFigureOut">
              <a:rPr lang="el-GR" smtClean="0"/>
              <a:pPr/>
              <a:t>22/1/2019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3504-F81B-464E-91B7-A585A264F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A48-7307-47B0-8B20-29296BF4E579}" type="datetimeFigureOut">
              <a:rPr lang="el-GR" smtClean="0"/>
              <a:pPr/>
              <a:t>22/1/2019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3504-F81B-464E-91B7-A585A264F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A48-7307-47B0-8B20-29296BF4E579}" type="datetimeFigureOut">
              <a:rPr lang="el-GR" smtClean="0"/>
              <a:pPr/>
              <a:t>22/1/2019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3504-F81B-464E-91B7-A585A264F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A48-7307-47B0-8B20-29296BF4E579}" type="datetimeFigureOut">
              <a:rPr lang="el-GR" smtClean="0"/>
              <a:pPr/>
              <a:t>22/1/2019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3504-F81B-464E-91B7-A585A264F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A48-7307-47B0-8B20-29296BF4E579}" type="datetimeFigureOut">
              <a:rPr lang="el-GR" smtClean="0"/>
              <a:pPr/>
              <a:t>22/1/2019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3504-F81B-464E-91B7-A585A264F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CA48-7307-47B0-8B20-29296BF4E579}" type="datetimeFigureOut">
              <a:rPr lang="el-GR" smtClean="0"/>
              <a:pPr/>
              <a:t>22/1/2019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03504-F81B-464E-91B7-A585A264F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DCA48-7307-47B0-8B20-29296BF4E579}" type="datetimeFigureOut">
              <a:rPr lang="el-GR" smtClean="0"/>
              <a:pPr/>
              <a:t>22/1/2019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03504-F81B-464E-91B7-A585A264F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4267647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Αγγειακα</a:t>
            </a:r>
            <a:r>
              <a:rPr lang="el-GR" dirty="0"/>
              <a:t> </a:t>
            </a:r>
            <a:r>
              <a:rPr lang="el-GR" dirty="0" err="1"/>
              <a:t>εγκεφαλικα</a:t>
            </a:r>
            <a:r>
              <a:rPr lang="el-GR" dirty="0"/>
              <a:t> </a:t>
            </a:r>
            <a:r>
              <a:rPr lang="el-GR" dirty="0" err="1"/>
              <a:t>επεισοδια</a:t>
            </a:r>
            <a:endParaRPr lang="el-GR" dirty="0"/>
          </a:p>
        </p:txBody>
      </p:sp>
      <p:pic>
        <p:nvPicPr>
          <p:cNvPr id="4" name="Picture 2" descr="http://4.bp.blogspot.com/-Wh_ul2sdq6s/TeCjHoCz1OI/AAAAAAAAALc/ukZM0sNnFAQ/s1600/ischemic-stroke-pathophysiology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42852"/>
            <a:ext cx="3048000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358214" cy="6053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Επιδημιολογικά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l-GR" dirty="0" smtClean="0"/>
              <a:t>Κυριότερη </a:t>
            </a:r>
            <a:r>
              <a:rPr lang="el-GR" dirty="0" smtClean="0"/>
              <a:t>αιτία </a:t>
            </a:r>
            <a:r>
              <a:rPr lang="el-GR" b="1" dirty="0" smtClean="0"/>
              <a:t>αναπηρίας</a:t>
            </a:r>
            <a:r>
              <a:rPr lang="el-GR" dirty="0" smtClean="0"/>
              <a:t> σε ενήλικες </a:t>
            </a:r>
          </a:p>
          <a:p>
            <a:pPr>
              <a:buNone/>
            </a:pPr>
            <a:r>
              <a:rPr lang="el-GR" dirty="0" smtClean="0"/>
              <a:t>30% διαταραχές αυτοεξυπηρέτησης </a:t>
            </a:r>
          </a:p>
          <a:p>
            <a:pPr>
              <a:buNone/>
            </a:pPr>
            <a:r>
              <a:rPr lang="el-GR" dirty="0" smtClean="0"/>
              <a:t>20% διαταραχές βάδισης </a:t>
            </a:r>
          </a:p>
          <a:p>
            <a:pPr>
              <a:buNone/>
            </a:pPr>
            <a:r>
              <a:rPr lang="el-GR" dirty="0" smtClean="0"/>
              <a:t>16% έχουν ανάγκη φροντίδας σε ίδρυμα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ΕΠΙΔΗΜΙΟΛΟΓΙΑ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l-GR" dirty="0" smtClean="0"/>
              <a:t>256 </a:t>
            </a:r>
            <a:r>
              <a:rPr lang="el-GR" dirty="0"/>
              <a:t>νέα / πρωτοεμφανιζόμενα ΑΕΕ ανά </a:t>
            </a:r>
            <a:r>
              <a:rPr lang="el-GR" dirty="0" smtClean="0"/>
              <a:t>100.000 πληθυσμού </a:t>
            </a:r>
            <a:r>
              <a:rPr lang="el-GR" dirty="0"/>
              <a:t>στην </a:t>
            </a:r>
            <a:r>
              <a:rPr lang="el-GR" dirty="0" smtClean="0"/>
              <a:t>Ελλάδα</a:t>
            </a:r>
          </a:p>
          <a:p>
            <a:r>
              <a:rPr lang="el-GR" dirty="0"/>
              <a:t> </a:t>
            </a:r>
            <a:r>
              <a:rPr lang="el-GR" dirty="0" smtClean="0"/>
              <a:t>Ο αριθμός </a:t>
            </a:r>
            <a:r>
              <a:rPr lang="el-GR" dirty="0"/>
              <a:t>των νέων ΑΕΕ στη χώρα μας εκτιμάται σε </a:t>
            </a:r>
            <a:r>
              <a:rPr lang="el-GR" dirty="0" smtClean="0"/>
              <a:t>25000 έως 30000 ετησίως</a:t>
            </a:r>
          </a:p>
          <a:p>
            <a:r>
              <a:rPr lang="el-GR" dirty="0" smtClean="0"/>
              <a:t>Θνητότητα </a:t>
            </a:r>
            <a:r>
              <a:rPr lang="el-GR" dirty="0"/>
              <a:t>1ου μήνα 26,6</a:t>
            </a:r>
            <a:r>
              <a:rPr lang="el-GR" dirty="0" smtClean="0"/>
              <a:t>%</a:t>
            </a:r>
          </a:p>
          <a:p>
            <a:r>
              <a:rPr lang="el-GR" dirty="0" smtClean="0"/>
              <a:t>Θνητότητα </a:t>
            </a:r>
            <a:r>
              <a:rPr lang="el-GR" dirty="0"/>
              <a:t>1ου έτους 36,8</a:t>
            </a:r>
            <a:r>
              <a:rPr lang="el-GR" dirty="0" smtClean="0"/>
              <a:t>%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sz="1400" i="1" dirty="0" err="1" smtClean="0"/>
              <a:t>Vemmos</a:t>
            </a:r>
            <a:r>
              <a:rPr lang="el-GR" sz="1400" i="1" dirty="0" smtClean="0"/>
              <a:t> </a:t>
            </a:r>
            <a:r>
              <a:rPr lang="el-GR" sz="1400" i="1" dirty="0"/>
              <a:t>K. </a:t>
            </a:r>
            <a:r>
              <a:rPr lang="el-GR" sz="1400" i="1" dirty="0" err="1"/>
              <a:t>et</a:t>
            </a:r>
            <a:r>
              <a:rPr lang="el-GR" sz="1400" i="1" dirty="0"/>
              <a:t> </a:t>
            </a:r>
            <a:r>
              <a:rPr lang="el-GR" sz="1400" i="1" dirty="0" err="1"/>
              <a:t>al</a:t>
            </a:r>
            <a:r>
              <a:rPr lang="el-GR" sz="1400" i="1" dirty="0"/>
              <a:t>. </a:t>
            </a:r>
            <a:r>
              <a:rPr lang="el-GR" sz="1400" i="1" dirty="0" err="1"/>
              <a:t>Stroke</a:t>
            </a:r>
            <a:r>
              <a:rPr lang="el-GR" sz="1400" i="1" dirty="0"/>
              <a:t> 1999.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642918"/>
            <a:ext cx="6072230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ΤΡΟΠΟΠΟΙΗΣΙΜΟΙ ΠΑΡΑΓΟΝΤΕΣ ΚΙΝΔΥΟΝΟΥ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>
                <a:solidFill>
                  <a:srgbClr val="FF0000"/>
                </a:solidFill>
              </a:rPr>
              <a:t>ΗΛΙΚΙΑ</a:t>
            </a:r>
            <a:r>
              <a:rPr lang="el-GR" dirty="0" smtClean="0"/>
              <a:t>: Μετά </a:t>
            </a:r>
            <a:r>
              <a:rPr lang="el-GR" dirty="0"/>
              <a:t>το 55ο έτος της ηλικίας ο κίνδυνος εκδήλωσης ΑΕΕ διπλασιάζεται κάθε 10 </a:t>
            </a:r>
            <a:r>
              <a:rPr lang="el-GR" dirty="0" smtClean="0"/>
              <a:t>χρόνια. </a:t>
            </a:r>
          </a:p>
          <a:p>
            <a:pPr>
              <a:buFont typeface="Wingdings" pitchFamily="2" charset="2"/>
              <a:buChar char="v"/>
            </a:pPr>
            <a:r>
              <a:rPr lang="el-GR" dirty="0" smtClean="0"/>
              <a:t>Όμως και νέοι και παιδιά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ΦΥΛΟ</a:t>
            </a:r>
            <a:r>
              <a:rPr lang="el-GR" dirty="0" smtClean="0"/>
              <a:t>:  άνδρες&gt;  γυναίκες.</a:t>
            </a:r>
          </a:p>
          <a:p>
            <a:pPr>
              <a:buFont typeface="Wingdings" pitchFamily="2" charset="2"/>
              <a:buChar char="v"/>
            </a:pPr>
            <a:r>
              <a:rPr lang="el-GR" dirty="0" smtClean="0"/>
              <a:t> Όμως: οι γυναίκες πεθαίνουν πιο συχνά λόγω </a:t>
            </a:r>
            <a:r>
              <a:rPr lang="el-GR" dirty="0"/>
              <a:t>ΑΕΕ από </a:t>
            </a:r>
            <a:r>
              <a:rPr lang="el-GR" dirty="0" err="1"/>
              <a:t>ό,τι</a:t>
            </a:r>
            <a:r>
              <a:rPr lang="el-GR" dirty="0"/>
              <a:t> οι </a:t>
            </a:r>
            <a:r>
              <a:rPr lang="el-GR" dirty="0" smtClean="0"/>
              <a:t>άνδρες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ΟΙΚΟΓΕΝΕΙΑΚΟ </a:t>
            </a:r>
            <a:r>
              <a:rPr lang="el-GR" dirty="0">
                <a:solidFill>
                  <a:srgbClr val="FF0000"/>
                </a:solidFill>
              </a:rPr>
              <a:t>ΙΣΤΟΡΙΚΟ</a:t>
            </a:r>
            <a:r>
              <a:rPr lang="el-GR" dirty="0" smtClean="0"/>
              <a:t>: 1ου βαθμού συγγενής με ΑΕΕ.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ΑΤΟΜΙΚΟ </a:t>
            </a:r>
            <a:r>
              <a:rPr lang="el-GR" dirty="0">
                <a:solidFill>
                  <a:srgbClr val="FF0000"/>
                </a:solidFill>
              </a:rPr>
              <a:t>ΙΣΤΟΡΙΚΟ</a:t>
            </a:r>
            <a:r>
              <a:rPr lang="el-GR" dirty="0" smtClean="0"/>
              <a:t>: προηγηθέν ΑΕΕ ή ΟΕΜ</a:t>
            </a:r>
          </a:p>
          <a:p>
            <a:pPr>
              <a:buFont typeface="Wingdings" pitchFamily="2" charset="2"/>
              <a:buChar char="v"/>
            </a:pPr>
            <a:r>
              <a:rPr lang="el-GR" dirty="0" smtClean="0"/>
              <a:t>10πλάσιος </a:t>
            </a:r>
            <a:r>
              <a:rPr lang="el-GR" dirty="0"/>
              <a:t>κίνδυνος </a:t>
            </a:r>
            <a:r>
              <a:rPr lang="el-GR" dirty="0" smtClean="0"/>
              <a:t>αν έχει προηγηθεί Παροδικό ΑΕΕ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ΜΗ ΤΡΟΠΟΠΟΙΗΣΙΜΟΙ</a:t>
            </a:r>
            <a:br>
              <a:rPr lang="el-GR" dirty="0" smtClean="0"/>
            </a:br>
            <a:r>
              <a:rPr lang="el-GR" dirty="0" smtClean="0"/>
              <a:t>ΠΑΡΑΓΟΝΤΕΣ ΚΙΝΔΥΝΟΥ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ΑΡΤΗΡΙΑΚΗ </a:t>
            </a:r>
            <a:r>
              <a:rPr lang="el-GR" dirty="0" smtClean="0">
                <a:solidFill>
                  <a:srgbClr val="FF0000"/>
                </a:solidFill>
              </a:rPr>
              <a:t>ΥΠΕΡΤΑΣΗ</a:t>
            </a:r>
            <a:r>
              <a:rPr lang="el-GR" dirty="0" smtClean="0"/>
              <a:t>: 140/90 </a:t>
            </a:r>
            <a:r>
              <a:rPr lang="el-GR" dirty="0" err="1" smtClean="0"/>
              <a:t>mmHg</a:t>
            </a:r>
            <a:endParaRPr lang="el-GR" dirty="0" smtClean="0"/>
          </a:p>
          <a:p>
            <a:r>
              <a:rPr lang="el-GR" dirty="0" smtClean="0"/>
              <a:t>Το </a:t>
            </a:r>
            <a:r>
              <a:rPr lang="el-GR" dirty="0"/>
              <a:t>σημαντικότερο αίτιο </a:t>
            </a:r>
            <a:r>
              <a:rPr lang="el-GR" dirty="0" smtClean="0"/>
              <a:t>για κάθε </a:t>
            </a:r>
            <a:r>
              <a:rPr lang="el-GR" dirty="0"/>
              <a:t>τύπο </a:t>
            </a:r>
            <a:r>
              <a:rPr lang="el-GR" dirty="0" smtClean="0"/>
              <a:t>ΑΕΕ (περισσότερο από ΟΕΜ).</a:t>
            </a:r>
          </a:p>
          <a:p>
            <a:r>
              <a:rPr lang="el-GR" dirty="0" smtClean="0"/>
              <a:t> Η </a:t>
            </a:r>
            <a:r>
              <a:rPr lang="el-GR" dirty="0"/>
              <a:t>αποτελεσματική ρύθμιση της αρτηριακής πίεσης μπορεί </a:t>
            </a:r>
            <a:r>
              <a:rPr lang="el-GR" dirty="0" smtClean="0"/>
              <a:t>να ελαττώσει </a:t>
            </a:r>
            <a:r>
              <a:rPr lang="el-GR" dirty="0"/>
              <a:t>τον κίνδυνο ΑΕΕ κατά 40</a:t>
            </a:r>
            <a:r>
              <a:rPr lang="el-GR" dirty="0" smtClean="0"/>
              <a:t>%.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ΜΗ ΤΡΟΠΟΠΟΙΗΣΙΜΟΙ</a:t>
            </a:r>
            <a:br>
              <a:rPr lang="el-GR" dirty="0" smtClean="0"/>
            </a:br>
            <a:r>
              <a:rPr lang="el-GR" dirty="0" smtClean="0"/>
              <a:t>ΠΑΡΑΓΟΝΤΕΣ ΚΙΝΔΥΝΟΥ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ΣΑΚΧΑΡΩΔΗΣ </a:t>
            </a:r>
            <a:r>
              <a:rPr lang="el-GR" dirty="0" smtClean="0">
                <a:solidFill>
                  <a:srgbClr val="FF0000"/>
                </a:solidFill>
              </a:rPr>
              <a:t>ΔΙΑΒΗΤΗΣ</a:t>
            </a:r>
            <a:r>
              <a:rPr lang="el-GR" dirty="0" smtClean="0"/>
              <a:t>: 2-3πλάσιο κίνδυνος. 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ΚΑΠΝΙΣΜΑ</a:t>
            </a:r>
            <a:r>
              <a:rPr lang="el-GR" dirty="0" smtClean="0"/>
              <a:t>: 2πλασιάζει </a:t>
            </a:r>
            <a:r>
              <a:rPr lang="el-GR" dirty="0"/>
              <a:t>τον κίνδυνο </a:t>
            </a:r>
            <a:r>
              <a:rPr lang="el-GR" dirty="0" smtClean="0"/>
              <a:t>ΑΕΕ.</a:t>
            </a:r>
          </a:p>
          <a:p>
            <a:pPr>
              <a:buFont typeface="Wingdings" pitchFamily="2" charset="2"/>
              <a:buChar char="v"/>
            </a:pPr>
            <a:r>
              <a:rPr lang="el-GR" dirty="0" smtClean="0"/>
              <a:t> Το </a:t>
            </a:r>
            <a:r>
              <a:rPr lang="el-GR" dirty="0"/>
              <a:t>παθητικό κάπνισμα αυξάνει τον </a:t>
            </a:r>
            <a:r>
              <a:rPr lang="el-GR" dirty="0" smtClean="0"/>
              <a:t>κίνδυνο ΑΕΕ </a:t>
            </a:r>
            <a:r>
              <a:rPr lang="el-GR" dirty="0"/>
              <a:t>κατά 18%!!!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ΤΡΟΠΟΠΟΙΗΣΙΜΟΙ ΠΑΡΑΓΟΝΤΕΣ ΚΙΝΔΥΝΟΥ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ΚΟΛΠΙΚΗ ΜΑΡΜΑΡΥΓΗ. (</a:t>
            </a:r>
            <a:r>
              <a:rPr lang="el-GR" dirty="0" err="1" smtClean="0"/>
              <a:t>καρδιοεμβολικών</a:t>
            </a:r>
            <a:r>
              <a:rPr lang="el-GR" dirty="0" smtClean="0"/>
              <a:t> ΑΕΕ).</a:t>
            </a:r>
          </a:p>
          <a:p>
            <a:r>
              <a:rPr lang="el-GR" dirty="0" smtClean="0"/>
              <a:t> ΥΠΕΡΧΟΛΗΣΤΕΡΙΝΑΙΜΙΑ</a:t>
            </a:r>
          </a:p>
          <a:p>
            <a:r>
              <a:rPr lang="el-GR" dirty="0" smtClean="0"/>
              <a:t>ΠΑΧΥΣΑΡΚΙΑ </a:t>
            </a:r>
          </a:p>
          <a:p>
            <a:r>
              <a:rPr lang="el-GR" dirty="0" smtClean="0"/>
              <a:t>ΥΠΝΙΚΗ ΑΠΝΟΙΑ</a:t>
            </a:r>
          </a:p>
          <a:p>
            <a:r>
              <a:rPr lang="el-GR" dirty="0" smtClean="0"/>
              <a:t>ΣΤΕΝΩΣΗ </a:t>
            </a:r>
            <a:r>
              <a:rPr lang="el-GR" dirty="0"/>
              <a:t>ΚΑΡΩΤΙΔΑΣ </a:t>
            </a:r>
            <a:endParaRPr lang="el-GR" dirty="0" smtClean="0"/>
          </a:p>
          <a:p>
            <a:r>
              <a:rPr lang="el-GR" dirty="0" smtClean="0"/>
              <a:t>ΠΕΡΙΦΕΡΙΚΗ ΑΡΤΗΡΙΟΠΑΘΕΙΑ</a:t>
            </a:r>
          </a:p>
          <a:p>
            <a:r>
              <a:rPr lang="el-GR" dirty="0" smtClean="0"/>
              <a:t>ΣΤΕΦΑΝΙΑΙΑ ΝΟΣΟΣ</a:t>
            </a:r>
          </a:p>
          <a:p>
            <a:r>
              <a:rPr lang="el-GR" dirty="0" smtClean="0"/>
              <a:t>ΑΛΚΟΟΛ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01701"/>
            <a:ext cx="5143504" cy="66562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ÎÏÎ¿ÏÎ­Î»ÎµÏÎ¼Î± ÎµÎ¹ÎºÏÎ½Î±Ï Î³Î¹Î± stroke epidemiology 2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357166"/>
            <a:ext cx="3909326" cy="6000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ΟΡΙΣΜΟΣ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Κάθε </a:t>
            </a:r>
            <a:r>
              <a:rPr lang="el-GR" dirty="0"/>
              <a:t>οξείας έναρξης εστιακή ή γενικευμένη διαταραχή της εγκεφαλικής </a:t>
            </a:r>
            <a:r>
              <a:rPr lang="el-GR" dirty="0" smtClean="0"/>
              <a:t>λειτουργίας που </a:t>
            </a:r>
            <a:r>
              <a:rPr lang="el-GR" dirty="0"/>
              <a:t>διαρκεί περισσότερο από 24 ώρες </a:t>
            </a:r>
            <a:r>
              <a:rPr lang="el-GR" dirty="0" smtClean="0"/>
              <a:t>και οφείλεται </a:t>
            </a:r>
            <a:r>
              <a:rPr lang="el-GR" dirty="0"/>
              <a:t>αποκλειστικά σε αγγειακά αίτια</a:t>
            </a:r>
            <a:r>
              <a:rPr lang="el-GR" dirty="0" smtClean="0"/>
              <a:t>.</a:t>
            </a:r>
          </a:p>
          <a:p>
            <a:pPr>
              <a:buNone/>
            </a:pPr>
            <a:endParaRPr lang="el-GR" sz="1400" i="1" dirty="0" smtClean="0"/>
          </a:p>
          <a:p>
            <a:pPr>
              <a:buNone/>
            </a:pPr>
            <a:endParaRPr lang="el-GR" sz="1400" i="1" dirty="0" smtClean="0"/>
          </a:p>
          <a:p>
            <a:pPr>
              <a:buNone/>
            </a:pPr>
            <a:endParaRPr lang="el-GR" sz="1400" i="1" dirty="0" smtClean="0"/>
          </a:p>
          <a:p>
            <a:pPr>
              <a:buNone/>
            </a:pPr>
            <a:endParaRPr lang="el-GR" sz="1400" i="1" dirty="0" smtClean="0"/>
          </a:p>
          <a:p>
            <a:pPr>
              <a:buNone/>
            </a:pPr>
            <a:endParaRPr lang="el-GR" sz="1400" i="1" dirty="0" smtClean="0"/>
          </a:p>
          <a:p>
            <a:pPr>
              <a:buNone/>
            </a:pPr>
            <a:endParaRPr lang="el-GR" sz="1400" i="1" dirty="0" smtClean="0"/>
          </a:p>
          <a:p>
            <a:pPr>
              <a:buNone/>
            </a:pPr>
            <a:endParaRPr lang="el-GR" sz="1400" i="1" dirty="0" smtClean="0"/>
          </a:p>
          <a:p>
            <a:pPr>
              <a:buNone/>
            </a:pPr>
            <a:endParaRPr lang="el-GR" sz="1400" i="1" dirty="0" smtClean="0"/>
          </a:p>
          <a:p>
            <a:pPr>
              <a:buNone/>
            </a:pPr>
            <a:endParaRPr lang="el-GR" sz="1400" i="1" dirty="0" smtClean="0"/>
          </a:p>
          <a:p>
            <a:pPr>
              <a:buNone/>
            </a:pPr>
            <a:r>
              <a:rPr lang="el-GR" sz="1400" i="1" dirty="0" smtClean="0"/>
              <a:t>WHO </a:t>
            </a:r>
            <a:r>
              <a:rPr lang="el-GR" sz="1400" i="1" dirty="0" err="1"/>
              <a:t>Task</a:t>
            </a:r>
            <a:r>
              <a:rPr lang="el-GR" sz="1400" i="1" dirty="0"/>
              <a:t> </a:t>
            </a:r>
            <a:r>
              <a:rPr lang="el-GR" sz="1400" i="1" dirty="0" err="1"/>
              <a:t>Force</a:t>
            </a:r>
            <a:r>
              <a:rPr lang="el-GR" sz="1400" i="1" dirty="0"/>
              <a:t> </a:t>
            </a:r>
            <a:r>
              <a:rPr lang="el-GR" sz="1400" i="1" dirty="0" err="1"/>
              <a:t>on</a:t>
            </a:r>
            <a:r>
              <a:rPr lang="el-GR" sz="1400" i="1" dirty="0"/>
              <a:t> </a:t>
            </a:r>
            <a:r>
              <a:rPr lang="el-GR" sz="1400" i="1" dirty="0" err="1"/>
              <a:t>Stroke</a:t>
            </a:r>
            <a:r>
              <a:rPr lang="el-GR" sz="1400" i="1" dirty="0"/>
              <a:t> </a:t>
            </a:r>
            <a:r>
              <a:rPr lang="el-GR" sz="1400" i="1" dirty="0" err="1"/>
              <a:t>and</a:t>
            </a:r>
            <a:r>
              <a:rPr lang="el-GR" sz="1400" i="1" dirty="0"/>
              <a:t> </a:t>
            </a:r>
            <a:r>
              <a:rPr lang="el-GR" sz="1400" i="1" dirty="0" err="1"/>
              <a:t>Other</a:t>
            </a:r>
            <a:r>
              <a:rPr lang="el-GR" sz="1400" i="1" dirty="0"/>
              <a:t> </a:t>
            </a:r>
            <a:r>
              <a:rPr lang="el-GR" sz="1400" i="1" dirty="0" err="1"/>
              <a:t>Cerebrovascular</a:t>
            </a:r>
            <a:r>
              <a:rPr lang="el-GR" sz="1400" i="1" dirty="0"/>
              <a:t> </a:t>
            </a:r>
            <a:r>
              <a:rPr lang="el-GR" sz="1400" i="1" dirty="0" err="1"/>
              <a:t>Diseases</a:t>
            </a:r>
            <a:r>
              <a:rPr lang="el-GR" sz="1400" i="1" dirty="0"/>
              <a:t>, 1989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413" y="666750"/>
            <a:ext cx="787717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Καταταξη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Ισχαιμικά: </a:t>
            </a:r>
            <a:r>
              <a:rPr lang="el-GR" dirty="0" err="1" smtClean="0"/>
              <a:t>θρομβωτικά</a:t>
            </a:r>
            <a:r>
              <a:rPr lang="el-GR" dirty="0" smtClean="0"/>
              <a:t>-</a:t>
            </a:r>
            <a:r>
              <a:rPr lang="el-GR" dirty="0" err="1" smtClean="0"/>
              <a:t>εμβολικά</a:t>
            </a:r>
            <a:endParaRPr lang="el-GR" dirty="0" smtClean="0"/>
          </a:p>
          <a:p>
            <a:r>
              <a:rPr lang="el-GR" dirty="0" smtClean="0"/>
              <a:t>Αιμορραγικά</a:t>
            </a:r>
            <a:endParaRPr lang="el-GR" dirty="0"/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786058"/>
            <a:ext cx="58959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Παθοφυσιολογία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 smtClean="0"/>
              <a:t>Απόφραξη</a:t>
            </a:r>
            <a:r>
              <a:rPr lang="el-GR" dirty="0" smtClean="0"/>
              <a:t> αγγείου (αθηρωμάτωση, </a:t>
            </a:r>
            <a:r>
              <a:rPr lang="el-GR" dirty="0" err="1" smtClean="0"/>
              <a:t>λιποϋαλίνωση</a:t>
            </a:r>
            <a:r>
              <a:rPr lang="el-GR" dirty="0" smtClean="0"/>
              <a:t>, </a:t>
            </a:r>
            <a:r>
              <a:rPr lang="el-GR" dirty="0" err="1" smtClean="0"/>
              <a:t>αμυλοείδωση</a:t>
            </a:r>
            <a:r>
              <a:rPr lang="el-GR" dirty="0" smtClean="0"/>
              <a:t>, φλεγμονή, θρόμβωση, κακή διαμόρφωση αγγείων)  </a:t>
            </a:r>
          </a:p>
          <a:p>
            <a:r>
              <a:rPr lang="el-GR" dirty="0" smtClean="0"/>
              <a:t>Απομακρυσμένη εστία- </a:t>
            </a:r>
            <a:r>
              <a:rPr lang="el-GR" b="1" dirty="0" smtClean="0"/>
              <a:t>έμβολο</a:t>
            </a:r>
            <a:r>
              <a:rPr lang="el-GR" dirty="0" smtClean="0"/>
              <a:t> από καρδιά, </a:t>
            </a:r>
            <a:r>
              <a:rPr lang="el-GR" dirty="0" err="1" smtClean="0"/>
              <a:t>εξωκράνια</a:t>
            </a:r>
            <a:r>
              <a:rPr lang="el-GR" dirty="0" smtClean="0"/>
              <a:t> αγγεία </a:t>
            </a:r>
          </a:p>
          <a:p>
            <a:r>
              <a:rPr lang="el-GR" dirty="0" smtClean="0"/>
              <a:t>Μείωση </a:t>
            </a:r>
            <a:r>
              <a:rPr lang="el-GR" b="1" dirty="0" smtClean="0"/>
              <a:t>παροχής</a:t>
            </a:r>
            <a:r>
              <a:rPr lang="el-GR" dirty="0" smtClean="0"/>
              <a:t> ή αύξησης </a:t>
            </a:r>
            <a:r>
              <a:rPr lang="el-GR" dirty="0" err="1" smtClean="0"/>
              <a:t>γλοιότητας</a:t>
            </a:r>
            <a:r>
              <a:rPr lang="el-GR" dirty="0" smtClean="0"/>
              <a:t> αίματος. </a:t>
            </a:r>
          </a:p>
          <a:p>
            <a:r>
              <a:rPr lang="el-GR" dirty="0" smtClean="0"/>
              <a:t> </a:t>
            </a:r>
            <a:r>
              <a:rPr lang="el-GR" b="1" dirty="0" smtClean="0"/>
              <a:t>Ρήξη</a:t>
            </a:r>
            <a:r>
              <a:rPr lang="el-GR" dirty="0" smtClean="0"/>
              <a:t> αγγείου </a:t>
            </a:r>
            <a:r>
              <a:rPr lang="el-GR" dirty="0" err="1" smtClean="0"/>
              <a:t>ενδοεγκεφαλικά</a:t>
            </a:r>
            <a:r>
              <a:rPr lang="el-GR" dirty="0" smtClean="0"/>
              <a:t> ή στον </a:t>
            </a:r>
            <a:r>
              <a:rPr lang="el-GR" dirty="0" err="1" smtClean="0"/>
              <a:t>υπαραχνοειδή</a:t>
            </a:r>
            <a:r>
              <a:rPr lang="el-GR" dirty="0" smtClean="0"/>
              <a:t> χώρο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ΙΣΧΑΙΜΙΚΑ</a:t>
            </a:r>
            <a:r>
              <a:rPr lang="en-US" dirty="0"/>
              <a:t> </a:t>
            </a:r>
            <a:r>
              <a:rPr lang="el-GR" dirty="0"/>
              <a:t>ΑΕΕ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/>
              <a:t>	Εστιακή εγκεφαλική ισχαιμία, μείωση αιματικής ροής, διαταραχή νευρωνικού μεταβολισμού και λειτουργία νευρώνων. </a:t>
            </a:r>
          </a:p>
          <a:p>
            <a:pPr>
              <a:buNone/>
            </a:pPr>
            <a:r>
              <a:rPr lang="el-GR" dirty="0"/>
              <a:t>	Εάν δεν αποκατασταθεί ροή εντός </a:t>
            </a:r>
            <a:r>
              <a:rPr lang="el-GR" dirty="0" smtClean="0"/>
              <a:t>κρίσιμ</a:t>
            </a:r>
            <a:r>
              <a:rPr lang="el-GR" dirty="0" smtClean="0"/>
              <a:t>η</a:t>
            </a:r>
            <a:r>
              <a:rPr lang="el-GR" dirty="0" smtClean="0"/>
              <a:t>ς </a:t>
            </a:r>
            <a:r>
              <a:rPr lang="el-GR" dirty="0"/>
              <a:t>ώρας, επέρχεται </a:t>
            </a:r>
            <a:r>
              <a:rPr lang="el-GR" u="sng" dirty="0"/>
              <a:t>μη αναστρέψιμη κυτταρική βλάβη νευρώνων και </a:t>
            </a:r>
            <a:r>
              <a:rPr lang="el-GR" u="sng" dirty="0" err="1"/>
              <a:t>γλοίας</a:t>
            </a:r>
            <a:r>
              <a:rPr lang="el-GR" dirty="0"/>
              <a:t>.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901700"/>
            <a:ext cx="714375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el-GR" dirty="0"/>
              <a:t>ΙΣΧΑΙΜΙΚΑ ΑΙΤΙΑ</a:t>
            </a:r>
            <a:br>
              <a:rPr lang="el-GR" dirty="0"/>
            </a:br>
            <a:r>
              <a:rPr lang="el-GR" dirty="0"/>
              <a:t> Αθηροσκλήρωση 14-25%.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500726"/>
          </a:xfrm>
        </p:spPr>
        <p:txBody>
          <a:bodyPr>
            <a:normAutofit fontScale="62500" lnSpcReduction="20000"/>
          </a:bodyPr>
          <a:lstStyle/>
          <a:p>
            <a:r>
              <a:rPr lang="el-GR" dirty="0"/>
              <a:t>Συσσώρευση αθηρωματικής πλάκας εντός αυλού μεγάλου ή μεσαίου μεγέθους αγγείου, συνήθως σε διακλάδωση ή καμπύλη.</a:t>
            </a:r>
          </a:p>
          <a:p>
            <a:r>
              <a:rPr lang="el-GR" dirty="0"/>
              <a:t>Τόσο σε ενδοκράνια όσο και σε </a:t>
            </a:r>
            <a:r>
              <a:rPr lang="el-GR" dirty="0" err="1"/>
              <a:t>εξωκράνια</a:t>
            </a:r>
            <a:r>
              <a:rPr lang="el-GR" dirty="0"/>
              <a:t> αγγεία.</a:t>
            </a:r>
          </a:p>
          <a:p>
            <a:r>
              <a:rPr lang="el-GR" dirty="0"/>
              <a:t>Προοδευτική εναπόθεση </a:t>
            </a:r>
            <a:r>
              <a:rPr lang="el-GR" u="sng" dirty="0"/>
              <a:t>λίπους</a:t>
            </a:r>
            <a:r>
              <a:rPr lang="el-GR" dirty="0"/>
              <a:t> και </a:t>
            </a:r>
            <a:r>
              <a:rPr lang="el-GR" u="sng" dirty="0"/>
              <a:t>ινώδους</a:t>
            </a:r>
            <a:r>
              <a:rPr lang="el-GR" dirty="0"/>
              <a:t> ιστού </a:t>
            </a:r>
            <a:r>
              <a:rPr lang="el-GR" b="1" dirty="0"/>
              <a:t>υπό τον έσω χιτώνα </a:t>
            </a:r>
            <a:r>
              <a:rPr lang="el-GR" dirty="0"/>
              <a:t>του αγγείου. Αναπτύσσεται </a:t>
            </a:r>
            <a:r>
              <a:rPr lang="el-GR" u="sng" dirty="0"/>
              <a:t>αιμάτωμα</a:t>
            </a:r>
            <a:r>
              <a:rPr lang="el-GR" dirty="0"/>
              <a:t> εντός της πλάκας, </a:t>
            </a:r>
            <a:r>
              <a:rPr lang="el-GR" dirty="0" err="1"/>
              <a:t>υποεπενδυματική</a:t>
            </a:r>
            <a:r>
              <a:rPr lang="el-GR" dirty="0"/>
              <a:t> </a:t>
            </a:r>
            <a:r>
              <a:rPr lang="el-GR" u="sng" dirty="0"/>
              <a:t>νέκρωση</a:t>
            </a:r>
            <a:r>
              <a:rPr lang="el-GR" dirty="0"/>
              <a:t> με σχηματισμό </a:t>
            </a:r>
            <a:r>
              <a:rPr lang="el-GR" u="sng" dirty="0"/>
              <a:t>εξελκώσεων</a:t>
            </a:r>
            <a:r>
              <a:rPr lang="el-GR" dirty="0"/>
              <a:t> και εναποτίθεται </a:t>
            </a:r>
            <a:r>
              <a:rPr lang="el-GR" u="sng" dirty="0"/>
              <a:t>ασβέστιο</a:t>
            </a:r>
            <a:r>
              <a:rPr lang="el-GR" dirty="0"/>
              <a:t>.</a:t>
            </a:r>
          </a:p>
          <a:p>
            <a:r>
              <a:rPr lang="el-GR" dirty="0"/>
              <a:t>Διακοπή συνέχειας ενδοθηλίου πυροδοτεί το σχηματισμό θρόμβων εντός του αυλού, λόγω ενεργοποίησης </a:t>
            </a:r>
            <a:r>
              <a:rPr lang="el-GR" b="1" dirty="0"/>
              <a:t>αιμοπεταλίων</a:t>
            </a:r>
            <a:r>
              <a:rPr lang="el-GR" dirty="0"/>
              <a:t> μέσω </a:t>
            </a:r>
            <a:r>
              <a:rPr lang="el-GR" dirty="0" err="1"/>
              <a:t>υποενδοθηλιακού</a:t>
            </a:r>
            <a:r>
              <a:rPr lang="el-GR" dirty="0"/>
              <a:t> κολλαγόνου. Ενεργοποιημένα αιμοπετάλια εκλύουν </a:t>
            </a:r>
            <a:r>
              <a:rPr lang="el-GR" u="sng" dirty="0" err="1"/>
              <a:t>θρομβοξάνη</a:t>
            </a:r>
            <a:r>
              <a:rPr lang="el-GR" dirty="0"/>
              <a:t> Α2 και συγκολλούνται περαιτέρω. Η ανάπτυξη ινώδους ιστού σταθεροποιεί τα αιμοπετάλια σχηματίζοντας </a:t>
            </a:r>
            <a:r>
              <a:rPr lang="el-GR" dirty="0">
                <a:solidFill>
                  <a:srgbClr val="0070C0"/>
                </a:solidFill>
              </a:rPr>
              <a:t>λευκό θρόμβο</a:t>
            </a:r>
            <a:r>
              <a:rPr lang="el-GR" dirty="0"/>
              <a:t>. Στη συνέχεια εισέρχονται ερυθρά αιμοσφαίρια σχηματίζοντας </a:t>
            </a:r>
            <a:r>
              <a:rPr lang="el-GR" dirty="0">
                <a:solidFill>
                  <a:srgbClr val="0070C0"/>
                </a:solidFill>
              </a:rPr>
              <a:t>ερυθρό θρόμβο</a:t>
            </a:r>
            <a:r>
              <a:rPr lang="el-GR" dirty="0"/>
              <a:t>. Τόσο ο λευκός όσο και ο ερυθρός μπορεί να αποκολληθούν και να </a:t>
            </a:r>
            <a:r>
              <a:rPr lang="el-GR" b="1" dirty="0"/>
              <a:t>εμβολίσουν</a:t>
            </a:r>
            <a:r>
              <a:rPr lang="el-GR" dirty="0"/>
              <a:t> αγγεία</a:t>
            </a:r>
          </a:p>
          <a:p>
            <a:r>
              <a:rPr lang="el-GR" dirty="0"/>
              <a:t>Προοδευτική στένωση αγγείου από την πλάκα ως το σημείο απόφραξης</a:t>
            </a:r>
          </a:p>
          <a:p>
            <a:r>
              <a:rPr lang="el-GR" dirty="0"/>
              <a:t>Προοδευτική ανεπαρκής αιμάτωση που δεν αντιρροπείται από παράπλευρη κυκλοφορία</a:t>
            </a:r>
          </a:p>
          <a:p>
            <a:endParaRPr lang="el-GR" dirty="0"/>
          </a:p>
          <a:p>
            <a:r>
              <a:rPr lang="en-US" dirty="0">
                <a:solidFill>
                  <a:srgbClr val="FF0000"/>
                </a:solidFill>
              </a:rPr>
              <a:t>RF</a:t>
            </a:r>
            <a:r>
              <a:rPr lang="en-US" dirty="0"/>
              <a:t> </a:t>
            </a:r>
            <a:r>
              <a:rPr lang="el-GR" dirty="0"/>
              <a:t>ΑΥ ΣΔ κάπνισμα, </a:t>
            </a:r>
            <a:r>
              <a:rPr lang="el-GR" dirty="0" err="1"/>
              <a:t>υπερχοληστερολαιμία</a:t>
            </a:r>
            <a:endParaRPr lang="el-G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AutoShape 2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14290"/>
            <a:ext cx="3786214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4929190" y="571480"/>
            <a:ext cx="3786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Τα αιμοπετάλια εκκρίνουν ΤΧΑ2 και το ενδοθήλιο </a:t>
            </a:r>
            <a:r>
              <a:rPr lang="el-GR" b="1" dirty="0" err="1"/>
              <a:t>Προστακυκλίνη</a:t>
            </a:r>
            <a:r>
              <a:rPr lang="el-GR" dirty="0"/>
              <a:t> που εξισορροπεί δράση </a:t>
            </a:r>
            <a:r>
              <a:rPr lang="el-GR" b="1" dirty="0"/>
              <a:t>ΤΧΑ2</a:t>
            </a:r>
            <a:r>
              <a:rPr lang="el-GR" dirty="0"/>
              <a:t>.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028834" y="1928802"/>
            <a:ext cx="4115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Τραύμα ενδοθηλίου, το </a:t>
            </a:r>
            <a:r>
              <a:rPr lang="el-GR" dirty="0" err="1"/>
              <a:t>υποενδοθηλιακό</a:t>
            </a:r>
            <a:r>
              <a:rPr lang="el-GR" dirty="0"/>
              <a:t> </a:t>
            </a:r>
          </a:p>
          <a:p>
            <a:r>
              <a:rPr lang="el-GR" b="1" dirty="0"/>
              <a:t>κολλαγόνο</a:t>
            </a:r>
            <a:r>
              <a:rPr lang="el-GR" dirty="0"/>
              <a:t> σε επαφή με αίμα, προάγει </a:t>
            </a:r>
          </a:p>
          <a:p>
            <a:r>
              <a:rPr lang="el-GR" dirty="0"/>
              <a:t>συγκόλληση αιμοπεταλίων μέσω ΤΧΑ2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5000628" y="3643314"/>
            <a:ext cx="3896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Λευκός θρόμβος</a:t>
            </a:r>
            <a:r>
              <a:rPr lang="el-GR" dirty="0"/>
              <a:t>: δίκτυο ινώδους</a:t>
            </a:r>
          </a:p>
          <a:p>
            <a:r>
              <a:rPr lang="el-GR" dirty="0"/>
              <a:t>σταθεροποιεί αιμοπετάλια και </a:t>
            </a:r>
          </a:p>
          <a:p>
            <a:r>
              <a:rPr lang="el-GR" dirty="0"/>
              <a:t>σταθεροποιείται στο αγγειακό τοίχωμα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4941375" y="5143512"/>
            <a:ext cx="42026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Ερυθρός θρόμβος</a:t>
            </a:r>
            <a:r>
              <a:rPr lang="el-GR" dirty="0"/>
              <a:t>: ερυθρά αιμοσφαίρια </a:t>
            </a:r>
          </a:p>
          <a:p>
            <a:r>
              <a:rPr lang="el-GR" dirty="0"/>
              <a:t>εισέρχονται στο σύμπλεγμα, αυξάνει το</a:t>
            </a:r>
          </a:p>
          <a:p>
            <a:r>
              <a:rPr lang="el-GR" dirty="0"/>
              <a:t>μέγεθος και οδηγεί σε απόφραξη αυλού ή </a:t>
            </a:r>
          </a:p>
          <a:p>
            <a:r>
              <a:rPr lang="el-GR" dirty="0"/>
              <a:t>αποσπώνται τμήματα και</a:t>
            </a:r>
          </a:p>
          <a:p>
            <a:r>
              <a:rPr lang="el-GR" dirty="0"/>
              <a:t>σχηματίζουν έμβολα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AutoShape 2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8429652" cy="555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285992"/>
            <a:ext cx="7286676" cy="431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571480"/>
            <a:ext cx="69818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8" y="219075"/>
            <a:ext cx="8315325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6143668" cy="6635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ΙΣΧΑΙΜΙΚΑ ΑΙΤΙΑ</a:t>
            </a:r>
            <a:br>
              <a:rPr lang="el-GR" dirty="0"/>
            </a:br>
            <a:r>
              <a:rPr lang="el-GR" dirty="0"/>
              <a:t> </a:t>
            </a:r>
            <a:r>
              <a:rPr lang="el-GR" dirty="0" err="1"/>
              <a:t>Καρδιοεμβολικά</a:t>
            </a:r>
            <a:r>
              <a:rPr lang="el-GR" dirty="0"/>
              <a:t> </a:t>
            </a:r>
            <a:r>
              <a:rPr lang="el-GR" dirty="0" smtClean="0"/>
              <a:t>επεισόδια </a:t>
            </a:r>
            <a:r>
              <a:rPr lang="el-GR" dirty="0"/>
              <a:t>(15-30%)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Ενδοκαρδιακός</a:t>
            </a:r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ή τοιχωματικός θρόμβος </a:t>
            </a:r>
            <a:r>
              <a:rPr lang="el-GR" dirty="0"/>
              <a:t>που οφείλεται σε κολπική μαρμαρυγή ή </a:t>
            </a:r>
            <a:r>
              <a:rPr lang="el-GR" dirty="0" err="1"/>
              <a:t>διατατική</a:t>
            </a:r>
            <a:r>
              <a:rPr lang="el-GR" dirty="0"/>
              <a:t> μυοκαρδιοπάθεια, </a:t>
            </a:r>
            <a:r>
              <a:rPr lang="el-GR" dirty="0" err="1"/>
              <a:t>βαλβιδοπάθεια</a:t>
            </a:r>
            <a:r>
              <a:rPr lang="el-GR" dirty="0"/>
              <a:t>.</a:t>
            </a:r>
          </a:p>
          <a:p>
            <a:r>
              <a:rPr lang="el-G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Παράδοξος εμβολισμός</a:t>
            </a:r>
            <a:r>
              <a:rPr lang="el-GR" dirty="0"/>
              <a:t>: από φλεβική κυκλοφορία περνά στην αρτηριακή κυκλοφορία μέσω ανοικτού ωοειδούς τρήματος.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ΚΑΡΔΙΟΕΜΒΟΛΙΚΑ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l-GR" b="1" dirty="0"/>
              <a:t>ΠΡΟΔΙΑΘΕΣΙΚΟΙ </a:t>
            </a:r>
            <a:r>
              <a:rPr lang="el-GR" b="1" dirty="0" smtClean="0"/>
              <a:t>ΠΑΡΑΓΟΝΤΕΣ</a:t>
            </a:r>
          </a:p>
          <a:p>
            <a:pPr>
              <a:buNone/>
            </a:pPr>
            <a:r>
              <a:rPr lang="el-GR" dirty="0" smtClean="0"/>
              <a:t>Κολπική Μαρμαρυγή</a:t>
            </a:r>
          </a:p>
          <a:p>
            <a:pPr>
              <a:buNone/>
            </a:pPr>
            <a:r>
              <a:rPr lang="el-GR" dirty="0" smtClean="0"/>
              <a:t>Ενδοκαρδίτιδα</a:t>
            </a:r>
          </a:p>
          <a:p>
            <a:pPr>
              <a:buNone/>
            </a:pPr>
            <a:r>
              <a:rPr lang="el-GR" dirty="0" smtClean="0"/>
              <a:t>Μύξωμα </a:t>
            </a:r>
            <a:r>
              <a:rPr lang="el-GR" dirty="0"/>
              <a:t>των </a:t>
            </a:r>
            <a:r>
              <a:rPr lang="el-GR" dirty="0" smtClean="0"/>
              <a:t>κοιλιών</a:t>
            </a:r>
          </a:p>
          <a:p>
            <a:pPr>
              <a:buNone/>
            </a:pPr>
            <a:r>
              <a:rPr lang="el-GR" dirty="0" smtClean="0"/>
              <a:t>Πρόπτωση </a:t>
            </a:r>
            <a:r>
              <a:rPr lang="el-GR" dirty="0"/>
              <a:t>ή ανεπάρκεια </a:t>
            </a:r>
            <a:r>
              <a:rPr lang="el-GR" dirty="0" smtClean="0"/>
              <a:t>μιτροειδούς</a:t>
            </a:r>
          </a:p>
          <a:p>
            <a:pPr>
              <a:buNone/>
            </a:pPr>
            <a:r>
              <a:rPr lang="el-GR" dirty="0" smtClean="0"/>
              <a:t>Έμφραγμα </a:t>
            </a:r>
            <a:r>
              <a:rPr lang="el-GR" dirty="0"/>
              <a:t>του </a:t>
            </a:r>
            <a:r>
              <a:rPr lang="el-GR" dirty="0" smtClean="0"/>
              <a:t>μυοκαρδίου</a:t>
            </a:r>
          </a:p>
          <a:p>
            <a:pPr>
              <a:buNone/>
            </a:pPr>
            <a:r>
              <a:rPr lang="el-GR" dirty="0" smtClean="0"/>
              <a:t>Τοιχωματικό ανεύρυσμα</a:t>
            </a:r>
          </a:p>
          <a:p>
            <a:pPr>
              <a:buNone/>
            </a:pPr>
            <a:r>
              <a:rPr lang="el-GR" dirty="0" err="1" smtClean="0"/>
              <a:t>Καρδιομυοπάθεια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Καρδιοχειρουργικές επεμβάσεις</a:t>
            </a:r>
          </a:p>
          <a:p>
            <a:pPr>
              <a:buNone/>
            </a:pPr>
            <a:r>
              <a:rPr lang="el-GR" dirty="0" smtClean="0"/>
              <a:t>Στεφανιαία νόσος</a:t>
            </a:r>
          </a:p>
          <a:p>
            <a:pPr>
              <a:buNone/>
            </a:pPr>
            <a:r>
              <a:rPr lang="el-GR" dirty="0" err="1" smtClean="0"/>
              <a:t>Μεσοκολπική</a:t>
            </a:r>
            <a:r>
              <a:rPr lang="el-GR" dirty="0" smtClean="0"/>
              <a:t> </a:t>
            </a:r>
            <a:r>
              <a:rPr lang="el-GR" dirty="0"/>
              <a:t>επικοινωνία (PFO)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8043361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175" y="1081088"/>
            <a:ext cx="710565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ΙΣΧΑΙΜΙΚΑ ΑΙΤΙΑ</a:t>
            </a:r>
            <a:br>
              <a:rPr lang="el-GR" dirty="0"/>
            </a:br>
            <a:r>
              <a:rPr lang="el-GR" dirty="0" err="1"/>
              <a:t>Κενοτοπιώδη</a:t>
            </a:r>
            <a:r>
              <a:rPr lang="el-GR" dirty="0"/>
              <a:t> 15-30%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&lt;1 εκ διάμετρο, συνήθως &lt;200 μ</a:t>
            </a:r>
            <a:r>
              <a:rPr lang="en-US" dirty="0"/>
              <a:t>m</a:t>
            </a:r>
            <a:r>
              <a:rPr lang="el-GR" dirty="0"/>
              <a:t>, απόφραξη </a:t>
            </a:r>
            <a:r>
              <a:rPr lang="el-GR" b="1" dirty="0" err="1">
                <a:solidFill>
                  <a:srgbClr val="0070C0"/>
                </a:solidFill>
              </a:rPr>
              <a:t>διατιτραινόντων</a:t>
            </a:r>
            <a:r>
              <a:rPr lang="el-GR" b="1" dirty="0">
                <a:solidFill>
                  <a:srgbClr val="0070C0"/>
                </a:solidFill>
              </a:rPr>
              <a:t> κλάδων </a:t>
            </a:r>
            <a:r>
              <a:rPr lang="el-GR" dirty="0"/>
              <a:t>που αιματώνουν εν τω βάθει δομές .</a:t>
            </a:r>
          </a:p>
          <a:p>
            <a:r>
              <a:rPr lang="el-GR" dirty="0"/>
              <a:t>Ενδοθηλιακή βλάβη (</a:t>
            </a:r>
            <a:r>
              <a:rPr lang="el-GR" dirty="0">
                <a:solidFill>
                  <a:srgbClr val="FF0000"/>
                </a:solidFill>
              </a:rPr>
              <a:t>ΑΥ, ΣΔ</a:t>
            </a:r>
            <a:r>
              <a:rPr lang="el-GR" dirty="0"/>
              <a:t>) </a:t>
            </a:r>
            <a:r>
              <a:rPr lang="el-GR" dirty="0" err="1"/>
              <a:t>λιποϋαλίνωση</a:t>
            </a:r>
            <a:r>
              <a:rPr lang="el-GR" dirty="0"/>
              <a:t> (</a:t>
            </a:r>
            <a:r>
              <a:rPr lang="el-GR" dirty="0" err="1"/>
              <a:t>μικροαθηρωματική</a:t>
            </a:r>
            <a:r>
              <a:rPr lang="el-GR" dirty="0"/>
              <a:t> στένωση). Πάχυνση αγγειακού τοιχώματος και συνοδό μείωση εύρους αυλού αγγείου. Η διαταραχή ενδοθηλίου οφείλεται σε </a:t>
            </a:r>
            <a:r>
              <a:rPr lang="el-GR" u="sng" dirty="0"/>
              <a:t>φλεγμονή</a:t>
            </a:r>
            <a:r>
              <a:rPr lang="el-GR" dirty="0"/>
              <a:t> και </a:t>
            </a:r>
            <a:r>
              <a:rPr lang="el-GR" u="sng" dirty="0"/>
              <a:t>ινώδη</a:t>
            </a:r>
            <a:r>
              <a:rPr lang="el-GR" dirty="0"/>
              <a:t> νέκρωση απότοκος ΑΥ.</a:t>
            </a:r>
            <a:r>
              <a:rPr lang="en-US" dirty="0"/>
              <a:t> </a:t>
            </a:r>
            <a:r>
              <a:rPr lang="el-GR" dirty="0"/>
              <a:t>Τα </a:t>
            </a:r>
            <a:r>
              <a:rPr lang="el-GR" dirty="0" err="1"/>
              <a:t>παχυσμένα</a:t>
            </a:r>
            <a:r>
              <a:rPr lang="el-GR" dirty="0"/>
              <a:t> τοιχώματα αδυνατούν να συσπασθούν και επομένως να συμμετάσχουν στην </a:t>
            </a:r>
            <a:r>
              <a:rPr lang="el-GR" u="sng" dirty="0"/>
              <a:t>αυτορρύθμιση</a:t>
            </a:r>
            <a:r>
              <a:rPr lang="el-GR" dirty="0"/>
              <a:t> εγκεφαλικής αιματικής ροής. Η καταστροφή του τοιχώματος επιτρέπει σε ερυθροκύτταρα και πρωτεΐνες να εισδύσουν στο τοίχωμα.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ΝΟΣΟΣ ΜΙΚΡΩΝ ΑΓΓΕΙΩΝ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/>
              <a:t>Αρτηριακή </a:t>
            </a:r>
            <a:r>
              <a:rPr lang="el-GR" dirty="0" smtClean="0"/>
              <a:t>Υπέρταση</a:t>
            </a:r>
          </a:p>
          <a:p>
            <a:r>
              <a:rPr lang="el-GR" dirty="0" smtClean="0"/>
              <a:t>Σακχαρώδης Διαβήτης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ΚΛΙΝΙΚΗ </a:t>
            </a:r>
            <a:r>
              <a:rPr lang="el-GR" dirty="0" smtClean="0"/>
              <a:t>ΕΙΚΟΝΑ</a:t>
            </a:r>
          </a:p>
          <a:p>
            <a:r>
              <a:rPr lang="el-GR" dirty="0" smtClean="0"/>
              <a:t>Τυπικά </a:t>
            </a:r>
            <a:r>
              <a:rPr lang="el-GR" dirty="0"/>
              <a:t>κλινικά </a:t>
            </a:r>
            <a:r>
              <a:rPr lang="el-GR" dirty="0" smtClean="0"/>
              <a:t>σύνδρομα</a:t>
            </a:r>
          </a:p>
          <a:p>
            <a:r>
              <a:rPr lang="el-GR" dirty="0" smtClean="0"/>
              <a:t>Περιορισμένο </a:t>
            </a:r>
            <a:r>
              <a:rPr lang="el-GR" dirty="0"/>
              <a:t>κλινικό </a:t>
            </a:r>
            <a:r>
              <a:rPr lang="el-GR" dirty="0" smtClean="0"/>
              <a:t>έλλειμμα</a:t>
            </a:r>
          </a:p>
          <a:p>
            <a:r>
              <a:rPr lang="el-GR" dirty="0" smtClean="0"/>
              <a:t>Καλή </a:t>
            </a:r>
            <a:r>
              <a:rPr lang="el-GR" dirty="0"/>
              <a:t>πορεία &amp; υποχώρηση των </a:t>
            </a:r>
            <a:r>
              <a:rPr lang="el-GR" dirty="0" smtClean="0"/>
              <a:t>συμπτωμάτων</a:t>
            </a:r>
          </a:p>
          <a:p>
            <a:r>
              <a:rPr lang="el-GR" dirty="0" smtClean="0"/>
              <a:t>Συχνά </a:t>
            </a:r>
            <a:r>
              <a:rPr lang="el-GR" dirty="0"/>
              <a:t>ανάπτυξη αγγειακού τύπου άνοιας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150" y="833438"/>
            <a:ext cx="75057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8" name="Picture 6" descr="An external file that holds a picture, illustration, etc.&#10;Object name is nihms531326f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-116431"/>
            <a:ext cx="7715304" cy="6974431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6143636" y="6429396"/>
            <a:ext cx="27860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>
                <a:hlinkClick r:id="rId3" tooltip="Neuron."/>
              </a:rPr>
              <a:t>Neuron.</a:t>
            </a:r>
            <a:r>
              <a:rPr lang="en-US" sz="1200" dirty="0"/>
              <a:t> 2013 Nov 20;80(4):844-66.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40"/>
            <a:ext cx="903773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ΙΣΧΑΙΜΙΚΑ ΕΠΕΙΣΟΔΙΑ</a:t>
            </a:r>
            <a:br>
              <a:rPr lang="el-GR" dirty="0"/>
            </a:br>
            <a:r>
              <a:rPr lang="el-GR" dirty="0" err="1" smtClean="0"/>
              <a:t>κρυπτογενή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 smtClean="0"/>
              <a:t>	</a:t>
            </a:r>
            <a:r>
              <a:rPr lang="el-GR" dirty="0" smtClean="0"/>
              <a:t>	</a:t>
            </a:r>
            <a:r>
              <a:rPr lang="el-GR" dirty="0" smtClean="0"/>
              <a:t>20-40</a:t>
            </a:r>
            <a:r>
              <a:rPr lang="el-GR" dirty="0"/>
              <a:t>%</a:t>
            </a:r>
          </a:p>
          <a:p>
            <a:pPr lvl="1"/>
            <a:r>
              <a:rPr lang="el-GR" dirty="0"/>
              <a:t>Αθήρωμα αορτικού τόξου</a:t>
            </a:r>
          </a:p>
          <a:p>
            <a:pPr lvl="1"/>
            <a:r>
              <a:rPr lang="el-GR" dirty="0" err="1"/>
              <a:t>Υπερπηκτικές</a:t>
            </a:r>
            <a:r>
              <a:rPr lang="el-GR" dirty="0"/>
              <a:t> </a:t>
            </a:r>
            <a:r>
              <a:rPr lang="el-GR" dirty="0" smtClean="0"/>
              <a:t>καταστάσεις</a:t>
            </a:r>
            <a:endParaRPr lang="el-GR" dirty="0"/>
          </a:p>
          <a:p>
            <a:pPr lvl="1"/>
            <a:r>
              <a:rPr lang="el-GR" dirty="0" err="1" smtClean="0"/>
              <a:t>Αντιφωσφολιπιδικό</a:t>
            </a:r>
            <a:r>
              <a:rPr lang="el-GR" dirty="0" smtClean="0"/>
              <a:t> </a:t>
            </a:r>
            <a:r>
              <a:rPr lang="el-GR" dirty="0"/>
              <a:t>σύνδρομο</a:t>
            </a:r>
          </a:p>
          <a:p>
            <a:pPr lvl="1"/>
            <a:r>
              <a:rPr lang="el-GR" dirty="0"/>
              <a:t>Μετάλλαξη </a:t>
            </a:r>
            <a:r>
              <a:rPr lang="el-GR" dirty="0" err="1"/>
              <a:t>παράγονα</a:t>
            </a:r>
            <a:r>
              <a:rPr lang="el-GR" dirty="0"/>
              <a:t> </a:t>
            </a:r>
            <a:r>
              <a:rPr lang="en-US" dirty="0"/>
              <a:t>V Leiden</a:t>
            </a:r>
            <a:endParaRPr lang="el-GR" dirty="0"/>
          </a:p>
          <a:p>
            <a:pPr lvl="1"/>
            <a:r>
              <a:rPr lang="el-GR" dirty="0"/>
              <a:t>Αρτηριακός διαχωρισμός</a:t>
            </a:r>
          </a:p>
          <a:p>
            <a:pPr lvl="1"/>
            <a:endParaRPr lang="el-G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85728"/>
            <a:ext cx="628654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53130"/>
            <a:ext cx="7496203" cy="557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" y="1352550"/>
            <a:ext cx="760095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8238" y="995363"/>
            <a:ext cx="686752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ΠΑΡΟΔΙΚΟ ΑΕΕ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 smtClean="0"/>
              <a:t>Το νευρολογικό έλλειμμα υποχωρεί σε 24 ώρες. </a:t>
            </a:r>
            <a:endParaRPr lang="el-GR" dirty="0" smtClean="0"/>
          </a:p>
          <a:p>
            <a:r>
              <a:rPr lang="el-GR" dirty="0" smtClean="0"/>
              <a:t>Στο </a:t>
            </a:r>
            <a:r>
              <a:rPr lang="el-GR" dirty="0" smtClean="0"/>
              <a:t>80% των προσβληθέντων λύεται εντός 60 </a:t>
            </a:r>
            <a:r>
              <a:rPr lang="el-GR" dirty="0" smtClean="0"/>
              <a:t>λεπτών.</a:t>
            </a:r>
          </a:p>
          <a:p>
            <a:r>
              <a:rPr lang="el-GR" dirty="0" smtClean="0"/>
              <a:t>Μπορεί </a:t>
            </a:r>
            <a:r>
              <a:rPr lang="el-GR" dirty="0" smtClean="0"/>
              <a:t>να προκαλείται από οποιοδήποτε αίτιο που προκαλεί </a:t>
            </a:r>
            <a:r>
              <a:rPr lang="el-GR" dirty="0" smtClean="0"/>
              <a:t>ΑΕΕ.</a:t>
            </a:r>
          </a:p>
          <a:p>
            <a:r>
              <a:rPr lang="el-GR" dirty="0" smtClean="0"/>
              <a:t>10</a:t>
            </a:r>
            <a:r>
              <a:rPr lang="el-GR" dirty="0" smtClean="0"/>
              <a:t>% των ασθενών με ΤΙΑ μπορεί να εμφανίσει ΑΕΕ εντός 90 ημερών και 50% εξ’ αυτών θα το εμφανίσει εντός 2 ημερών</a:t>
            </a:r>
            <a:r>
              <a:rPr lang="el-GR" dirty="0" smtClean="0"/>
              <a:t>.</a:t>
            </a:r>
          </a:p>
          <a:p>
            <a:r>
              <a:rPr lang="el-GR" dirty="0" smtClean="0"/>
              <a:t>ΓΙ’ ΑΥΤΟ </a:t>
            </a:r>
            <a:r>
              <a:rPr lang="el-GR" dirty="0" smtClean="0"/>
              <a:t>ΤΟ ΛΟΓΟ ΟΙ ΑΣΘΕΝΕΙΣ ΜΕ ΤΙΑ ΝΟΣΗΛΕΥΟΝΤΑΙ</a:t>
            </a:r>
            <a:endParaRPr lang="el-GR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dirty="0" smtClean="0"/>
              <a:t/>
            </a:r>
            <a:br>
              <a:rPr lang="el-GR" dirty="0" smtClean="0"/>
            </a:br>
            <a:r>
              <a:rPr lang="en-US" dirty="0" smtClean="0"/>
              <a:t>High </a:t>
            </a:r>
            <a:r>
              <a:rPr lang="en-US" dirty="0" smtClean="0"/>
              <a:t>risk TIA 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/>
              <a:t>ABCD </a:t>
            </a:r>
            <a:endParaRPr lang="el-GR" b="1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ge&gt;60</a:t>
            </a:r>
            <a:r>
              <a:rPr lang="en-US" dirty="0" smtClean="0"/>
              <a:t>,  </a:t>
            </a:r>
            <a:endParaRPr lang="el-GR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P &gt; 140/90,</a:t>
            </a:r>
            <a:endParaRPr lang="el-GR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linical </a:t>
            </a:r>
            <a:r>
              <a:rPr lang="en-US" dirty="0" smtClean="0"/>
              <a:t>weakness or speech, </a:t>
            </a:r>
            <a:endParaRPr lang="el-GR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uration </a:t>
            </a:r>
            <a:r>
              <a:rPr lang="en-US" dirty="0" smtClean="0"/>
              <a:t>&gt;10min,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iabetes mellitus </a:t>
            </a: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Αν </a:t>
            </a:r>
            <a:r>
              <a:rPr lang="el-GR" dirty="0" smtClean="0"/>
              <a:t>ισχύουν όλοι οι </a:t>
            </a:r>
            <a:r>
              <a:rPr lang="en-US" dirty="0" smtClean="0"/>
              <a:t>RF</a:t>
            </a:r>
            <a:r>
              <a:rPr lang="el-GR" dirty="0" smtClean="0"/>
              <a:t> τότε 40% πιθανότητα ΑΕΕ σε 1 εβδομάδα</a:t>
            </a:r>
            <a:endParaRPr lang="el-GR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l-GR" dirty="0"/>
              <a:t>ΑΙΜΟΡΡΑΓΙΚΟ ΑΕΕ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Υπερτασικής αιτιολογίας</a:t>
            </a:r>
          </a:p>
          <a:p>
            <a:r>
              <a:rPr lang="el-GR" dirty="0"/>
              <a:t>Εγκεφαλική </a:t>
            </a:r>
            <a:r>
              <a:rPr lang="el-GR" dirty="0" err="1"/>
              <a:t>Αμυλοειδική</a:t>
            </a:r>
            <a:r>
              <a:rPr lang="el-GR" dirty="0"/>
              <a:t> </a:t>
            </a:r>
            <a:r>
              <a:rPr lang="el-GR" dirty="0" err="1"/>
              <a:t>αγγειοπάθεια</a:t>
            </a:r>
            <a:endParaRPr lang="el-GR" dirty="0"/>
          </a:p>
          <a:p>
            <a:r>
              <a:rPr lang="el-GR" dirty="0"/>
              <a:t>Νεοπλάσματα</a:t>
            </a:r>
          </a:p>
          <a:p>
            <a:r>
              <a:rPr lang="el-GR" dirty="0"/>
              <a:t>Αντιπηκτική αγωγή</a:t>
            </a:r>
          </a:p>
          <a:p>
            <a:r>
              <a:rPr lang="el-GR" dirty="0"/>
              <a:t>Αγγειακές δυσπλασίες: </a:t>
            </a:r>
            <a:r>
              <a:rPr lang="el-GR" dirty="0" err="1"/>
              <a:t>αρτηριοφλεβώδεις</a:t>
            </a:r>
            <a:r>
              <a:rPr lang="el-GR" dirty="0"/>
              <a:t> δυσπλασίες, σηραγγώδες αγγείωμα</a:t>
            </a:r>
          </a:p>
          <a:p>
            <a:endParaRPr lang="el-G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5072074"/>
            <a:ext cx="6429420" cy="143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5040"/>
            <a:ext cx="7358114" cy="63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7463" y="504825"/>
            <a:ext cx="4029075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4100" y="892175"/>
            <a:ext cx="70358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3143240" y="3571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27th. Annual Conference; brain Injury Association of Minnesota March,</a:t>
            </a:r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6520" y="1071546"/>
            <a:ext cx="927435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AutoShape 2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99332" name="AutoShape 4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" name="3 - Εικόνα" descr="g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21" y="1284610"/>
            <a:ext cx="7663158" cy="4288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8929718" cy="63101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71546"/>
            <a:ext cx="710565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b597357a8fa394750bf850a0059e99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642918"/>
            <a:ext cx="3682835" cy="4572334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5072066" y="1357298"/>
            <a:ext cx="151067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ΠΕΑ-ΠΑΑ-ΠΕΑ</a:t>
            </a:r>
          </a:p>
          <a:p>
            <a:r>
              <a:rPr lang="el-GR" dirty="0" smtClean="0"/>
              <a:t>ΟΕΑ-ΟΑΑ-</a:t>
            </a:r>
            <a:r>
              <a:rPr lang="en-US" dirty="0" smtClean="0"/>
              <a:t>ICA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5072066" y="928670"/>
            <a:ext cx="1414811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Κύκλος </a:t>
            </a:r>
            <a:r>
              <a:rPr lang="en-US" dirty="0" smtClean="0"/>
              <a:t>Willis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5000628" y="2214554"/>
            <a:ext cx="2821029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Γύρω από τουρκικό εφίππιο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714348" y="5643578"/>
            <a:ext cx="686482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Σπονδυλικές αρτηρίες </a:t>
            </a:r>
            <a:r>
              <a:rPr lang="el-GR" dirty="0" smtClean="0"/>
              <a:t>εισέρχονται μέσω ινιακού τρήματος. </a:t>
            </a:r>
          </a:p>
          <a:p>
            <a:r>
              <a:rPr lang="el-GR" dirty="0" smtClean="0"/>
              <a:t>Κλάδοι: οπ. Νωτιαία, </a:t>
            </a:r>
            <a:r>
              <a:rPr lang="el-GR" dirty="0" err="1" smtClean="0"/>
              <a:t>πρ</a:t>
            </a:r>
            <a:r>
              <a:rPr lang="el-GR" dirty="0" smtClean="0"/>
              <a:t>. νωτιαία, </a:t>
            </a:r>
            <a:r>
              <a:rPr lang="en-US" dirty="0" smtClean="0"/>
              <a:t>PICA</a:t>
            </a:r>
          </a:p>
          <a:p>
            <a:r>
              <a:rPr lang="el-GR" b="1" dirty="0" smtClean="0">
                <a:solidFill>
                  <a:srgbClr val="FF0000"/>
                </a:solidFill>
              </a:rPr>
              <a:t>Βασική αρτηρία</a:t>
            </a:r>
            <a:r>
              <a:rPr lang="el-GR" dirty="0" smtClean="0"/>
              <a:t>: </a:t>
            </a:r>
            <a:r>
              <a:rPr lang="en-US" dirty="0" smtClean="0"/>
              <a:t>AICA,</a:t>
            </a:r>
            <a:r>
              <a:rPr lang="el-GR" dirty="0" smtClean="0"/>
              <a:t> άνω παρεγκεφαλιδική, λαβυρινθική, </a:t>
            </a:r>
            <a:r>
              <a:rPr lang="el-GR" dirty="0" err="1" smtClean="0"/>
              <a:t>γεφυρικές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distribution 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771530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distribution 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21537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57166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distribution 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785794"/>
            <a:ext cx="700092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brainstem 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857252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:\MARIANNA\A_ΜΑΘΗΜΑΤΑ PPS\anatomy lessons\ANATOMY\αγγεια\cerebellum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28670"/>
            <a:ext cx="728667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3492" name="Picture 4" descr="Î£ÏÎµÏÎ¹ÎºÎ® ÎµÎ¹ÎºÏÎ½Î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8321153" cy="5786478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5143504" y="6357958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MRA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0"/>
            <a:ext cx="5419936" cy="6858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ÎÏÎ¿ÏÎ­Î»ÎµÏÎ¼Î± ÎµÎ¹ÎºÏÎ½Î±Ï Î³Î¹Î± brain angiogram NORM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0"/>
            <a:ext cx="6770670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71546"/>
            <a:ext cx="6343650" cy="4638676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4714876" y="6215082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MRA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 smtClean="0">
                <a:latin typeface="Calibri" pitchFamily="34" charset="0"/>
              </a:rPr>
              <a:t>ΠΙΕ - </a:t>
            </a:r>
            <a:r>
              <a:rPr lang="en-US" sz="4400" dirty="0" smtClean="0">
                <a:latin typeface="Calibri" pitchFamily="34" charset="0"/>
              </a:rPr>
              <a:t>TIA</a:t>
            </a:r>
            <a:endParaRPr lang="el-GR" dirty="0">
              <a:latin typeface="Calibri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857224" y="1428736"/>
            <a:ext cx="7498080" cy="2125216"/>
          </a:xfrm>
        </p:spPr>
        <p:txBody>
          <a:bodyPr anchor="t">
            <a:normAutofit/>
          </a:bodyPr>
          <a:lstStyle/>
          <a:p>
            <a:r>
              <a:rPr lang="el-GR" sz="2400" dirty="0" smtClean="0">
                <a:latin typeface="Calibri" pitchFamily="34" charset="0"/>
              </a:rPr>
              <a:t>Ορισμός με βάση την </a:t>
            </a:r>
            <a:r>
              <a:rPr lang="el-GR" sz="2400" dirty="0" err="1" smtClean="0">
                <a:latin typeface="Calibri" pitchFamily="34" charset="0"/>
              </a:rPr>
              <a:t>ιστική</a:t>
            </a:r>
            <a:r>
              <a:rPr lang="el-GR" sz="2400" dirty="0" smtClean="0">
                <a:latin typeface="Calibri" pitchFamily="34" charset="0"/>
              </a:rPr>
              <a:t> ισχαιμία (</a:t>
            </a:r>
            <a:r>
              <a:rPr lang="en-US" sz="2400" dirty="0" smtClean="0">
                <a:latin typeface="Calibri" pitchFamily="34" charset="0"/>
              </a:rPr>
              <a:t>Stroke </a:t>
            </a:r>
            <a:r>
              <a:rPr lang="el-GR" sz="2400" dirty="0" smtClean="0">
                <a:latin typeface="Calibri" pitchFamily="34" charset="0"/>
              </a:rPr>
              <a:t>2009) και ΌΧΙ την χρονική διάρκεια:</a:t>
            </a:r>
          </a:p>
          <a:p>
            <a:pPr>
              <a:buNone/>
            </a:pPr>
            <a:r>
              <a:rPr lang="el-GR" sz="2400" dirty="0" smtClean="0">
                <a:latin typeface="Calibri" pitchFamily="34" charset="0"/>
              </a:rPr>
              <a:t>	Επεισόδιο παροδικού νευρολογικού ελλείμματος, το οποίο </a:t>
            </a:r>
            <a:r>
              <a:rPr lang="el-GR" sz="2400" dirty="0" err="1" smtClean="0">
                <a:latin typeface="Calibri" pitchFamily="34" charset="0"/>
              </a:rPr>
              <a:t>αποδράμει</a:t>
            </a:r>
            <a:r>
              <a:rPr lang="el-GR" sz="2400" dirty="0" smtClean="0">
                <a:latin typeface="Calibri" pitchFamily="34" charset="0"/>
              </a:rPr>
              <a:t> πλήρως, με </a:t>
            </a:r>
            <a:r>
              <a:rPr lang="el-GR" sz="2400" u="sng" dirty="0" smtClean="0">
                <a:latin typeface="Calibri" pitchFamily="34" charset="0"/>
              </a:rPr>
              <a:t>αρνητικά ευρήματα ισχαιμίας από την </a:t>
            </a:r>
            <a:r>
              <a:rPr lang="en-US" sz="2400" u="sng" dirty="0" smtClean="0">
                <a:latin typeface="Calibri" pitchFamily="34" charset="0"/>
              </a:rPr>
              <a:t>MRI-DW </a:t>
            </a:r>
            <a:r>
              <a:rPr lang="el-GR" sz="2400" u="sng" dirty="0" smtClean="0">
                <a:latin typeface="Calibri" pitchFamily="34" charset="0"/>
              </a:rPr>
              <a:t>απεικόνιση</a:t>
            </a:r>
            <a:r>
              <a:rPr lang="el-GR" sz="2400" dirty="0" smtClean="0">
                <a:latin typeface="Calibri" pitchFamily="34" charset="0"/>
              </a:rPr>
              <a:t>.</a:t>
            </a:r>
          </a:p>
        </p:txBody>
      </p:sp>
      <p:pic>
        <p:nvPicPr>
          <p:cNvPr id="5" name="4 - Εικόνα" descr="Pneumocephalus mimicking aneurym MRI Br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3500438"/>
            <a:ext cx="6840760" cy="3044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228998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latin typeface="Calibri" pitchFamily="34" charset="0"/>
              </a:rPr>
              <a:t>Συμπτώματα που υποδηλώνουν ΠΙΕ</a:t>
            </a:r>
            <a:endParaRPr lang="el-GR" dirty="0">
              <a:latin typeface="Calibri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l-GR" sz="2400" dirty="0" smtClean="0">
                <a:latin typeface="Calibri" pitchFamily="34" charset="0"/>
              </a:rPr>
              <a:t>Συμπτώματα από ΠΙΕ καρωτιδικού συστήματος</a:t>
            </a:r>
          </a:p>
          <a:p>
            <a:pPr lvl="1"/>
            <a:r>
              <a:rPr lang="el-GR" sz="2000" dirty="0" smtClean="0">
                <a:latin typeface="Calibri" pitchFamily="34" charset="0"/>
              </a:rPr>
              <a:t>Μονόφθαλμη τύφλωση (</a:t>
            </a:r>
            <a:r>
              <a:rPr lang="en-US" sz="2000" dirty="0" err="1" smtClean="0">
                <a:latin typeface="Calibri" pitchFamily="34" charset="0"/>
              </a:rPr>
              <a:t>amaurosis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fugax</a:t>
            </a:r>
            <a:r>
              <a:rPr lang="en-US" sz="2000" dirty="0" smtClean="0">
                <a:latin typeface="Calibri" pitchFamily="34" charset="0"/>
              </a:rPr>
              <a:t>)</a:t>
            </a:r>
          </a:p>
          <a:p>
            <a:pPr lvl="1"/>
            <a:r>
              <a:rPr lang="el-GR" sz="2000" dirty="0" err="1" smtClean="0">
                <a:latin typeface="Calibri" pitchFamily="34" charset="0"/>
              </a:rPr>
              <a:t>Ετερόπλευρη</a:t>
            </a:r>
            <a:r>
              <a:rPr lang="el-GR" sz="2000" dirty="0" smtClean="0">
                <a:latin typeface="Calibri" pitchFamily="34" charset="0"/>
              </a:rPr>
              <a:t> μυϊκή αδυναμία-υπαισθησία-αφασία</a:t>
            </a:r>
          </a:p>
          <a:p>
            <a:pPr lvl="1"/>
            <a:r>
              <a:rPr lang="el-GR" sz="2000" dirty="0" smtClean="0">
                <a:latin typeface="Calibri" pitchFamily="34" charset="0"/>
              </a:rPr>
              <a:t>Δυσαρθρία (όχι μεμονωμένη)</a:t>
            </a:r>
          </a:p>
          <a:p>
            <a:pPr lvl="1">
              <a:buNone/>
            </a:pPr>
            <a:endParaRPr lang="el-GR" sz="2000" dirty="0" smtClean="0">
              <a:latin typeface="Calibri" pitchFamily="34" charset="0"/>
            </a:endParaRPr>
          </a:p>
          <a:p>
            <a:r>
              <a:rPr lang="el-GR" sz="2400" dirty="0" smtClean="0">
                <a:latin typeface="Calibri" pitchFamily="34" charset="0"/>
              </a:rPr>
              <a:t>Συμπτώματα από ΠΙΕ </a:t>
            </a:r>
            <a:r>
              <a:rPr lang="el-GR" sz="2400" dirty="0" err="1" smtClean="0">
                <a:latin typeface="Calibri" pitchFamily="34" charset="0"/>
              </a:rPr>
              <a:t>σπονδυλοβασικού</a:t>
            </a:r>
            <a:r>
              <a:rPr lang="el-GR" sz="2400" dirty="0" smtClean="0">
                <a:latin typeface="Calibri" pitchFamily="34" charset="0"/>
              </a:rPr>
              <a:t> συστήματος</a:t>
            </a:r>
          </a:p>
          <a:p>
            <a:pPr lvl="1"/>
            <a:r>
              <a:rPr lang="el-GR" sz="2000" dirty="0" smtClean="0">
                <a:latin typeface="Calibri" pitchFamily="34" charset="0"/>
              </a:rPr>
              <a:t>Αμφοτερόπλευρα μυϊκή αδυναμία – υπαισθησία – οπτικά ελλείμματα ή συμπτώματα που αλλάζουν </a:t>
            </a:r>
            <a:r>
              <a:rPr lang="el-GR" sz="2000" dirty="0" err="1" smtClean="0">
                <a:latin typeface="Calibri" pitchFamily="34" charset="0"/>
              </a:rPr>
              <a:t>πλαγίωση</a:t>
            </a:r>
            <a:r>
              <a:rPr lang="el-GR" sz="2000" dirty="0" smtClean="0">
                <a:latin typeface="Calibri" pitchFamily="34" charset="0"/>
              </a:rPr>
              <a:t> ή </a:t>
            </a:r>
            <a:r>
              <a:rPr lang="el-GR" sz="2000" dirty="0" err="1" smtClean="0">
                <a:latin typeface="Calibri" pitchFamily="34" charset="0"/>
              </a:rPr>
              <a:t>επαλλάσσουσα</a:t>
            </a:r>
            <a:r>
              <a:rPr lang="el-GR" sz="2000" dirty="0" smtClean="0">
                <a:latin typeface="Calibri" pitchFamily="34" charset="0"/>
              </a:rPr>
              <a:t> (χιαστή) συνδρομή</a:t>
            </a:r>
          </a:p>
          <a:p>
            <a:pPr lvl="1"/>
            <a:r>
              <a:rPr lang="el-GR" sz="2000" dirty="0" smtClean="0">
                <a:solidFill>
                  <a:srgbClr val="FF0000"/>
                </a:solidFill>
                <a:latin typeface="Calibri" pitchFamily="34" charset="0"/>
              </a:rPr>
              <a:t>Δύο ή περισσότερα από τα ακόλουθα</a:t>
            </a:r>
            <a:r>
              <a:rPr lang="el-GR" sz="2000" dirty="0" smtClean="0">
                <a:latin typeface="Calibri" pitchFamily="34" charset="0"/>
              </a:rPr>
              <a:t>: ίλιγγος, διπλωπία, δυσφαγία, δυσαρθρία, αταξία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Τα 4 κύρια </a:t>
            </a:r>
            <a:r>
              <a:rPr lang="el-GR" dirty="0" err="1" smtClean="0"/>
              <a:t>νευρολογοανατομικά</a:t>
            </a:r>
            <a:r>
              <a:rPr lang="el-GR" dirty="0" smtClean="0"/>
              <a:t> σύνδρομα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l-GR" dirty="0" smtClean="0"/>
              <a:t>1. Απόφραξη της </a:t>
            </a:r>
            <a:r>
              <a:rPr lang="el-GR" dirty="0" smtClean="0">
                <a:solidFill>
                  <a:srgbClr val="FF0000"/>
                </a:solidFill>
              </a:rPr>
              <a:t>μέσης εγκεφαλικής </a:t>
            </a:r>
            <a:r>
              <a:rPr lang="el-GR" dirty="0" smtClean="0"/>
              <a:t>αρτηρίας: </a:t>
            </a:r>
          </a:p>
          <a:p>
            <a:pPr>
              <a:buNone/>
            </a:pPr>
            <a:r>
              <a:rPr lang="el-GR" dirty="0" err="1" smtClean="0"/>
              <a:t>Ετερόπλευρη</a:t>
            </a:r>
            <a:r>
              <a:rPr lang="el-GR" dirty="0" smtClean="0"/>
              <a:t> </a:t>
            </a:r>
            <a:r>
              <a:rPr lang="el-GR" dirty="0" err="1" smtClean="0"/>
              <a:t>ημιπάρεση</a:t>
            </a:r>
            <a:r>
              <a:rPr lang="el-GR" dirty="0" smtClean="0"/>
              <a:t> και υπαισθησία</a:t>
            </a:r>
            <a:r>
              <a:rPr lang="el-GR" dirty="0" smtClean="0"/>
              <a:t>,</a:t>
            </a:r>
          </a:p>
          <a:p>
            <a:pPr>
              <a:buNone/>
            </a:pPr>
            <a:r>
              <a:rPr lang="el-GR" dirty="0" smtClean="0"/>
              <a:t> </a:t>
            </a:r>
            <a:r>
              <a:rPr lang="el-GR" dirty="0" smtClean="0"/>
              <a:t>ομώνυμη </a:t>
            </a:r>
            <a:r>
              <a:rPr lang="el-GR" dirty="0" err="1" smtClean="0"/>
              <a:t>ημιανοψία</a:t>
            </a:r>
            <a:r>
              <a:rPr lang="el-GR" dirty="0" smtClean="0"/>
              <a:t>,</a:t>
            </a:r>
          </a:p>
          <a:p>
            <a:pPr>
              <a:buNone/>
            </a:pPr>
            <a:r>
              <a:rPr lang="el-GR" dirty="0" smtClean="0"/>
              <a:t> </a:t>
            </a:r>
            <a:r>
              <a:rPr lang="el-GR" dirty="0" smtClean="0"/>
              <a:t>οι οφθαλμοί «βλέπουν τη βλάβη», 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αγνωσία</a:t>
            </a:r>
            <a:r>
              <a:rPr lang="el-GR" dirty="0" smtClean="0"/>
              <a:t>, 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αφασία </a:t>
            </a:r>
            <a:r>
              <a:rPr lang="el-GR" dirty="0" smtClean="0"/>
              <a:t>εκπομπής και αντίληψης (επικρατούν ημισφαίριο), 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απόσυρση-μείωση </a:t>
            </a:r>
            <a:r>
              <a:rPr lang="el-GR" dirty="0" smtClean="0"/>
              <a:t>της προσοχής (μη επικρατούν ημισφαίριο</a:t>
            </a:r>
            <a:r>
              <a:rPr lang="el-GR" dirty="0" smtClean="0"/>
              <a:t>).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 </a:t>
            </a:r>
            <a:r>
              <a:rPr lang="el-GR" dirty="0" smtClean="0"/>
              <a:t>Η μυϊκή αδυναμία είναι πιο έκδηλη στο πρόσωπο και άνω άκρο σε σχέση με το κάτω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00100" y="0"/>
            <a:ext cx="7498080" cy="14176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r>
              <a:rPr lang="el-GR" sz="4000" dirty="0" smtClean="0">
                <a:latin typeface="Calibri" pitchFamily="34" charset="0"/>
              </a:rPr>
              <a:t>Σύνδρομα καρωτιδικού συστήματος</a:t>
            </a:r>
            <a:br>
              <a:rPr lang="el-GR" sz="4000" dirty="0" smtClean="0">
                <a:latin typeface="Calibri" pitchFamily="34" charset="0"/>
              </a:rPr>
            </a:br>
            <a:r>
              <a:rPr lang="el-GR" sz="4000" dirty="0" smtClean="0">
                <a:latin typeface="Calibri" pitchFamily="34" charset="0"/>
              </a:rPr>
              <a:t>1. Μέση Εγκεφαλική Αρτηρία (ΜΕΑ)</a:t>
            </a:r>
            <a:endParaRPr lang="el-GR" dirty="0">
              <a:latin typeface="Calibri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r>
              <a:rPr lang="en-US" sz="2800" dirty="0" err="1" smtClean="0">
                <a:latin typeface="Calibri" pitchFamily="34" charset="0"/>
              </a:rPr>
              <a:t>Amaurosis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 smtClean="0">
                <a:latin typeface="Calibri" pitchFamily="34" charset="0"/>
              </a:rPr>
              <a:t>Fugax</a:t>
            </a:r>
            <a:endParaRPr lang="en-US" sz="2800" dirty="0" smtClean="0">
              <a:latin typeface="Calibri" pitchFamily="34" charset="0"/>
            </a:endParaRPr>
          </a:p>
          <a:p>
            <a:r>
              <a:rPr lang="el-GR" sz="2800" dirty="0" smtClean="0">
                <a:solidFill>
                  <a:srgbClr val="FF0000"/>
                </a:solidFill>
                <a:latin typeface="Calibri" pitchFamily="34" charset="0"/>
              </a:rPr>
              <a:t>Βασικό τμήμα ΜΕΑ</a:t>
            </a:r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(</a:t>
            </a:r>
            <a:r>
              <a:rPr lang="el-GR" sz="2800" dirty="0" smtClean="0">
                <a:latin typeface="Calibri" pitchFamily="34" charset="0"/>
              </a:rPr>
              <a:t>ημιπληγία, </a:t>
            </a:r>
            <a:r>
              <a:rPr lang="el-GR" sz="2800" dirty="0" err="1" smtClean="0">
                <a:latin typeface="Calibri" pitchFamily="34" charset="0"/>
              </a:rPr>
              <a:t>ημιαναισθησία</a:t>
            </a:r>
            <a:r>
              <a:rPr lang="el-GR" sz="2800" dirty="0" smtClean="0">
                <a:latin typeface="Calibri" pitchFamily="34" charset="0"/>
              </a:rPr>
              <a:t>, ομώνυμη </a:t>
            </a:r>
            <a:r>
              <a:rPr lang="el-GR" sz="2800" dirty="0" err="1" smtClean="0">
                <a:latin typeface="Calibri" pitchFamily="34" charset="0"/>
              </a:rPr>
              <a:t>ημιανοψία</a:t>
            </a:r>
            <a:r>
              <a:rPr lang="el-GR" sz="2800" dirty="0" smtClean="0">
                <a:latin typeface="Calibri" pitchFamily="34" charset="0"/>
              </a:rPr>
              <a:t>, στροφή βλέμματος προς τη βλάβη- «κοιτάει τη βλάβη», ολική αφασία)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Calibri" pitchFamily="34" charset="0"/>
              </a:rPr>
              <a:t>Άνω τμήμα ΜΕΑ </a:t>
            </a:r>
            <a:r>
              <a:rPr lang="el-GR" sz="2800" dirty="0" smtClean="0">
                <a:latin typeface="Calibri" pitchFamily="34" charset="0"/>
              </a:rPr>
              <a:t>(πάρεση κυρίως πρόσωπο-χέρι, αφασία </a:t>
            </a:r>
            <a:r>
              <a:rPr lang="en-US" sz="2800" dirty="0" err="1" smtClean="0">
                <a:latin typeface="Calibri" pitchFamily="34" charset="0"/>
              </a:rPr>
              <a:t>Broca</a:t>
            </a:r>
            <a:r>
              <a:rPr lang="en-US" sz="2800" dirty="0" smtClean="0">
                <a:latin typeface="Calibri" pitchFamily="34" charset="0"/>
              </a:rPr>
              <a:t>)</a:t>
            </a:r>
            <a:endParaRPr lang="el-GR" sz="2800" dirty="0" smtClean="0">
              <a:latin typeface="Calibri" pitchFamily="34" charset="0"/>
            </a:endParaRPr>
          </a:p>
          <a:p>
            <a:r>
              <a:rPr lang="el-GR" sz="2800" dirty="0" smtClean="0">
                <a:solidFill>
                  <a:srgbClr val="FF0000"/>
                </a:solidFill>
                <a:latin typeface="Calibri" pitchFamily="34" charset="0"/>
              </a:rPr>
              <a:t>Κάτω τμήμα ΜΕΑ</a:t>
            </a:r>
            <a:r>
              <a:rPr lang="en-US" sz="2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(</a:t>
            </a:r>
            <a:r>
              <a:rPr lang="el-GR" sz="2800" dirty="0" smtClean="0">
                <a:latin typeface="Calibri" pitchFamily="34" charset="0"/>
              </a:rPr>
              <a:t>αφασία </a:t>
            </a:r>
            <a:r>
              <a:rPr lang="en-US" sz="2800" dirty="0" err="1" smtClean="0">
                <a:latin typeface="Calibri" pitchFamily="34" charset="0"/>
              </a:rPr>
              <a:t>Wernicke</a:t>
            </a:r>
            <a:r>
              <a:rPr lang="en-US" sz="2800" dirty="0" smtClean="0">
                <a:latin typeface="Calibri" pitchFamily="34" charset="0"/>
              </a:rPr>
              <a:t>,</a:t>
            </a:r>
            <a:r>
              <a:rPr lang="el-GR" sz="2800" dirty="0" smtClean="0">
                <a:latin typeface="Calibri" pitchFamily="34" charset="0"/>
              </a:rPr>
              <a:t> ομώνυμη </a:t>
            </a:r>
            <a:r>
              <a:rPr lang="el-GR" sz="2800" dirty="0" err="1" smtClean="0">
                <a:latin typeface="Calibri" pitchFamily="34" charset="0"/>
              </a:rPr>
              <a:t>ημιανοψία</a:t>
            </a:r>
            <a:r>
              <a:rPr lang="el-GR" sz="2800" dirty="0" smtClean="0">
                <a:latin typeface="Calibri" pitchFamily="34" charset="0"/>
              </a:rPr>
              <a:t>)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Calibri" pitchFamily="34" charset="0"/>
              </a:rPr>
              <a:t>Ραβδωτοί κλάδοι ΜΕΑ </a:t>
            </a:r>
            <a:r>
              <a:rPr lang="el-GR" sz="2800" dirty="0" smtClean="0">
                <a:latin typeface="Calibri" pitchFamily="34" charset="0"/>
              </a:rPr>
              <a:t>(</a:t>
            </a:r>
            <a:r>
              <a:rPr lang="en-US" sz="2800" dirty="0" err="1" smtClean="0">
                <a:latin typeface="Calibri" pitchFamily="34" charset="0"/>
              </a:rPr>
              <a:t>lacune</a:t>
            </a:r>
            <a:r>
              <a:rPr lang="en-US" sz="2800" dirty="0" smtClean="0">
                <a:latin typeface="Calibri" pitchFamily="34" charset="0"/>
              </a:rPr>
              <a:t>-</a:t>
            </a:r>
            <a:r>
              <a:rPr lang="el-GR" sz="2800" dirty="0" smtClean="0">
                <a:latin typeface="Calibri" pitchFamily="34" charset="0"/>
              </a:rPr>
              <a:t>έσω κάψα με ομότιμη </a:t>
            </a:r>
            <a:r>
              <a:rPr lang="el-GR" sz="2800" dirty="0" err="1" smtClean="0">
                <a:latin typeface="Calibri" pitchFamily="34" charset="0"/>
              </a:rPr>
              <a:t>ημιπάρεση</a:t>
            </a:r>
            <a:r>
              <a:rPr lang="el-GR" sz="2800" dirty="0" smtClean="0">
                <a:latin typeface="Calibri" pitchFamily="34" charset="0"/>
              </a:rPr>
              <a:t>)</a:t>
            </a:r>
            <a:endParaRPr lang="el-GR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Î£ÏÎµÏÎ¹ÎºÎ® ÎµÎ¹ÎºÏÎ½Î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032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ÎÏÎ¿ÏÎ­Î»ÎµÏÎ¼Î± ÎµÎ¹ÎºÏÎ½Î±Ï Î³Î¹Î± MRI mca INFAR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286124"/>
            <a:ext cx="6524625" cy="3248026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8215338" y="648866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MCA</a:t>
            </a:r>
            <a:endParaRPr lang="el-GR" dirty="0"/>
          </a:p>
        </p:txBody>
      </p:sp>
      <p:pic>
        <p:nvPicPr>
          <p:cNvPr id="4" name="Picture 2" descr="ÎÏÎ¿ÏÎ­Î»ÎµÏÎ¼Î± ÎµÎ¹ÎºÏÎ½Î±Ï Î³Î¹Î± mca territory infar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0"/>
            <a:ext cx="23622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42918"/>
            <a:ext cx="2857500" cy="3571875"/>
          </a:xfrm>
          <a:prstGeom prst="rect">
            <a:avLst/>
          </a:prstGeom>
          <a:noFill/>
        </p:spPr>
      </p:pic>
      <p:pic>
        <p:nvPicPr>
          <p:cNvPr id="67588" name="Picture 4" descr="Î£ÏÎµÏÎ¹ÎºÎ® ÎµÎ¹ÎºÏÎ½Î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785794"/>
            <a:ext cx="3067050" cy="3619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2.bp.blogspot.com/-8An_d670ecE/UF9gxjx7MSI/AAAAAAAB774/enIZoNq_aUs/s400/mca+superior+division+infar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3810000" cy="2352675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714348" y="285728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MCA SUPERIOR</a:t>
            </a:r>
            <a:endParaRPr lang="el-GR" dirty="0"/>
          </a:p>
        </p:txBody>
      </p:sp>
      <p:pic>
        <p:nvPicPr>
          <p:cNvPr id="77828" name="Picture 4" descr="http://1.bp.blogspot.com/-oCAxxx9SlS8/UF9grYZLd3I/AAAAAAAB77Y/k_YvtM3SdDc/s400/mca+inferior+division+infar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857232"/>
            <a:ext cx="3810000" cy="2619375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5857884" y="214290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MCA INFERIOR</a:t>
            </a:r>
            <a:endParaRPr lang="el-GR" dirty="0"/>
          </a:p>
        </p:txBody>
      </p:sp>
      <p:pic>
        <p:nvPicPr>
          <p:cNvPr id="77830" name="Picture 6" descr="http://1.bp.blogspot.com/-3xTmVDqG0D0/UF9gozygqYI/AAAAAAAB77I/IrhiugTcBaA/s400/mca+distal+main+stem+ct+bra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357694"/>
            <a:ext cx="3810000" cy="2276475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928662" y="3929066"/>
            <a:ext cx="1899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MCA DISTAL STEM</a:t>
            </a:r>
            <a:endParaRPr lang="el-GR" dirty="0"/>
          </a:p>
        </p:txBody>
      </p:sp>
      <p:pic>
        <p:nvPicPr>
          <p:cNvPr id="77832" name="Picture 8" descr="http://4.bp.blogspot.com/-dZcwsJ2Z_no/UF9gwWha5oI/AAAAAAAB77w/JnvWtaEKjAQ/s400/mca+proximal+main+stem+ct+bra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143380"/>
            <a:ext cx="3810000" cy="2543175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5214942" y="3714752"/>
            <a:ext cx="226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MCA PROXIMAL STEM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AutoShape 2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2164" name="Picture 4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14356"/>
            <a:ext cx="7824774" cy="3912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3.bp.blogspot.com/-4ueVYx7cd_c/UF9gcFBjUlI/AAAAAAAB76I/kDjpMySVDt8/s400/bilateral+MCA+infar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14488"/>
            <a:ext cx="3810000" cy="232410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785786" y="1357298"/>
            <a:ext cx="1764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MCA BILLATERAL</a:t>
            </a:r>
            <a:endParaRPr lang="el-GR" dirty="0"/>
          </a:p>
        </p:txBody>
      </p:sp>
      <p:pic>
        <p:nvPicPr>
          <p:cNvPr id="78852" name="Picture 4" descr="http://2.bp.blogspot.com/-W_AYfqmp328/UF9gtKlkD6I/AAAAAAAB77g/QFEHRZVow-w/s400/mca+multiple+cortical+branch+occlusion+infar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928802"/>
            <a:ext cx="3810000" cy="2381250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4643438" y="1357298"/>
            <a:ext cx="246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MCA CORTICAL BRANCH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ÎÏÎ¿ÏÎ­Î»ÎµÏÎ¼Î± ÎµÎ¹ÎºÏÎ½Î±Ï Î³Î¹Î± mca syndromes mr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7694574" cy="529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71538" y="1428736"/>
            <a:ext cx="7776864" cy="5149552"/>
          </a:xfrm>
        </p:spPr>
        <p:txBody>
          <a:bodyPr anchor="t">
            <a:normAutofit fontScale="77500" lnSpcReduction="20000"/>
          </a:bodyPr>
          <a:lstStyle/>
          <a:p>
            <a:pPr>
              <a:buNone/>
            </a:pPr>
            <a:r>
              <a:rPr lang="el-GR" sz="2400" b="1" dirty="0" smtClean="0">
                <a:latin typeface="Calibri" pitchFamily="34" charset="0"/>
              </a:rPr>
              <a:t>Σπάνια</a:t>
            </a:r>
            <a:r>
              <a:rPr lang="el-GR" sz="2400" dirty="0" smtClean="0">
                <a:latin typeface="Calibri" pitchFamily="34" charset="0"/>
              </a:rPr>
              <a:t> η ισχαιμία της Πρόσθιας Εγκ. </a:t>
            </a:r>
            <a:r>
              <a:rPr lang="el-GR" sz="2400" dirty="0" err="1" smtClean="0">
                <a:latin typeface="Calibri" pitchFamily="34" charset="0"/>
              </a:rPr>
              <a:t>Αρτ</a:t>
            </a:r>
            <a:r>
              <a:rPr lang="el-GR" sz="2400" dirty="0" smtClean="0">
                <a:latin typeface="Calibri" pitchFamily="34" charset="0"/>
              </a:rPr>
              <a:t>.</a:t>
            </a:r>
          </a:p>
          <a:p>
            <a:pPr>
              <a:buNone/>
            </a:pPr>
            <a:r>
              <a:rPr lang="el-GR" sz="2400" dirty="0" smtClean="0">
                <a:latin typeface="Calibri" pitchFamily="34" charset="0"/>
              </a:rPr>
              <a:t>Συνήθως μετά από </a:t>
            </a:r>
            <a:r>
              <a:rPr lang="el-GR" sz="2400" b="1" dirty="0" err="1" smtClean="0">
                <a:latin typeface="Calibri" pitchFamily="34" charset="0"/>
              </a:rPr>
              <a:t>υπαραχνοειδή</a:t>
            </a:r>
            <a:r>
              <a:rPr lang="el-GR" sz="2400" b="1" dirty="0" smtClean="0">
                <a:latin typeface="Calibri" pitchFamily="34" charset="0"/>
              </a:rPr>
              <a:t> αιμορραγία </a:t>
            </a:r>
            <a:r>
              <a:rPr lang="el-GR" sz="2400" dirty="0" smtClean="0">
                <a:latin typeface="Calibri" pitchFamily="34" charset="0"/>
              </a:rPr>
              <a:t>σε ανευρύσματα της πρόσθιας </a:t>
            </a:r>
            <a:r>
              <a:rPr lang="el-GR" sz="2400" dirty="0" err="1" smtClean="0">
                <a:latin typeface="Calibri" pitchFamily="34" charset="0"/>
              </a:rPr>
              <a:t>αναστομωτικής</a:t>
            </a:r>
            <a:r>
              <a:rPr lang="el-GR" sz="2400" dirty="0" smtClean="0">
                <a:latin typeface="Calibri" pitchFamily="34" charset="0"/>
              </a:rPr>
              <a:t>.</a:t>
            </a:r>
          </a:p>
          <a:p>
            <a:pPr>
              <a:buNone/>
            </a:pPr>
            <a:r>
              <a:rPr lang="el-GR" sz="2400" dirty="0" smtClean="0">
                <a:latin typeface="Calibri" pitchFamily="34" charset="0"/>
              </a:rPr>
              <a:t>Αμιγώς ισχαιμικής αιτιολογίας &lt;3</a:t>
            </a:r>
            <a:r>
              <a:rPr lang="el-GR" sz="2400" dirty="0" smtClean="0">
                <a:latin typeface="Calibri" pitchFamily="34" charset="0"/>
              </a:rPr>
              <a:t>%</a:t>
            </a:r>
          </a:p>
          <a:p>
            <a:pPr>
              <a:buNone/>
            </a:pPr>
            <a:r>
              <a:rPr lang="el-GR" sz="2400" dirty="0" smtClean="0"/>
              <a:t>Προσβάλλει </a:t>
            </a:r>
            <a:r>
              <a:rPr lang="el-GR" sz="2400" dirty="0" smtClean="0"/>
              <a:t>το μετωπιαίο </a:t>
            </a:r>
            <a:r>
              <a:rPr lang="el-GR" sz="2400" dirty="0" smtClean="0"/>
              <a:t>λοβό.</a:t>
            </a:r>
          </a:p>
          <a:p>
            <a:pPr>
              <a:buNone/>
            </a:pPr>
            <a:endParaRPr lang="el-GR" sz="2400" dirty="0" smtClean="0">
              <a:latin typeface="Calibri" pitchFamily="34" charset="0"/>
            </a:endParaRPr>
          </a:p>
          <a:p>
            <a:pPr>
              <a:buNone/>
            </a:pPr>
            <a:r>
              <a:rPr lang="el-GR" sz="2400" u="sng" dirty="0" smtClean="0">
                <a:latin typeface="Calibri" pitchFamily="34" charset="0"/>
              </a:rPr>
              <a:t>Κλινικά</a:t>
            </a:r>
            <a:r>
              <a:rPr lang="el-GR" sz="2400" dirty="0" smtClean="0">
                <a:latin typeface="Calibri" pitchFamily="34" charset="0"/>
              </a:rPr>
              <a:t>: πάρεση κάτω άκρου, </a:t>
            </a:r>
            <a:endParaRPr lang="el-GR" sz="2400" dirty="0" smtClean="0">
              <a:latin typeface="Calibri" pitchFamily="34" charset="0"/>
            </a:endParaRPr>
          </a:p>
          <a:p>
            <a:pPr>
              <a:buNone/>
            </a:pPr>
            <a:r>
              <a:rPr lang="el-GR" sz="2400" dirty="0" smtClean="0">
                <a:latin typeface="Calibri" pitchFamily="34" charset="0"/>
              </a:rPr>
              <a:t>αβουλία</a:t>
            </a:r>
            <a:r>
              <a:rPr lang="el-GR" sz="2400" dirty="0" smtClean="0">
                <a:latin typeface="Calibri" pitchFamily="34" charset="0"/>
              </a:rPr>
              <a:t>, </a:t>
            </a:r>
            <a:endParaRPr lang="el-GR" sz="2400" dirty="0" smtClean="0">
              <a:latin typeface="Calibri" pitchFamily="34" charset="0"/>
            </a:endParaRPr>
          </a:p>
          <a:p>
            <a:pPr>
              <a:buNone/>
            </a:pPr>
            <a:r>
              <a:rPr lang="el-GR" sz="2400" dirty="0" err="1" smtClean="0">
                <a:latin typeface="Calibri" pitchFamily="34" charset="0"/>
              </a:rPr>
              <a:t>ακινητική</a:t>
            </a:r>
            <a:r>
              <a:rPr lang="el-GR" sz="2400" dirty="0" smtClean="0">
                <a:latin typeface="Calibri" pitchFamily="34" charset="0"/>
              </a:rPr>
              <a:t> </a:t>
            </a:r>
            <a:r>
              <a:rPr lang="el-GR" sz="2400" dirty="0" smtClean="0">
                <a:latin typeface="Calibri" pitchFamily="34" charset="0"/>
              </a:rPr>
              <a:t>αλαλία (σε </a:t>
            </a:r>
            <a:r>
              <a:rPr lang="el-GR" sz="2400" dirty="0" err="1" smtClean="0">
                <a:latin typeface="Calibri" pitchFamily="34" charset="0"/>
              </a:rPr>
              <a:t>άμφω</a:t>
            </a:r>
            <a:r>
              <a:rPr lang="el-GR" sz="2400" dirty="0" smtClean="0">
                <a:latin typeface="Calibri" pitchFamily="34" charset="0"/>
              </a:rPr>
              <a:t> βλάβες), </a:t>
            </a:r>
            <a:endParaRPr lang="el-GR" sz="2400" dirty="0" smtClean="0">
              <a:latin typeface="Calibri" pitchFamily="34" charset="0"/>
            </a:endParaRPr>
          </a:p>
          <a:p>
            <a:pPr>
              <a:buNone/>
            </a:pPr>
            <a:r>
              <a:rPr lang="el-GR" sz="2400" dirty="0" err="1" smtClean="0">
                <a:latin typeface="Calibri" pitchFamily="34" charset="0"/>
              </a:rPr>
              <a:t>Σφιγκτηριακές</a:t>
            </a:r>
            <a:r>
              <a:rPr lang="el-GR" sz="2400" dirty="0" smtClean="0">
                <a:latin typeface="Calibri" pitchFamily="34" charset="0"/>
              </a:rPr>
              <a:t> διαταραχές,</a:t>
            </a:r>
          </a:p>
          <a:p>
            <a:pPr>
              <a:buNone/>
            </a:pPr>
            <a:r>
              <a:rPr lang="el-GR" sz="2400" dirty="0" smtClean="0"/>
              <a:t>ανάδυση αρχέγονων </a:t>
            </a:r>
            <a:r>
              <a:rPr lang="el-GR" sz="2400" dirty="0" smtClean="0"/>
              <a:t>αντανακλαστικών (</a:t>
            </a:r>
            <a:r>
              <a:rPr lang="el-GR" sz="2400" dirty="0" err="1" smtClean="0"/>
              <a:t>δραγμού</a:t>
            </a:r>
            <a:r>
              <a:rPr lang="el-GR" sz="2400" dirty="0" smtClean="0"/>
              <a:t>-θηλασμού)</a:t>
            </a:r>
            <a:endParaRPr lang="el-GR" sz="2400" dirty="0" smtClean="0">
              <a:latin typeface="Calibri" pitchFamily="34" charset="0"/>
            </a:endParaRPr>
          </a:p>
          <a:p>
            <a:pPr>
              <a:buNone/>
            </a:pPr>
            <a:endParaRPr lang="el-GR" sz="2400" dirty="0" smtClean="0">
              <a:latin typeface="Calibri" pitchFamily="34" charset="0"/>
            </a:endParaRPr>
          </a:p>
          <a:p>
            <a:pPr>
              <a:buNone/>
            </a:pPr>
            <a:endParaRPr lang="el-GR" sz="2400" dirty="0" smtClean="0">
              <a:latin typeface="Calibri" pitchFamily="34" charset="0"/>
            </a:endParaRPr>
          </a:p>
          <a:p>
            <a:pPr>
              <a:buNone/>
            </a:pPr>
            <a:r>
              <a:rPr lang="el-GR" sz="2400" i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Σύνδρομο Πρόσθιας  χοριοειδούς </a:t>
            </a:r>
            <a:r>
              <a:rPr lang="el-GR" sz="2400" i="1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αρτ</a:t>
            </a:r>
            <a:r>
              <a:rPr lang="el-GR" sz="24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.: </a:t>
            </a:r>
          </a:p>
          <a:p>
            <a:pPr lvl="1">
              <a:buNone/>
            </a:pPr>
            <a:r>
              <a:rPr lang="el-GR" sz="2000" dirty="0" err="1" smtClean="0">
                <a:latin typeface="Calibri" pitchFamily="34" charset="0"/>
              </a:rPr>
              <a:t>Ημιπάρεση</a:t>
            </a:r>
            <a:r>
              <a:rPr lang="el-GR" sz="2000" dirty="0" smtClean="0">
                <a:latin typeface="Calibri" pitchFamily="34" charset="0"/>
              </a:rPr>
              <a:t> – οπίσθιο σκέλος έσω κάψας</a:t>
            </a:r>
          </a:p>
          <a:p>
            <a:pPr lvl="1">
              <a:buNone/>
            </a:pPr>
            <a:r>
              <a:rPr lang="el-GR" sz="2000" dirty="0" err="1" smtClean="0">
                <a:latin typeface="Calibri" pitchFamily="34" charset="0"/>
              </a:rPr>
              <a:t>Ημιαναισθησία</a:t>
            </a:r>
            <a:r>
              <a:rPr lang="el-GR" sz="2000" dirty="0" smtClean="0">
                <a:latin typeface="Calibri" pitchFamily="34" charset="0"/>
              </a:rPr>
              <a:t> – </a:t>
            </a:r>
            <a:r>
              <a:rPr lang="el-GR" sz="2000" dirty="0" err="1" smtClean="0">
                <a:latin typeface="Calibri" pitchFamily="34" charset="0"/>
              </a:rPr>
              <a:t>οπισθοπλάγιος</a:t>
            </a:r>
            <a:r>
              <a:rPr lang="el-GR" sz="2000" dirty="0" smtClean="0">
                <a:latin typeface="Calibri" pitchFamily="34" charset="0"/>
              </a:rPr>
              <a:t> πυρήνας θαλάμου   					/</a:t>
            </a:r>
            <a:r>
              <a:rPr lang="el-GR" sz="2000" dirty="0" err="1" smtClean="0">
                <a:latin typeface="Calibri" pitchFamily="34" charset="0"/>
              </a:rPr>
              <a:t>θαλαμοφλοιώδεις</a:t>
            </a:r>
            <a:r>
              <a:rPr lang="el-GR" sz="2000" dirty="0" smtClean="0">
                <a:latin typeface="Calibri" pitchFamily="34" charset="0"/>
              </a:rPr>
              <a:t> ίνες</a:t>
            </a:r>
          </a:p>
          <a:p>
            <a:pPr lvl="1">
              <a:buNone/>
            </a:pPr>
            <a:r>
              <a:rPr lang="el-GR" sz="2000" dirty="0" err="1" smtClean="0">
                <a:latin typeface="Calibri" pitchFamily="34" charset="0"/>
              </a:rPr>
              <a:t>Ημιανοψία</a:t>
            </a:r>
            <a:r>
              <a:rPr lang="el-GR" sz="2000" dirty="0" smtClean="0">
                <a:latin typeface="Calibri" pitchFamily="34" charset="0"/>
              </a:rPr>
              <a:t> – έξω </a:t>
            </a:r>
            <a:r>
              <a:rPr lang="el-GR" sz="2000" dirty="0" err="1" smtClean="0">
                <a:latin typeface="Calibri" pitchFamily="34" charset="0"/>
              </a:rPr>
              <a:t>γονατώδες</a:t>
            </a:r>
            <a:r>
              <a:rPr lang="el-GR" sz="2000" dirty="0" smtClean="0">
                <a:latin typeface="Calibri" pitchFamily="34" charset="0"/>
              </a:rPr>
              <a:t> σώμα</a:t>
            </a:r>
            <a:endParaRPr lang="el-GR" sz="2000" dirty="0">
              <a:latin typeface="Calibri" pitchFamily="34" charset="0"/>
            </a:endParaRPr>
          </a:p>
        </p:txBody>
      </p:sp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1000100" y="0"/>
            <a:ext cx="7498080" cy="14176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r>
              <a:rPr lang="el-GR" sz="4000" dirty="0" smtClean="0">
                <a:latin typeface="Calibri" pitchFamily="34" charset="0"/>
              </a:rPr>
              <a:t>Σύνδρομα καρωτιδικού συστήματος</a:t>
            </a:r>
            <a:br>
              <a:rPr lang="el-GR" sz="4000" dirty="0" smtClean="0">
                <a:latin typeface="Calibri" pitchFamily="34" charset="0"/>
              </a:rPr>
            </a:br>
            <a:r>
              <a:rPr lang="el-GR" sz="4000" dirty="0" smtClean="0">
                <a:latin typeface="Calibri" pitchFamily="34" charset="0"/>
              </a:rPr>
              <a:t>2. Πρόσθια Εγκεφαλική Αρτηρία</a:t>
            </a:r>
            <a:endParaRPr lang="el-GR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2.bp.blogspot.com/-j5zUsr9dIHk/UF9gXRMrdNI/AAAAAAAB75w/BiI6tUbBjAM/s400/aca+infarct+ct+br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32"/>
            <a:ext cx="3810000" cy="257175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928662" y="571480"/>
            <a:ext cx="57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ACA</a:t>
            </a:r>
            <a:endParaRPr lang="el-GR" dirty="0"/>
          </a:p>
        </p:txBody>
      </p:sp>
      <p:pic>
        <p:nvPicPr>
          <p:cNvPr id="75780" name="Picture 4" descr="http://2.bp.blogspot.com/-rjqBq9HoRUw/UF9gZC6aB4I/AAAAAAAB754/sD5TlFSR-ok/s400/aca+infar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143380"/>
            <a:ext cx="3810000" cy="2266951"/>
          </a:xfrm>
          <a:prstGeom prst="rect">
            <a:avLst/>
          </a:prstGeom>
          <a:noFill/>
        </p:spPr>
      </p:pic>
      <p:pic>
        <p:nvPicPr>
          <p:cNvPr id="75782" name="Picture 6" descr="http://2.bp.blogspot.com/-A0MIxhu6Nbc/UF9fdqdFUoI/AAAAAAAB74o/u25gvvYKtmA/s400/aca+cortical+branch+occlusion+infarc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857232"/>
            <a:ext cx="4185989" cy="23860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3.bp.blogspot.com/-5OibZkjyCw8/UF9gaY4R9bI/AAAAAAAB76A/cu-F9d1G5Ik/s400/aca+mca+combined+infar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428868"/>
            <a:ext cx="3810000" cy="243840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928662" y="1571612"/>
            <a:ext cx="1096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ACA-MCA</a:t>
            </a:r>
            <a:endParaRPr lang="el-GR" dirty="0"/>
          </a:p>
        </p:txBody>
      </p:sp>
      <p:pic>
        <p:nvPicPr>
          <p:cNvPr id="76804" name="Picture 4" descr="http://3.bp.blogspot.com/-BFCDZeJvqkM/UF9gu3CWZyI/AAAAAAAB77o/qzkUiRV1Cqg/s400/mca+pca+combined+infar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500306"/>
            <a:ext cx="3810000" cy="2247901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4714876" y="1357298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MCA-PCA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Τα 4 κύρια </a:t>
            </a:r>
            <a:r>
              <a:rPr lang="el-GR" dirty="0" err="1" smtClean="0"/>
              <a:t>νευρολογοανατομικά</a:t>
            </a:r>
            <a:r>
              <a:rPr lang="el-GR" dirty="0" smtClean="0"/>
              <a:t> σύνδρομα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dirty="0" smtClean="0"/>
              <a:t>3. Απόφραξη της </a:t>
            </a:r>
            <a:r>
              <a:rPr lang="el-GR" dirty="0" smtClean="0">
                <a:solidFill>
                  <a:srgbClr val="FF0000"/>
                </a:solidFill>
              </a:rPr>
              <a:t>οπίσθιας εγκεφαλικής αρτηρίας </a:t>
            </a:r>
            <a:endParaRPr lang="el-GR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l-GR" dirty="0" err="1" smtClean="0"/>
              <a:t>ετερόπλευρη</a:t>
            </a:r>
            <a:r>
              <a:rPr lang="el-GR" dirty="0" smtClean="0"/>
              <a:t> </a:t>
            </a:r>
            <a:r>
              <a:rPr lang="el-GR" dirty="0" smtClean="0"/>
              <a:t>ομώνυμη </a:t>
            </a:r>
            <a:r>
              <a:rPr lang="el-GR" dirty="0" err="1" smtClean="0"/>
              <a:t>ημιανοψία</a:t>
            </a:r>
            <a:r>
              <a:rPr lang="el-GR" dirty="0" smtClean="0"/>
              <a:t>, 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φλοιώδη </a:t>
            </a:r>
            <a:r>
              <a:rPr lang="el-GR" dirty="0" smtClean="0"/>
              <a:t>τύφλωση, 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οπτική </a:t>
            </a:r>
            <a:r>
              <a:rPr lang="el-GR" dirty="0" smtClean="0"/>
              <a:t>αγνωσία, </a:t>
            </a:r>
            <a:endParaRPr lang="el-GR" dirty="0" smtClean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ÎÏÎ¿ÏÎ­Î»ÎµÏÎ¼Î± ÎµÎ¹ÎºÏÎ½Î±Ï Î³Î¹Î± posterior cerebral artery infarction territ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7871560" cy="4857784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7286644" y="6215082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PCA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ÎÏÎ¿ÏÎ­Î»ÎµÏÎ¼Î± ÎµÎ¹ÎºÏÎ½Î±Ï Î³Î¹Î± posterior cerebral artery infarction territ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500042"/>
            <a:ext cx="5991225" cy="595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2" descr="ÎÏÎ¿ÏÎ­Î»ÎµÏÎ¼Î± ÎµÎ¹ÎºÏÎ½Î±Ï Î³Î¹Î± broca aphasia m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2708" name="Picture 4" descr="ÎÏÎ¿ÏÎ­Î»ÎµÏÎ¼Î± ÎµÎ¹ÎºÏÎ½Î±Ï Î³Î¹Î± broca aphasia mr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7791450" cy="4667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ÎÏÎ¿ÏÎ­Î»ÎµÏÎ¼Î± ÎµÎ¹ÎºÏÎ½Î±Ï Î³Î¹Î± posterior cerebral artery infarction territ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7871560" cy="4857784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7286644" y="6215082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PCA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86842" cy="67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ÎÏÎ¿ÏÎ­Î»ÎµÏÎ¼Î± ÎµÎ¹ÎºÏÎ½Î±Ï Î³Î¹Î± posterior cerebral artery infarction territ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500042"/>
            <a:ext cx="5991225" cy="595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Τα 4 κύρια </a:t>
            </a:r>
            <a:r>
              <a:rPr lang="el-GR" dirty="0" err="1" smtClean="0"/>
              <a:t>νευρολογοανατομικά</a:t>
            </a:r>
            <a:r>
              <a:rPr lang="el-GR" dirty="0" smtClean="0"/>
              <a:t> σύνδρομα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l-GR" dirty="0" smtClean="0"/>
              <a:t>4. Απόφραξη αρτηρίας του </a:t>
            </a:r>
            <a:r>
              <a:rPr lang="el-GR" dirty="0" err="1" smtClean="0">
                <a:solidFill>
                  <a:srgbClr val="FF0000"/>
                </a:solidFill>
              </a:rPr>
              <a:t>σπονδυλοβασικού</a:t>
            </a:r>
            <a:r>
              <a:rPr lang="el-GR" dirty="0" smtClean="0"/>
              <a:t> συστήματος είναι δυσκολότερο να εντοπιστεί λόγω της ποικίλης συμπτωματολογίας από 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κρανιακά </a:t>
            </a:r>
            <a:r>
              <a:rPr lang="el-GR" dirty="0" smtClean="0"/>
              <a:t>νεύρα</a:t>
            </a:r>
            <a:r>
              <a:rPr lang="el-GR" dirty="0" smtClean="0"/>
              <a:t>,</a:t>
            </a:r>
          </a:p>
          <a:p>
            <a:pPr>
              <a:buNone/>
            </a:pPr>
            <a:r>
              <a:rPr lang="el-GR" dirty="0" smtClean="0"/>
              <a:t> </a:t>
            </a:r>
            <a:r>
              <a:rPr lang="el-GR" dirty="0" err="1" smtClean="0"/>
              <a:t>στελεχιαίες</a:t>
            </a:r>
            <a:r>
              <a:rPr lang="el-GR" dirty="0" smtClean="0"/>
              <a:t> δομές </a:t>
            </a:r>
            <a:r>
              <a:rPr lang="el-GR" dirty="0" smtClean="0"/>
              <a:t>και</a:t>
            </a:r>
          </a:p>
          <a:p>
            <a:pPr>
              <a:buNone/>
            </a:pPr>
            <a:r>
              <a:rPr lang="el-GR" dirty="0" smtClean="0"/>
              <a:t> </a:t>
            </a:r>
            <a:r>
              <a:rPr lang="el-GR" dirty="0" smtClean="0"/>
              <a:t>παρεγκεφαλίδα. 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Κλινικά: ίλιγγος, νυσταγμός, </a:t>
            </a:r>
            <a:r>
              <a:rPr lang="el-GR" dirty="0" smtClean="0"/>
              <a:t>διπλωπία, ελλείμματα οπτικών πεδίων, δυσφαγία, δυσαρθρία, υπαισθησία </a:t>
            </a:r>
            <a:r>
              <a:rPr lang="el-GR" dirty="0" smtClean="0"/>
              <a:t>προσώπου, </a:t>
            </a:r>
            <a:r>
              <a:rPr lang="el-GR" dirty="0" smtClean="0"/>
              <a:t>αταξία και </a:t>
            </a:r>
            <a:r>
              <a:rPr lang="el-GR" dirty="0" err="1" smtClean="0"/>
              <a:t>συγκοπτικά</a:t>
            </a:r>
            <a:r>
              <a:rPr lang="el-GR" dirty="0" smtClean="0"/>
              <a:t> επεισόδια. 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Χαρακτηριστική εκδήλωση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χιαστί σημειολογία στη 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βλάβη 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της οπίσθιας εγκεφαλικής αρτηρίας: </a:t>
            </a:r>
            <a:r>
              <a:rPr lang="el-GR" dirty="0" err="1" smtClean="0"/>
              <a:t>ομόπλευρη</a:t>
            </a:r>
            <a:r>
              <a:rPr lang="el-GR" dirty="0" smtClean="0"/>
              <a:t> κρανιακή βλάβη με </a:t>
            </a:r>
            <a:r>
              <a:rPr lang="el-GR" dirty="0" err="1" smtClean="0"/>
              <a:t>ετερόπλευρη</a:t>
            </a:r>
            <a:r>
              <a:rPr lang="el-GR" dirty="0" smtClean="0"/>
              <a:t> κινητική βλάβη από τα άκρα, σε αντίθεση με την </a:t>
            </a:r>
            <a:r>
              <a:rPr lang="el-GR" dirty="0" smtClean="0">
                <a:solidFill>
                  <a:srgbClr val="00B050"/>
                </a:solidFill>
              </a:rPr>
              <a:t>μέση εγκεφαλική </a:t>
            </a:r>
            <a:r>
              <a:rPr lang="el-GR" dirty="0" smtClean="0">
                <a:solidFill>
                  <a:srgbClr val="00B050"/>
                </a:solidFill>
              </a:rPr>
              <a:t>αρτηρία όπου επί απόφραξης οι εκδηλώσεις είναι όλες </a:t>
            </a:r>
            <a:r>
              <a:rPr lang="el-GR" dirty="0" err="1" smtClean="0">
                <a:solidFill>
                  <a:srgbClr val="00B050"/>
                </a:solidFill>
              </a:rPr>
              <a:t>ομόπλευρες</a:t>
            </a:r>
            <a:r>
              <a:rPr lang="el-GR" dirty="0" smtClean="0">
                <a:solidFill>
                  <a:srgbClr val="00B050"/>
                </a:solidFill>
              </a:rPr>
              <a:t>. 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1.bp.blogspot.com/-xAQwrmiNMu4/UF9gUz9tqEI/AAAAAAAB75g/3kk1dlL_rng/s400/Pontine+perfora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3810000" cy="245745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42910" y="357166"/>
            <a:ext cx="239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BASILAR BRANCH PONS</a:t>
            </a:r>
            <a:endParaRPr lang="el-GR" dirty="0"/>
          </a:p>
        </p:txBody>
      </p:sp>
      <p:pic>
        <p:nvPicPr>
          <p:cNvPr id="81924" name="Picture 4" descr="http://3.bp.blogspot.com/-00YatnuGGBY/UF9gTEIUAiI/AAAAAAAB75Y/QJJ-3niUi0o/s400/Pons+and+mid+brain+infarct+Basil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4071942"/>
            <a:ext cx="3810000" cy="2209801"/>
          </a:xfrm>
          <a:prstGeom prst="rect">
            <a:avLst/>
          </a:prstGeom>
          <a:noFill/>
        </p:spPr>
      </p:pic>
      <p:pic>
        <p:nvPicPr>
          <p:cNvPr id="5" name="Picture 6" descr="http://4.bp.blogspot.com/-MS5SMsh_mjA/UF9gL4sl0sI/AAAAAAAB74w/voabAbm7TtM/s400/Midbrain+infarct+basilar+perfora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000108"/>
            <a:ext cx="3810000" cy="2409826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4500562" y="285728"/>
            <a:ext cx="4075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PARAMEDIAN BRANCH BASILR-MIDBRAIN</a:t>
            </a:r>
          </a:p>
          <a:p>
            <a:r>
              <a:rPr lang="en-US" dirty="0" smtClean="0"/>
              <a:t>III-PYRAMIDAL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643570" y="4429132"/>
            <a:ext cx="324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BASILAR, PONS-MIDBRAIN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1928794" y="428604"/>
            <a:ext cx="568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 smtClean="0"/>
              <a:t>ΠΛΑΓΙΟ ΠΡΟΜΗΚΙΚΟ ΣΥΝΔΡΟΜΟ ΑΡ</a:t>
            </a:r>
            <a:endParaRPr lang="el-GR" sz="2800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5538076" y="5572140"/>
            <a:ext cx="3605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Οπίσθια Κάτω Παρεγκεφαλιδική αρ.</a:t>
            </a:r>
          </a:p>
          <a:p>
            <a:r>
              <a:rPr lang="el-GR" dirty="0" smtClean="0">
                <a:solidFill>
                  <a:schemeClr val="accent2"/>
                </a:solidFill>
              </a:rPr>
              <a:t>(σπονδυλική </a:t>
            </a:r>
            <a:r>
              <a:rPr lang="el-GR" dirty="0" err="1" smtClean="0">
                <a:solidFill>
                  <a:schemeClr val="accent2"/>
                </a:solidFill>
              </a:rPr>
              <a:t>αρτ</a:t>
            </a:r>
            <a:r>
              <a:rPr lang="el-GR" dirty="0" smtClean="0">
                <a:solidFill>
                  <a:schemeClr val="accent2"/>
                </a:solidFill>
              </a:rPr>
              <a:t>.)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357158" y="5103674"/>
            <a:ext cx="3003066" cy="175432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err="1" smtClean="0"/>
              <a:t>Αιθουσαίοι</a:t>
            </a:r>
            <a:r>
              <a:rPr lang="el-GR" dirty="0" smtClean="0"/>
              <a:t> π.</a:t>
            </a:r>
          </a:p>
          <a:p>
            <a:r>
              <a:rPr lang="el-GR" dirty="0" smtClean="0"/>
              <a:t>Π. </a:t>
            </a:r>
            <a:r>
              <a:rPr lang="el-GR" dirty="0" err="1" smtClean="0"/>
              <a:t>Νωτ</a:t>
            </a:r>
            <a:r>
              <a:rPr lang="el-GR" dirty="0" smtClean="0"/>
              <a:t>. Δεσμίδας </a:t>
            </a:r>
            <a:r>
              <a:rPr lang="en-US" dirty="0" smtClean="0"/>
              <a:t>V</a:t>
            </a:r>
          </a:p>
          <a:p>
            <a:r>
              <a:rPr lang="el-GR" dirty="0" smtClean="0"/>
              <a:t>Μικτός π.</a:t>
            </a:r>
          </a:p>
          <a:p>
            <a:r>
              <a:rPr lang="el-GR" dirty="0" smtClean="0"/>
              <a:t>Κάτω παρεγκεφαλιδικά σκέλη</a:t>
            </a:r>
          </a:p>
          <a:p>
            <a:r>
              <a:rPr lang="el-GR" dirty="0" smtClean="0"/>
              <a:t>Συμπαθητικό δεμάτιο</a:t>
            </a:r>
          </a:p>
          <a:p>
            <a:r>
              <a:rPr lang="el-GR" dirty="0" err="1" smtClean="0"/>
              <a:t>Νωτιαίοθαλαμικό</a:t>
            </a:r>
            <a:r>
              <a:rPr lang="el-GR" dirty="0" smtClean="0"/>
              <a:t> δεμάτιο</a:t>
            </a:r>
            <a:endParaRPr lang="el-GR" dirty="0"/>
          </a:p>
        </p:txBody>
      </p:sp>
      <p:pic>
        <p:nvPicPr>
          <p:cNvPr id="7" name="6 - Εικόνα" descr="ΔΙΑΤΟΜΗ ΠΡΟΜΗΚΗ ΠΛΑΓΙΟ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1000108"/>
            <a:ext cx="6165115" cy="4107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0650" y="1133475"/>
            <a:ext cx="63627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3571868" y="4500570"/>
            <a:ext cx="5291577" cy="120032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Απώλεια αίσθησης πόνου θερμοκρασίας ΔΕ ΑΑ-ΚΑ</a:t>
            </a:r>
          </a:p>
          <a:p>
            <a:r>
              <a:rPr lang="el-GR" dirty="0" smtClean="0"/>
              <a:t>Απώλεια αίσθησης πόνου θερμοκρασίας ΑΡ πρόσωπο</a:t>
            </a:r>
          </a:p>
          <a:p>
            <a:r>
              <a:rPr lang="el-GR" dirty="0" smtClean="0"/>
              <a:t>Αταξία ΑΡ ΑΑ-ΚΑ</a:t>
            </a:r>
          </a:p>
          <a:p>
            <a:r>
              <a:rPr lang="el-GR" dirty="0" smtClean="0"/>
              <a:t>Σ. </a:t>
            </a:r>
            <a:r>
              <a:rPr lang="en-US" dirty="0" smtClean="0"/>
              <a:t>Horner</a:t>
            </a:r>
            <a:r>
              <a:rPr lang="el-GR" dirty="0" smtClean="0"/>
              <a:t> ΑΡ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3714744" y="5786454"/>
            <a:ext cx="4179349" cy="92333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Ίλιγγος, νυσταγμός</a:t>
            </a:r>
          </a:p>
          <a:p>
            <a:r>
              <a:rPr lang="el-GR" dirty="0" smtClean="0"/>
              <a:t>Δυσφαγία</a:t>
            </a:r>
          </a:p>
          <a:p>
            <a:r>
              <a:rPr lang="el-GR" dirty="0" smtClean="0"/>
              <a:t>Κατάργηση φαρυγγικών αντανακλαστικών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1928794" y="428604"/>
            <a:ext cx="5685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 smtClean="0"/>
              <a:t>ΠΛΑΓΙΟ ΠΡΟΜΗΚΙΚΟ ΣΥΝΔΡΟΜΟ ΑΡ</a:t>
            </a:r>
            <a:endParaRPr lang="el-G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ΕΣΟ ΓΕΦΥΡΙΚΟ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071546"/>
            <a:ext cx="6072230" cy="4440318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1928794" y="428604"/>
            <a:ext cx="5031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 smtClean="0"/>
              <a:t>ΜΕΣΟ ΓΕΦΥΡΙΚΟ ΣΥΝΔΡΟΜΟ ΑΡ</a:t>
            </a:r>
            <a:endParaRPr lang="el-GR" sz="2800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5857884" y="5715016"/>
            <a:ext cx="2726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Παράμεσες </a:t>
            </a:r>
            <a:r>
              <a:rPr lang="el-GR" dirty="0" err="1" smtClean="0">
                <a:solidFill>
                  <a:srgbClr val="FF0000"/>
                </a:solidFill>
              </a:rPr>
              <a:t>γεφυρικές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err="1" smtClean="0">
                <a:solidFill>
                  <a:srgbClr val="FF0000"/>
                </a:solidFill>
              </a:rPr>
              <a:t>αρτ</a:t>
            </a:r>
            <a:r>
              <a:rPr lang="el-GR" dirty="0" smtClean="0">
                <a:solidFill>
                  <a:srgbClr val="FF0000"/>
                </a:solidFill>
              </a:rPr>
              <a:t>.</a:t>
            </a:r>
          </a:p>
          <a:p>
            <a:r>
              <a:rPr lang="el-GR" dirty="0" smtClean="0">
                <a:solidFill>
                  <a:schemeClr val="accent2"/>
                </a:solidFill>
              </a:rPr>
              <a:t>(βασική </a:t>
            </a:r>
            <a:r>
              <a:rPr lang="el-GR" dirty="0" err="1" smtClean="0">
                <a:solidFill>
                  <a:schemeClr val="accent2"/>
                </a:solidFill>
              </a:rPr>
              <a:t>αρτ</a:t>
            </a:r>
            <a:r>
              <a:rPr lang="el-GR" dirty="0" smtClean="0">
                <a:solidFill>
                  <a:schemeClr val="accent2"/>
                </a:solidFill>
              </a:rPr>
              <a:t>)</a:t>
            </a:r>
            <a:endParaRPr lang="el-GR" dirty="0">
              <a:solidFill>
                <a:schemeClr val="accent2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642910" y="5214950"/>
            <a:ext cx="1841145" cy="147732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π. </a:t>
            </a:r>
            <a:r>
              <a:rPr lang="el-GR" dirty="0" err="1" smtClean="0"/>
              <a:t>Απαγωγού</a:t>
            </a:r>
            <a:r>
              <a:rPr lang="el-GR" dirty="0" smtClean="0"/>
              <a:t> ν.</a:t>
            </a:r>
          </a:p>
          <a:p>
            <a:r>
              <a:rPr lang="el-GR" dirty="0" smtClean="0"/>
              <a:t>π. Προσωπικού ν.</a:t>
            </a:r>
          </a:p>
          <a:p>
            <a:r>
              <a:rPr lang="el-GR" dirty="0" smtClean="0"/>
              <a:t>Έσω επιμήκης δ.</a:t>
            </a:r>
          </a:p>
          <a:p>
            <a:r>
              <a:rPr lang="el-GR" dirty="0" smtClean="0"/>
              <a:t>Έσω λημνίσκος</a:t>
            </a:r>
          </a:p>
          <a:p>
            <a:r>
              <a:rPr lang="el-GR" dirty="0" smtClean="0"/>
              <a:t>Πυραμιδικό δ.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928794" y="428604"/>
            <a:ext cx="5031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 smtClean="0"/>
              <a:t>ΜΕΣΟ ΓΕΦΥΡΙΚΟ ΣΥΝΔΡΟΜΟ ΑΡ</a:t>
            </a:r>
            <a:endParaRPr lang="el-GR" sz="2800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214282" y="5500702"/>
            <a:ext cx="3287695" cy="120032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Μ. αδυναμία ΔΕ ΑΑ-ΚΑ </a:t>
            </a:r>
          </a:p>
          <a:p>
            <a:r>
              <a:rPr lang="el-GR" dirty="0" smtClean="0"/>
              <a:t>Απώλεια </a:t>
            </a:r>
            <a:r>
              <a:rPr lang="el-GR" dirty="0" err="1" smtClean="0"/>
              <a:t>εβα</a:t>
            </a:r>
            <a:r>
              <a:rPr lang="el-GR" dirty="0" smtClean="0"/>
              <a:t> ΔΕ ΑΑ-ΚΑ</a:t>
            </a:r>
          </a:p>
          <a:p>
            <a:r>
              <a:rPr lang="el-GR" dirty="0" err="1" smtClean="0"/>
              <a:t>Διαπυρηνική</a:t>
            </a:r>
            <a:r>
              <a:rPr lang="el-GR" dirty="0" smtClean="0"/>
              <a:t> </a:t>
            </a:r>
            <a:r>
              <a:rPr lang="el-GR" dirty="0" err="1" smtClean="0"/>
              <a:t>οφθαλμοπληγία</a:t>
            </a:r>
            <a:r>
              <a:rPr lang="el-GR" dirty="0" smtClean="0"/>
              <a:t> ΑΡ</a:t>
            </a:r>
          </a:p>
          <a:p>
            <a:r>
              <a:rPr lang="el-GR" dirty="0" smtClean="0"/>
              <a:t>Πάρεση </a:t>
            </a:r>
            <a:r>
              <a:rPr lang="el-GR" dirty="0" err="1" smtClean="0"/>
              <a:t>απαγωγού</a:t>
            </a:r>
            <a:r>
              <a:rPr lang="el-GR" dirty="0" smtClean="0"/>
              <a:t> ΑΡ</a:t>
            </a:r>
          </a:p>
        </p:txBody>
      </p:sp>
      <p:pic>
        <p:nvPicPr>
          <p:cNvPr id="5" name="4 - Εικόνα" descr="ΜΕΣΟ ΓΕΦΥΡΙΚΟ ΚΛΙΝΙΚΗ ΕΙΚΟΝΑ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5" y="1105494"/>
            <a:ext cx="5381852" cy="4167706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4000496" y="3500438"/>
            <a:ext cx="3605539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Όταν κοιτάει ΔΕ, </a:t>
            </a:r>
          </a:p>
          <a:p>
            <a:r>
              <a:rPr lang="el-GR" dirty="0" smtClean="0"/>
              <a:t>ο ΑΡ οφθαλμός δεν προσάγει, </a:t>
            </a:r>
          </a:p>
          <a:p>
            <a:r>
              <a:rPr lang="el-GR" dirty="0" smtClean="0"/>
              <a:t>ο ΔΕ οφθαλμός απάγει με νυσταγμό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571604" y="642918"/>
            <a:ext cx="57282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Σ. ΕΓΚΕΦΑΛΙΚΟΥ ΣΚΕΛΟΥΣ ΑΡ-</a:t>
            </a:r>
            <a:r>
              <a:rPr lang="en-US" sz="2800" b="1" dirty="0" smtClean="0"/>
              <a:t> Weber</a:t>
            </a:r>
          </a:p>
          <a:p>
            <a:r>
              <a:rPr lang="el-GR" sz="2800" b="1" dirty="0" smtClean="0"/>
              <a:t>(μέσο)</a:t>
            </a:r>
            <a:endParaRPr lang="el-GR" sz="2800" b="1" dirty="0"/>
          </a:p>
        </p:txBody>
      </p:sp>
      <p:pic>
        <p:nvPicPr>
          <p:cNvPr id="3" name="2 - Εικόνα" descr="weber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1643050"/>
            <a:ext cx="5188484" cy="3648563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500034" y="3214686"/>
            <a:ext cx="1292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Κλάδοι ΟΕΑ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500034" y="4929198"/>
            <a:ext cx="222221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Π. κοινού κινητικού ν.</a:t>
            </a:r>
          </a:p>
          <a:p>
            <a:r>
              <a:rPr lang="el-GR" dirty="0" smtClean="0"/>
              <a:t>Πυραμιδικό δ.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1163" y="1257300"/>
            <a:ext cx="57816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1785918" y="357166"/>
            <a:ext cx="57282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Σ. ΕΓΚΕΦΑΛΙΚΟΥ ΣΚΕΛΟΥΣ ΑΡ-</a:t>
            </a:r>
            <a:r>
              <a:rPr lang="en-US" sz="2800" b="1" dirty="0" smtClean="0"/>
              <a:t> Weber</a:t>
            </a:r>
          </a:p>
          <a:p>
            <a:r>
              <a:rPr lang="el-GR" sz="2800" b="1" dirty="0" smtClean="0"/>
              <a:t>(μέσο)</a:t>
            </a:r>
            <a:endParaRPr lang="el-GR" sz="2800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4357686" y="4643446"/>
            <a:ext cx="347428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Μ. αδυναμία ΔΕ ΑΑ-ΚΑ-Προσώπου</a:t>
            </a:r>
          </a:p>
          <a:p>
            <a:r>
              <a:rPr lang="el-GR" dirty="0" smtClean="0"/>
              <a:t>Πάρεση κοινού κινητικού ν. ΑΡ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1143000"/>
          </a:xfrm>
        </p:spPr>
        <p:txBody>
          <a:bodyPr/>
          <a:lstStyle/>
          <a:p>
            <a:r>
              <a:rPr lang="en-US" dirty="0" err="1" smtClean="0">
                <a:latin typeface="Calibri" pitchFamily="34" charset="0"/>
              </a:rPr>
              <a:t>Lacunes</a:t>
            </a:r>
            <a:endParaRPr lang="el-GR" dirty="0">
              <a:latin typeface="Calibri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435608" y="908720"/>
            <a:ext cx="7498080" cy="5616624"/>
          </a:xfrm>
        </p:spPr>
        <p:txBody>
          <a:bodyPr anchor="t">
            <a:normAutofit/>
          </a:bodyPr>
          <a:lstStyle/>
          <a:p>
            <a:r>
              <a:rPr lang="el-GR" sz="2800" dirty="0" smtClean="0">
                <a:latin typeface="Calibri" pitchFamily="34" charset="0"/>
              </a:rPr>
              <a:t>Απόφραξη </a:t>
            </a:r>
            <a:r>
              <a:rPr lang="el-GR" sz="2800" dirty="0" err="1" smtClean="0">
                <a:latin typeface="Calibri" pitchFamily="34" charset="0"/>
              </a:rPr>
              <a:t>διατιτραινόντων</a:t>
            </a:r>
            <a:r>
              <a:rPr lang="el-GR" sz="2800" dirty="0" smtClean="0">
                <a:latin typeface="Calibri" pitchFamily="34" charset="0"/>
              </a:rPr>
              <a:t> ή μικρών αγγείων</a:t>
            </a:r>
          </a:p>
          <a:p>
            <a:r>
              <a:rPr lang="el-GR" sz="2800" dirty="0" smtClean="0">
                <a:latin typeface="Calibri" pitchFamily="34" charset="0"/>
              </a:rPr>
              <a:t>Διάμετρος 0,5-15</a:t>
            </a:r>
            <a:r>
              <a:rPr lang="en-US" sz="2800" dirty="0" smtClean="0">
                <a:latin typeface="Calibri" pitchFamily="34" charset="0"/>
              </a:rPr>
              <a:t>mm</a:t>
            </a:r>
          </a:p>
          <a:p>
            <a:r>
              <a:rPr lang="el-GR" sz="2800" dirty="0" smtClean="0">
                <a:latin typeface="Calibri" pitchFamily="34" charset="0"/>
              </a:rPr>
              <a:t>5 καλά αναγνωρισμένα σύνδρομα</a:t>
            </a:r>
          </a:p>
          <a:p>
            <a:pPr lvl="1"/>
            <a:r>
              <a:rPr lang="el-GR" sz="2400" dirty="0" smtClean="0">
                <a:solidFill>
                  <a:srgbClr val="FF0000"/>
                </a:solidFill>
                <a:latin typeface="Calibri" pitchFamily="34" charset="0"/>
              </a:rPr>
              <a:t>Αμιγής </a:t>
            </a:r>
            <a:r>
              <a:rPr lang="el-GR" sz="2400" dirty="0" err="1" smtClean="0">
                <a:solidFill>
                  <a:srgbClr val="FF0000"/>
                </a:solidFill>
                <a:latin typeface="Calibri" pitchFamily="34" charset="0"/>
              </a:rPr>
              <a:t>ημιπάρεση</a:t>
            </a:r>
            <a:r>
              <a:rPr lang="el-GR" sz="2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l-GR" sz="2400" dirty="0" smtClean="0">
                <a:latin typeface="Calibri" pitchFamily="34" charset="0"/>
              </a:rPr>
              <a:t>– έσω κάψα, ακτινωτός </a:t>
            </a:r>
            <a:r>
              <a:rPr lang="el-GR" sz="2400" dirty="0" err="1" smtClean="0">
                <a:latin typeface="Calibri" pitchFamily="34" charset="0"/>
              </a:rPr>
              <a:t>στέφανος,βασικό</a:t>
            </a:r>
            <a:r>
              <a:rPr lang="el-GR" sz="2400" dirty="0" smtClean="0">
                <a:latin typeface="Calibri" pitchFamily="34" charset="0"/>
              </a:rPr>
              <a:t> τμήμα γέφυρας</a:t>
            </a:r>
          </a:p>
          <a:p>
            <a:pPr lvl="1"/>
            <a:r>
              <a:rPr lang="el-GR" sz="2400" dirty="0" smtClean="0">
                <a:solidFill>
                  <a:srgbClr val="FF0000"/>
                </a:solidFill>
                <a:latin typeface="Calibri" pitchFamily="34" charset="0"/>
              </a:rPr>
              <a:t>Αμιγής </a:t>
            </a:r>
            <a:r>
              <a:rPr lang="el-GR" sz="2400" dirty="0" err="1" smtClean="0">
                <a:solidFill>
                  <a:srgbClr val="FF0000"/>
                </a:solidFill>
                <a:latin typeface="Calibri" pitchFamily="34" charset="0"/>
              </a:rPr>
              <a:t>ημιαναισθησία</a:t>
            </a:r>
            <a:r>
              <a:rPr lang="el-GR" sz="2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l-GR" sz="2400" dirty="0" smtClean="0">
                <a:latin typeface="Calibri" pitchFamily="34" charset="0"/>
              </a:rPr>
              <a:t>– θάλαμος (?)</a:t>
            </a:r>
          </a:p>
          <a:p>
            <a:pPr lvl="1"/>
            <a:r>
              <a:rPr lang="el-GR" sz="2400" dirty="0" err="1" smtClean="0">
                <a:solidFill>
                  <a:srgbClr val="FF0000"/>
                </a:solidFill>
                <a:latin typeface="Calibri" pitchFamily="34" charset="0"/>
              </a:rPr>
              <a:t>Ημιπάρεση</a:t>
            </a:r>
            <a:r>
              <a:rPr lang="el-GR" sz="2400" dirty="0" smtClean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l-GR" sz="2400" dirty="0" err="1" smtClean="0">
                <a:solidFill>
                  <a:srgbClr val="FF0000"/>
                </a:solidFill>
                <a:latin typeface="Calibri" pitchFamily="34" charset="0"/>
              </a:rPr>
              <a:t>Ημιαναισθησία</a:t>
            </a:r>
            <a:r>
              <a:rPr lang="el-GR" sz="2400" dirty="0" smtClean="0">
                <a:latin typeface="Calibri" pitchFamily="34" charset="0"/>
              </a:rPr>
              <a:t> - έσω κάψα, θάλαμος</a:t>
            </a:r>
          </a:p>
          <a:p>
            <a:pPr lvl="1"/>
            <a:r>
              <a:rPr lang="el-GR" sz="2400" dirty="0" smtClean="0">
                <a:solidFill>
                  <a:srgbClr val="FF0000"/>
                </a:solidFill>
                <a:latin typeface="Calibri" pitchFamily="34" charset="0"/>
              </a:rPr>
              <a:t>Αταξική </a:t>
            </a:r>
            <a:r>
              <a:rPr lang="el-GR" sz="2400" dirty="0" err="1" smtClean="0">
                <a:solidFill>
                  <a:srgbClr val="FF0000"/>
                </a:solidFill>
                <a:latin typeface="Calibri" pitchFamily="34" charset="0"/>
              </a:rPr>
              <a:t>ημιπάρεση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</a:rPr>
              <a:t>– </a:t>
            </a:r>
            <a:r>
              <a:rPr lang="el-GR" sz="2400" dirty="0" smtClean="0">
                <a:latin typeface="Calibri" pitchFamily="34" charset="0"/>
              </a:rPr>
              <a:t>έσω κάψα/βασικό τμήμα </a:t>
            </a:r>
            <a:r>
              <a:rPr lang="el-GR" sz="2400" dirty="0" err="1" smtClean="0">
                <a:latin typeface="Calibri" pitchFamily="34" charset="0"/>
              </a:rPr>
              <a:t>γεφυρας</a:t>
            </a:r>
            <a:endParaRPr lang="el-GR" sz="2400" dirty="0" smtClean="0">
              <a:latin typeface="Calibri" pitchFamily="34" charset="0"/>
            </a:endParaRPr>
          </a:p>
          <a:p>
            <a:pPr lvl="1"/>
            <a:r>
              <a:rPr lang="el-GR" sz="2400" dirty="0" smtClean="0">
                <a:solidFill>
                  <a:srgbClr val="FF0000"/>
                </a:solidFill>
                <a:latin typeface="Calibri" pitchFamily="34" charset="0"/>
              </a:rPr>
              <a:t>Σύνδρομο δυσαρθρίας – 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clumsy hand </a:t>
            </a:r>
            <a:r>
              <a:rPr lang="el-GR" sz="2400" dirty="0" smtClean="0">
                <a:latin typeface="Calibri" pitchFamily="34" charset="0"/>
              </a:rPr>
              <a:t>– βασικό τμήμα γέφυρας </a:t>
            </a:r>
            <a:r>
              <a:rPr lang="en-US" sz="2400" dirty="0" smtClean="0">
                <a:latin typeface="Calibri" pitchFamily="34" charset="0"/>
              </a:rPr>
              <a:t>(</a:t>
            </a:r>
            <a:r>
              <a:rPr lang="el-GR" sz="2400" dirty="0" smtClean="0">
                <a:latin typeface="Calibri" pitchFamily="34" charset="0"/>
              </a:rPr>
              <a:t>δυσαρθρία-δυσφαγία-</a:t>
            </a:r>
            <a:r>
              <a:rPr lang="el-GR" sz="2400" dirty="0" err="1" smtClean="0">
                <a:latin typeface="Calibri" pitchFamily="34" charset="0"/>
              </a:rPr>
              <a:t>υπερπυρηνική </a:t>
            </a:r>
            <a:r>
              <a:rPr lang="el-GR" sz="2400" dirty="0" smtClean="0">
                <a:latin typeface="Calibri" pitchFamily="34" charset="0"/>
              </a:rPr>
              <a:t>παράλυση προσωπικού-σημείο </a:t>
            </a:r>
            <a:r>
              <a:rPr lang="en-US" sz="2400" dirty="0" err="1" smtClean="0">
                <a:latin typeface="Calibri" pitchFamily="34" charset="0"/>
              </a:rPr>
              <a:t>Babinski</a:t>
            </a:r>
            <a:r>
              <a:rPr lang="el-GR" sz="2400" dirty="0" smtClean="0">
                <a:latin typeface="Calibri" pitchFamily="34" charset="0"/>
              </a:rPr>
              <a:t>-αδυναμία στις λεπτές κινήσεις χεριού)</a:t>
            </a:r>
            <a:endParaRPr lang="el-GR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06" y="571480"/>
            <a:ext cx="910519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4.bp.blogspot.com/-LlnQO4wcZA8/UF9ghI8IV0I/AAAAAAAB76c/MdM8kvaRg0M/s320/lacunar+infar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643182"/>
            <a:ext cx="2219325" cy="304800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1000100" y="2143116"/>
            <a:ext cx="109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LACUNAR</a:t>
            </a:r>
            <a:endParaRPr lang="el-GR" dirty="0"/>
          </a:p>
        </p:txBody>
      </p:sp>
      <p:pic>
        <p:nvPicPr>
          <p:cNvPr id="79876" name="Picture 4" descr="http://1.bp.blogspot.com/-4pZJpXuk-XY/UF9g0IA22LI/AAAAAAAB78I/RcfLG1ykGqI/s320/multiple+lacunar+infarc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500306"/>
            <a:ext cx="2619375" cy="3048001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4572000" y="2071678"/>
            <a:ext cx="20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 LACUNAR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1.bp.blogspot.com/-1FtXiRAg1OY/UF9giQ4SJtI/AAAAAAAB76o/NOGEs5LZeaE/s320/lateral+medullary+infar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00108"/>
            <a:ext cx="2705100" cy="304800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1357290" y="500042"/>
            <a:ext cx="198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LATERAL MEDULAR</a:t>
            </a:r>
            <a:endParaRPr lang="el-GR" dirty="0"/>
          </a:p>
        </p:txBody>
      </p:sp>
      <p:pic>
        <p:nvPicPr>
          <p:cNvPr id="80900" name="Picture 4" descr="http://1.bp.blogspot.com/-N9nD9P8t4dI/UF9gRu8BDCI/AAAAAAAB75Q/GQD1Cq_fLyE/s400/PICA+infar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500174"/>
            <a:ext cx="3810000" cy="2400301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4857752" y="642918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PICA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Αιμορραγικά </a:t>
            </a:r>
            <a:r>
              <a:rPr lang="el-GR" dirty="0" err="1" smtClean="0"/>
              <a:t>αεε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/>
              <a:t>Παρόμοια νευρολογικά ελλείμματα, βαρύτερη κλινική εικόνα </a:t>
            </a:r>
            <a:endParaRPr lang="el-GR" dirty="0" smtClean="0"/>
          </a:p>
          <a:p>
            <a:r>
              <a:rPr lang="el-GR" dirty="0" smtClean="0"/>
              <a:t>Πιο </a:t>
            </a:r>
            <a:r>
              <a:rPr lang="el-GR" dirty="0" smtClean="0"/>
              <a:t>συχνά: πονοκέφαλος, </a:t>
            </a:r>
            <a:r>
              <a:rPr lang="el-GR" dirty="0" smtClean="0"/>
              <a:t>διαταραχή </a:t>
            </a:r>
            <a:r>
              <a:rPr lang="el-GR" dirty="0" smtClean="0"/>
              <a:t>επιπέδου συνείδησης, </a:t>
            </a:r>
            <a:r>
              <a:rPr lang="el-GR" dirty="0" smtClean="0"/>
              <a:t>επιληπτικές κρίσεις, </a:t>
            </a:r>
            <a:r>
              <a:rPr lang="el-GR" dirty="0" smtClean="0"/>
              <a:t>ναυτία, έμετος. </a:t>
            </a:r>
            <a:endParaRPr lang="el-GR" dirty="0" smtClean="0"/>
          </a:p>
          <a:p>
            <a:r>
              <a:rPr lang="el-GR" dirty="0" smtClean="0"/>
              <a:t>Κανένα </a:t>
            </a:r>
            <a:r>
              <a:rPr lang="el-GR" dirty="0" smtClean="0"/>
              <a:t>από αυτά τα συμπτώματα δεν είναι </a:t>
            </a:r>
            <a:r>
              <a:rPr lang="el-GR" dirty="0" err="1" smtClean="0"/>
              <a:t>παθογνωμονικό</a:t>
            </a:r>
            <a:r>
              <a:rPr lang="el-GR" dirty="0" smtClean="0"/>
              <a:t>.</a:t>
            </a:r>
          </a:p>
          <a:p>
            <a:r>
              <a:rPr lang="el-GR" dirty="0" smtClean="0"/>
              <a:t> </a:t>
            </a:r>
            <a:r>
              <a:rPr lang="el-GR" dirty="0" smtClean="0"/>
              <a:t>Η θνητότητα στις 30 ημέρες είναι 40-80% (50% τις πρώτες 48 ώρες) </a:t>
            </a:r>
            <a:endParaRPr lang="el-GR" dirty="0" smtClean="0"/>
          </a:p>
          <a:p>
            <a:r>
              <a:rPr lang="el-GR" dirty="0" smtClean="0"/>
              <a:t> Μεγαλύτερη </a:t>
            </a:r>
            <a:r>
              <a:rPr lang="el-GR" dirty="0" smtClean="0"/>
              <a:t>νοσηρότητα. </a:t>
            </a:r>
            <a:endParaRPr lang="el-GR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AutoShape 2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0722" name="AutoShape 2" descr="ÎÏÎ¿ÏÎ­Î»ÎµÏÎ¼Î± ÎµÎ¹ÎºÏÎ½Î±Ï Î³Î¹Î± time is bra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0724" name="Picture 4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0"/>
            <a:ext cx="4343934" cy="6672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57116"/>
            <a:ext cx="4786346" cy="6700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1702</Words>
  <Application>Microsoft Office PowerPoint</Application>
  <PresentationFormat>Προβολή στην οθόνη (4:3)</PresentationFormat>
  <Paragraphs>284</Paragraphs>
  <Slides>94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94</vt:i4>
      </vt:variant>
    </vt:vector>
  </HeadingPairs>
  <TitlesOfParts>
    <vt:vector size="95" baseType="lpstr">
      <vt:lpstr>Θέμα του Office</vt:lpstr>
      <vt:lpstr>Αγγειακα εγκεφαλικα επεισοδια</vt:lpstr>
      <vt:lpstr>ΟΡΙΣΜΟΣ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Επιδημιολογικά </vt:lpstr>
      <vt:lpstr>ΕΠΙΔΗΜΙΟΛΟΓΙΑ</vt:lpstr>
      <vt:lpstr>Διαφάνεια 13</vt:lpstr>
      <vt:lpstr>ΤΡΟΠΟΠΟΙΗΣΙΜΟΙ ΠΑΡΑΓΟΝΤΕΣ ΚΙΝΔΥΟΝΟΥ</vt:lpstr>
      <vt:lpstr>ΜΗ ΤΡΟΠΟΠΟΙΗΣΙΜΟΙ ΠΑΡΑΓΟΝΤΕΣ ΚΙΝΔΥΝΟΥ</vt:lpstr>
      <vt:lpstr>ΜΗ ΤΡΟΠΟΠΟΙΗΣΙΜΟΙ ΠΑΡΑΓΟΝΤΕΣ ΚΙΝΔΥΝΟΥ</vt:lpstr>
      <vt:lpstr>ΤΡΟΠΟΠΟΙΗΣΙΜΟΙ ΠΑΡΑΓΟΝΤΕΣ ΚΙΝΔΥΝΟΥ </vt:lpstr>
      <vt:lpstr>Διαφάνεια 18</vt:lpstr>
      <vt:lpstr>Διαφάνεια 19</vt:lpstr>
      <vt:lpstr>Διαφάνεια 20</vt:lpstr>
      <vt:lpstr>Καταταξη</vt:lpstr>
      <vt:lpstr>Παθοφυσιολογία </vt:lpstr>
      <vt:lpstr>ΙΣΧΑΙΜΙΚΑ ΑΕΕ</vt:lpstr>
      <vt:lpstr>Διαφάνεια 24</vt:lpstr>
      <vt:lpstr>ΙΣΧΑΙΜΙΚΑ ΑΙΤΙΑ  Αθηροσκλήρωση 14-25%. </vt:lpstr>
      <vt:lpstr>Διαφάνεια 26</vt:lpstr>
      <vt:lpstr>Διαφάνεια 27</vt:lpstr>
      <vt:lpstr>Διαφάνεια 28</vt:lpstr>
      <vt:lpstr>Διαφάνεια 29</vt:lpstr>
      <vt:lpstr>ΙΣΧΑΙΜΙΚΑ ΑΙΤΙΑ  Καρδιοεμβολικά επεισόδια (15-30%) </vt:lpstr>
      <vt:lpstr>ΚΑΡΔΙΟΕΜΒΟΛΙΚΑ</vt:lpstr>
      <vt:lpstr>Διαφάνεια 32</vt:lpstr>
      <vt:lpstr>Διαφάνεια 33</vt:lpstr>
      <vt:lpstr>ΙΣΧΑΙΜΙΚΑ ΑΙΤΙΑ Κενοτοπιώδη 15-30%</vt:lpstr>
      <vt:lpstr>ΝΟΣΟΣ ΜΙΚΡΩΝ ΑΓΓΕΙΩΝ</vt:lpstr>
      <vt:lpstr>Διαφάνεια 36</vt:lpstr>
      <vt:lpstr>Διαφάνεια 37</vt:lpstr>
      <vt:lpstr>Διαφάνεια 38</vt:lpstr>
      <vt:lpstr>ΙΣΧΑΙΜΙΚΑ ΕΠΕΙΣΟΔΙΑ κρυπτογενή </vt:lpstr>
      <vt:lpstr>Διαφάνεια 40</vt:lpstr>
      <vt:lpstr>Διαφάνεια 41</vt:lpstr>
      <vt:lpstr>Διαφάνεια 42</vt:lpstr>
      <vt:lpstr>ΠΑΡΟΔΙΚΟ ΑΕΕ</vt:lpstr>
      <vt:lpstr> High risk TIA  </vt:lpstr>
      <vt:lpstr>ΑΙΜΟΡΡΑΓΙΚΟ ΑΕΕ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ΠΙΕ - TIA</vt:lpstr>
      <vt:lpstr>Συμπτώματα που υποδηλώνουν ΠΙΕ</vt:lpstr>
      <vt:lpstr>Τα 4 κύρια νευρολογοανατομικά σύνδρομα </vt:lpstr>
      <vt:lpstr>Σύνδρομα καρωτιδικού συστήματος 1. Μέση Εγκεφαλική Αρτηρία (ΜΕΑ)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Σύνδρομα καρωτιδικού συστήματος 2. Πρόσθια Εγκεφαλική Αρτηρία</vt:lpstr>
      <vt:lpstr>Διαφάνεια 73</vt:lpstr>
      <vt:lpstr>Διαφάνεια 74</vt:lpstr>
      <vt:lpstr>Τα 4 κύρια νευρολογοανατομικά σύνδρομα </vt:lpstr>
      <vt:lpstr>Διαφάνεια 76</vt:lpstr>
      <vt:lpstr>Διαφάνεια 77</vt:lpstr>
      <vt:lpstr>Διαφάνεια 78</vt:lpstr>
      <vt:lpstr>Διαφάνεια 79</vt:lpstr>
      <vt:lpstr>Διαφάνεια 80</vt:lpstr>
      <vt:lpstr>Τα 4 κύρια νευρολογοανατομικά σύνδρομα </vt:lpstr>
      <vt:lpstr>Διαφάνεια 82</vt:lpstr>
      <vt:lpstr>Διαφάνεια 83</vt:lpstr>
      <vt:lpstr>Διαφάνεια 84</vt:lpstr>
      <vt:lpstr>Διαφάνεια 85</vt:lpstr>
      <vt:lpstr>Διαφάνεια 86</vt:lpstr>
      <vt:lpstr>Διαφάνεια 87</vt:lpstr>
      <vt:lpstr>Διαφάνεια 88</vt:lpstr>
      <vt:lpstr>Lacunes</vt:lpstr>
      <vt:lpstr>Διαφάνεια 90</vt:lpstr>
      <vt:lpstr>Διαφάνεια 91</vt:lpstr>
      <vt:lpstr>Αιμορραγικά αεε</vt:lpstr>
      <vt:lpstr>Διαφάνεια 93</vt:lpstr>
      <vt:lpstr>Διαφάνεια 94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ΑΕΕ</dc:title>
  <dc:creator>laptop</dc:creator>
  <cp:lastModifiedBy>ElliDnae</cp:lastModifiedBy>
  <cp:revision>31</cp:revision>
  <dcterms:created xsi:type="dcterms:W3CDTF">2019-01-20T19:06:42Z</dcterms:created>
  <dcterms:modified xsi:type="dcterms:W3CDTF">2019-01-22T19:32:57Z</dcterms:modified>
</cp:coreProperties>
</file>