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5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C534F1A-0908-4F74-9AC3-41969932EC0D}" type="datetimeFigureOut">
              <a:rPr lang="el-GR" smtClean="0"/>
              <a:t>22/8/2022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4FA3CF8-A074-4071-8DA8-5EBC46A5D35B}" type="slidenum">
              <a:rPr lang="el-GR" smtClean="0"/>
              <a:t>‹#›</a:t>
            </a:fld>
            <a:endParaRPr lang="el-GR"/>
          </a:p>
        </p:txBody>
      </p:sp>
    </p:spTree>
    <p:extLst>
      <p:ext uri="{BB962C8B-B14F-4D97-AF65-F5344CB8AC3E}">
        <p14:creationId xmlns:p14="http://schemas.microsoft.com/office/powerpoint/2010/main" val="3918300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534F1A-0908-4F74-9AC3-41969932EC0D}" type="datetimeFigureOut">
              <a:rPr lang="el-GR" smtClean="0"/>
              <a:t>22/8/2022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4FA3CF8-A074-4071-8DA8-5EBC46A5D35B}" type="slidenum">
              <a:rPr lang="el-GR" smtClean="0"/>
              <a:t>‹#›</a:t>
            </a:fld>
            <a:endParaRPr lang="el-GR"/>
          </a:p>
        </p:txBody>
      </p:sp>
    </p:spTree>
    <p:extLst>
      <p:ext uri="{BB962C8B-B14F-4D97-AF65-F5344CB8AC3E}">
        <p14:creationId xmlns:p14="http://schemas.microsoft.com/office/powerpoint/2010/main" val="3494958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534F1A-0908-4F74-9AC3-41969932EC0D}" type="datetimeFigureOut">
              <a:rPr lang="el-GR" smtClean="0"/>
              <a:t>22/8/2022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4FA3CF8-A074-4071-8DA8-5EBC46A5D35B}" type="slidenum">
              <a:rPr lang="el-GR" smtClean="0"/>
              <a:t>‹#›</a:t>
            </a:fld>
            <a:endParaRPr lang="el-G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61095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534F1A-0908-4F74-9AC3-41969932EC0D}" type="datetimeFigureOut">
              <a:rPr lang="el-GR" smtClean="0"/>
              <a:t>22/8/2022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4FA3CF8-A074-4071-8DA8-5EBC46A5D35B}" type="slidenum">
              <a:rPr lang="el-GR" smtClean="0"/>
              <a:t>‹#›</a:t>
            </a:fld>
            <a:endParaRPr lang="el-GR"/>
          </a:p>
        </p:txBody>
      </p:sp>
    </p:spTree>
    <p:extLst>
      <p:ext uri="{BB962C8B-B14F-4D97-AF65-F5344CB8AC3E}">
        <p14:creationId xmlns:p14="http://schemas.microsoft.com/office/powerpoint/2010/main" val="819704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534F1A-0908-4F74-9AC3-41969932EC0D}" type="datetimeFigureOut">
              <a:rPr lang="el-GR" smtClean="0"/>
              <a:t>22/8/2022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4FA3CF8-A074-4071-8DA8-5EBC46A5D35B}"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033547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534F1A-0908-4F74-9AC3-41969932EC0D}" type="datetimeFigureOut">
              <a:rPr lang="el-GR" smtClean="0"/>
              <a:t>22/8/2022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4FA3CF8-A074-4071-8DA8-5EBC46A5D35B}" type="slidenum">
              <a:rPr lang="el-GR" smtClean="0"/>
              <a:t>‹#›</a:t>
            </a:fld>
            <a:endParaRPr lang="el-GR"/>
          </a:p>
        </p:txBody>
      </p:sp>
    </p:spTree>
    <p:extLst>
      <p:ext uri="{BB962C8B-B14F-4D97-AF65-F5344CB8AC3E}">
        <p14:creationId xmlns:p14="http://schemas.microsoft.com/office/powerpoint/2010/main" val="21031906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534F1A-0908-4F74-9AC3-41969932EC0D}" type="datetimeFigureOut">
              <a:rPr lang="el-GR" smtClean="0"/>
              <a:t>22/8/2022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4FA3CF8-A074-4071-8DA8-5EBC46A5D35B}" type="slidenum">
              <a:rPr lang="el-GR" smtClean="0"/>
              <a:t>‹#›</a:t>
            </a:fld>
            <a:endParaRPr lang="el-GR"/>
          </a:p>
        </p:txBody>
      </p:sp>
    </p:spTree>
    <p:extLst>
      <p:ext uri="{BB962C8B-B14F-4D97-AF65-F5344CB8AC3E}">
        <p14:creationId xmlns:p14="http://schemas.microsoft.com/office/powerpoint/2010/main" val="2599545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534F1A-0908-4F74-9AC3-41969932EC0D}" type="datetimeFigureOut">
              <a:rPr lang="el-GR" smtClean="0"/>
              <a:t>22/8/2022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4FA3CF8-A074-4071-8DA8-5EBC46A5D35B}" type="slidenum">
              <a:rPr lang="el-GR" smtClean="0"/>
              <a:t>‹#›</a:t>
            </a:fld>
            <a:endParaRPr lang="el-GR"/>
          </a:p>
        </p:txBody>
      </p:sp>
    </p:spTree>
    <p:extLst>
      <p:ext uri="{BB962C8B-B14F-4D97-AF65-F5344CB8AC3E}">
        <p14:creationId xmlns:p14="http://schemas.microsoft.com/office/powerpoint/2010/main" val="2199667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534F1A-0908-4F74-9AC3-41969932EC0D}" type="datetimeFigureOut">
              <a:rPr lang="el-GR" smtClean="0"/>
              <a:t>22/8/2022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4FA3CF8-A074-4071-8DA8-5EBC46A5D35B}" type="slidenum">
              <a:rPr lang="el-GR" smtClean="0"/>
              <a:t>‹#›</a:t>
            </a:fld>
            <a:endParaRPr lang="el-GR"/>
          </a:p>
        </p:txBody>
      </p:sp>
    </p:spTree>
    <p:extLst>
      <p:ext uri="{BB962C8B-B14F-4D97-AF65-F5344CB8AC3E}">
        <p14:creationId xmlns:p14="http://schemas.microsoft.com/office/powerpoint/2010/main" val="1240111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534F1A-0908-4F74-9AC3-41969932EC0D}" type="datetimeFigureOut">
              <a:rPr lang="el-GR" smtClean="0"/>
              <a:t>22/8/2022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4FA3CF8-A074-4071-8DA8-5EBC46A5D35B}" type="slidenum">
              <a:rPr lang="el-GR" smtClean="0"/>
              <a:t>‹#›</a:t>
            </a:fld>
            <a:endParaRPr lang="el-GR"/>
          </a:p>
        </p:txBody>
      </p:sp>
    </p:spTree>
    <p:extLst>
      <p:ext uri="{BB962C8B-B14F-4D97-AF65-F5344CB8AC3E}">
        <p14:creationId xmlns:p14="http://schemas.microsoft.com/office/powerpoint/2010/main" val="1044611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C534F1A-0908-4F74-9AC3-41969932EC0D}" type="datetimeFigureOut">
              <a:rPr lang="el-GR" smtClean="0"/>
              <a:t>22/8/2022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4FA3CF8-A074-4071-8DA8-5EBC46A5D35B}" type="slidenum">
              <a:rPr lang="el-GR" smtClean="0"/>
              <a:t>‹#›</a:t>
            </a:fld>
            <a:endParaRPr lang="el-GR"/>
          </a:p>
        </p:txBody>
      </p:sp>
    </p:spTree>
    <p:extLst>
      <p:ext uri="{BB962C8B-B14F-4D97-AF65-F5344CB8AC3E}">
        <p14:creationId xmlns:p14="http://schemas.microsoft.com/office/powerpoint/2010/main" val="3310581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C534F1A-0908-4F74-9AC3-41969932EC0D}" type="datetimeFigureOut">
              <a:rPr lang="el-GR" smtClean="0"/>
              <a:t>22/8/2022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4FA3CF8-A074-4071-8DA8-5EBC46A5D35B}" type="slidenum">
              <a:rPr lang="el-GR" smtClean="0"/>
              <a:t>‹#›</a:t>
            </a:fld>
            <a:endParaRPr lang="el-GR"/>
          </a:p>
        </p:txBody>
      </p:sp>
    </p:spTree>
    <p:extLst>
      <p:ext uri="{BB962C8B-B14F-4D97-AF65-F5344CB8AC3E}">
        <p14:creationId xmlns:p14="http://schemas.microsoft.com/office/powerpoint/2010/main" val="2714891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C534F1A-0908-4F74-9AC3-41969932EC0D}" type="datetimeFigureOut">
              <a:rPr lang="el-GR" smtClean="0"/>
              <a:t>22/8/2022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4FA3CF8-A074-4071-8DA8-5EBC46A5D35B}" type="slidenum">
              <a:rPr lang="el-GR" smtClean="0"/>
              <a:t>‹#›</a:t>
            </a:fld>
            <a:endParaRPr lang="el-GR"/>
          </a:p>
        </p:txBody>
      </p:sp>
    </p:spTree>
    <p:extLst>
      <p:ext uri="{BB962C8B-B14F-4D97-AF65-F5344CB8AC3E}">
        <p14:creationId xmlns:p14="http://schemas.microsoft.com/office/powerpoint/2010/main" val="309331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534F1A-0908-4F74-9AC3-41969932EC0D}" type="datetimeFigureOut">
              <a:rPr lang="el-GR" smtClean="0"/>
              <a:t>22/8/2022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4FA3CF8-A074-4071-8DA8-5EBC46A5D35B}" type="slidenum">
              <a:rPr lang="el-GR" smtClean="0"/>
              <a:t>‹#›</a:t>
            </a:fld>
            <a:endParaRPr lang="el-GR"/>
          </a:p>
        </p:txBody>
      </p:sp>
    </p:spTree>
    <p:extLst>
      <p:ext uri="{BB962C8B-B14F-4D97-AF65-F5344CB8AC3E}">
        <p14:creationId xmlns:p14="http://schemas.microsoft.com/office/powerpoint/2010/main" val="3877521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534F1A-0908-4F74-9AC3-41969932EC0D}" type="datetimeFigureOut">
              <a:rPr lang="el-GR" smtClean="0"/>
              <a:t>22/8/2022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4FA3CF8-A074-4071-8DA8-5EBC46A5D35B}" type="slidenum">
              <a:rPr lang="el-GR" smtClean="0"/>
              <a:t>‹#›</a:t>
            </a:fld>
            <a:endParaRPr lang="el-GR"/>
          </a:p>
        </p:txBody>
      </p:sp>
    </p:spTree>
    <p:extLst>
      <p:ext uri="{BB962C8B-B14F-4D97-AF65-F5344CB8AC3E}">
        <p14:creationId xmlns:p14="http://schemas.microsoft.com/office/powerpoint/2010/main" val="2558642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534F1A-0908-4F74-9AC3-41969932EC0D}" type="datetimeFigureOut">
              <a:rPr lang="el-GR" smtClean="0"/>
              <a:t>22/8/2022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4FA3CF8-A074-4071-8DA8-5EBC46A5D35B}" type="slidenum">
              <a:rPr lang="el-GR" smtClean="0"/>
              <a:t>‹#›</a:t>
            </a:fld>
            <a:endParaRPr lang="el-GR"/>
          </a:p>
        </p:txBody>
      </p:sp>
    </p:spTree>
    <p:extLst>
      <p:ext uri="{BB962C8B-B14F-4D97-AF65-F5344CB8AC3E}">
        <p14:creationId xmlns:p14="http://schemas.microsoft.com/office/powerpoint/2010/main" val="1731666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534F1A-0908-4F74-9AC3-41969932EC0D}" type="datetimeFigureOut">
              <a:rPr lang="el-GR" smtClean="0"/>
              <a:t>22/8/2022</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4FA3CF8-A074-4071-8DA8-5EBC46A5D35B}" type="slidenum">
              <a:rPr lang="el-GR" smtClean="0"/>
              <a:t>‹#›</a:t>
            </a:fld>
            <a:endParaRPr lang="el-GR"/>
          </a:p>
        </p:txBody>
      </p:sp>
    </p:spTree>
    <p:extLst>
      <p:ext uri="{BB962C8B-B14F-4D97-AF65-F5344CB8AC3E}">
        <p14:creationId xmlns:p14="http://schemas.microsoft.com/office/powerpoint/2010/main" val="31674585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y1EdZeRHgb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heindependentresearchers.wordpress.com/author/inderesearcher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Αειφορία και Αειφόρος Ανάπτυξη</a:t>
            </a:r>
            <a:endParaRPr lang="el-GR" dirty="0"/>
          </a:p>
        </p:txBody>
      </p:sp>
      <p:sp>
        <p:nvSpPr>
          <p:cNvPr id="3" name="Subtitle 2"/>
          <p:cNvSpPr>
            <a:spLocks noGrp="1"/>
          </p:cNvSpPr>
          <p:nvPr>
            <p:ph type="subTitle" idx="1"/>
          </p:nvPr>
        </p:nvSpPr>
        <p:spPr/>
        <p:txBody>
          <a:bodyPr/>
          <a:lstStyle/>
          <a:p>
            <a:r>
              <a:rPr lang="el-GR" dirty="0" err="1" smtClean="0"/>
              <a:t>Δρ</a:t>
            </a:r>
            <a:r>
              <a:rPr lang="el-GR" dirty="0" smtClean="0"/>
              <a:t> Δημήτριος </a:t>
            </a:r>
            <a:r>
              <a:rPr lang="el-GR" dirty="0" err="1" smtClean="0"/>
              <a:t>Καλαϊτζίδης</a:t>
            </a:r>
            <a:endParaRPr lang="el-GR" dirty="0"/>
          </a:p>
        </p:txBody>
      </p:sp>
    </p:spTree>
    <p:extLst>
      <p:ext uri="{BB962C8B-B14F-4D97-AF65-F5344CB8AC3E}">
        <p14:creationId xmlns:p14="http://schemas.microsoft.com/office/powerpoint/2010/main" val="2262801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2CAE893C-F949-9F86-B7E2-C3C1581422B2}"/>
              </a:ext>
            </a:extLst>
          </p:cNvPr>
          <p:cNvSpPr>
            <a:spLocks noGrp="1"/>
          </p:cNvSpPr>
          <p:nvPr>
            <p:ph idx="1"/>
          </p:nvPr>
        </p:nvSpPr>
        <p:spPr>
          <a:xfrm>
            <a:off x="381000" y="377825"/>
            <a:ext cx="10515600" cy="2728446"/>
          </a:xfrm>
        </p:spPr>
        <p:txBody>
          <a:bodyPr>
            <a:normAutofit fontScale="97500"/>
          </a:bodyPr>
          <a:lstStyle/>
          <a:p>
            <a:r>
              <a:rPr lang="el-GR" sz="3600" b="1" dirty="0">
                <a:highlight>
                  <a:srgbClr val="FFFF00"/>
                </a:highlight>
                <a:latin typeface="Calibri" panose="020F0502020204030204" pitchFamily="34" charset="0"/>
                <a:ea typeface="Times New Roman" panose="02020603050405020304" pitchFamily="18" charset="0"/>
              </a:rPr>
              <a:t>John</a:t>
            </a:r>
            <a:r>
              <a:rPr lang="el-GR" sz="3600" dirty="0">
                <a:highlight>
                  <a:srgbClr val="FFFF00"/>
                </a:highlight>
                <a:latin typeface="Calibri" panose="020F0502020204030204" pitchFamily="34" charset="0"/>
                <a:ea typeface="Times New Roman" panose="02020603050405020304" pitchFamily="18" charset="0"/>
              </a:rPr>
              <a:t> </a:t>
            </a:r>
            <a:r>
              <a:rPr lang="el-GR" sz="3600" b="1" dirty="0" err="1">
                <a:highlight>
                  <a:srgbClr val="FFFF00"/>
                </a:highlight>
                <a:latin typeface="Calibri" panose="020F0502020204030204" pitchFamily="34" charset="0"/>
                <a:ea typeface="Times New Roman" panose="02020603050405020304" pitchFamily="18" charset="0"/>
              </a:rPr>
              <a:t>Kerry</a:t>
            </a:r>
            <a:r>
              <a:rPr lang="el-GR" sz="2100" dirty="0">
                <a:highlight>
                  <a:srgbClr val="FFFF00"/>
                </a:highlight>
                <a:latin typeface="Calibri" panose="020F0502020204030204" pitchFamily="34" charset="0"/>
                <a:ea typeface="Times New Roman" panose="02020603050405020304" pitchFamily="18" charset="0"/>
              </a:rPr>
              <a:t>, πρώην αντιπρόεδρος των ΗΠΑ</a:t>
            </a:r>
            <a:r>
              <a:rPr lang="el-GR" sz="2100" dirty="0">
                <a:latin typeface="Calibri" panose="020F0502020204030204" pitchFamily="34" charset="0"/>
                <a:ea typeface="Times New Roman" panose="02020603050405020304" pitchFamily="18" charset="0"/>
              </a:rPr>
              <a:t> </a:t>
            </a:r>
            <a:br>
              <a:rPr lang="el-GR" sz="2100" dirty="0">
                <a:latin typeface="Calibri" panose="020F0502020204030204" pitchFamily="34" charset="0"/>
                <a:ea typeface="Times New Roman" panose="02020603050405020304" pitchFamily="18" charset="0"/>
              </a:rPr>
            </a:br>
            <a:r>
              <a:rPr lang="el-GR" sz="2100" dirty="0">
                <a:latin typeface="Calibri" panose="020F0502020204030204" pitchFamily="34" charset="0"/>
                <a:ea typeface="Times New Roman" panose="02020603050405020304" pitchFamily="18" charset="0"/>
              </a:rPr>
              <a:t/>
            </a:r>
            <a:br>
              <a:rPr lang="el-GR" sz="2100" dirty="0">
                <a:latin typeface="Calibri" panose="020F0502020204030204" pitchFamily="34" charset="0"/>
                <a:ea typeface="Times New Roman" panose="02020603050405020304" pitchFamily="18" charset="0"/>
              </a:rPr>
            </a:br>
            <a:r>
              <a:rPr lang="el-GR" sz="2100" i="1" dirty="0">
                <a:highlight>
                  <a:srgbClr val="FFFF00"/>
                </a:highlight>
                <a:latin typeface="Calibri" panose="020F0502020204030204" pitchFamily="34" charset="0"/>
                <a:ea typeface="Times New Roman" panose="02020603050405020304" pitchFamily="18" charset="0"/>
              </a:rPr>
              <a:t>“</a:t>
            </a:r>
            <a:r>
              <a:rPr lang="el-GR" sz="4050" i="1" dirty="0">
                <a:highlight>
                  <a:srgbClr val="FFFF00"/>
                </a:highlight>
                <a:latin typeface="Calibri" panose="020F0502020204030204" pitchFamily="34" charset="0"/>
                <a:ea typeface="Times New Roman" panose="02020603050405020304" pitchFamily="18" charset="0"/>
              </a:rPr>
              <a:t>Οι μεγαλύτεροι οικονομικοί παίκτες στον κόσμο βλέπουν την ενεργειακή μετάβαση ως μία τεράστια εμπορική ευκαιρία”</a:t>
            </a:r>
            <a:r>
              <a:rPr lang="el-GR" sz="4050" i="1" dirty="0">
                <a:latin typeface="Calibri" panose="020F0502020204030204" pitchFamily="34" charset="0"/>
                <a:ea typeface="Times New Roman" panose="02020603050405020304" pitchFamily="18" charset="0"/>
              </a:rPr>
              <a:t>.</a:t>
            </a:r>
            <a:r>
              <a:rPr lang="el-GR" sz="4050" dirty="0">
                <a:latin typeface="Calibri" panose="020F0502020204030204" pitchFamily="34" charset="0"/>
                <a:ea typeface="Times New Roman" panose="02020603050405020304" pitchFamily="18" charset="0"/>
              </a:rPr>
              <a:t> </a:t>
            </a:r>
            <a:endParaRPr lang="el-GR" sz="4500" dirty="0"/>
          </a:p>
        </p:txBody>
      </p:sp>
      <p:sp>
        <p:nvSpPr>
          <p:cNvPr id="6" name="Content Placeholder 2">
            <a:extLst>
              <a:ext uri="{FF2B5EF4-FFF2-40B4-BE49-F238E27FC236}">
                <a16:creationId xmlns:a16="http://schemas.microsoft.com/office/drawing/2014/main" xmlns="" id="{26882621-A4EE-5A0A-8A26-04C431FC0B6C}"/>
              </a:ext>
            </a:extLst>
          </p:cNvPr>
          <p:cNvSpPr txBox="1">
            <a:spLocks/>
          </p:cNvSpPr>
          <p:nvPr/>
        </p:nvSpPr>
        <p:spPr>
          <a:xfrm>
            <a:off x="628650" y="4732734"/>
            <a:ext cx="7886700" cy="994172"/>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400" indent="0" algn="ctr">
              <a:buFont typeface="Arial" panose="020B0604020202020204" pitchFamily="34" charset="0"/>
              <a:buNone/>
            </a:pPr>
            <a:r>
              <a:rPr lang="en-US" sz="2400" smtClean="0">
                <a:hlinkClick r:id="rId2"/>
              </a:rPr>
              <a:t>https://www.youtube.com/watch?v=y1EdZeRHgbM</a:t>
            </a:r>
            <a:endParaRPr lang="el-GR" sz="2400" smtClean="0"/>
          </a:p>
          <a:p>
            <a:pPr marL="25400" indent="0" algn="ctr">
              <a:buFont typeface="Arial" panose="020B0604020202020204" pitchFamily="34" charset="0"/>
              <a:buNone/>
            </a:pPr>
            <a:endParaRPr lang="el-GR" sz="2400" smtClean="0"/>
          </a:p>
          <a:p>
            <a:pPr marL="25400" indent="0" algn="ctr">
              <a:buFont typeface="Arial" panose="020B0604020202020204" pitchFamily="34" charset="0"/>
              <a:buNone/>
            </a:pPr>
            <a:r>
              <a:rPr lang="en-US" sz="2400" smtClean="0"/>
              <a:t>Banking Nature</a:t>
            </a:r>
            <a:endParaRPr lang="el-GR" sz="2400" dirty="0"/>
          </a:p>
        </p:txBody>
      </p:sp>
    </p:spTree>
    <p:extLst>
      <p:ext uri="{BB962C8B-B14F-4D97-AF65-F5344CB8AC3E}">
        <p14:creationId xmlns:p14="http://schemas.microsoft.com/office/powerpoint/2010/main" val="1397052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68;p15"/>
          <p:cNvSpPr>
            <a:spLocks noGrp="1"/>
          </p:cNvSpPr>
          <p:nvPr>
            <p:ph idx="1"/>
          </p:nvPr>
        </p:nvSpPr>
        <p:spPr>
          <a:xfrm>
            <a:off x="304799" y="923924"/>
            <a:ext cx="9401175" cy="526293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l-GR" sz="2000" dirty="0">
                <a:solidFill>
                  <a:schemeClr val="dk1"/>
                </a:solidFill>
                <a:latin typeface="Calibri"/>
                <a:ea typeface="Calibri"/>
                <a:cs typeface="Calibri"/>
                <a:sym typeface="Calibri"/>
              </a:rPr>
              <a:t>Α</a:t>
            </a:r>
            <a:r>
              <a:rPr lang="el-GR" sz="2400" dirty="0">
                <a:solidFill>
                  <a:schemeClr val="dk1"/>
                </a:solidFill>
                <a:latin typeface="Calibri"/>
                <a:ea typeface="Calibri"/>
                <a:cs typeface="Calibri"/>
                <a:sym typeface="Calibri"/>
              </a:rPr>
              <a:t>νάλογα με τις παραδοχές διαμορφώνεται ένα φάσμα απόψεων που εμφανίζει δύο βασικές τάσεις:</a:t>
            </a:r>
            <a:endParaRPr dirty="0"/>
          </a:p>
          <a:p>
            <a:pPr marL="0" marR="0" lvl="0" indent="0" algn="l" rtl="0">
              <a:spcBef>
                <a:spcPts val="0"/>
              </a:spcBef>
              <a:spcAft>
                <a:spcPts val="0"/>
              </a:spcAft>
              <a:buNone/>
            </a:pPr>
            <a:endParaRPr sz="2400" b="1" dirty="0">
              <a:solidFill>
                <a:schemeClr val="dk1"/>
              </a:solidFill>
              <a:latin typeface="Calibri"/>
              <a:ea typeface="Calibri"/>
              <a:cs typeface="Calibri"/>
              <a:sym typeface="Calibri"/>
            </a:endParaRPr>
          </a:p>
          <a:p>
            <a:pPr marL="0" marR="0" lvl="0" indent="0" algn="l" rtl="0">
              <a:spcBef>
                <a:spcPts val="0"/>
              </a:spcBef>
              <a:spcAft>
                <a:spcPts val="0"/>
              </a:spcAft>
              <a:buNone/>
            </a:pPr>
            <a:r>
              <a:rPr lang="el-GR" sz="2400" b="1" dirty="0">
                <a:solidFill>
                  <a:schemeClr val="dk1"/>
                </a:solidFill>
                <a:latin typeface="Calibri"/>
                <a:ea typeface="Calibri"/>
                <a:cs typeface="Calibri"/>
                <a:sym typeface="Calibri"/>
              </a:rPr>
              <a:t>Ήπια - τεχνολογική </a:t>
            </a:r>
            <a:r>
              <a:rPr lang="el-GR" sz="2400" b="1" dirty="0" err="1">
                <a:solidFill>
                  <a:schemeClr val="dk1"/>
                </a:solidFill>
                <a:latin typeface="Calibri"/>
                <a:ea typeface="Calibri"/>
                <a:cs typeface="Calibri"/>
                <a:sym typeface="Calibri"/>
              </a:rPr>
              <a:t>αειφορία</a:t>
            </a:r>
            <a:r>
              <a:rPr lang="el-GR" sz="2400" b="1" dirty="0">
                <a:solidFill>
                  <a:schemeClr val="dk1"/>
                </a:solidFill>
                <a:latin typeface="Calibri"/>
                <a:ea typeface="Calibri"/>
                <a:cs typeface="Calibri"/>
                <a:sym typeface="Calibri"/>
              </a:rPr>
              <a:t>-Αειφόρος Ανάπτυξη</a:t>
            </a:r>
            <a:r>
              <a:rPr lang="en-US" sz="2400" b="1" dirty="0">
                <a:solidFill>
                  <a:schemeClr val="dk1"/>
                </a:solidFill>
                <a:latin typeface="Calibri"/>
                <a:ea typeface="Calibri"/>
                <a:cs typeface="Calibri"/>
                <a:sym typeface="Calibri"/>
              </a:rPr>
              <a:t> </a:t>
            </a:r>
            <a:r>
              <a:rPr lang="en-US" sz="1600" b="1" dirty="0">
                <a:solidFill>
                  <a:schemeClr val="dk1"/>
                </a:solidFill>
                <a:latin typeface="Calibri"/>
                <a:ea typeface="Calibri"/>
                <a:cs typeface="Calibri"/>
                <a:sym typeface="Calibri"/>
              </a:rPr>
              <a:t>(Green washing)</a:t>
            </a:r>
            <a:endParaRPr sz="2400" dirty="0">
              <a:solidFill>
                <a:schemeClr val="dk1"/>
              </a:solidFill>
              <a:latin typeface="Calibri"/>
              <a:ea typeface="Calibri"/>
              <a:cs typeface="Calibri"/>
              <a:sym typeface="Calibri"/>
            </a:endParaRPr>
          </a:p>
          <a:p>
            <a:pPr marL="0" marR="0" lvl="0" indent="0" algn="l" rtl="0">
              <a:spcBef>
                <a:spcPts val="0"/>
              </a:spcBef>
              <a:spcAft>
                <a:spcPts val="0"/>
              </a:spcAft>
              <a:buNone/>
            </a:pPr>
            <a:r>
              <a:rPr lang="el-GR" sz="2400" dirty="0">
                <a:solidFill>
                  <a:schemeClr val="dk1"/>
                </a:solidFill>
                <a:latin typeface="Calibri"/>
                <a:ea typeface="Calibri"/>
                <a:cs typeface="Calibri"/>
                <a:sym typeface="Calibri"/>
              </a:rPr>
              <a:t>Η </a:t>
            </a:r>
            <a:r>
              <a:rPr lang="el-GR" sz="2400" dirty="0" err="1">
                <a:solidFill>
                  <a:schemeClr val="dk1"/>
                </a:solidFill>
                <a:latin typeface="Calibri"/>
                <a:ea typeface="Calibri"/>
                <a:cs typeface="Calibri"/>
                <a:sym typeface="Calibri"/>
              </a:rPr>
              <a:t>αειφορία</a:t>
            </a:r>
            <a:r>
              <a:rPr lang="el-GR" sz="2400" dirty="0">
                <a:solidFill>
                  <a:schemeClr val="dk1"/>
                </a:solidFill>
                <a:latin typeface="Calibri"/>
                <a:ea typeface="Calibri"/>
                <a:cs typeface="Calibri"/>
                <a:sym typeface="Calibri"/>
              </a:rPr>
              <a:t> θα επιτευχθεί μέσω της επιστήμης, της τεχνολογίας, θεσμικών μέτρων, της βελτίωσης των τιμών των προϊόντων.</a:t>
            </a:r>
            <a:endParaRPr lang="en-US" sz="2400" dirty="0">
              <a:solidFill>
                <a:schemeClr val="dk1"/>
              </a:solidFill>
              <a:latin typeface="Calibri"/>
              <a:ea typeface="Calibri"/>
              <a:cs typeface="Calibri"/>
              <a:sym typeface="Calibri"/>
            </a:endParaRPr>
          </a:p>
          <a:p>
            <a:pPr marL="0" marR="0" lvl="0" indent="0" algn="l" rtl="0">
              <a:spcBef>
                <a:spcPts val="0"/>
              </a:spcBef>
              <a:spcAft>
                <a:spcPts val="0"/>
              </a:spcAft>
              <a:buNone/>
            </a:pPr>
            <a:r>
              <a:rPr lang="el-GR" sz="2400" dirty="0">
                <a:solidFill>
                  <a:schemeClr val="dk1"/>
                </a:solidFill>
                <a:latin typeface="Calibri"/>
                <a:ea typeface="Calibri"/>
                <a:cs typeface="Calibri"/>
                <a:sym typeface="Calibri"/>
              </a:rPr>
              <a:t> </a:t>
            </a:r>
            <a:endParaRPr sz="2400" dirty="0">
              <a:solidFill>
                <a:schemeClr val="dk1"/>
              </a:solidFill>
              <a:latin typeface="Calibri"/>
              <a:ea typeface="Calibri"/>
              <a:cs typeface="Calibri"/>
              <a:sym typeface="Calibri"/>
            </a:endParaRPr>
          </a:p>
          <a:p>
            <a:pPr marL="0" marR="0" lvl="0" indent="0" algn="l" rtl="0">
              <a:spcBef>
                <a:spcPts val="0"/>
              </a:spcBef>
              <a:spcAft>
                <a:spcPts val="0"/>
              </a:spcAft>
              <a:buNone/>
            </a:pPr>
            <a:r>
              <a:rPr lang="el-GR" sz="2400" dirty="0">
                <a:solidFill>
                  <a:schemeClr val="dk1"/>
                </a:solidFill>
                <a:latin typeface="Calibri"/>
                <a:ea typeface="Calibri"/>
                <a:cs typeface="Calibri"/>
                <a:sym typeface="Calibri"/>
              </a:rPr>
              <a:t> </a:t>
            </a:r>
            <a:r>
              <a:rPr lang="el-GR" sz="2400" b="1" dirty="0">
                <a:solidFill>
                  <a:schemeClr val="dk1"/>
                </a:solidFill>
                <a:latin typeface="Calibri"/>
                <a:ea typeface="Calibri"/>
                <a:cs typeface="Calibri"/>
                <a:sym typeface="Calibri"/>
              </a:rPr>
              <a:t>Ισχυρή - οικολογική </a:t>
            </a:r>
            <a:r>
              <a:rPr lang="el-GR" sz="2400" b="1" dirty="0" err="1">
                <a:solidFill>
                  <a:schemeClr val="dk1"/>
                </a:solidFill>
                <a:latin typeface="Calibri"/>
                <a:ea typeface="Calibri"/>
                <a:cs typeface="Calibri"/>
                <a:sym typeface="Calibri"/>
              </a:rPr>
              <a:t>αειφορία</a:t>
            </a:r>
            <a:r>
              <a:rPr lang="el-GR" sz="2400" b="1" dirty="0">
                <a:solidFill>
                  <a:schemeClr val="dk1"/>
                </a:solidFill>
                <a:latin typeface="Calibri"/>
                <a:ea typeface="Calibri"/>
                <a:cs typeface="Calibri"/>
                <a:sym typeface="Calibri"/>
              </a:rPr>
              <a:t>- </a:t>
            </a:r>
            <a:r>
              <a:rPr lang="el-GR" sz="2400" b="1" dirty="0" err="1">
                <a:solidFill>
                  <a:schemeClr val="dk1"/>
                </a:solidFill>
                <a:latin typeface="Calibri"/>
                <a:ea typeface="Calibri"/>
                <a:cs typeface="Calibri"/>
                <a:sym typeface="Calibri"/>
              </a:rPr>
              <a:t>Αειφορία</a:t>
            </a:r>
            <a:r>
              <a:rPr lang="el-GR" sz="2400" b="1" dirty="0">
                <a:solidFill>
                  <a:schemeClr val="dk1"/>
                </a:solidFill>
                <a:latin typeface="Calibri"/>
                <a:ea typeface="Calibri"/>
                <a:cs typeface="Calibri"/>
                <a:sym typeface="Calibri"/>
              </a:rPr>
              <a:t> </a:t>
            </a:r>
            <a:r>
              <a:rPr lang="el-GR" sz="2000" dirty="0">
                <a:solidFill>
                  <a:schemeClr val="dk1"/>
                </a:solidFill>
                <a:latin typeface="Calibri"/>
                <a:ea typeface="Calibri"/>
                <a:cs typeface="Calibri"/>
                <a:sym typeface="Calibri"/>
              </a:rPr>
              <a:t>(</a:t>
            </a:r>
            <a:r>
              <a:rPr lang="en-US" sz="2000" b="1" dirty="0">
                <a:solidFill>
                  <a:schemeClr val="dk1"/>
                </a:solidFill>
                <a:latin typeface="Calibri"/>
                <a:ea typeface="Calibri"/>
                <a:cs typeface="Calibri"/>
                <a:sym typeface="Calibri"/>
              </a:rPr>
              <a:t>Sustainability</a:t>
            </a:r>
            <a:r>
              <a:rPr lang="en-US" sz="2000" dirty="0">
                <a:solidFill>
                  <a:schemeClr val="dk1"/>
                </a:solidFill>
                <a:latin typeface="Calibri"/>
                <a:ea typeface="Calibri"/>
                <a:cs typeface="Calibri"/>
                <a:sym typeface="Calibri"/>
              </a:rPr>
              <a:t>)</a:t>
            </a:r>
            <a:endParaRPr sz="2400" dirty="0">
              <a:solidFill>
                <a:schemeClr val="dk1"/>
              </a:solidFill>
              <a:latin typeface="Calibri"/>
              <a:ea typeface="Calibri"/>
              <a:cs typeface="Calibri"/>
              <a:sym typeface="Calibri"/>
            </a:endParaRPr>
          </a:p>
          <a:p>
            <a:pPr marL="0" marR="0" lvl="0" indent="0" algn="l" rtl="0">
              <a:spcBef>
                <a:spcPts val="0"/>
              </a:spcBef>
              <a:spcAft>
                <a:spcPts val="0"/>
              </a:spcAft>
              <a:buNone/>
            </a:pPr>
            <a:r>
              <a:rPr lang="el-GR" sz="2400" dirty="0">
                <a:solidFill>
                  <a:schemeClr val="dk1"/>
                </a:solidFill>
                <a:latin typeface="Calibri"/>
                <a:ea typeface="Calibri"/>
                <a:cs typeface="Calibri"/>
                <a:sym typeface="Calibri"/>
              </a:rPr>
              <a:t>Η </a:t>
            </a:r>
            <a:r>
              <a:rPr lang="el-GR" sz="2400" dirty="0" err="1">
                <a:solidFill>
                  <a:schemeClr val="dk1"/>
                </a:solidFill>
                <a:latin typeface="Calibri"/>
                <a:ea typeface="Calibri"/>
                <a:cs typeface="Calibri"/>
                <a:sym typeface="Calibri"/>
              </a:rPr>
              <a:t>αειφορία</a:t>
            </a:r>
            <a:r>
              <a:rPr lang="el-GR" sz="2400" dirty="0">
                <a:solidFill>
                  <a:schemeClr val="dk1"/>
                </a:solidFill>
                <a:latin typeface="Calibri"/>
                <a:ea typeface="Calibri"/>
                <a:cs typeface="Calibri"/>
                <a:sym typeface="Calibri"/>
              </a:rPr>
              <a:t> θα επιτευχθεί μέσω ευρύτερων κοινωνικών και πολιτικών αλλαγών που θα εξασφαλίζουν την αποδέσμευση της κοινωνικής προόδου από την οικονομική ανάπτυξη.</a:t>
            </a:r>
            <a:endParaRPr sz="2400" dirty="0">
              <a:solidFill>
                <a:schemeClr val="dk1"/>
              </a:solidFill>
              <a:latin typeface="Calibri"/>
              <a:ea typeface="Calibri"/>
              <a:cs typeface="Calibri"/>
              <a:sym typeface="Calibri"/>
            </a:endParaRPr>
          </a:p>
          <a:p>
            <a:pPr marL="0" marR="0" lvl="0" indent="0" algn="l" rtl="0">
              <a:spcBef>
                <a:spcPts val="0"/>
              </a:spcBef>
              <a:spcAft>
                <a:spcPts val="0"/>
              </a:spcAft>
              <a:buNone/>
            </a:pPr>
            <a:endParaRPr sz="2400" dirty="0">
              <a:solidFill>
                <a:schemeClr val="dk1"/>
              </a:solidFill>
              <a:latin typeface="Calibri"/>
              <a:ea typeface="Calibri"/>
              <a:cs typeface="Calibri"/>
              <a:sym typeface="Calibri"/>
            </a:endParaRPr>
          </a:p>
          <a:p>
            <a:pPr marL="0" marR="0" lvl="0" indent="-152400" algn="l" rtl="0">
              <a:spcBef>
                <a:spcPts val="0"/>
              </a:spcBef>
              <a:spcAft>
                <a:spcPts val="0"/>
              </a:spcAft>
              <a:buClr>
                <a:schemeClr val="dk1"/>
              </a:buClr>
              <a:buSzPts val="2400"/>
              <a:buFont typeface="Noto Sans Symbols"/>
              <a:buChar char="⮚"/>
            </a:pPr>
            <a:r>
              <a:rPr lang="el-GR" sz="2400" dirty="0">
                <a:solidFill>
                  <a:schemeClr val="dk1"/>
                </a:solidFill>
                <a:latin typeface="Calibri"/>
                <a:ea typeface="Calibri"/>
                <a:cs typeface="Calibri"/>
                <a:sym typeface="Calibri"/>
              </a:rPr>
              <a:t> Μεταξύ των δύο αυτών τάσεων, εμπεριέχονται μια σειρά από ενδιάμεσες θέσεις</a:t>
            </a:r>
            <a:r>
              <a:rPr lang="el-GR" sz="2400" dirty="0" smtClean="0">
                <a:solidFill>
                  <a:schemeClr val="dk1"/>
                </a:solidFill>
                <a:latin typeface="Calibri"/>
                <a:ea typeface="Calibri"/>
                <a:cs typeface="Calibri"/>
                <a:sym typeface="Calibri"/>
              </a:rPr>
              <a:t>…</a:t>
            </a:r>
            <a:endParaRPr sz="18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40567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75;p16"/>
          <p:cNvSpPr>
            <a:spLocks noGrp="1"/>
          </p:cNvSpPr>
          <p:nvPr>
            <p:ph idx="1"/>
          </p:nvPr>
        </p:nvSpPr>
        <p:spPr>
          <a:xfrm>
            <a:off x="239184" y="169864"/>
            <a:ext cx="8885766" cy="5410672"/>
          </a:xfrm>
          <a:prstGeom prst="rect">
            <a:avLst/>
          </a:prstGeom>
          <a:noFill/>
          <a:ln w="9525" cap="flat" cmpd="sng">
            <a:solidFill>
              <a:srgbClr val="FFD966"/>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90000"/>
              </a:lnSpc>
              <a:spcBef>
                <a:spcPts val="0"/>
              </a:spcBef>
              <a:spcAft>
                <a:spcPts val="0"/>
              </a:spcAft>
              <a:buNone/>
            </a:pPr>
            <a:r>
              <a:rPr lang="el-GR" sz="3200" b="1" dirty="0">
                <a:solidFill>
                  <a:schemeClr val="dk1"/>
                </a:solidFill>
                <a:latin typeface="Calibri"/>
                <a:ea typeface="Calibri"/>
                <a:cs typeface="Calibri"/>
                <a:sym typeface="Calibri"/>
              </a:rPr>
              <a:t>ΝΑΙ ή ΟΧΙ στο </a:t>
            </a:r>
            <a:r>
              <a:rPr lang="el-GR" sz="3200" b="1" dirty="0" smtClean="0">
                <a:solidFill>
                  <a:schemeClr val="dk1"/>
                </a:solidFill>
                <a:latin typeface="Calibri"/>
                <a:ea typeface="Calibri"/>
                <a:cs typeface="Calibri"/>
                <a:sym typeface="Calibri"/>
              </a:rPr>
              <a:t>ισχύον μοντέλο </a:t>
            </a:r>
            <a:r>
              <a:rPr lang="el-GR" sz="3200" b="1" dirty="0">
                <a:solidFill>
                  <a:schemeClr val="dk1"/>
                </a:solidFill>
                <a:latin typeface="Calibri"/>
                <a:ea typeface="Calibri"/>
                <a:cs typeface="Calibri"/>
                <a:sym typeface="Calibri"/>
              </a:rPr>
              <a:t>οικονομικής ανάπτυξης</a:t>
            </a:r>
            <a:r>
              <a:rPr lang="en-US" sz="3200" b="1" dirty="0">
                <a:solidFill>
                  <a:schemeClr val="dk1"/>
                </a:solidFill>
                <a:latin typeface="Calibri"/>
                <a:ea typeface="Calibri"/>
                <a:cs typeface="Calibri"/>
                <a:sym typeface="Calibri"/>
              </a:rPr>
              <a:t> </a:t>
            </a:r>
            <a:endParaRPr lang="el-GR" sz="3200" b="1" dirty="0">
              <a:solidFill>
                <a:schemeClr val="dk1"/>
              </a:solidFill>
              <a:latin typeface="Calibri"/>
              <a:ea typeface="Calibri"/>
              <a:cs typeface="Calibri"/>
              <a:sym typeface="Calibri"/>
            </a:endParaRPr>
          </a:p>
          <a:p>
            <a:pPr marL="0" marR="0" lvl="0" indent="0" algn="ctr" rtl="0">
              <a:lnSpc>
                <a:spcPct val="90000"/>
              </a:lnSpc>
              <a:spcBef>
                <a:spcPts val="0"/>
              </a:spcBef>
              <a:spcAft>
                <a:spcPts val="0"/>
              </a:spcAft>
              <a:buNone/>
            </a:pPr>
            <a:r>
              <a:rPr lang="en-US" sz="3200" b="1" dirty="0">
                <a:solidFill>
                  <a:schemeClr val="dk1"/>
                </a:solidFill>
                <a:latin typeface="Calibri"/>
                <a:ea typeface="Calibri"/>
                <a:cs typeface="Calibri"/>
                <a:sym typeface="Calibri"/>
              </a:rPr>
              <a:t>(</a:t>
            </a:r>
            <a:r>
              <a:rPr lang="el-GR" sz="3200" b="1" dirty="0">
                <a:solidFill>
                  <a:schemeClr val="dk1"/>
                </a:solidFill>
                <a:latin typeface="Calibri"/>
                <a:ea typeface="Calibri"/>
                <a:cs typeface="Calibri"/>
                <a:sym typeface="Calibri"/>
              </a:rPr>
              <a:t>καταναλωτικός καπιταλισμός;</a:t>
            </a:r>
            <a:endParaRPr sz="2000" dirty="0"/>
          </a:p>
          <a:p>
            <a:pPr marL="457200" marR="0" lvl="0" indent="0" algn="l" rtl="0">
              <a:lnSpc>
                <a:spcPct val="90000"/>
              </a:lnSpc>
              <a:spcBef>
                <a:spcPts val="0"/>
              </a:spcBef>
              <a:spcAft>
                <a:spcPts val="0"/>
              </a:spcAft>
              <a:buNone/>
            </a:pPr>
            <a:r>
              <a:rPr lang="el-GR" sz="3200" b="1" dirty="0">
                <a:solidFill>
                  <a:schemeClr val="dk1"/>
                </a:solidFill>
                <a:latin typeface="Calibri"/>
                <a:ea typeface="Calibri"/>
                <a:cs typeface="Calibri"/>
                <a:sym typeface="Calibri"/>
              </a:rPr>
              <a:t>Ήπια </a:t>
            </a:r>
            <a:r>
              <a:rPr lang="el-GR" sz="3200" b="1" dirty="0" err="1">
                <a:solidFill>
                  <a:schemeClr val="dk1"/>
                </a:solidFill>
                <a:latin typeface="Calibri"/>
                <a:ea typeface="Calibri"/>
                <a:cs typeface="Calibri"/>
                <a:sym typeface="Calibri"/>
              </a:rPr>
              <a:t>αειφορία</a:t>
            </a:r>
            <a:r>
              <a:rPr lang="en-US" sz="3200" b="1" dirty="0">
                <a:solidFill>
                  <a:schemeClr val="dk1"/>
                </a:solidFill>
                <a:latin typeface="Calibri"/>
                <a:ea typeface="Calibri"/>
                <a:cs typeface="Calibri"/>
                <a:sym typeface="Calibri"/>
              </a:rPr>
              <a:t> (</a:t>
            </a:r>
            <a:r>
              <a:rPr lang="el-GR" sz="3200" b="1" dirty="0">
                <a:solidFill>
                  <a:schemeClr val="dk1"/>
                </a:solidFill>
                <a:latin typeface="Calibri"/>
                <a:ea typeface="Calibri"/>
                <a:cs typeface="Calibri"/>
                <a:sym typeface="Calibri"/>
              </a:rPr>
              <a:t>Αειφόρος Ανάπτυξη)</a:t>
            </a:r>
            <a:endParaRPr sz="3200" b="1" dirty="0">
              <a:solidFill>
                <a:schemeClr val="dk1"/>
              </a:solidFill>
              <a:latin typeface="Calibri"/>
              <a:ea typeface="Calibri"/>
              <a:cs typeface="Calibri"/>
              <a:sym typeface="Calibri"/>
            </a:endParaRPr>
          </a:p>
          <a:p>
            <a:pPr marL="457200" marR="0" lvl="0" indent="-177800" algn="l" rtl="0">
              <a:lnSpc>
                <a:spcPct val="90000"/>
              </a:lnSpc>
              <a:spcBef>
                <a:spcPts val="0"/>
              </a:spcBef>
              <a:spcAft>
                <a:spcPts val="0"/>
              </a:spcAft>
              <a:buClr>
                <a:schemeClr val="dk1"/>
              </a:buClr>
              <a:buSzPts val="2800"/>
              <a:buFont typeface="Noto Sans Symbols"/>
              <a:buChar char="✔"/>
            </a:pPr>
            <a:r>
              <a:rPr lang="el-GR" sz="3200" dirty="0">
                <a:solidFill>
                  <a:schemeClr val="dk1"/>
                </a:solidFill>
                <a:latin typeface="Calibri"/>
                <a:ea typeface="Calibri"/>
                <a:cs typeface="Calibri"/>
                <a:sym typeface="Calibri"/>
              </a:rPr>
              <a:t>ΝΑΙ. Ενισχύει μια τάση προς την παγκόσμια τεχνοκρατία με πράσινες βελτιώσεις στην αποτελεσματικότητα. </a:t>
            </a:r>
            <a:endParaRPr sz="3200" dirty="0">
              <a:solidFill>
                <a:schemeClr val="dk1"/>
              </a:solidFill>
              <a:latin typeface="Calibri"/>
              <a:ea typeface="Calibri"/>
              <a:cs typeface="Calibri"/>
              <a:sym typeface="Calibri"/>
            </a:endParaRPr>
          </a:p>
          <a:p>
            <a:pPr marL="457200" marR="0" lvl="0" indent="0" algn="l" rtl="0">
              <a:lnSpc>
                <a:spcPct val="90000"/>
              </a:lnSpc>
              <a:spcBef>
                <a:spcPts val="0"/>
              </a:spcBef>
              <a:spcAft>
                <a:spcPts val="0"/>
              </a:spcAft>
              <a:buNone/>
            </a:pPr>
            <a:endParaRPr sz="3200" dirty="0">
              <a:solidFill>
                <a:schemeClr val="dk1"/>
              </a:solidFill>
              <a:latin typeface="Calibri"/>
              <a:ea typeface="Calibri"/>
              <a:cs typeface="Calibri"/>
              <a:sym typeface="Calibri"/>
            </a:endParaRPr>
          </a:p>
          <a:p>
            <a:pPr marL="457200" marR="0" lvl="0" indent="0" algn="l" rtl="0">
              <a:lnSpc>
                <a:spcPct val="90000"/>
              </a:lnSpc>
              <a:spcBef>
                <a:spcPts val="0"/>
              </a:spcBef>
              <a:spcAft>
                <a:spcPts val="0"/>
              </a:spcAft>
              <a:buNone/>
            </a:pPr>
            <a:r>
              <a:rPr lang="el-GR" sz="3200" b="1" dirty="0">
                <a:solidFill>
                  <a:schemeClr val="dk1"/>
                </a:solidFill>
                <a:latin typeface="Calibri"/>
                <a:ea typeface="Calibri"/>
                <a:cs typeface="Calibri"/>
                <a:sym typeface="Calibri"/>
              </a:rPr>
              <a:t>Ισχυρή </a:t>
            </a:r>
            <a:r>
              <a:rPr lang="el-GR" sz="3200" b="1" dirty="0" err="1">
                <a:solidFill>
                  <a:schemeClr val="dk1"/>
                </a:solidFill>
                <a:latin typeface="Calibri"/>
                <a:ea typeface="Calibri"/>
                <a:cs typeface="Calibri"/>
                <a:sym typeface="Calibri"/>
              </a:rPr>
              <a:t>αειφορία-Αειφορία</a:t>
            </a:r>
            <a:endParaRPr sz="3200" b="1" dirty="0">
              <a:solidFill>
                <a:schemeClr val="dk1"/>
              </a:solidFill>
              <a:latin typeface="Calibri"/>
              <a:ea typeface="Calibri"/>
              <a:cs typeface="Calibri"/>
              <a:sym typeface="Calibri"/>
            </a:endParaRPr>
          </a:p>
          <a:p>
            <a:pPr marL="457200" marR="0" lvl="0" indent="-177800" algn="l" rtl="0">
              <a:lnSpc>
                <a:spcPct val="90000"/>
              </a:lnSpc>
              <a:spcBef>
                <a:spcPts val="0"/>
              </a:spcBef>
              <a:spcAft>
                <a:spcPts val="0"/>
              </a:spcAft>
              <a:buClr>
                <a:schemeClr val="dk1"/>
              </a:buClr>
              <a:buSzPts val="2800"/>
              <a:buFont typeface="Noto Sans Symbols"/>
              <a:buChar char="✔"/>
            </a:pPr>
            <a:r>
              <a:rPr lang="el-GR" sz="3200" dirty="0">
                <a:solidFill>
                  <a:schemeClr val="dk1"/>
                </a:solidFill>
                <a:latin typeface="Calibri"/>
                <a:ea typeface="Calibri"/>
                <a:cs typeface="Calibri"/>
                <a:sym typeface="Calibri"/>
              </a:rPr>
              <a:t>ΌΧΙ. Οραματίζεται τον ενεργό πολίτη που επιζητεί να δημιουργήσει έναν πιο δίκαιο κόσμο χωρίς οικονομικές και κοινωνικές ανισότητες.</a:t>
            </a:r>
            <a:endParaRPr sz="2000" dirty="0"/>
          </a:p>
        </p:txBody>
      </p:sp>
    </p:spTree>
    <p:extLst>
      <p:ext uri="{BB962C8B-B14F-4D97-AF65-F5344CB8AC3E}">
        <p14:creationId xmlns:p14="http://schemas.microsoft.com/office/powerpoint/2010/main" val="678739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81;p17"/>
          <p:cNvSpPr>
            <a:spLocks noGrp="1"/>
          </p:cNvSpPr>
          <p:nvPr>
            <p:ph idx="1"/>
          </p:nvPr>
        </p:nvSpPr>
        <p:spPr>
          <a:xfrm>
            <a:off x="582084" y="0"/>
            <a:ext cx="8619066" cy="621704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l-GR" sz="2800" b="1" dirty="0">
                <a:solidFill>
                  <a:schemeClr val="dk1"/>
                </a:solidFill>
                <a:latin typeface="Calibri"/>
                <a:ea typeface="Calibri"/>
                <a:cs typeface="Calibri"/>
                <a:sym typeface="Calibri"/>
              </a:rPr>
              <a:t>Η Αειφορία είναι μια ανοιχτή έννοια…</a:t>
            </a:r>
            <a:endParaRPr dirty="0"/>
          </a:p>
          <a:p>
            <a:pPr marL="0" marR="0" lvl="0" indent="0" algn="l" rtl="0">
              <a:spcBef>
                <a:spcPts val="0"/>
              </a:spcBef>
              <a:spcAft>
                <a:spcPts val="0"/>
              </a:spcAft>
              <a:buNone/>
            </a:pPr>
            <a:r>
              <a:rPr lang="el-GR" sz="2800" dirty="0">
                <a:solidFill>
                  <a:schemeClr val="dk1"/>
                </a:solidFill>
                <a:latin typeface="Calibri"/>
                <a:ea typeface="Calibri"/>
                <a:cs typeface="Calibri"/>
                <a:sym typeface="Calibri"/>
              </a:rPr>
              <a:t>Ο</a:t>
            </a:r>
            <a:r>
              <a:rPr lang="el-GR" sz="2400" dirty="0">
                <a:solidFill>
                  <a:schemeClr val="dk1"/>
                </a:solidFill>
                <a:latin typeface="Calibri"/>
                <a:ea typeface="Calibri"/>
                <a:cs typeface="Calibri"/>
                <a:sym typeface="Calibri"/>
              </a:rPr>
              <a:t> τρόπος με τον οποίο θα επιτευχθεί το κοινωνικό και πολιτικό αίτημα της </a:t>
            </a:r>
            <a:r>
              <a:rPr lang="el-GR" sz="2400" dirty="0" err="1">
                <a:solidFill>
                  <a:schemeClr val="dk1"/>
                </a:solidFill>
                <a:latin typeface="Calibri"/>
                <a:ea typeface="Calibri"/>
                <a:cs typeface="Calibri"/>
                <a:sym typeface="Calibri"/>
              </a:rPr>
              <a:t>αειφορίας</a:t>
            </a:r>
            <a:r>
              <a:rPr lang="el-GR" sz="2400" dirty="0">
                <a:solidFill>
                  <a:schemeClr val="dk1"/>
                </a:solidFill>
                <a:latin typeface="Calibri"/>
                <a:ea typeface="Calibri"/>
                <a:cs typeface="Calibri"/>
                <a:sym typeface="Calibri"/>
              </a:rPr>
              <a:t> δεν είναι ούτε ξεκάθαρος ούτε και συμφωνημένος. Εξακολουθεί να παραμένει μια </a:t>
            </a:r>
            <a:r>
              <a:rPr lang="el-GR" sz="2400" u="sng" dirty="0">
                <a:solidFill>
                  <a:schemeClr val="dk1"/>
                </a:solidFill>
                <a:latin typeface="Calibri"/>
                <a:ea typeface="Calibri"/>
                <a:cs typeface="Calibri"/>
                <a:sym typeface="Calibri"/>
              </a:rPr>
              <a:t>υπό διαμόρφωση έννοια</a:t>
            </a:r>
            <a:r>
              <a:rPr lang="el-GR" sz="2400" dirty="0">
                <a:solidFill>
                  <a:schemeClr val="dk1"/>
                </a:solidFill>
                <a:latin typeface="Calibri"/>
                <a:ea typeface="Calibri"/>
                <a:cs typeface="Calibri"/>
                <a:sym typeface="Calibri"/>
              </a:rPr>
              <a:t>, που δέχεται πολλές εναλλακτικές ερμηνείες. Θέτει </a:t>
            </a:r>
            <a:r>
              <a:rPr lang="el-GR" sz="2800" dirty="0">
                <a:solidFill>
                  <a:schemeClr val="dk1"/>
                </a:solidFill>
                <a:latin typeface="Calibri"/>
                <a:ea typeface="Calibri"/>
                <a:cs typeface="Calibri"/>
                <a:sym typeface="Calibri"/>
              </a:rPr>
              <a:t>ερωτήματα:</a:t>
            </a:r>
            <a:endParaRPr sz="2000" dirty="0"/>
          </a:p>
          <a:p>
            <a:pPr marL="0" marR="0" lvl="0" indent="0" algn="l" rtl="0">
              <a:spcBef>
                <a:spcPts val="0"/>
              </a:spcBef>
              <a:spcAft>
                <a:spcPts val="0"/>
              </a:spcAft>
              <a:buNone/>
            </a:pPr>
            <a:endParaRPr sz="2800" dirty="0">
              <a:solidFill>
                <a:schemeClr val="dk1"/>
              </a:solidFill>
              <a:latin typeface="Calibri"/>
              <a:ea typeface="Calibri"/>
              <a:cs typeface="Calibri"/>
              <a:sym typeface="Calibri"/>
            </a:endParaRPr>
          </a:p>
          <a:p>
            <a:pPr marL="0" marR="0" lvl="0" indent="-152400" algn="l" rtl="0">
              <a:spcBef>
                <a:spcPts val="0"/>
              </a:spcBef>
              <a:spcAft>
                <a:spcPts val="0"/>
              </a:spcAft>
              <a:buClr>
                <a:schemeClr val="dk1"/>
              </a:buClr>
              <a:buSzPts val="2400"/>
              <a:buFont typeface="Noto Sans Symbols"/>
              <a:buChar char="❖"/>
            </a:pPr>
            <a:r>
              <a:rPr lang="el-GR" sz="2800" dirty="0">
                <a:solidFill>
                  <a:schemeClr val="dk1"/>
                </a:solidFill>
                <a:latin typeface="Calibri"/>
                <a:ea typeface="Calibri"/>
                <a:cs typeface="Calibri"/>
                <a:sym typeface="Calibri"/>
              </a:rPr>
              <a:t>Τι πρέπει να είναι αειφόρο και για ποιους; </a:t>
            </a:r>
            <a:endParaRPr sz="2000" dirty="0"/>
          </a:p>
          <a:p>
            <a:pPr marL="0" marR="0" lvl="0" indent="-152400" algn="l" rtl="0">
              <a:spcBef>
                <a:spcPts val="0"/>
              </a:spcBef>
              <a:spcAft>
                <a:spcPts val="0"/>
              </a:spcAft>
              <a:buClr>
                <a:schemeClr val="dk1"/>
              </a:buClr>
              <a:buSzPts val="2400"/>
              <a:buFont typeface="Noto Sans Symbols"/>
              <a:buChar char="❖"/>
            </a:pPr>
            <a:r>
              <a:rPr lang="el-GR" sz="2800" dirty="0">
                <a:solidFill>
                  <a:schemeClr val="dk1"/>
                </a:solidFill>
                <a:latin typeface="Calibri"/>
                <a:ea typeface="Calibri"/>
                <a:cs typeface="Calibri"/>
                <a:sym typeface="Calibri"/>
              </a:rPr>
              <a:t>Σε ποιο βάθος χρόνου; </a:t>
            </a:r>
            <a:endParaRPr sz="2800" dirty="0">
              <a:solidFill>
                <a:schemeClr val="dk1"/>
              </a:solidFill>
              <a:latin typeface="Calibri"/>
              <a:ea typeface="Calibri"/>
              <a:cs typeface="Calibri"/>
              <a:sym typeface="Calibri"/>
            </a:endParaRPr>
          </a:p>
          <a:p>
            <a:pPr marL="0" marR="0" lvl="0" indent="-152400" algn="l" rtl="0">
              <a:spcBef>
                <a:spcPts val="0"/>
              </a:spcBef>
              <a:spcAft>
                <a:spcPts val="0"/>
              </a:spcAft>
              <a:buClr>
                <a:schemeClr val="dk1"/>
              </a:buClr>
              <a:buSzPts val="2400"/>
              <a:buFont typeface="Noto Sans Symbols"/>
              <a:buChar char="❖"/>
            </a:pPr>
            <a:r>
              <a:rPr lang="el-GR" sz="2800" dirty="0">
                <a:solidFill>
                  <a:schemeClr val="dk1"/>
                </a:solidFill>
                <a:latin typeface="Calibri"/>
                <a:ea typeface="Calibri"/>
                <a:cs typeface="Calibri"/>
                <a:sym typeface="Calibri"/>
              </a:rPr>
              <a:t>Με τι είδους τεχνολογία;</a:t>
            </a:r>
            <a:endParaRPr sz="2800" dirty="0">
              <a:solidFill>
                <a:schemeClr val="dk1"/>
              </a:solidFill>
              <a:latin typeface="Calibri"/>
              <a:ea typeface="Calibri"/>
              <a:cs typeface="Calibri"/>
              <a:sym typeface="Calibri"/>
            </a:endParaRPr>
          </a:p>
          <a:p>
            <a:pPr marL="0" marR="0" lvl="0" indent="-152400" algn="l" rtl="0">
              <a:spcBef>
                <a:spcPts val="0"/>
              </a:spcBef>
              <a:spcAft>
                <a:spcPts val="0"/>
              </a:spcAft>
              <a:buClr>
                <a:schemeClr val="dk1"/>
              </a:buClr>
              <a:buSzPts val="2400"/>
              <a:buFont typeface="Noto Sans Symbols"/>
              <a:buChar char="❖"/>
            </a:pPr>
            <a:r>
              <a:rPr lang="el-GR" sz="2800" dirty="0">
                <a:solidFill>
                  <a:schemeClr val="dk1"/>
                </a:solidFill>
                <a:latin typeface="Calibri"/>
                <a:ea typeface="Calibri"/>
                <a:cs typeface="Calibri"/>
                <a:sym typeface="Calibri"/>
              </a:rPr>
              <a:t>Με ποια μορφή ανάπτυξης; Ποια είναι τα όρια της; </a:t>
            </a:r>
            <a:endParaRPr sz="2000" dirty="0"/>
          </a:p>
          <a:p>
            <a:pPr marL="0" marR="0" lvl="0" indent="-152400" algn="l" rtl="0">
              <a:spcBef>
                <a:spcPts val="0"/>
              </a:spcBef>
              <a:spcAft>
                <a:spcPts val="0"/>
              </a:spcAft>
              <a:buClr>
                <a:schemeClr val="dk1"/>
              </a:buClr>
              <a:buSzPts val="2400"/>
              <a:buFont typeface="Noto Sans Symbols"/>
              <a:buChar char="❖"/>
            </a:pPr>
            <a:r>
              <a:rPr lang="el-GR" sz="2800" dirty="0">
                <a:solidFill>
                  <a:schemeClr val="dk1"/>
                </a:solidFill>
                <a:latin typeface="Calibri"/>
                <a:ea typeface="Calibri"/>
                <a:cs typeface="Calibri"/>
                <a:sym typeface="Calibri"/>
              </a:rPr>
              <a:t>Ποιες είναι οι ανάγκες και ποιος τις καθορίζει;</a:t>
            </a:r>
            <a:endParaRPr sz="2000" dirty="0"/>
          </a:p>
          <a:p>
            <a:pPr marL="0" marR="0" lvl="0" indent="-152400" algn="l" rtl="0">
              <a:spcBef>
                <a:spcPts val="0"/>
              </a:spcBef>
              <a:spcAft>
                <a:spcPts val="0"/>
              </a:spcAft>
              <a:buClr>
                <a:schemeClr val="dk1"/>
              </a:buClr>
              <a:buSzPts val="2400"/>
              <a:buFont typeface="Noto Sans Symbols"/>
              <a:buChar char="❖"/>
            </a:pPr>
            <a:r>
              <a:rPr lang="el-GR" sz="2800" dirty="0">
                <a:solidFill>
                  <a:schemeClr val="dk1"/>
                </a:solidFill>
                <a:latin typeface="Calibri"/>
                <a:ea typeface="Calibri"/>
                <a:cs typeface="Calibri"/>
                <a:sym typeface="Calibri"/>
              </a:rPr>
              <a:t>Με ποια διαδικασία λαμβάνονται οι αποφάσεις; </a:t>
            </a:r>
            <a:endParaRPr sz="2000" dirty="0"/>
          </a:p>
          <a:p>
            <a:pPr marL="0" marR="0" lvl="0" indent="0" algn="l" rtl="0">
              <a:spcBef>
                <a:spcPts val="0"/>
              </a:spcBef>
              <a:spcAft>
                <a:spcPts val="0"/>
              </a:spcAft>
              <a:buClr>
                <a:schemeClr val="dk1"/>
              </a:buClr>
              <a:buSzPts val="2800"/>
              <a:buFont typeface="Noto Sans Symbols"/>
              <a:buNone/>
            </a:pPr>
            <a:endParaRPr sz="2800" dirty="0">
              <a:solidFill>
                <a:schemeClr val="dk1"/>
              </a:solidFill>
              <a:latin typeface="Calibri"/>
              <a:ea typeface="Calibri"/>
              <a:cs typeface="Calibri"/>
              <a:sym typeface="Calibri"/>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60464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83556"/>
            <a:ext cx="11234723" cy="803838"/>
          </a:xfrm>
        </p:spPr>
        <p:txBody>
          <a:bodyPr>
            <a:normAutofit/>
          </a:bodyPr>
          <a:lstStyle/>
          <a:p>
            <a:r>
              <a:rPr lang="el-GR" dirty="0" smtClean="0">
                <a:solidFill>
                  <a:schemeClr val="accent2">
                    <a:lumMod val="75000"/>
                  </a:schemeClr>
                </a:solidFill>
              </a:rPr>
              <a:t>Οι </a:t>
            </a:r>
            <a:r>
              <a:rPr lang="el-GR" dirty="0" smtClean="0">
                <a:solidFill>
                  <a:schemeClr val="accent2">
                    <a:lumMod val="75000"/>
                  </a:schemeClr>
                </a:solidFill>
              </a:rPr>
              <a:t>αξίες </a:t>
            </a:r>
            <a:r>
              <a:rPr lang="el-GR" dirty="0" smtClean="0">
                <a:solidFill>
                  <a:schemeClr val="accent2">
                    <a:lumMod val="75000"/>
                  </a:schemeClr>
                </a:solidFill>
              </a:rPr>
              <a:t>της Αειφορίας</a:t>
            </a:r>
            <a:endParaRPr lang="el-GR" dirty="0">
              <a:solidFill>
                <a:schemeClr val="accent2">
                  <a:lumMod val="75000"/>
                </a:schemeClr>
              </a:solidFill>
            </a:endParaRPr>
          </a:p>
        </p:txBody>
      </p:sp>
      <p:sp>
        <p:nvSpPr>
          <p:cNvPr id="3" name="Content Placeholder 2"/>
          <p:cNvSpPr>
            <a:spLocks noGrp="1"/>
          </p:cNvSpPr>
          <p:nvPr>
            <p:ph idx="1"/>
          </p:nvPr>
        </p:nvSpPr>
        <p:spPr/>
        <p:txBody>
          <a:bodyPr/>
          <a:lstStyle/>
          <a:p>
            <a:endParaRPr lang="el-GR" dirty="0"/>
          </a:p>
        </p:txBody>
      </p:sp>
      <p:grpSp>
        <p:nvGrpSpPr>
          <p:cNvPr id="4" name="Google Shape;161;p5"/>
          <p:cNvGrpSpPr/>
          <p:nvPr/>
        </p:nvGrpSpPr>
        <p:grpSpPr>
          <a:xfrm>
            <a:off x="202545" y="1149598"/>
            <a:ext cx="5427290" cy="5556001"/>
            <a:chOff x="2044464" y="1461"/>
            <a:chExt cx="4921256" cy="4875748"/>
          </a:xfrm>
        </p:grpSpPr>
        <p:sp>
          <p:nvSpPr>
            <p:cNvPr id="5" name="Google Shape;162;p5"/>
            <p:cNvSpPr/>
            <p:nvPr/>
          </p:nvSpPr>
          <p:spPr>
            <a:xfrm>
              <a:off x="2343257" y="665077"/>
              <a:ext cx="4212132" cy="4212132"/>
            </a:xfrm>
            <a:prstGeom prst="blockArc">
              <a:avLst>
                <a:gd name="adj1" fmla="val 9000000"/>
                <a:gd name="adj2" fmla="val 16200000"/>
                <a:gd name="adj3" fmla="val 4643"/>
              </a:avLst>
            </a:prstGeom>
            <a:solidFill>
              <a:srgbClr val="4AA9C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 name="Google Shape;163;p5"/>
            <p:cNvSpPr/>
            <p:nvPr/>
          </p:nvSpPr>
          <p:spPr>
            <a:xfrm>
              <a:off x="2399026" y="631632"/>
              <a:ext cx="4212132" cy="4212132"/>
            </a:xfrm>
            <a:prstGeom prst="blockArc">
              <a:avLst>
                <a:gd name="adj1" fmla="val 1800000"/>
                <a:gd name="adj2" fmla="val 9000000"/>
                <a:gd name="adj3" fmla="val 4643"/>
              </a:avLst>
            </a:prstGeom>
            <a:solidFill>
              <a:srgbClr val="5665B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 name="Google Shape;164;p5"/>
            <p:cNvSpPr/>
            <p:nvPr/>
          </p:nvSpPr>
          <p:spPr>
            <a:xfrm>
              <a:off x="2399026" y="631632"/>
              <a:ext cx="4212132" cy="4212132"/>
            </a:xfrm>
            <a:prstGeom prst="blockArc">
              <a:avLst>
                <a:gd name="adj1" fmla="val 16200000"/>
                <a:gd name="adj2" fmla="val 1800000"/>
                <a:gd name="adj3" fmla="val 4643"/>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 name="Google Shape;165;p5"/>
            <p:cNvSpPr/>
            <p:nvPr/>
          </p:nvSpPr>
          <p:spPr>
            <a:xfrm>
              <a:off x="3535001" y="1767608"/>
              <a:ext cx="1940181" cy="1940181"/>
            </a:xfrm>
            <a:prstGeom prst="ellipse">
              <a:avLst/>
            </a:prstGeom>
            <a:solidFill>
              <a:schemeClr val="accent3"/>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 name="Google Shape;166;p5"/>
            <p:cNvSpPr txBox="1"/>
            <p:nvPr/>
          </p:nvSpPr>
          <p:spPr>
            <a:xfrm>
              <a:off x="3819134" y="2051741"/>
              <a:ext cx="1371915" cy="1371915"/>
            </a:xfrm>
            <a:prstGeom prst="rect">
              <a:avLst/>
            </a:prstGeom>
            <a:noFill/>
            <a:ln>
              <a:noFill/>
            </a:ln>
          </p:spPr>
          <p:txBody>
            <a:bodyPr spcFirstLastPara="1" wrap="square" lIns="29200" tIns="29200" rIns="29200" bIns="29200" anchor="ctr" anchorCtr="0">
              <a:noAutofit/>
            </a:bodyPr>
            <a:lstStyle/>
            <a:p>
              <a:pPr marL="0" marR="0" lvl="0" indent="0" algn="ctr" rtl="0">
                <a:lnSpc>
                  <a:spcPct val="90000"/>
                </a:lnSpc>
                <a:spcBef>
                  <a:spcPts val="0"/>
                </a:spcBef>
                <a:spcAft>
                  <a:spcPts val="0"/>
                </a:spcAft>
                <a:buClr>
                  <a:srgbClr val="000000"/>
                </a:buClr>
                <a:buSzPts val="2300"/>
                <a:buFont typeface="Arial"/>
                <a:buNone/>
              </a:pPr>
              <a:r>
                <a:rPr lang="el-GR" sz="2300" b="0" i="0" u="none" strike="noStrike" cap="none" dirty="0">
                  <a:solidFill>
                    <a:schemeClr val="lt1"/>
                  </a:solidFill>
                  <a:latin typeface="Arial"/>
                  <a:ea typeface="Arial"/>
                  <a:cs typeface="Arial"/>
                  <a:sym typeface="Arial"/>
                </a:rPr>
                <a:t>Αξίες της </a:t>
              </a:r>
              <a:r>
                <a:rPr lang="el-GR" sz="2300" b="0" i="0" u="none" strike="noStrike" cap="none" dirty="0" err="1">
                  <a:solidFill>
                    <a:schemeClr val="lt1"/>
                  </a:solidFill>
                  <a:latin typeface="Arial"/>
                  <a:ea typeface="Arial"/>
                  <a:cs typeface="Arial"/>
                  <a:sym typeface="Arial"/>
                </a:rPr>
                <a:t>αειφορίας</a:t>
              </a:r>
              <a:endParaRPr sz="2300" b="0" i="0" u="none" strike="noStrike" cap="none" dirty="0">
                <a:solidFill>
                  <a:schemeClr val="lt1"/>
                </a:solidFill>
                <a:latin typeface="Arial"/>
                <a:ea typeface="Arial"/>
                <a:cs typeface="Arial"/>
                <a:sym typeface="Arial"/>
              </a:endParaRPr>
            </a:p>
          </p:txBody>
        </p:sp>
        <p:sp>
          <p:nvSpPr>
            <p:cNvPr id="10" name="Google Shape;167;p5"/>
            <p:cNvSpPr/>
            <p:nvPr/>
          </p:nvSpPr>
          <p:spPr>
            <a:xfrm>
              <a:off x="3826028" y="1461"/>
              <a:ext cx="1358127" cy="1358127"/>
            </a:xfrm>
            <a:prstGeom prst="ellipse">
              <a:avLst/>
            </a:prstGeom>
            <a:solidFill>
              <a:schemeClr val="accent4"/>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168;p5"/>
            <p:cNvSpPr txBox="1"/>
            <p:nvPr/>
          </p:nvSpPr>
          <p:spPr>
            <a:xfrm>
              <a:off x="4024921" y="200354"/>
              <a:ext cx="960341" cy="960341"/>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rgbClr val="000000"/>
                </a:buClr>
                <a:buSzPts val="1200"/>
                <a:buFont typeface="Arial"/>
                <a:buNone/>
              </a:pPr>
              <a:r>
                <a:rPr lang="el-GR" sz="1200" b="1" i="0" u="none" strike="noStrike" cap="none">
                  <a:solidFill>
                    <a:schemeClr val="lt1"/>
                  </a:solidFill>
                  <a:latin typeface="Arial"/>
                  <a:ea typeface="Arial"/>
                  <a:cs typeface="Arial"/>
                  <a:sym typeface="Arial"/>
                </a:rPr>
                <a:t>Ολιγάρκεια</a:t>
              </a:r>
              <a:endParaRPr sz="1200" b="1" i="0" u="none" strike="noStrike" cap="none">
                <a:solidFill>
                  <a:schemeClr val="lt1"/>
                </a:solidFill>
                <a:latin typeface="Arial"/>
                <a:ea typeface="Arial"/>
                <a:cs typeface="Arial"/>
                <a:sym typeface="Arial"/>
              </a:endParaRPr>
            </a:p>
          </p:txBody>
        </p:sp>
        <p:sp>
          <p:nvSpPr>
            <p:cNvPr id="12" name="Google Shape;169;p5"/>
            <p:cNvSpPr/>
            <p:nvPr/>
          </p:nvSpPr>
          <p:spPr>
            <a:xfrm>
              <a:off x="5607593" y="3087222"/>
              <a:ext cx="1358127" cy="1358127"/>
            </a:xfrm>
            <a:prstGeom prst="ellipse">
              <a:avLst/>
            </a:prstGeom>
            <a:solidFill>
              <a:srgbClr val="5665B3"/>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 name="Google Shape;170;p5"/>
            <p:cNvSpPr txBox="1"/>
            <p:nvPr/>
          </p:nvSpPr>
          <p:spPr>
            <a:xfrm>
              <a:off x="5806486" y="3286115"/>
              <a:ext cx="960341" cy="960341"/>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rgbClr val="000000"/>
                </a:buClr>
                <a:buSzPts val="1200"/>
                <a:buFont typeface="Arial"/>
                <a:buNone/>
              </a:pPr>
              <a:r>
                <a:rPr lang="el-GR" sz="1200" b="1" i="0" u="none" strike="noStrike" cap="none">
                  <a:solidFill>
                    <a:schemeClr val="lt1"/>
                  </a:solidFill>
                  <a:latin typeface="Arial"/>
                  <a:ea typeface="Arial"/>
                  <a:cs typeface="Arial"/>
                  <a:sym typeface="Arial"/>
                </a:rPr>
                <a:t> Σεβασμός σε κάθε μορφή ζωής</a:t>
              </a:r>
              <a:endParaRPr sz="1200" b="1" i="0" u="none" strike="noStrike" cap="none">
                <a:solidFill>
                  <a:schemeClr val="lt1"/>
                </a:solidFill>
                <a:latin typeface="Arial"/>
                <a:ea typeface="Arial"/>
                <a:cs typeface="Arial"/>
                <a:sym typeface="Arial"/>
              </a:endParaRPr>
            </a:p>
          </p:txBody>
        </p:sp>
        <p:sp>
          <p:nvSpPr>
            <p:cNvPr id="14" name="Google Shape;171;p5"/>
            <p:cNvSpPr/>
            <p:nvPr/>
          </p:nvSpPr>
          <p:spPr>
            <a:xfrm>
              <a:off x="2044464" y="3087222"/>
              <a:ext cx="1358127" cy="1358127"/>
            </a:xfrm>
            <a:prstGeom prst="ellipse">
              <a:avLst/>
            </a:prstGeom>
            <a:solidFill>
              <a:srgbClr val="4AA9C5"/>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 name="Google Shape;172;p5"/>
            <p:cNvSpPr txBox="1"/>
            <p:nvPr/>
          </p:nvSpPr>
          <p:spPr>
            <a:xfrm>
              <a:off x="2243357" y="3286115"/>
              <a:ext cx="960341" cy="960341"/>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rgbClr val="000000"/>
                </a:buClr>
                <a:buSzPts val="1200"/>
                <a:buFont typeface="Arial"/>
                <a:buNone/>
              </a:pPr>
              <a:r>
                <a:rPr lang="el-GR" sz="1200" b="1" i="0" u="none" strike="noStrike" cap="none">
                  <a:solidFill>
                    <a:schemeClr val="lt1"/>
                  </a:solidFill>
                  <a:latin typeface="Arial"/>
                  <a:ea typeface="Arial"/>
                  <a:cs typeface="Arial"/>
                  <a:sym typeface="Arial"/>
                </a:rPr>
                <a:t>Αλληλεγγύη </a:t>
              </a:r>
              <a:endParaRPr sz="1200" b="1" i="0" u="none" strike="noStrike" cap="none">
                <a:solidFill>
                  <a:schemeClr val="lt1"/>
                </a:solidFill>
                <a:latin typeface="Arial"/>
                <a:ea typeface="Arial"/>
                <a:cs typeface="Arial"/>
                <a:sym typeface="Arial"/>
              </a:endParaRPr>
            </a:p>
          </p:txBody>
        </p:sp>
      </p:grpSp>
      <p:sp>
        <p:nvSpPr>
          <p:cNvPr id="16" name="Google Shape;173;p5"/>
          <p:cNvSpPr/>
          <p:nvPr/>
        </p:nvSpPr>
        <p:spPr>
          <a:xfrm>
            <a:off x="6077787" y="709364"/>
            <a:ext cx="5046282" cy="2902449"/>
          </a:xfrm>
          <a:prstGeom prst="horizontalScroll">
            <a:avLst>
              <a:gd name="adj" fmla="val 12500"/>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el-GR" sz="2000" b="1" i="0" u="none" strike="noStrike" cap="none" dirty="0">
                <a:solidFill>
                  <a:schemeClr val="lt1"/>
                </a:solidFill>
                <a:latin typeface="Arial"/>
                <a:ea typeface="Arial"/>
                <a:cs typeface="Arial"/>
                <a:sym typeface="Arial"/>
              </a:rPr>
              <a:t>Σε απάντηση των σύγχρονων αξιών του καταναλωτισμού και της εκμετάλλευσης της φύσης</a:t>
            </a:r>
            <a:endParaRPr sz="2000" b="1"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891375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95;p7"/>
          <p:cNvSpPr txBox="1"/>
          <p:nvPr/>
        </p:nvSpPr>
        <p:spPr>
          <a:xfrm>
            <a:off x="1" y="0"/>
            <a:ext cx="9391650" cy="821848"/>
          </a:xfrm>
          <a:prstGeom prst="rect">
            <a:avLst/>
          </a:prstGeom>
          <a:noFill/>
          <a:ln>
            <a:noFill/>
          </a:ln>
        </p:spPr>
        <p:txBody>
          <a:bodyPr spcFirstLastPara="1" wrap="square" lIns="121900" tIns="121900" rIns="121900" bIns="121900" anchor="ctr" anchorCtr="0">
            <a:noAutofit/>
          </a:bodyPr>
          <a:lstStyle/>
          <a:p>
            <a:pPr marL="0" marR="0" lvl="0" indent="0" algn="ctr" rtl="0">
              <a:lnSpc>
                <a:spcPct val="90000"/>
              </a:lnSpc>
              <a:spcBef>
                <a:spcPts val="0"/>
              </a:spcBef>
              <a:spcAft>
                <a:spcPts val="0"/>
              </a:spcAft>
              <a:buClr>
                <a:srgbClr val="000000"/>
              </a:buClr>
              <a:buSzPts val="3200"/>
              <a:buFont typeface="Arial"/>
              <a:buNone/>
            </a:pPr>
            <a:r>
              <a:rPr lang="el-GR" sz="3200" b="1" i="0" u="none" strike="noStrike" cap="none" dirty="0" smtClean="0">
                <a:solidFill>
                  <a:schemeClr val="bg2">
                    <a:lumMod val="25000"/>
                  </a:schemeClr>
                </a:solidFill>
                <a:latin typeface="Arial"/>
                <a:ea typeface="Arial"/>
                <a:cs typeface="Arial"/>
                <a:sym typeface="Arial"/>
              </a:rPr>
              <a:t>Ενδεικτικός Κατάλογος αξιών της Αειφορίας</a:t>
            </a:r>
            <a:endParaRPr sz="3200" b="1" i="0" u="none" strike="noStrike" cap="none" dirty="0">
              <a:solidFill>
                <a:schemeClr val="bg2">
                  <a:lumMod val="25000"/>
                </a:schemeClr>
              </a:solidFill>
              <a:latin typeface="Arial"/>
              <a:ea typeface="Arial"/>
              <a:cs typeface="Arial"/>
              <a:sym typeface="Arial"/>
            </a:endParaRPr>
          </a:p>
        </p:txBody>
      </p:sp>
      <p:sp>
        <p:nvSpPr>
          <p:cNvPr id="6" name="Google Shape;197;p7"/>
          <p:cNvSpPr txBox="1"/>
          <p:nvPr/>
        </p:nvSpPr>
        <p:spPr>
          <a:xfrm>
            <a:off x="137275" y="1287549"/>
            <a:ext cx="2862444" cy="4899121"/>
          </a:xfrm>
          <a:prstGeom prst="rect">
            <a:avLst/>
          </a:prstGeom>
          <a:solidFill>
            <a:schemeClr val="accent1">
              <a:lumMod val="20000"/>
              <a:lumOff val="80000"/>
            </a:schemeClr>
          </a:solidFill>
          <a:ln>
            <a:noFill/>
          </a:ln>
        </p:spPr>
        <p:txBody>
          <a:bodyPr spcFirstLastPara="1" wrap="square" lIns="49525" tIns="49525" rIns="49525" bIns="49525" anchor="ctr" anchorCtr="0">
            <a:noAutofit/>
          </a:bodyPr>
          <a:lstStyle/>
          <a:p>
            <a:pPr marL="0" marR="0" lvl="0" indent="0" algn="ctr" rtl="0">
              <a:lnSpc>
                <a:spcPct val="90000"/>
              </a:lnSpc>
              <a:spcBef>
                <a:spcPts val="0"/>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Ελευθερία</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Δημοκρατία</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Αλληλεγγύη</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Εμπιστοσύνη</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Δικαιοσύνη</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Φιλία</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Εντιμότητα - τιμιότητα</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Καλοσύνη</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Ειλικρίνεια</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Αξιοπιστία</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Αλήθεια</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Ακεραιότητα</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Σεβασμός</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Ταπεινοφροσύνη-μετριοφροσύνη</a:t>
            </a:r>
            <a:endParaRPr sz="1700" b="1" i="0" u="none" strike="noStrike" cap="none" dirty="0">
              <a:solidFill>
                <a:schemeClr val="bg2">
                  <a:lumMod val="25000"/>
                </a:schemeClr>
              </a:solidFill>
              <a:latin typeface="Arial"/>
              <a:ea typeface="Arial"/>
              <a:cs typeface="Arial"/>
              <a:sym typeface="Arial"/>
            </a:endParaRPr>
          </a:p>
        </p:txBody>
      </p:sp>
      <p:sp>
        <p:nvSpPr>
          <p:cNvPr id="7" name="Google Shape;199;p7"/>
          <p:cNvSpPr txBox="1"/>
          <p:nvPr/>
        </p:nvSpPr>
        <p:spPr>
          <a:xfrm>
            <a:off x="3077626" y="1287549"/>
            <a:ext cx="3018242" cy="4927171"/>
          </a:xfrm>
          <a:prstGeom prst="rect">
            <a:avLst/>
          </a:prstGeom>
          <a:solidFill>
            <a:schemeClr val="accent2">
              <a:lumMod val="40000"/>
              <a:lumOff val="60000"/>
            </a:schemeClr>
          </a:solidFill>
          <a:ln>
            <a:noFill/>
          </a:ln>
        </p:spPr>
        <p:txBody>
          <a:bodyPr spcFirstLastPara="1" wrap="square" lIns="49525" tIns="49525" rIns="49525" bIns="49525" anchor="ctr" anchorCtr="0">
            <a:noAutofit/>
          </a:bodyPr>
          <a:lstStyle/>
          <a:p>
            <a:pPr algn="ctr">
              <a:lnSpc>
                <a:spcPct val="90000"/>
              </a:lnSpc>
              <a:spcBef>
                <a:spcPts val="455"/>
              </a:spcBef>
              <a:buClr>
                <a:srgbClr val="000000"/>
              </a:buClr>
              <a:buSzPts val="1300"/>
            </a:pPr>
            <a:r>
              <a:rPr lang="el-GR" sz="1700" b="1" dirty="0">
                <a:solidFill>
                  <a:schemeClr val="bg2">
                    <a:lumMod val="25000"/>
                  </a:schemeClr>
                </a:solidFill>
                <a:latin typeface="Arial"/>
                <a:ea typeface="Arial"/>
                <a:cs typeface="Arial"/>
                <a:sym typeface="Arial"/>
              </a:rPr>
              <a:t>Υπευθυνότητα</a:t>
            </a:r>
            <a:endParaRPr sz="1700" b="1" dirty="0">
              <a:solidFill>
                <a:schemeClr val="bg2">
                  <a:lumMod val="25000"/>
                </a:schemeClr>
              </a:solidFill>
              <a:latin typeface="Arial"/>
              <a:ea typeface="Arial"/>
              <a:cs typeface="Arial"/>
              <a:sym typeface="Arial"/>
            </a:endParaRPr>
          </a:p>
          <a:p>
            <a:pPr algn="ctr">
              <a:lnSpc>
                <a:spcPct val="90000"/>
              </a:lnSpc>
              <a:spcBef>
                <a:spcPts val="455"/>
              </a:spcBef>
              <a:buClr>
                <a:srgbClr val="000000"/>
              </a:buClr>
              <a:buSzPts val="1300"/>
            </a:pPr>
            <a:r>
              <a:rPr lang="el-GR" sz="1700" b="1" dirty="0">
                <a:solidFill>
                  <a:schemeClr val="bg2">
                    <a:lumMod val="25000"/>
                  </a:schemeClr>
                </a:solidFill>
                <a:latin typeface="Arial"/>
                <a:ea typeface="Arial"/>
                <a:cs typeface="Arial"/>
                <a:sym typeface="Arial"/>
              </a:rPr>
              <a:t>Κατανόηση</a:t>
            </a:r>
            <a:endParaRPr sz="1700" b="1"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Ανεκτικότητα</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Αποδοχή</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Υπομονή</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Επιμονή</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Γενναιοδωρία</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Πατριωτισμός</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Αγάπη</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Ευγένεια</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Αυτονομία</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Θάρρος</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Ενσυναίσθηση</a:t>
            </a:r>
            <a:endParaRPr sz="1700" b="1"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Καλοσύνη</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Ενθάρρυνση</a:t>
            </a:r>
            <a:endParaRPr sz="1700" b="1" i="0" u="none" strike="noStrike" cap="none" dirty="0">
              <a:solidFill>
                <a:schemeClr val="bg2">
                  <a:lumMod val="25000"/>
                </a:schemeClr>
              </a:solidFill>
              <a:latin typeface="Arial"/>
              <a:ea typeface="Arial"/>
              <a:cs typeface="Arial"/>
              <a:sym typeface="Arial"/>
            </a:endParaRPr>
          </a:p>
        </p:txBody>
      </p:sp>
      <p:sp>
        <p:nvSpPr>
          <p:cNvPr id="8" name="Google Shape;201;p7"/>
          <p:cNvSpPr txBox="1"/>
          <p:nvPr/>
        </p:nvSpPr>
        <p:spPr>
          <a:xfrm>
            <a:off x="6173775" y="1287549"/>
            <a:ext cx="3070275" cy="4927183"/>
          </a:xfrm>
          <a:prstGeom prst="rect">
            <a:avLst/>
          </a:prstGeom>
          <a:solidFill>
            <a:schemeClr val="accent2">
              <a:lumMod val="60000"/>
              <a:lumOff val="40000"/>
            </a:schemeClr>
          </a:solidFill>
          <a:ln>
            <a:noFill/>
          </a:ln>
        </p:spPr>
        <p:txBody>
          <a:bodyPr spcFirstLastPara="1" wrap="square" lIns="49525" tIns="49525" rIns="49525" bIns="49525" anchor="ctr" anchorCtr="0">
            <a:noAutofit/>
          </a:bodyPr>
          <a:lstStyle/>
          <a:p>
            <a:pPr marL="0" marR="0" lvl="0" indent="0" algn="ctr" rtl="0">
              <a:lnSpc>
                <a:spcPct val="90000"/>
              </a:lnSpc>
              <a:spcBef>
                <a:spcPts val="0"/>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Ολιγάρκεια - λιτότητα</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Συμπόνια</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Ειρήνη</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Συμμετοχή</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Ίση πρόσβαση σε αγαθά</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Δεοντολογία</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Εντιμότητα</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err="1">
                <a:solidFill>
                  <a:schemeClr val="bg2">
                    <a:lumMod val="25000"/>
                  </a:schemeClr>
                </a:solidFill>
                <a:latin typeface="Arial"/>
                <a:ea typeface="Arial"/>
                <a:cs typeface="Arial"/>
                <a:sym typeface="Arial"/>
              </a:rPr>
              <a:t>Αυτοαποδοχή</a:t>
            </a:r>
            <a:endParaRPr sz="1700" b="1"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Φιλοδοξία</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Πλούτος</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Ομορφιά</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Ανταγωνισμός</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Νίκη</a:t>
            </a:r>
            <a:endParaRPr sz="1800" b="0" i="0" u="none" strike="noStrike" cap="none" dirty="0">
              <a:solidFill>
                <a:schemeClr val="bg2">
                  <a:lumMod val="25000"/>
                </a:schemeClr>
              </a:solidFill>
              <a:latin typeface="Arial"/>
              <a:ea typeface="Arial"/>
              <a:cs typeface="Arial"/>
              <a:sym typeface="Arial"/>
            </a:endParaRPr>
          </a:p>
          <a:p>
            <a:pPr marL="0" marR="0" lvl="0" indent="0" algn="ctr" rtl="0">
              <a:lnSpc>
                <a:spcPct val="90000"/>
              </a:lnSpc>
              <a:spcBef>
                <a:spcPts val="455"/>
              </a:spcBef>
              <a:spcAft>
                <a:spcPts val="0"/>
              </a:spcAft>
              <a:buClr>
                <a:srgbClr val="000000"/>
              </a:buClr>
              <a:buSzPts val="1300"/>
              <a:buFont typeface="Arial"/>
              <a:buNone/>
            </a:pPr>
            <a:r>
              <a:rPr lang="el-GR" sz="1700" b="1" i="0" u="none" strike="noStrike" cap="none" dirty="0">
                <a:solidFill>
                  <a:schemeClr val="bg2">
                    <a:lumMod val="25000"/>
                  </a:schemeClr>
                </a:solidFill>
                <a:latin typeface="Arial"/>
                <a:ea typeface="Arial"/>
                <a:cs typeface="Arial"/>
                <a:sym typeface="Arial"/>
              </a:rPr>
              <a:t>Αγωνιστικότητα</a:t>
            </a:r>
            <a:endParaRPr sz="1700" b="1" i="0" u="none" strike="noStrike" cap="none" dirty="0">
              <a:solidFill>
                <a:schemeClr val="bg2">
                  <a:lumMod val="25000"/>
                </a:schemeClr>
              </a:solidFill>
              <a:latin typeface="Arial"/>
              <a:ea typeface="Arial"/>
              <a:cs typeface="Arial"/>
              <a:sym typeface="Arial"/>
            </a:endParaRPr>
          </a:p>
        </p:txBody>
      </p:sp>
    </p:spTree>
    <p:extLst>
      <p:ext uri="{BB962C8B-B14F-4D97-AF65-F5344CB8AC3E}">
        <p14:creationId xmlns:p14="http://schemas.microsoft.com/office/powerpoint/2010/main" val="4016464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06824"/>
          </a:xfrm>
        </p:spPr>
        <p:txBody>
          <a:bodyPr>
            <a:normAutofit/>
          </a:bodyPr>
          <a:lstStyle/>
          <a:p>
            <a:r>
              <a:rPr lang="el-GR" dirty="0" smtClean="0">
                <a:solidFill>
                  <a:schemeClr val="accent2">
                    <a:lumMod val="75000"/>
                  </a:schemeClr>
                </a:solidFill>
              </a:rPr>
              <a:t>Οι 17 Στόχοι της Βιώσιμης Ανάπτυξης</a:t>
            </a:r>
            <a:endParaRPr lang="el-GR" dirty="0">
              <a:solidFill>
                <a:schemeClr val="accent2">
                  <a:lumMod val="75000"/>
                </a:schemeClr>
              </a:solidFill>
            </a:endParaRPr>
          </a:p>
        </p:txBody>
      </p:sp>
      <p:sp>
        <p:nvSpPr>
          <p:cNvPr id="3" name="Content Placeholder 2"/>
          <p:cNvSpPr>
            <a:spLocks noGrp="1"/>
          </p:cNvSpPr>
          <p:nvPr>
            <p:ph idx="1"/>
          </p:nvPr>
        </p:nvSpPr>
        <p:spPr/>
        <p:txBody>
          <a:bodyPr/>
          <a:lstStyle/>
          <a:p>
            <a:endParaRPr lang="el-GR" dirty="0"/>
          </a:p>
        </p:txBody>
      </p:sp>
      <p:pic>
        <p:nvPicPr>
          <p:cNvPr id="4" name="Εικόνα 2"/>
          <p:cNvPicPr>
            <a:picLocks noChangeAspect="1"/>
          </p:cNvPicPr>
          <p:nvPr/>
        </p:nvPicPr>
        <p:blipFill>
          <a:blip r:embed="rId2" cstate="print"/>
          <a:stretch>
            <a:fillRect/>
          </a:stretch>
        </p:blipFill>
        <p:spPr>
          <a:xfrm>
            <a:off x="277721" y="616325"/>
            <a:ext cx="10714129" cy="6080859"/>
          </a:xfrm>
          <a:prstGeom prst="rect">
            <a:avLst/>
          </a:prstGeom>
        </p:spPr>
      </p:pic>
    </p:spTree>
    <p:extLst>
      <p:ext uri="{BB962C8B-B14F-4D97-AF65-F5344CB8AC3E}">
        <p14:creationId xmlns:p14="http://schemas.microsoft.com/office/powerpoint/2010/main" val="34209463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508" y="133350"/>
            <a:ext cx="10076391" cy="733425"/>
          </a:xfrm>
        </p:spPr>
        <p:txBody>
          <a:bodyPr/>
          <a:lstStyle/>
          <a:p>
            <a:r>
              <a:rPr lang="el-GR" dirty="0" smtClean="0">
                <a:solidFill>
                  <a:schemeClr val="accent2">
                    <a:lumMod val="75000"/>
                  </a:schemeClr>
                </a:solidFill>
              </a:rPr>
              <a:t>Οι 17 Στόχοι και οι Πυλώνες της Αειφορίας</a:t>
            </a:r>
            <a:endParaRPr lang="el-GR" dirty="0">
              <a:solidFill>
                <a:schemeClr val="accent2">
                  <a:lumMod val="75000"/>
                </a:schemeClr>
              </a:solidFill>
            </a:endParaRPr>
          </a:p>
        </p:txBody>
      </p:sp>
      <p:pic>
        <p:nvPicPr>
          <p:cNvPr id="4" name="Θέση περιεχομένου 3">
            <a:extLst>
              <a:ext uri="{FF2B5EF4-FFF2-40B4-BE49-F238E27FC236}">
                <a16:creationId xmlns:a16="http://schemas.microsoft.com/office/drawing/2014/main" xmlns="" id="{FBE9DE48-ACB1-4F59-BC34-945DE51F1536}"/>
              </a:ext>
            </a:extLst>
          </p:cNvPr>
          <p:cNvPicPr>
            <a:picLocks noGrp="1" noChangeAspect="1"/>
          </p:cNvPicPr>
          <p:nvPr>
            <p:ph idx="1"/>
          </p:nvPr>
        </p:nvPicPr>
        <p:blipFill>
          <a:blip r:embed="rId2"/>
          <a:stretch>
            <a:fillRect/>
          </a:stretch>
        </p:blipFill>
        <p:spPr>
          <a:xfrm>
            <a:off x="1535827" y="866775"/>
            <a:ext cx="7751048" cy="5942470"/>
          </a:xfrm>
          <a:prstGeom prst="rect">
            <a:avLst/>
          </a:prstGeom>
        </p:spPr>
      </p:pic>
    </p:spTree>
    <p:extLst>
      <p:ext uri="{BB962C8B-B14F-4D97-AF65-F5344CB8AC3E}">
        <p14:creationId xmlns:p14="http://schemas.microsoft.com/office/powerpoint/2010/main" val="3693920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93;p3"/>
          <p:cNvSpPr>
            <a:spLocks noGrp="1"/>
          </p:cNvSpPr>
          <p:nvPr>
            <p:ph idx="1"/>
          </p:nvPr>
        </p:nvSpPr>
        <p:spPr>
          <a:xfrm>
            <a:off x="258233" y="103189"/>
            <a:ext cx="8971491" cy="532449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l-GR" sz="2400" b="1" dirty="0">
                <a:solidFill>
                  <a:schemeClr val="dk1"/>
                </a:solidFill>
                <a:latin typeface="Calibri"/>
                <a:ea typeface="Calibri"/>
                <a:cs typeface="Calibri"/>
                <a:sym typeface="Calibri"/>
              </a:rPr>
              <a:t>Άνθρωπος και Περιβάλλον: 3 καθοριστικές έννοιες</a:t>
            </a:r>
            <a:endParaRPr dirty="0"/>
          </a:p>
          <a:p>
            <a:pPr marL="0" marR="0" lvl="0" indent="0" algn="ctr" rtl="0">
              <a:spcBef>
                <a:spcPts val="0"/>
              </a:spcBef>
              <a:spcAft>
                <a:spcPts val="0"/>
              </a:spcAft>
              <a:buNone/>
            </a:pPr>
            <a:endParaRPr sz="2400" b="1" dirty="0">
              <a:solidFill>
                <a:schemeClr val="dk1"/>
              </a:solidFill>
              <a:latin typeface="Calibri"/>
              <a:ea typeface="Calibri"/>
              <a:cs typeface="Calibri"/>
              <a:sym typeface="Calibri"/>
            </a:endParaRPr>
          </a:p>
          <a:p>
            <a:pPr marL="0" marR="0" lvl="0" indent="-152400" algn="l" rtl="0">
              <a:spcBef>
                <a:spcPts val="0"/>
              </a:spcBef>
              <a:spcAft>
                <a:spcPts val="0"/>
              </a:spcAft>
              <a:buClr>
                <a:schemeClr val="dk1"/>
              </a:buClr>
              <a:buSzPts val="2400"/>
              <a:buFont typeface="Noto Sans Symbols"/>
              <a:buChar char="⮚"/>
            </a:pPr>
            <a:r>
              <a:rPr lang="el-GR" sz="2400" dirty="0">
                <a:solidFill>
                  <a:schemeClr val="dk1"/>
                </a:solidFill>
                <a:latin typeface="Calibri"/>
                <a:ea typeface="Calibri"/>
                <a:cs typeface="Calibri"/>
                <a:sym typeface="Calibri"/>
              </a:rPr>
              <a:t>Η σχέση του ανθρώπου με το περιβάλλον είναι μια σχέση διαχρονική και αδιάσπαστη</a:t>
            </a:r>
            <a:endParaRPr sz="2400" dirty="0">
              <a:solidFill>
                <a:schemeClr val="dk1"/>
              </a:solidFill>
              <a:latin typeface="Calibri"/>
              <a:ea typeface="Calibri"/>
              <a:cs typeface="Calibri"/>
              <a:sym typeface="Calibri"/>
            </a:endParaRPr>
          </a:p>
          <a:p>
            <a:pPr marL="0" marR="0" lvl="0" indent="-152400" algn="l" rtl="0">
              <a:spcBef>
                <a:spcPts val="0"/>
              </a:spcBef>
              <a:spcAft>
                <a:spcPts val="0"/>
              </a:spcAft>
              <a:buClr>
                <a:schemeClr val="dk1"/>
              </a:buClr>
              <a:buSzPts val="2400"/>
              <a:buFont typeface="Noto Sans Symbols"/>
              <a:buChar char="⮚"/>
            </a:pPr>
            <a:r>
              <a:rPr lang="el-GR" sz="2400" dirty="0">
                <a:solidFill>
                  <a:schemeClr val="dk1"/>
                </a:solidFill>
                <a:latin typeface="Calibri"/>
                <a:ea typeface="Calibri"/>
                <a:cs typeface="Calibri"/>
                <a:sym typeface="Calibri"/>
              </a:rPr>
              <a:t>Η </a:t>
            </a:r>
            <a:r>
              <a:rPr lang="el-GR" sz="2400" b="1" dirty="0">
                <a:solidFill>
                  <a:schemeClr val="dk1"/>
                </a:solidFill>
                <a:latin typeface="Calibri"/>
                <a:ea typeface="Calibri"/>
                <a:cs typeface="Calibri"/>
                <a:sym typeface="Calibri"/>
              </a:rPr>
              <a:t>ιστορική σχέση </a:t>
            </a:r>
            <a:r>
              <a:rPr lang="el-GR" sz="2400" dirty="0">
                <a:solidFill>
                  <a:schemeClr val="dk1"/>
                </a:solidFill>
                <a:latin typeface="Calibri"/>
                <a:ea typeface="Calibri"/>
                <a:cs typeface="Calibri"/>
                <a:sym typeface="Calibri"/>
              </a:rPr>
              <a:t>του ανθρώπου με το περιβάλλον σηματοδοτείται διαδοχικά από τις έννοιες:</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203200" algn="l" rtl="0">
              <a:spcBef>
                <a:spcPts val="0"/>
              </a:spcBef>
              <a:spcAft>
                <a:spcPts val="0"/>
              </a:spcAft>
              <a:buClr>
                <a:srgbClr val="00B050"/>
              </a:buClr>
              <a:buSzPts val="3200"/>
              <a:buFont typeface="Arial"/>
              <a:buChar char="•"/>
            </a:pPr>
            <a:r>
              <a:rPr lang="el-GR" sz="3200" b="1" dirty="0">
                <a:solidFill>
                  <a:srgbClr val="00B050"/>
                </a:solidFill>
                <a:latin typeface="Calibri"/>
                <a:ea typeface="Calibri"/>
                <a:cs typeface="Calibri"/>
                <a:sym typeface="Calibri"/>
              </a:rPr>
              <a:t> </a:t>
            </a:r>
            <a:r>
              <a:rPr lang="el-GR" sz="2800" b="1" dirty="0">
                <a:solidFill>
                  <a:srgbClr val="00B050"/>
                </a:solidFill>
                <a:latin typeface="Calibri"/>
                <a:ea typeface="Calibri"/>
                <a:cs typeface="Calibri"/>
                <a:sym typeface="Calibri"/>
              </a:rPr>
              <a:t>Φύση</a:t>
            </a:r>
            <a:endParaRPr dirty="0"/>
          </a:p>
          <a:p>
            <a:pPr marL="0" marR="0" lvl="0" indent="-177800" algn="l" rtl="0">
              <a:spcBef>
                <a:spcPts val="0"/>
              </a:spcBef>
              <a:spcAft>
                <a:spcPts val="0"/>
              </a:spcAft>
              <a:buClr>
                <a:srgbClr val="00B050"/>
              </a:buClr>
              <a:buSzPts val="2800"/>
              <a:buFont typeface="Arial"/>
              <a:buChar char="•"/>
            </a:pPr>
            <a:r>
              <a:rPr lang="el-GR" sz="2800" b="1" dirty="0">
                <a:solidFill>
                  <a:srgbClr val="00B050"/>
                </a:solidFill>
                <a:latin typeface="Calibri"/>
                <a:ea typeface="Calibri"/>
                <a:cs typeface="Calibri"/>
                <a:sym typeface="Calibri"/>
              </a:rPr>
              <a:t> Περιβάλλον</a:t>
            </a:r>
            <a:endParaRPr dirty="0"/>
          </a:p>
          <a:p>
            <a:pPr marL="0" marR="0" lvl="0" indent="-177800" algn="l" rtl="0">
              <a:spcBef>
                <a:spcPts val="0"/>
              </a:spcBef>
              <a:spcAft>
                <a:spcPts val="0"/>
              </a:spcAft>
              <a:buClr>
                <a:srgbClr val="00B050"/>
              </a:buClr>
              <a:buSzPts val="2800"/>
              <a:buFont typeface="Arial"/>
              <a:buChar char="•"/>
            </a:pPr>
            <a:r>
              <a:rPr lang="el-GR" sz="2800" b="1" dirty="0">
                <a:solidFill>
                  <a:srgbClr val="00B050"/>
                </a:solidFill>
                <a:latin typeface="Calibri"/>
                <a:ea typeface="Calibri"/>
                <a:cs typeface="Calibri"/>
                <a:sym typeface="Calibri"/>
              </a:rPr>
              <a:t> Αειφορία</a:t>
            </a:r>
            <a:endParaRPr sz="2800" b="1" dirty="0">
              <a:solidFill>
                <a:srgbClr val="00B050"/>
              </a:solidFill>
              <a:latin typeface="Calibri"/>
              <a:ea typeface="Calibri"/>
              <a:cs typeface="Calibri"/>
              <a:sym typeface="Calibri"/>
            </a:endParaRPr>
          </a:p>
          <a:p>
            <a:pPr marL="0" marR="0" lvl="0" indent="0" algn="l" rtl="0">
              <a:spcBef>
                <a:spcPts val="0"/>
              </a:spcBef>
              <a:spcAft>
                <a:spcPts val="0"/>
              </a:spcAft>
              <a:buClr>
                <a:schemeClr val="dk1"/>
              </a:buClr>
              <a:buSzPts val="1400"/>
              <a:buFont typeface="Arial"/>
              <a:buNone/>
            </a:pPr>
            <a:endParaRPr sz="1400" b="1" dirty="0">
              <a:solidFill>
                <a:srgbClr val="00B050"/>
              </a:solidFill>
              <a:latin typeface="Calibri"/>
              <a:ea typeface="Calibri"/>
              <a:cs typeface="Calibri"/>
              <a:sym typeface="Calibri"/>
            </a:endParaRPr>
          </a:p>
          <a:p>
            <a:pPr marL="0" marR="0" lvl="0" indent="-152400" algn="l" rtl="0">
              <a:spcBef>
                <a:spcPts val="0"/>
              </a:spcBef>
              <a:spcAft>
                <a:spcPts val="0"/>
              </a:spcAft>
              <a:buClr>
                <a:schemeClr val="dk1"/>
              </a:buClr>
              <a:buSzPts val="2400"/>
              <a:buFont typeface="Noto Sans Symbols"/>
              <a:buChar char="⮚"/>
            </a:pPr>
            <a:r>
              <a:rPr lang="el-GR" sz="2400" dirty="0">
                <a:solidFill>
                  <a:schemeClr val="dk1"/>
                </a:solidFill>
                <a:latin typeface="Calibri"/>
                <a:ea typeface="Calibri"/>
                <a:cs typeface="Calibri"/>
                <a:sym typeface="Calibri"/>
              </a:rPr>
              <a:t>Οι έννοιες αυτές εμφανίζονται η μια σε συνέχεια της άλλης, σύμφωνα με τις ιδέες, τις αξίες και τα οράματα της εποχής τους. </a:t>
            </a:r>
            <a:endParaRPr sz="2400" dirty="0">
              <a:solidFill>
                <a:schemeClr val="dk1"/>
              </a:solidFill>
              <a:latin typeface="Calibri"/>
              <a:ea typeface="Calibri"/>
              <a:cs typeface="Calibri"/>
              <a:sym typeface="Calibri"/>
            </a:endParaRPr>
          </a:p>
          <a:p>
            <a:pPr marL="0" marR="0" lvl="0" indent="0" algn="l" rtl="0">
              <a:spcBef>
                <a:spcPts val="0"/>
              </a:spcBef>
              <a:spcAft>
                <a:spcPts val="0"/>
              </a:spcAft>
              <a:buNone/>
            </a:pPr>
            <a:endParaRPr sz="2800" dirty="0">
              <a:solidFill>
                <a:srgbClr val="00B050"/>
              </a:solidFill>
              <a:latin typeface="Calibri"/>
              <a:ea typeface="Calibri"/>
              <a:cs typeface="Calibri"/>
              <a:sym typeface="Calibri"/>
            </a:endParaRPr>
          </a:p>
        </p:txBody>
      </p:sp>
    </p:spTree>
    <p:extLst>
      <p:ext uri="{BB962C8B-B14F-4D97-AF65-F5344CB8AC3E}">
        <p14:creationId xmlns:p14="http://schemas.microsoft.com/office/powerpoint/2010/main" val="1086533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4434" y="284164"/>
            <a:ext cx="8596668" cy="3880773"/>
          </a:xfrm>
        </p:spPr>
        <p:txBody>
          <a:bodyPr/>
          <a:lstStyle/>
          <a:p>
            <a:pPr marL="25400" indent="0" algn="ctr">
              <a:buNone/>
            </a:pPr>
            <a:r>
              <a:rPr lang="el-GR" sz="28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Η</a:t>
            </a:r>
            <a:r>
              <a:rPr lang="el-GR" sz="280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φύση αντιμετωπίζεται από αυτούς τους νεοφιλελεύθερους οικονομολόγους</a:t>
            </a:r>
            <a:r>
              <a:rPr lang="el-GR" sz="2800" i="1"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“ως ένα </a:t>
            </a:r>
            <a:r>
              <a:rPr lang="el-GR" sz="2800" b="1" i="1"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υποσύστημα της οικονομίας</a:t>
            </a:r>
            <a:r>
              <a:rPr lang="el-GR" sz="2800" i="1"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με στόχο την ένταξη του φυσικού κόσμου στον κόσμο της αγοράς”</a:t>
            </a:r>
          </a:p>
          <a:p>
            <a:pPr marL="25400" indent="0" algn="ctr">
              <a:buNone/>
            </a:pPr>
            <a:endParaRPr lang="el-GR" i="1"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25400" indent="0" algn="ctr">
              <a:buNone/>
            </a:pPr>
            <a:r>
              <a:rPr lang="el-GR" sz="2400" i="1" dirty="0" smtClean="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Μετατροπή της φύσης σε χρηματιστηριακό προϊόν</a:t>
            </a:r>
          </a:p>
          <a:p>
            <a:pPr marL="25400" indent="0" algn="ctr">
              <a:buNone/>
            </a:pPr>
            <a:endParaRPr lang="el-GR" i="1" dirty="0" smtClean="0">
              <a:solidFill>
                <a:srgbClr val="0070C0"/>
              </a:solidFill>
              <a:effectLst/>
              <a:latin typeface="Calibri" panose="020F0502020204030204" pitchFamily="34" charset="0"/>
              <a:ea typeface="Times New Roman" panose="02020603050405020304" pitchFamily="18" charset="0"/>
              <a:cs typeface="Calibri" panose="020F0502020204030204" pitchFamily="34" charset="0"/>
            </a:endParaRPr>
          </a:p>
          <a:p>
            <a:pPr marL="25400" indent="0">
              <a:buNone/>
            </a:pPr>
            <a:r>
              <a:rPr lang="el-GR" sz="1200" b="1" kern="1800" dirty="0" smtClean="0">
                <a:effectLst/>
                <a:latin typeface="Calibri" panose="020F0502020204030204" pitchFamily="34" charset="0"/>
                <a:ea typeface="Times New Roman" panose="02020603050405020304" pitchFamily="18" charset="0"/>
                <a:cs typeface="Calibri" panose="020F0502020204030204" pitchFamily="34" charset="0"/>
              </a:rPr>
              <a:t>Το </a:t>
            </a:r>
            <a:r>
              <a:rPr lang="el-GR" sz="1600" b="1" kern="1800" dirty="0" smtClean="0">
                <a:effectLst/>
                <a:latin typeface="Calibri" panose="020F0502020204030204" pitchFamily="34" charset="0"/>
                <a:ea typeface="Times New Roman" panose="02020603050405020304" pitchFamily="18" charset="0"/>
                <a:cs typeface="Calibri" panose="020F0502020204030204" pitchFamily="34" charset="0"/>
              </a:rPr>
              <a:t>τέλος της ζωής όπως τη </a:t>
            </a:r>
            <a:r>
              <a:rPr lang="el-GR" sz="1600" b="1" kern="1800" dirty="0" smtClean="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γνωρίζαμε   </a:t>
            </a:r>
            <a:r>
              <a:rPr lang="en-US" sz="1600" u="none" strike="noStrike" cap="all" spc="75" dirty="0" smtClean="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hlinkClick r:id="rId2"/>
              </a:rPr>
              <a:t>INDEPENDENT RESEARCHERS</a:t>
            </a:r>
            <a:endParaRPr lang="el-GR" sz="1600" dirty="0" smtClean="0">
              <a:solidFill>
                <a:schemeClr val="bg2">
                  <a:lumMod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694598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4151"/>
            <a:ext cx="10515600" cy="818216"/>
          </a:xfrm>
        </p:spPr>
        <p:txBody>
          <a:bodyPr/>
          <a:lstStyle/>
          <a:p>
            <a:pPr algn="ctr"/>
            <a:r>
              <a:rPr lang="el-GR" dirty="0" smtClean="0"/>
              <a:t>Αειφορία ή Αειφόρος Ανάπτυξη</a:t>
            </a:r>
            <a:endParaRPr lang="el-GR" dirty="0"/>
          </a:p>
        </p:txBody>
      </p:sp>
      <p:sp>
        <p:nvSpPr>
          <p:cNvPr id="4" name="Google Shape;224;p8"/>
          <p:cNvSpPr>
            <a:spLocks noGrp="1"/>
          </p:cNvSpPr>
          <p:nvPr>
            <p:ph idx="1"/>
          </p:nvPr>
        </p:nvSpPr>
        <p:spPr>
          <a:xfrm>
            <a:off x="368672" y="1002367"/>
            <a:ext cx="5489203" cy="501671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l-GR" sz="4000" dirty="0">
                <a:solidFill>
                  <a:schemeClr val="dk1"/>
                </a:solidFill>
                <a:latin typeface="Calibri"/>
                <a:ea typeface="Calibri"/>
                <a:cs typeface="Calibri"/>
                <a:sym typeface="Calibri"/>
              </a:rPr>
              <a:t>Η </a:t>
            </a:r>
            <a:r>
              <a:rPr lang="el-GR" sz="4000" b="1" dirty="0">
                <a:solidFill>
                  <a:schemeClr val="dk1"/>
                </a:solidFill>
                <a:latin typeface="Calibri"/>
                <a:ea typeface="Calibri"/>
                <a:cs typeface="Calibri"/>
                <a:sym typeface="Calibri"/>
              </a:rPr>
              <a:t>Οικονομία</a:t>
            </a:r>
            <a:r>
              <a:rPr lang="el-GR" sz="4000" dirty="0">
                <a:solidFill>
                  <a:schemeClr val="dk1"/>
                </a:solidFill>
                <a:latin typeface="Calibri"/>
                <a:ea typeface="Calibri"/>
                <a:cs typeface="Calibri"/>
                <a:sym typeface="Calibri"/>
              </a:rPr>
              <a:t>, το </a:t>
            </a:r>
            <a:r>
              <a:rPr lang="el-GR" sz="4000" b="1" dirty="0">
                <a:solidFill>
                  <a:schemeClr val="dk1"/>
                </a:solidFill>
                <a:latin typeface="Calibri"/>
                <a:ea typeface="Calibri"/>
                <a:cs typeface="Calibri"/>
                <a:sym typeface="Calibri"/>
              </a:rPr>
              <a:t>Περιβάλλον</a:t>
            </a:r>
            <a:r>
              <a:rPr lang="el-GR" sz="4000" dirty="0">
                <a:solidFill>
                  <a:schemeClr val="dk1"/>
                </a:solidFill>
                <a:latin typeface="Calibri"/>
                <a:ea typeface="Calibri"/>
                <a:cs typeface="Calibri"/>
                <a:sym typeface="Calibri"/>
              </a:rPr>
              <a:t> και η </a:t>
            </a:r>
            <a:r>
              <a:rPr lang="el-GR" sz="4000" b="1" dirty="0">
                <a:solidFill>
                  <a:schemeClr val="dk1"/>
                </a:solidFill>
                <a:latin typeface="Calibri"/>
                <a:ea typeface="Calibri"/>
                <a:cs typeface="Calibri"/>
                <a:sym typeface="Calibri"/>
              </a:rPr>
              <a:t>Κοινωνία</a:t>
            </a:r>
            <a:r>
              <a:rPr lang="el-GR" sz="4000" dirty="0">
                <a:solidFill>
                  <a:schemeClr val="dk1"/>
                </a:solidFill>
                <a:latin typeface="Calibri"/>
                <a:ea typeface="Calibri"/>
                <a:cs typeface="Calibri"/>
                <a:sym typeface="Calibri"/>
              </a:rPr>
              <a:t> είναι οι τρεις πυλώνες που </a:t>
            </a:r>
            <a:r>
              <a:rPr lang="el-GR" sz="4000" dirty="0" err="1">
                <a:solidFill>
                  <a:schemeClr val="dk1"/>
                </a:solidFill>
                <a:latin typeface="Calibri"/>
                <a:ea typeface="Calibri"/>
                <a:cs typeface="Calibri"/>
                <a:sym typeface="Calibri"/>
              </a:rPr>
              <a:t>αλληλεπιδρούν</a:t>
            </a:r>
            <a:r>
              <a:rPr lang="el-GR" sz="4000" dirty="0">
                <a:solidFill>
                  <a:schemeClr val="dk1"/>
                </a:solidFill>
                <a:latin typeface="Calibri"/>
                <a:ea typeface="Calibri"/>
                <a:cs typeface="Calibri"/>
                <a:sym typeface="Calibri"/>
              </a:rPr>
              <a:t> σε διεθνές, περιφερειακό, εθνικό, τοπικό και οικιακό επίπεδο.</a:t>
            </a:r>
            <a:endParaRPr sz="4000" dirty="0">
              <a:solidFill>
                <a:schemeClr val="dk1"/>
              </a:solidFill>
              <a:latin typeface="Calibri"/>
              <a:ea typeface="Calibri"/>
              <a:cs typeface="Calibri"/>
              <a:sym typeface="Calibri"/>
            </a:endParaRPr>
          </a:p>
        </p:txBody>
      </p:sp>
      <p:pic>
        <p:nvPicPr>
          <p:cNvPr id="5" name="Google Shape;225;p8" descr="Image result for κοινωνία οικονομία πολιτική αειφορία"/>
          <p:cNvPicPr preferRelativeResize="0"/>
          <p:nvPr/>
        </p:nvPicPr>
        <p:blipFill rotWithShape="1">
          <a:blip r:embed="rId2">
            <a:alphaModFix/>
          </a:blip>
          <a:srcRect/>
          <a:stretch/>
        </p:blipFill>
        <p:spPr>
          <a:xfrm>
            <a:off x="6374467" y="1190548"/>
            <a:ext cx="4993364" cy="4943552"/>
          </a:xfrm>
          <a:prstGeom prst="rect">
            <a:avLst/>
          </a:prstGeom>
          <a:noFill/>
          <a:ln>
            <a:noFill/>
          </a:ln>
        </p:spPr>
      </p:pic>
    </p:spTree>
    <p:extLst>
      <p:ext uri="{BB962C8B-B14F-4D97-AF65-F5344CB8AC3E}">
        <p14:creationId xmlns:p14="http://schemas.microsoft.com/office/powerpoint/2010/main" val="1431065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32;p9"/>
          <p:cNvSpPr>
            <a:spLocks noGrp="1"/>
          </p:cNvSpPr>
          <p:nvPr>
            <p:ph idx="1"/>
          </p:nvPr>
        </p:nvSpPr>
        <p:spPr>
          <a:xfrm>
            <a:off x="220133" y="322264"/>
            <a:ext cx="9904941" cy="532449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l-GR" sz="3200" b="1" dirty="0">
                <a:solidFill>
                  <a:schemeClr val="dk1"/>
                </a:solidFill>
                <a:latin typeface="Calibri"/>
                <a:ea typeface="Calibri"/>
                <a:cs typeface="Calibri"/>
                <a:sym typeface="Calibri"/>
              </a:rPr>
              <a:t>Διεθνές ενδιαφέρον για την </a:t>
            </a:r>
            <a:r>
              <a:rPr lang="el-GR" sz="3200" b="1" dirty="0" err="1">
                <a:solidFill>
                  <a:schemeClr val="dk1"/>
                </a:solidFill>
                <a:latin typeface="Calibri"/>
                <a:ea typeface="Calibri"/>
                <a:cs typeface="Calibri"/>
                <a:sym typeface="Calibri"/>
              </a:rPr>
              <a:t>Αειφορία</a:t>
            </a:r>
            <a:endParaRPr sz="3200" b="1" dirty="0">
              <a:solidFill>
                <a:schemeClr val="dk1"/>
              </a:solidFill>
              <a:latin typeface="Calibri"/>
              <a:ea typeface="Calibri"/>
              <a:cs typeface="Calibri"/>
              <a:sym typeface="Calibri"/>
            </a:endParaRPr>
          </a:p>
          <a:p>
            <a:pPr marL="0" marR="0" lvl="0" indent="-152400" algn="l" rtl="0">
              <a:spcBef>
                <a:spcPts val="0"/>
              </a:spcBef>
              <a:spcAft>
                <a:spcPts val="0"/>
              </a:spcAft>
              <a:buClr>
                <a:schemeClr val="dk1"/>
              </a:buClr>
              <a:buSzPts val="2400"/>
              <a:buFont typeface="Noto Sans Symbols"/>
              <a:buChar char="⮚"/>
            </a:pPr>
            <a:r>
              <a:rPr lang="el-GR" sz="2800" dirty="0">
                <a:solidFill>
                  <a:schemeClr val="dk1"/>
                </a:solidFill>
                <a:latin typeface="Calibri"/>
                <a:ea typeface="Calibri"/>
                <a:cs typeface="Calibri"/>
                <a:sym typeface="Calibri"/>
              </a:rPr>
              <a:t>Οι διεθνείς πολιτικοί και οικονομικοί οργανισμοί </a:t>
            </a:r>
            <a:r>
              <a:rPr lang="el-GR" sz="2000" b="1" dirty="0">
                <a:solidFill>
                  <a:schemeClr val="dk1"/>
                </a:solidFill>
                <a:latin typeface="Calibri"/>
                <a:ea typeface="Calibri"/>
                <a:cs typeface="Calibri"/>
                <a:sym typeface="Calibri"/>
              </a:rPr>
              <a:t>(ΟΗΕ, ΟΟΣΑ, Παγκόσμια Τράπεζα, ΗΠΑ, ΕΕ)</a:t>
            </a:r>
            <a:r>
              <a:rPr lang="el-GR" sz="2800" dirty="0">
                <a:solidFill>
                  <a:schemeClr val="dk1"/>
                </a:solidFill>
                <a:latin typeface="Calibri"/>
                <a:ea typeface="Calibri"/>
                <a:cs typeface="Calibri"/>
                <a:sym typeface="Calibri"/>
              </a:rPr>
              <a:t> παίζουν σημαντικό ρόλο στην ανάδειξή της</a:t>
            </a:r>
            <a:endParaRPr sz="2000" dirty="0"/>
          </a:p>
          <a:p>
            <a:pPr marL="0" marR="0" lvl="0" indent="-152400" algn="l" rtl="0">
              <a:spcBef>
                <a:spcPts val="0"/>
              </a:spcBef>
              <a:spcAft>
                <a:spcPts val="0"/>
              </a:spcAft>
              <a:buClr>
                <a:schemeClr val="dk1"/>
              </a:buClr>
              <a:buSzPts val="2400"/>
              <a:buFont typeface="Noto Sans Symbols"/>
              <a:buChar char="⮚"/>
            </a:pPr>
            <a:r>
              <a:rPr lang="el-GR" sz="2800" dirty="0">
                <a:solidFill>
                  <a:schemeClr val="dk1"/>
                </a:solidFill>
                <a:latin typeface="Calibri"/>
                <a:ea typeface="Calibri"/>
                <a:cs typeface="Calibri"/>
                <a:sym typeface="Calibri"/>
              </a:rPr>
              <a:t>Η Αειφόρος Ανάπτυξη κυριαρχεί σταδιακά στον χώρο της κοινωνίας και της πολιτικής</a:t>
            </a:r>
            <a:endParaRPr sz="2000" dirty="0"/>
          </a:p>
          <a:p>
            <a:pPr marL="0" marR="0" lvl="0" indent="-152400" algn="l" rtl="0">
              <a:spcBef>
                <a:spcPts val="0"/>
              </a:spcBef>
              <a:spcAft>
                <a:spcPts val="0"/>
              </a:spcAft>
              <a:buClr>
                <a:schemeClr val="dk1"/>
              </a:buClr>
              <a:buSzPts val="2400"/>
              <a:buFont typeface="Noto Sans Symbols"/>
              <a:buChar char="⮚"/>
            </a:pPr>
            <a:r>
              <a:rPr lang="el-GR" sz="2800" dirty="0">
                <a:solidFill>
                  <a:schemeClr val="dk1"/>
                </a:solidFill>
                <a:latin typeface="Calibri"/>
                <a:ea typeface="Calibri"/>
                <a:cs typeface="Calibri"/>
                <a:sym typeface="Calibri"/>
              </a:rPr>
              <a:t>Προβάλλεται σε διεθνές επίπεδο ως η πιο σημαντική προοπτική για το μέλλον της ανθρωπότητας </a:t>
            </a:r>
            <a:endParaRPr sz="2000" dirty="0"/>
          </a:p>
          <a:p>
            <a:pPr marL="0" marR="0" lvl="0" indent="-152400" algn="l" rtl="0">
              <a:spcBef>
                <a:spcPts val="0"/>
              </a:spcBef>
              <a:spcAft>
                <a:spcPts val="0"/>
              </a:spcAft>
              <a:buClr>
                <a:schemeClr val="dk1"/>
              </a:buClr>
              <a:buSzPts val="2400"/>
              <a:buFont typeface="Noto Sans Symbols"/>
              <a:buChar char="⮚"/>
            </a:pPr>
            <a:r>
              <a:rPr lang="el-GR" sz="2800" dirty="0">
                <a:solidFill>
                  <a:schemeClr val="dk1"/>
                </a:solidFill>
                <a:latin typeface="Calibri"/>
                <a:ea typeface="Calibri"/>
                <a:cs typeface="Calibri"/>
                <a:sym typeface="Calibri"/>
              </a:rPr>
              <a:t>Προωθείται ως η κατάλληλη λύση για την επίλυση των περιφερειακών και τοπικών προβλημάτων στις αναπτυσσόμενες χώρες (π.χ. ασθένειες, πολιτική αστάθεια), αλλά και στις ανεπτυγμένες (π.χ. ρύπανση, ανεξέλεγκτη επέκταση των πόλεων)</a:t>
            </a:r>
          </a:p>
          <a:p>
            <a:pPr marL="0" marR="0" lvl="0" indent="-152400" algn="l" rtl="0">
              <a:spcBef>
                <a:spcPts val="0"/>
              </a:spcBef>
              <a:spcAft>
                <a:spcPts val="0"/>
              </a:spcAft>
              <a:buClr>
                <a:schemeClr val="dk1"/>
              </a:buClr>
              <a:buSzPts val="2400"/>
              <a:buFont typeface="Noto Sans Symbols"/>
              <a:buChar char="⮚"/>
            </a:pPr>
            <a:r>
              <a:rPr lang="el-GR" sz="2800" dirty="0">
                <a:solidFill>
                  <a:schemeClr val="dk1"/>
                </a:solidFill>
                <a:latin typeface="Calibri"/>
                <a:ea typeface="Calibri"/>
                <a:cs typeface="Calibri"/>
                <a:sym typeface="Calibri"/>
              </a:rPr>
              <a:t>Τριάντα χρόνια μετά, δεν υπήρξε σημαντική πρόοδος</a:t>
            </a:r>
            <a:endParaRPr sz="20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34894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38;p10"/>
          <p:cNvSpPr>
            <a:spLocks noGrp="1"/>
          </p:cNvSpPr>
          <p:nvPr>
            <p:ph idx="1"/>
          </p:nvPr>
        </p:nvSpPr>
        <p:spPr>
          <a:xfrm>
            <a:off x="467784" y="188914"/>
            <a:ext cx="8485716" cy="74850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l-GR" sz="2800" b="1" dirty="0">
                <a:solidFill>
                  <a:schemeClr val="dk1"/>
                </a:solidFill>
                <a:latin typeface="Calibri"/>
                <a:ea typeface="Calibri"/>
                <a:cs typeface="Calibri"/>
                <a:sym typeface="Calibri"/>
              </a:rPr>
              <a:t>Σημαντικές ημερομηνίες </a:t>
            </a:r>
          </a:p>
          <a:p>
            <a:pPr marL="0" marR="0" lvl="0" indent="0" algn="ctr" rtl="0">
              <a:spcBef>
                <a:spcPts val="0"/>
              </a:spcBef>
              <a:spcAft>
                <a:spcPts val="0"/>
              </a:spcAft>
              <a:buNone/>
            </a:pPr>
            <a:r>
              <a:rPr lang="el-GR" sz="2800" i="1" dirty="0">
                <a:solidFill>
                  <a:schemeClr val="dk1"/>
                </a:solidFill>
                <a:latin typeface="Calibri"/>
                <a:ea typeface="Calibri"/>
                <a:cs typeface="Calibri"/>
                <a:sym typeface="Calibri"/>
              </a:rPr>
              <a:t>(όλες μετά τον Β’ Παγκόσμιο-τυχαίο; …)</a:t>
            </a:r>
            <a:endParaRPr i="1" dirty="0"/>
          </a:p>
          <a:p>
            <a:pPr marL="0" marR="0" lvl="0" indent="0" algn="ctr" rtl="0">
              <a:spcBef>
                <a:spcPts val="0"/>
              </a:spcBef>
              <a:spcAft>
                <a:spcPts val="0"/>
              </a:spcAft>
              <a:buNone/>
            </a:pPr>
            <a:endParaRPr sz="2400" b="1" dirty="0">
              <a:solidFill>
                <a:schemeClr val="dk1"/>
              </a:solidFill>
              <a:latin typeface="Calibri"/>
              <a:ea typeface="Calibri"/>
              <a:cs typeface="Calibri"/>
              <a:sym typeface="Calibri"/>
            </a:endParaRPr>
          </a:p>
          <a:p>
            <a:pPr marL="0" marR="0" lvl="0" indent="-152400" algn="l" rtl="0">
              <a:spcBef>
                <a:spcPts val="0"/>
              </a:spcBef>
              <a:spcAft>
                <a:spcPts val="0"/>
              </a:spcAft>
              <a:buClr>
                <a:schemeClr val="dk1"/>
              </a:buClr>
              <a:buSzPts val="2400"/>
              <a:buFont typeface="Arial"/>
              <a:buChar char="•"/>
            </a:pPr>
            <a:r>
              <a:rPr lang="el-GR" sz="2800" dirty="0">
                <a:solidFill>
                  <a:schemeClr val="dk1"/>
                </a:solidFill>
                <a:latin typeface="Calibri"/>
                <a:ea typeface="Calibri"/>
                <a:cs typeface="Calibri"/>
                <a:sym typeface="Calibri"/>
              </a:rPr>
              <a:t> </a:t>
            </a:r>
            <a:r>
              <a:rPr lang="el-GR" sz="2800" b="1" dirty="0">
                <a:solidFill>
                  <a:schemeClr val="dk1"/>
                </a:solidFill>
                <a:latin typeface="Calibri"/>
                <a:ea typeface="Calibri"/>
                <a:cs typeface="Calibri"/>
                <a:sym typeface="Calibri"/>
              </a:rPr>
              <a:t>1987</a:t>
            </a:r>
            <a:r>
              <a:rPr lang="el-GR" sz="2800" dirty="0">
                <a:solidFill>
                  <a:schemeClr val="dk1"/>
                </a:solidFill>
                <a:latin typeface="Calibri"/>
                <a:ea typeface="Calibri"/>
                <a:cs typeface="Calibri"/>
                <a:sym typeface="Calibri"/>
              </a:rPr>
              <a:t> - Έκθεση της Παγκόσμιας Επιτροπής για το Περιβάλλον και την Ανάπτυξη (WCED): </a:t>
            </a:r>
            <a:r>
              <a:rPr lang="el-GR" sz="2800" i="1" dirty="0">
                <a:solidFill>
                  <a:schemeClr val="dk1"/>
                </a:solidFill>
                <a:latin typeface="Calibri"/>
                <a:ea typeface="Calibri"/>
                <a:cs typeface="Calibri"/>
                <a:sym typeface="Calibri"/>
              </a:rPr>
              <a:t>Το κοινό μας μέλλον </a:t>
            </a:r>
            <a:r>
              <a:rPr lang="el-GR" sz="2800" dirty="0">
                <a:solidFill>
                  <a:schemeClr val="dk1"/>
                </a:solidFill>
                <a:latin typeface="Calibri"/>
                <a:ea typeface="Calibri"/>
                <a:cs typeface="Calibri"/>
                <a:sym typeface="Calibri"/>
              </a:rPr>
              <a:t>(Αναφορά </a:t>
            </a:r>
            <a:r>
              <a:rPr lang="el-GR" sz="2800" dirty="0" err="1">
                <a:solidFill>
                  <a:schemeClr val="dk1"/>
                </a:solidFill>
                <a:latin typeface="Calibri"/>
                <a:ea typeface="Calibri"/>
                <a:cs typeface="Calibri"/>
                <a:sym typeface="Calibri"/>
              </a:rPr>
              <a:t>Brundtland</a:t>
            </a:r>
            <a:r>
              <a:rPr lang="el-GR" sz="2800" dirty="0">
                <a:solidFill>
                  <a:schemeClr val="dk1"/>
                </a:solidFill>
                <a:latin typeface="Calibri"/>
                <a:ea typeface="Calibri"/>
                <a:cs typeface="Calibri"/>
                <a:sym typeface="Calibri"/>
              </a:rPr>
              <a:t>)</a:t>
            </a:r>
            <a:endParaRPr sz="2000" dirty="0"/>
          </a:p>
          <a:p>
            <a:pPr marL="0" marR="0" lvl="0" indent="-152400" algn="l" rtl="0">
              <a:spcBef>
                <a:spcPts val="0"/>
              </a:spcBef>
              <a:spcAft>
                <a:spcPts val="0"/>
              </a:spcAft>
              <a:buClr>
                <a:schemeClr val="dk1"/>
              </a:buClr>
              <a:buSzPts val="2400"/>
              <a:buFont typeface="Arial"/>
              <a:buChar char="•"/>
            </a:pPr>
            <a:r>
              <a:rPr lang="el-GR" sz="2800" dirty="0">
                <a:solidFill>
                  <a:schemeClr val="dk1"/>
                </a:solidFill>
                <a:latin typeface="Calibri"/>
                <a:ea typeface="Calibri"/>
                <a:cs typeface="Calibri"/>
                <a:sym typeface="Calibri"/>
              </a:rPr>
              <a:t> </a:t>
            </a:r>
            <a:r>
              <a:rPr lang="el-GR" sz="2800" b="1" dirty="0">
                <a:solidFill>
                  <a:schemeClr val="dk1"/>
                </a:solidFill>
                <a:latin typeface="Calibri"/>
                <a:ea typeface="Calibri"/>
                <a:cs typeface="Calibri"/>
                <a:sym typeface="Calibri"/>
              </a:rPr>
              <a:t>1992</a:t>
            </a:r>
            <a:r>
              <a:rPr lang="el-GR" sz="2800" dirty="0">
                <a:solidFill>
                  <a:schemeClr val="dk1"/>
                </a:solidFill>
                <a:latin typeface="Calibri"/>
                <a:ea typeface="Calibri"/>
                <a:cs typeface="Calibri"/>
                <a:sym typeface="Calibri"/>
              </a:rPr>
              <a:t> – Διεθνής Διάσκεψη στο Ρίο ντε </a:t>
            </a:r>
            <a:r>
              <a:rPr lang="el-GR" sz="2800" dirty="0" err="1">
                <a:solidFill>
                  <a:schemeClr val="dk1"/>
                </a:solidFill>
                <a:latin typeface="Calibri"/>
                <a:ea typeface="Calibri"/>
                <a:cs typeface="Calibri"/>
                <a:sym typeface="Calibri"/>
              </a:rPr>
              <a:t>Τζανέιρο</a:t>
            </a:r>
            <a:r>
              <a:rPr lang="el-GR" sz="2800" dirty="0">
                <a:solidFill>
                  <a:schemeClr val="dk1"/>
                </a:solidFill>
                <a:latin typeface="Calibri"/>
                <a:ea typeface="Calibri"/>
                <a:cs typeface="Calibri"/>
                <a:sym typeface="Calibri"/>
              </a:rPr>
              <a:t> (Βραζιλία)</a:t>
            </a:r>
            <a:endParaRPr sz="2800" dirty="0">
              <a:solidFill>
                <a:schemeClr val="dk1"/>
              </a:solidFill>
              <a:latin typeface="Calibri"/>
              <a:ea typeface="Calibri"/>
              <a:cs typeface="Calibri"/>
              <a:sym typeface="Calibri"/>
            </a:endParaRPr>
          </a:p>
          <a:p>
            <a:pPr marL="0" marR="0" lvl="0" indent="-152400" algn="l" rtl="0">
              <a:spcBef>
                <a:spcPts val="0"/>
              </a:spcBef>
              <a:spcAft>
                <a:spcPts val="0"/>
              </a:spcAft>
              <a:buClr>
                <a:schemeClr val="dk1"/>
              </a:buClr>
              <a:buSzPts val="2400"/>
              <a:buFont typeface="Arial"/>
              <a:buChar char="•"/>
            </a:pPr>
            <a:r>
              <a:rPr lang="el-GR" sz="2800" dirty="0">
                <a:solidFill>
                  <a:schemeClr val="dk1"/>
                </a:solidFill>
                <a:latin typeface="Calibri"/>
                <a:ea typeface="Calibri"/>
                <a:cs typeface="Calibri"/>
                <a:sym typeface="Calibri"/>
              </a:rPr>
              <a:t> </a:t>
            </a:r>
            <a:r>
              <a:rPr lang="el-GR" sz="2800" b="1" dirty="0">
                <a:solidFill>
                  <a:schemeClr val="dk1"/>
                </a:solidFill>
                <a:latin typeface="Calibri"/>
                <a:ea typeface="Calibri"/>
                <a:cs typeface="Calibri"/>
                <a:sym typeface="Calibri"/>
              </a:rPr>
              <a:t>1997</a:t>
            </a:r>
            <a:r>
              <a:rPr lang="el-GR" sz="2800" dirty="0">
                <a:solidFill>
                  <a:schemeClr val="dk1"/>
                </a:solidFill>
                <a:latin typeface="Calibri"/>
                <a:ea typeface="Calibri"/>
                <a:cs typeface="Calibri"/>
                <a:sym typeface="Calibri"/>
              </a:rPr>
              <a:t> – Διεθνής Διάσκεψη στη Θεσσαλονίκη</a:t>
            </a:r>
            <a:endParaRPr sz="2000" dirty="0"/>
          </a:p>
          <a:p>
            <a:pPr marL="0" marR="0" lvl="0" indent="-152400" algn="l" rtl="0">
              <a:spcBef>
                <a:spcPts val="0"/>
              </a:spcBef>
              <a:spcAft>
                <a:spcPts val="0"/>
              </a:spcAft>
              <a:buClr>
                <a:schemeClr val="dk1"/>
              </a:buClr>
              <a:buSzPts val="2400"/>
              <a:buFont typeface="Arial"/>
              <a:buChar char="•"/>
            </a:pPr>
            <a:r>
              <a:rPr lang="el-GR" sz="2800" dirty="0">
                <a:solidFill>
                  <a:schemeClr val="dk1"/>
                </a:solidFill>
                <a:latin typeface="Calibri"/>
                <a:ea typeface="Calibri"/>
                <a:cs typeface="Calibri"/>
                <a:sym typeface="Calibri"/>
              </a:rPr>
              <a:t> </a:t>
            </a:r>
            <a:r>
              <a:rPr lang="el-GR" sz="2800" b="1" dirty="0">
                <a:solidFill>
                  <a:schemeClr val="dk1"/>
                </a:solidFill>
                <a:latin typeface="Calibri"/>
                <a:ea typeface="Calibri"/>
                <a:cs typeface="Calibri"/>
                <a:sym typeface="Calibri"/>
              </a:rPr>
              <a:t>2002 </a:t>
            </a:r>
            <a:r>
              <a:rPr lang="el-GR" sz="2800" dirty="0">
                <a:solidFill>
                  <a:schemeClr val="dk1"/>
                </a:solidFill>
                <a:latin typeface="Calibri"/>
                <a:ea typeface="Calibri"/>
                <a:cs typeface="Calibri"/>
                <a:sym typeface="Calibri"/>
              </a:rPr>
              <a:t>-  Διεθνής Διάσκεψη στο Γιοχάνεσμπουργκ  </a:t>
            </a:r>
            <a:endParaRPr sz="2000" dirty="0"/>
          </a:p>
          <a:p>
            <a:pPr marL="0" marR="0" lvl="0" indent="-152400" algn="l" rtl="0">
              <a:lnSpc>
                <a:spcPct val="80000"/>
              </a:lnSpc>
              <a:spcBef>
                <a:spcPts val="0"/>
              </a:spcBef>
              <a:spcAft>
                <a:spcPts val="0"/>
              </a:spcAft>
              <a:buClr>
                <a:schemeClr val="dk1"/>
              </a:buClr>
              <a:buSzPts val="2400"/>
              <a:buFont typeface="Arial"/>
              <a:buChar char="•"/>
            </a:pPr>
            <a:r>
              <a:rPr lang="el-GR" sz="2800" dirty="0">
                <a:solidFill>
                  <a:schemeClr val="dk1"/>
                </a:solidFill>
                <a:latin typeface="Calibri"/>
                <a:ea typeface="Calibri"/>
                <a:cs typeface="Calibri"/>
                <a:sym typeface="Calibri"/>
              </a:rPr>
              <a:t> </a:t>
            </a:r>
            <a:r>
              <a:rPr lang="el-GR" sz="2800" b="1" dirty="0">
                <a:solidFill>
                  <a:schemeClr val="dk1"/>
                </a:solidFill>
                <a:latin typeface="Calibri"/>
                <a:ea typeface="Calibri"/>
                <a:cs typeface="Calibri"/>
                <a:sym typeface="Calibri"/>
              </a:rPr>
              <a:t>2005</a:t>
            </a:r>
            <a:r>
              <a:rPr lang="el-GR" sz="2800" dirty="0">
                <a:solidFill>
                  <a:schemeClr val="dk1"/>
                </a:solidFill>
                <a:latin typeface="Calibri"/>
                <a:ea typeface="Calibri"/>
                <a:cs typeface="Calibri"/>
                <a:sym typeface="Calibri"/>
              </a:rPr>
              <a:t> - Κήρυξη από τη Γενική Συνέλευση του ΟΗΕ της δεκαετίας 2005 – 2014 ως «Δεκαετίας της Εκπαίδευσης για την Αειφόρο Ανάπτυξη»</a:t>
            </a:r>
            <a:endParaRPr sz="2000" dirty="0"/>
          </a:p>
          <a:p>
            <a:pPr marL="0" marR="0" lvl="0" indent="-152400" algn="l" rtl="0">
              <a:lnSpc>
                <a:spcPct val="80000"/>
              </a:lnSpc>
              <a:spcBef>
                <a:spcPts val="0"/>
              </a:spcBef>
              <a:spcAft>
                <a:spcPts val="0"/>
              </a:spcAft>
              <a:buClr>
                <a:schemeClr val="dk1"/>
              </a:buClr>
              <a:buSzPts val="2400"/>
              <a:buFont typeface="Arial"/>
              <a:buChar char="•"/>
            </a:pPr>
            <a:r>
              <a:rPr lang="el-GR" sz="2800" dirty="0">
                <a:solidFill>
                  <a:schemeClr val="dk1"/>
                </a:solidFill>
                <a:latin typeface="Calibri"/>
                <a:ea typeface="Calibri"/>
                <a:cs typeface="Calibri"/>
                <a:sym typeface="Calibri"/>
              </a:rPr>
              <a:t> </a:t>
            </a:r>
            <a:r>
              <a:rPr lang="el-GR" sz="2800" b="1" dirty="0">
                <a:solidFill>
                  <a:schemeClr val="dk1"/>
                </a:solidFill>
                <a:latin typeface="Calibri"/>
                <a:ea typeface="Calibri"/>
                <a:cs typeface="Calibri"/>
                <a:sym typeface="Calibri"/>
              </a:rPr>
              <a:t>2016</a:t>
            </a:r>
            <a:r>
              <a:rPr lang="el-GR" sz="2800" dirty="0">
                <a:solidFill>
                  <a:schemeClr val="dk1"/>
                </a:solidFill>
                <a:latin typeface="Calibri"/>
                <a:ea typeface="Calibri"/>
                <a:cs typeface="Calibri"/>
                <a:sym typeface="Calibri"/>
              </a:rPr>
              <a:t> – Ατζέντα 2030, Δεκαεπτά (17) Παγκόσμιοι Στόχοι για τη Αειφόρο Ανάπτυξη (</a:t>
            </a:r>
            <a:r>
              <a:rPr lang="el-GR" sz="2800" dirty="0" err="1">
                <a:solidFill>
                  <a:schemeClr val="dk1"/>
                </a:solidFill>
                <a:latin typeface="Calibri"/>
                <a:ea typeface="Calibri"/>
                <a:cs typeface="Calibri"/>
                <a:sym typeface="Calibri"/>
              </a:rPr>
              <a:t>Sustainable</a:t>
            </a:r>
            <a:r>
              <a:rPr lang="el-GR" sz="2800" dirty="0">
                <a:solidFill>
                  <a:schemeClr val="dk1"/>
                </a:solidFill>
                <a:latin typeface="Calibri"/>
                <a:ea typeface="Calibri"/>
                <a:cs typeface="Calibri"/>
                <a:sym typeface="Calibri"/>
              </a:rPr>
              <a:t> Development </a:t>
            </a:r>
            <a:r>
              <a:rPr lang="el-GR" sz="2800" dirty="0" err="1">
                <a:solidFill>
                  <a:schemeClr val="dk1"/>
                </a:solidFill>
                <a:latin typeface="Calibri"/>
                <a:ea typeface="Calibri"/>
                <a:cs typeface="Calibri"/>
                <a:sym typeface="Calibri"/>
              </a:rPr>
              <a:t>Goals</a:t>
            </a:r>
            <a:r>
              <a:rPr lang="el-GR" sz="2800" dirty="0">
                <a:solidFill>
                  <a:schemeClr val="dk1"/>
                </a:solidFill>
                <a:latin typeface="Calibri"/>
                <a:ea typeface="Calibri"/>
                <a:cs typeface="Calibri"/>
                <a:sym typeface="Calibri"/>
              </a:rPr>
              <a:t> – </a:t>
            </a:r>
            <a:r>
              <a:rPr lang="el-GR" sz="2800" dirty="0" err="1">
                <a:solidFill>
                  <a:schemeClr val="dk1"/>
                </a:solidFill>
                <a:latin typeface="Calibri"/>
                <a:ea typeface="Calibri"/>
                <a:cs typeface="Calibri"/>
                <a:sym typeface="Calibri"/>
              </a:rPr>
              <a:t>SDGs</a:t>
            </a:r>
            <a:r>
              <a:rPr lang="el-GR" sz="2800" dirty="0">
                <a:solidFill>
                  <a:schemeClr val="dk1"/>
                </a:solidFill>
                <a:latin typeface="Calibri"/>
                <a:ea typeface="Calibri"/>
                <a:cs typeface="Calibri"/>
                <a:sym typeface="Calibri"/>
              </a:rPr>
              <a:t>)</a:t>
            </a:r>
            <a:endParaRPr dirty="0"/>
          </a:p>
          <a:p>
            <a:pPr marL="0" marR="0" lvl="0" indent="0" algn="l" rtl="0">
              <a:spcBef>
                <a:spcPts val="0"/>
              </a:spcBef>
              <a:spcAft>
                <a:spcPts val="0"/>
              </a:spcAft>
              <a:buNone/>
            </a:pPr>
            <a:r>
              <a:rPr lang="el-GR" sz="1600" dirty="0">
                <a:solidFill>
                  <a:schemeClr val="dk1"/>
                </a:solidFill>
                <a:latin typeface="Calibri"/>
                <a:ea typeface="Calibri"/>
                <a:cs typeface="Calibri"/>
                <a:sym typeface="Calibri"/>
              </a:rPr>
              <a:t> </a:t>
            </a:r>
            <a:endParaRPr dirty="0"/>
          </a:p>
          <a:p>
            <a:pPr marL="0" marR="0" lvl="0" indent="0" algn="l" rtl="0">
              <a:spcBef>
                <a:spcPts val="0"/>
              </a:spcBef>
              <a:spcAft>
                <a:spcPts val="0"/>
              </a:spcAft>
              <a:buClr>
                <a:schemeClr val="dk1"/>
              </a:buClr>
              <a:buSzPts val="1800"/>
              <a:buFont typeface="Arial"/>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8889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50;p12"/>
          <p:cNvSpPr>
            <a:spLocks noGrp="1"/>
          </p:cNvSpPr>
          <p:nvPr>
            <p:ph idx="1"/>
          </p:nvPr>
        </p:nvSpPr>
        <p:spPr>
          <a:xfrm>
            <a:off x="353483" y="0"/>
            <a:ext cx="9352492" cy="72634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l-GR" sz="2800" b="1" u="sng" dirty="0">
                <a:solidFill>
                  <a:schemeClr val="dk1"/>
                </a:solidFill>
                <a:latin typeface="Calibri"/>
                <a:ea typeface="Calibri"/>
                <a:cs typeface="Calibri"/>
                <a:sym typeface="Calibri"/>
              </a:rPr>
              <a:t>Οι έννοιες της </a:t>
            </a:r>
            <a:r>
              <a:rPr lang="el-GR" sz="2800" b="1" u="sng" dirty="0" err="1">
                <a:solidFill>
                  <a:schemeClr val="dk1"/>
                </a:solidFill>
                <a:latin typeface="Calibri"/>
                <a:ea typeface="Calibri"/>
                <a:cs typeface="Calibri"/>
                <a:sym typeface="Calibri"/>
              </a:rPr>
              <a:t>Αειφορίας</a:t>
            </a:r>
            <a:r>
              <a:rPr lang="el-GR" sz="2800" b="1" u="sng" dirty="0">
                <a:solidFill>
                  <a:schemeClr val="dk1"/>
                </a:solidFill>
                <a:latin typeface="Calibri"/>
                <a:ea typeface="Calibri"/>
                <a:cs typeface="Calibri"/>
                <a:sym typeface="Calibri"/>
              </a:rPr>
              <a:t> και της Αειφόρου Ανάπτυξης</a:t>
            </a:r>
            <a:endParaRPr sz="1400" u="sng" dirty="0"/>
          </a:p>
          <a:p>
            <a:pPr marL="0" marR="0" lvl="0" indent="-127000" algn="l" rtl="0">
              <a:spcBef>
                <a:spcPts val="0"/>
              </a:spcBef>
              <a:spcAft>
                <a:spcPts val="0"/>
              </a:spcAft>
              <a:buClr>
                <a:schemeClr val="dk1"/>
              </a:buClr>
              <a:buSzPts val="2000"/>
              <a:buFont typeface="Noto Sans Symbols"/>
              <a:buChar char="❖"/>
            </a:pPr>
            <a:r>
              <a:rPr lang="el-GR" sz="2400" dirty="0">
                <a:solidFill>
                  <a:schemeClr val="dk1"/>
                </a:solidFill>
                <a:latin typeface="Calibri"/>
                <a:ea typeface="Calibri"/>
                <a:cs typeface="Calibri"/>
                <a:sym typeface="Calibri"/>
              </a:rPr>
              <a:t> </a:t>
            </a:r>
            <a:r>
              <a:rPr lang="el-GR" sz="2800" b="1" dirty="0">
                <a:solidFill>
                  <a:schemeClr val="dk1"/>
                </a:solidFill>
                <a:latin typeface="Calibri"/>
                <a:ea typeface="Calibri"/>
                <a:cs typeface="Calibri"/>
                <a:sym typeface="Calibri"/>
              </a:rPr>
              <a:t>Η </a:t>
            </a:r>
            <a:r>
              <a:rPr lang="el-GR" sz="2800" b="1" dirty="0" err="1">
                <a:solidFill>
                  <a:schemeClr val="dk1"/>
                </a:solidFill>
                <a:latin typeface="Calibri"/>
                <a:ea typeface="Calibri"/>
                <a:cs typeface="Calibri"/>
                <a:sym typeface="Calibri"/>
              </a:rPr>
              <a:t>Αειφορία</a:t>
            </a:r>
            <a:r>
              <a:rPr lang="el-GR" sz="2800" b="1" dirty="0">
                <a:solidFill>
                  <a:schemeClr val="dk1"/>
                </a:solidFill>
                <a:latin typeface="Calibri"/>
                <a:ea typeface="Calibri"/>
                <a:cs typeface="Calibri"/>
                <a:sym typeface="Calibri"/>
              </a:rPr>
              <a:t> </a:t>
            </a:r>
            <a:r>
              <a:rPr lang="el-GR" sz="2400" dirty="0">
                <a:solidFill>
                  <a:schemeClr val="dk1"/>
                </a:solidFill>
                <a:latin typeface="Calibri"/>
                <a:ea typeface="Calibri"/>
                <a:cs typeface="Calibri"/>
                <a:sym typeface="Calibri"/>
              </a:rPr>
              <a:t>α</a:t>
            </a:r>
            <a:r>
              <a:rPr lang="el-GR" sz="2800" dirty="0">
                <a:solidFill>
                  <a:schemeClr val="dk1"/>
                </a:solidFill>
                <a:latin typeface="Calibri"/>
                <a:ea typeface="Calibri"/>
                <a:cs typeface="Calibri"/>
                <a:sym typeface="Calibri"/>
              </a:rPr>
              <a:t>σκεί κριτική στα κυρίαρχα </a:t>
            </a:r>
            <a:r>
              <a:rPr lang="el-GR" sz="2800" b="1" dirty="0">
                <a:solidFill>
                  <a:schemeClr val="dk1"/>
                </a:solidFill>
                <a:latin typeface="Calibri"/>
                <a:ea typeface="Calibri"/>
                <a:cs typeface="Calibri"/>
                <a:sym typeface="Calibri"/>
              </a:rPr>
              <a:t>κοινωνικά και οικονομικά μοντέλα </a:t>
            </a:r>
            <a:r>
              <a:rPr lang="el-GR" sz="2800" dirty="0">
                <a:solidFill>
                  <a:schemeClr val="dk1"/>
                </a:solidFill>
                <a:latin typeface="Calibri"/>
                <a:ea typeface="Calibri"/>
                <a:cs typeface="Calibri"/>
                <a:sym typeface="Calibri"/>
              </a:rPr>
              <a:t>και στην  άνευ ορίων οικονομική ανάπτυξη που άγγιξε ανησυχητικά τα οικολογικά και κοινωνικά όρια</a:t>
            </a:r>
            <a:endParaRPr sz="2000" dirty="0"/>
          </a:p>
          <a:p>
            <a:pPr marL="0" marR="0" lvl="0" indent="-152400" algn="l" rtl="0">
              <a:spcBef>
                <a:spcPts val="0"/>
              </a:spcBef>
              <a:spcAft>
                <a:spcPts val="0"/>
              </a:spcAft>
              <a:buClr>
                <a:schemeClr val="dk1"/>
              </a:buClr>
              <a:buSzPts val="2400"/>
              <a:buFont typeface="Noto Sans Symbols"/>
              <a:buChar char="❖"/>
            </a:pPr>
            <a:r>
              <a:rPr lang="el-GR" sz="2800" dirty="0">
                <a:solidFill>
                  <a:schemeClr val="dk1"/>
                </a:solidFill>
                <a:latin typeface="Calibri"/>
                <a:ea typeface="Calibri"/>
                <a:cs typeface="Calibri"/>
                <a:sym typeface="Calibri"/>
              </a:rPr>
              <a:t>Επαναπροσδιορίζει την έννοια της </a:t>
            </a:r>
            <a:r>
              <a:rPr lang="el-GR" sz="2800" b="1" dirty="0">
                <a:solidFill>
                  <a:schemeClr val="dk1"/>
                </a:solidFill>
                <a:latin typeface="Calibri"/>
                <a:ea typeface="Calibri"/>
                <a:cs typeface="Calibri"/>
                <a:sym typeface="Calibri"/>
              </a:rPr>
              <a:t>ανάπτυξης</a:t>
            </a:r>
            <a:r>
              <a:rPr lang="el-GR" sz="2800" dirty="0">
                <a:solidFill>
                  <a:schemeClr val="dk1"/>
                </a:solidFill>
                <a:latin typeface="Calibri"/>
                <a:ea typeface="Calibri"/>
                <a:cs typeface="Calibri"/>
                <a:sym typeface="Calibri"/>
              </a:rPr>
              <a:t> και της </a:t>
            </a:r>
            <a:r>
              <a:rPr lang="el-GR" sz="2800" b="1" dirty="0">
                <a:solidFill>
                  <a:schemeClr val="dk1"/>
                </a:solidFill>
                <a:latin typeface="Calibri"/>
                <a:ea typeface="Calibri"/>
                <a:cs typeface="Calibri"/>
                <a:sym typeface="Calibri"/>
              </a:rPr>
              <a:t>ευημερίας</a:t>
            </a:r>
            <a:endParaRPr sz="2000" dirty="0"/>
          </a:p>
          <a:p>
            <a:pPr marL="0" marR="0" lvl="0" indent="-152400" algn="l" rtl="0">
              <a:spcBef>
                <a:spcPts val="0"/>
              </a:spcBef>
              <a:spcAft>
                <a:spcPts val="0"/>
              </a:spcAft>
              <a:buClr>
                <a:schemeClr val="dk1"/>
              </a:buClr>
              <a:buSzPts val="2400"/>
              <a:buFont typeface="Noto Sans Symbols"/>
              <a:buChar char="❖"/>
            </a:pPr>
            <a:r>
              <a:rPr lang="el-GR" sz="2800" dirty="0">
                <a:solidFill>
                  <a:schemeClr val="dk1"/>
                </a:solidFill>
                <a:latin typeface="Calibri"/>
                <a:ea typeface="Calibri"/>
                <a:cs typeface="Calibri"/>
                <a:sym typeface="Calibri"/>
              </a:rPr>
              <a:t>Αναγνωρίζει την ανάγκη για δημιουργία ενός άλλου κοινωνικού και οικονομικού μοντέλου που θα εξασφαλίζει την ισορροπία των φυσικών συστημάτων του πλανήτη και θα αποτρέπει την εμφάνιση κρίσεων στο παρόν και στο μέλλον</a:t>
            </a:r>
          </a:p>
          <a:p>
            <a:pPr marL="0" marR="0" lvl="0" indent="-152400" algn="l" rtl="0">
              <a:spcBef>
                <a:spcPts val="0"/>
              </a:spcBef>
              <a:spcAft>
                <a:spcPts val="0"/>
              </a:spcAft>
              <a:buClr>
                <a:schemeClr val="dk1"/>
              </a:buClr>
              <a:buSzPts val="2400"/>
              <a:buFont typeface="Noto Sans Symbols"/>
              <a:buChar char="❖"/>
            </a:pPr>
            <a:r>
              <a:rPr lang="el-GR" sz="2800" b="1" dirty="0">
                <a:solidFill>
                  <a:schemeClr val="dk1"/>
                </a:solidFill>
                <a:latin typeface="Calibri"/>
                <a:cs typeface="Calibri"/>
                <a:sym typeface="Calibri"/>
              </a:rPr>
              <a:t>Η Αειφόρος Ανάπτυξη </a:t>
            </a:r>
            <a:r>
              <a:rPr lang="el-GR" sz="2800" dirty="0">
                <a:solidFill>
                  <a:schemeClr val="dk1"/>
                </a:solidFill>
                <a:latin typeface="Calibri"/>
                <a:cs typeface="Calibri"/>
                <a:sym typeface="Calibri"/>
              </a:rPr>
              <a:t>θέλει τη συνέχιση του καπιταλιστικού τρόπου παραγωγής και κατανάλωσης, με κάποια ανησυχία για την κατάσταση των φυσικών πόρων, ως πλουτοπαραγωγικών πηγών</a:t>
            </a:r>
            <a:endParaRPr sz="2000" dirty="0"/>
          </a:p>
          <a:p>
            <a:pPr marL="0" marR="0" lvl="0" indent="0" algn="l" rtl="0">
              <a:spcBef>
                <a:spcPts val="0"/>
              </a:spcBef>
              <a:spcAft>
                <a:spcPts val="0"/>
              </a:spcAft>
              <a:buClr>
                <a:schemeClr val="dk1"/>
              </a:buClr>
              <a:buSzPts val="2800"/>
              <a:buFont typeface="Noto Sans Symbols"/>
              <a:buNone/>
            </a:pPr>
            <a:endParaRPr sz="2800" dirty="0">
              <a:solidFill>
                <a:schemeClr val="dk1"/>
              </a:solidFill>
              <a:latin typeface="Calibri"/>
              <a:ea typeface="Calibri"/>
              <a:cs typeface="Calibri"/>
              <a:sym typeface="Calibri"/>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26830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56;p13"/>
          <p:cNvSpPr>
            <a:spLocks noGrp="1"/>
          </p:cNvSpPr>
          <p:nvPr>
            <p:ph idx="1"/>
          </p:nvPr>
        </p:nvSpPr>
        <p:spPr>
          <a:xfrm>
            <a:off x="239183" y="84139"/>
            <a:ext cx="8971491" cy="640171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l-GR" sz="2800" b="1" dirty="0">
                <a:solidFill>
                  <a:schemeClr val="dk1"/>
                </a:solidFill>
                <a:latin typeface="Calibri"/>
                <a:ea typeface="Calibri"/>
                <a:cs typeface="Calibri"/>
                <a:sym typeface="Calibri"/>
              </a:rPr>
              <a:t>Περιεχόμενο και προβληματική </a:t>
            </a:r>
            <a:endParaRPr dirty="0"/>
          </a:p>
          <a:p>
            <a:pPr marL="0" marR="0" lvl="0" indent="0" algn="l" rtl="0">
              <a:spcBef>
                <a:spcPts val="0"/>
              </a:spcBef>
              <a:spcAft>
                <a:spcPts val="0"/>
              </a:spcAft>
              <a:buNone/>
            </a:pPr>
            <a:endParaRPr sz="2400" b="1" dirty="0">
              <a:solidFill>
                <a:schemeClr val="dk1"/>
              </a:solidFill>
              <a:latin typeface="Calibri"/>
              <a:ea typeface="Calibri"/>
              <a:cs typeface="Calibri"/>
              <a:sym typeface="Calibri"/>
            </a:endParaRPr>
          </a:p>
          <a:p>
            <a:pPr marL="0" marR="0" lvl="0" indent="0" algn="l" rtl="0">
              <a:spcBef>
                <a:spcPts val="0"/>
              </a:spcBef>
              <a:spcAft>
                <a:spcPts val="0"/>
              </a:spcAft>
              <a:buNone/>
            </a:pPr>
            <a:r>
              <a:rPr lang="el-GR" sz="3200" b="1" dirty="0">
                <a:solidFill>
                  <a:schemeClr val="dk1"/>
                </a:solidFill>
                <a:latin typeface="Calibri"/>
                <a:ea typeface="Calibri"/>
                <a:cs typeface="Calibri"/>
                <a:sym typeface="Calibri"/>
              </a:rPr>
              <a:t>Η έννοια της </a:t>
            </a:r>
            <a:r>
              <a:rPr lang="el-GR" sz="3200" b="1" dirty="0" err="1">
                <a:solidFill>
                  <a:schemeClr val="dk1"/>
                </a:solidFill>
                <a:latin typeface="Calibri"/>
                <a:ea typeface="Calibri"/>
                <a:cs typeface="Calibri"/>
                <a:sym typeface="Calibri"/>
              </a:rPr>
              <a:t>Αειφορίας</a:t>
            </a:r>
            <a:r>
              <a:rPr lang="el-GR" sz="3200" b="1" dirty="0">
                <a:solidFill>
                  <a:schemeClr val="dk1"/>
                </a:solidFill>
                <a:latin typeface="Calibri"/>
                <a:ea typeface="Calibri"/>
                <a:cs typeface="Calibri"/>
                <a:sym typeface="Calibri"/>
              </a:rPr>
              <a:t>…</a:t>
            </a:r>
            <a:endParaRPr sz="3200" dirty="0">
              <a:solidFill>
                <a:schemeClr val="dk1"/>
              </a:solidFill>
              <a:latin typeface="Calibri"/>
              <a:ea typeface="Calibri"/>
              <a:cs typeface="Calibri"/>
              <a:sym typeface="Calibri"/>
            </a:endParaRPr>
          </a:p>
          <a:p>
            <a:pPr marL="0" marR="0" lvl="0" indent="-152400" algn="l" rtl="0">
              <a:spcBef>
                <a:spcPts val="0"/>
              </a:spcBef>
              <a:spcAft>
                <a:spcPts val="0"/>
              </a:spcAft>
              <a:buClr>
                <a:schemeClr val="dk1"/>
              </a:buClr>
              <a:buSzPts val="2400"/>
              <a:buFont typeface="Noto Sans Symbols"/>
              <a:buChar char="❖"/>
            </a:pPr>
            <a:r>
              <a:rPr lang="el-GR" sz="2800" dirty="0">
                <a:solidFill>
                  <a:schemeClr val="dk1"/>
                </a:solidFill>
                <a:latin typeface="Calibri"/>
                <a:ea typeface="Calibri"/>
                <a:cs typeface="Calibri"/>
                <a:sym typeface="Calibri"/>
              </a:rPr>
              <a:t>Προϋποθέτει τη ριζική αναθεώρηση των </a:t>
            </a:r>
            <a:r>
              <a:rPr lang="el-GR" sz="2800" b="1" dirty="0">
                <a:solidFill>
                  <a:schemeClr val="dk1"/>
                </a:solidFill>
                <a:latin typeface="Calibri"/>
                <a:ea typeface="Calibri"/>
                <a:cs typeface="Calibri"/>
                <a:sym typeface="Calibri"/>
              </a:rPr>
              <a:t>αξιών</a:t>
            </a:r>
            <a:r>
              <a:rPr lang="el-GR" sz="2800" dirty="0">
                <a:solidFill>
                  <a:schemeClr val="dk1"/>
                </a:solidFill>
                <a:latin typeface="Calibri"/>
                <a:ea typeface="Calibri"/>
                <a:cs typeface="Calibri"/>
                <a:sym typeface="Calibri"/>
              </a:rPr>
              <a:t> που στηρίζουν τις επιλογές ατόμων και κοινωνικών ομάδων</a:t>
            </a:r>
            <a:endParaRPr sz="2000" dirty="0"/>
          </a:p>
          <a:p>
            <a:pPr marL="0" marR="0" lvl="0" indent="-152400" algn="l" rtl="0">
              <a:spcBef>
                <a:spcPts val="0"/>
              </a:spcBef>
              <a:spcAft>
                <a:spcPts val="0"/>
              </a:spcAft>
              <a:buClr>
                <a:schemeClr val="dk1"/>
              </a:buClr>
              <a:buSzPts val="2400"/>
              <a:buFont typeface="Noto Sans Symbols"/>
              <a:buChar char="❖"/>
            </a:pPr>
            <a:r>
              <a:rPr lang="el-GR" sz="2800" dirty="0">
                <a:solidFill>
                  <a:schemeClr val="dk1"/>
                </a:solidFill>
                <a:latin typeface="Calibri"/>
                <a:ea typeface="Calibri"/>
                <a:cs typeface="Calibri"/>
                <a:sym typeface="Calibri"/>
              </a:rPr>
              <a:t>Οραματίζεται ένα μοντέλο κοινωνίας που θα διακρίνεται από τις αξίες της </a:t>
            </a:r>
            <a:r>
              <a:rPr lang="el-GR" sz="2800" b="1" dirty="0">
                <a:solidFill>
                  <a:schemeClr val="dk1"/>
                </a:solidFill>
                <a:latin typeface="Calibri"/>
                <a:ea typeface="Calibri"/>
                <a:cs typeface="Calibri"/>
                <a:sym typeface="Calibri"/>
              </a:rPr>
              <a:t>δικαιοσύνης</a:t>
            </a:r>
            <a:r>
              <a:rPr lang="el-GR" sz="2800" dirty="0">
                <a:solidFill>
                  <a:schemeClr val="dk1"/>
                </a:solidFill>
                <a:latin typeface="Calibri"/>
                <a:ea typeface="Calibri"/>
                <a:cs typeface="Calibri"/>
                <a:sym typeface="Calibri"/>
              </a:rPr>
              <a:t>, της </a:t>
            </a:r>
            <a:r>
              <a:rPr lang="el-GR" sz="2800" b="1" dirty="0">
                <a:solidFill>
                  <a:schemeClr val="dk1"/>
                </a:solidFill>
                <a:latin typeface="Calibri"/>
                <a:ea typeface="Calibri"/>
                <a:cs typeface="Calibri"/>
                <a:sym typeface="Calibri"/>
              </a:rPr>
              <a:t>αλληλεγγύης</a:t>
            </a:r>
            <a:r>
              <a:rPr lang="el-GR" sz="2800" dirty="0">
                <a:solidFill>
                  <a:schemeClr val="dk1"/>
                </a:solidFill>
                <a:latin typeface="Calibri"/>
                <a:ea typeface="Calibri"/>
                <a:cs typeface="Calibri"/>
                <a:sym typeface="Calibri"/>
              </a:rPr>
              <a:t> με τους άλλους ανθρώπους, τις μέλλουσες γενιές αλλά και με όλα τα έμβια όντα του πλανήτη, της </a:t>
            </a:r>
            <a:r>
              <a:rPr lang="el-GR" sz="2800" b="1" dirty="0">
                <a:solidFill>
                  <a:schemeClr val="dk1"/>
                </a:solidFill>
                <a:latin typeface="Calibri"/>
                <a:ea typeface="Calibri"/>
                <a:cs typeface="Calibri"/>
                <a:sym typeface="Calibri"/>
              </a:rPr>
              <a:t>ανεκτικότητας</a:t>
            </a:r>
            <a:r>
              <a:rPr lang="el-GR" sz="2800" dirty="0">
                <a:solidFill>
                  <a:schemeClr val="dk1"/>
                </a:solidFill>
                <a:latin typeface="Calibri"/>
                <a:ea typeface="Calibri"/>
                <a:cs typeface="Calibri"/>
                <a:sym typeface="Calibri"/>
              </a:rPr>
              <a:t> στη διαφορετική άποψη, της </a:t>
            </a:r>
            <a:r>
              <a:rPr lang="el-GR" sz="2800" b="1" dirty="0">
                <a:solidFill>
                  <a:schemeClr val="dk1"/>
                </a:solidFill>
                <a:latin typeface="Calibri"/>
                <a:ea typeface="Calibri"/>
                <a:cs typeface="Calibri"/>
                <a:sym typeface="Calibri"/>
              </a:rPr>
              <a:t>συλλογικότητας,</a:t>
            </a:r>
            <a:r>
              <a:rPr lang="el-GR" sz="2800" dirty="0">
                <a:solidFill>
                  <a:schemeClr val="dk1"/>
                </a:solidFill>
                <a:latin typeface="Calibri"/>
                <a:ea typeface="Calibri"/>
                <a:cs typeface="Calibri"/>
                <a:sym typeface="Calibri"/>
              </a:rPr>
              <a:t> της </a:t>
            </a:r>
            <a:r>
              <a:rPr lang="el-GR" sz="2800" b="1" dirty="0">
                <a:solidFill>
                  <a:schemeClr val="dk1"/>
                </a:solidFill>
                <a:latin typeface="Calibri"/>
                <a:ea typeface="Calibri"/>
                <a:cs typeface="Calibri"/>
                <a:sym typeface="Calibri"/>
              </a:rPr>
              <a:t>δημοκρατίας</a:t>
            </a:r>
            <a:endParaRPr sz="2800" dirty="0">
              <a:solidFill>
                <a:schemeClr val="dk1"/>
              </a:solidFill>
              <a:latin typeface="Calibri"/>
              <a:ea typeface="Calibri"/>
              <a:cs typeface="Calibri"/>
              <a:sym typeface="Calibri"/>
            </a:endParaRPr>
          </a:p>
          <a:p>
            <a:pPr marL="0" marR="0" lvl="0" indent="-152400" algn="l" rtl="0">
              <a:spcBef>
                <a:spcPts val="0"/>
              </a:spcBef>
              <a:spcAft>
                <a:spcPts val="0"/>
              </a:spcAft>
              <a:buClr>
                <a:schemeClr val="dk1"/>
              </a:buClr>
              <a:buSzPts val="2400"/>
              <a:buFont typeface="Noto Sans Symbols"/>
              <a:buChar char="❖"/>
            </a:pPr>
            <a:r>
              <a:rPr lang="el-GR" sz="2800" dirty="0">
                <a:solidFill>
                  <a:schemeClr val="dk1"/>
                </a:solidFill>
                <a:latin typeface="Calibri"/>
                <a:ea typeface="Calibri"/>
                <a:cs typeface="Calibri"/>
                <a:sym typeface="Calibri"/>
              </a:rPr>
              <a:t>Θέτει στο επίκεντρο τον </a:t>
            </a:r>
            <a:r>
              <a:rPr lang="el-GR" sz="2800" b="1" dirty="0">
                <a:solidFill>
                  <a:schemeClr val="dk1"/>
                </a:solidFill>
                <a:latin typeface="Calibri"/>
                <a:ea typeface="Calibri"/>
                <a:cs typeface="Calibri"/>
                <a:sym typeface="Calibri"/>
              </a:rPr>
              <a:t>υπεύθυνο  </a:t>
            </a:r>
            <a:r>
              <a:rPr lang="el-GR" sz="2800" dirty="0">
                <a:solidFill>
                  <a:schemeClr val="dk1"/>
                </a:solidFill>
                <a:latin typeface="Calibri"/>
                <a:ea typeface="Calibri"/>
                <a:cs typeface="Calibri"/>
                <a:sym typeface="Calibri"/>
              </a:rPr>
              <a:t>και </a:t>
            </a:r>
            <a:r>
              <a:rPr lang="el-GR" sz="2800" b="1" dirty="0">
                <a:solidFill>
                  <a:schemeClr val="dk1"/>
                </a:solidFill>
                <a:latin typeface="Calibri"/>
                <a:ea typeface="Calibri"/>
                <a:cs typeface="Calibri"/>
                <a:sym typeface="Calibri"/>
              </a:rPr>
              <a:t>ενεργό πολίτη</a:t>
            </a:r>
            <a:r>
              <a:rPr lang="el-GR" sz="2800" dirty="0">
                <a:solidFill>
                  <a:schemeClr val="dk1"/>
                </a:solidFill>
                <a:latin typeface="Calibri"/>
                <a:ea typeface="Calibri"/>
                <a:cs typeface="Calibri"/>
                <a:sym typeface="Calibri"/>
              </a:rPr>
              <a:t>, που σκέπτεται κριτικά, συμμετέχει στις διαδικασίες λήψης αποφάσεων και παρεμβαίνει δυναμικά στα κοινωνικά </a:t>
            </a:r>
            <a:r>
              <a:rPr lang="el-GR" sz="2800" dirty="0" smtClean="0">
                <a:solidFill>
                  <a:schemeClr val="dk1"/>
                </a:solidFill>
                <a:latin typeface="Calibri"/>
                <a:ea typeface="Calibri"/>
                <a:cs typeface="Calibri"/>
                <a:sym typeface="Calibri"/>
              </a:rPr>
              <a:t>δρώμενα</a:t>
            </a:r>
            <a:endParaRPr sz="3200" dirty="0">
              <a:solidFill>
                <a:schemeClr val="dk1"/>
              </a:solidFill>
              <a:latin typeface="Calibri"/>
              <a:ea typeface="Calibri"/>
              <a:cs typeface="Calibri"/>
              <a:sym typeface="Calibri"/>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90563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62;p14"/>
          <p:cNvSpPr>
            <a:spLocks noGrp="1"/>
          </p:cNvSpPr>
          <p:nvPr>
            <p:ph idx="1"/>
          </p:nvPr>
        </p:nvSpPr>
        <p:spPr>
          <a:xfrm>
            <a:off x="496358" y="265114"/>
            <a:ext cx="8685741" cy="787904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l-GR" sz="3200" dirty="0">
                <a:solidFill>
                  <a:schemeClr val="dk1"/>
                </a:solidFill>
                <a:latin typeface="Calibri"/>
                <a:ea typeface="Calibri"/>
                <a:cs typeface="Calibri"/>
                <a:sym typeface="Calibri"/>
              </a:rPr>
              <a:t>Στο πλαίσιο της έννοιας της </a:t>
            </a:r>
            <a:r>
              <a:rPr lang="el-GR" sz="3200" dirty="0" err="1">
                <a:solidFill>
                  <a:schemeClr val="dk1"/>
                </a:solidFill>
                <a:latin typeface="Calibri"/>
                <a:ea typeface="Calibri"/>
                <a:cs typeface="Calibri"/>
                <a:sym typeface="Calibri"/>
              </a:rPr>
              <a:t>αειφορίας</a:t>
            </a:r>
            <a:r>
              <a:rPr lang="el-GR" sz="3200" dirty="0">
                <a:solidFill>
                  <a:schemeClr val="dk1"/>
                </a:solidFill>
                <a:latin typeface="Calibri"/>
                <a:ea typeface="Calibri"/>
                <a:cs typeface="Calibri"/>
                <a:sym typeface="Calibri"/>
              </a:rPr>
              <a:t> εκφράζονται θεωρίες και παραδοχές σχετικά με…</a:t>
            </a:r>
            <a:endParaRPr sz="2000" dirty="0"/>
          </a:p>
          <a:p>
            <a:pPr marL="0" marR="0" lvl="0" indent="0" algn="l" rtl="0">
              <a:spcBef>
                <a:spcPts val="0"/>
              </a:spcBef>
              <a:spcAft>
                <a:spcPts val="0"/>
              </a:spcAft>
              <a:buNone/>
            </a:pPr>
            <a:endParaRPr sz="3200" dirty="0">
              <a:solidFill>
                <a:schemeClr val="dk1"/>
              </a:solidFill>
              <a:latin typeface="Calibri"/>
              <a:ea typeface="Calibri"/>
              <a:cs typeface="Calibri"/>
              <a:sym typeface="Calibri"/>
            </a:endParaRPr>
          </a:p>
          <a:p>
            <a:pPr marL="0" marR="0" lvl="0" indent="-177800" algn="l" rtl="0">
              <a:spcBef>
                <a:spcPts val="0"/>
              </a:spcBef>
              <a:spcAft>
                <a:spcPts val="0"/>
              </a:spcAft>
              <a:buClr>
                <a:schemeClr val="dk1"/>
              </a:buClr>
              <a:buSzPts val="2800"/>
              <a:buFont typeface="Noto Sans Symbols"/>
              <a:buChar char="❖"/>
            </a:pPr>
            <a:r>
              <a:rPr lang="el-GR" sz="3200" dirty="0">
                <a:solidFill>
                  <a:schemeClr val="dk1"/>
                </a:solidFill>
                <a:latin typeface="Calibri"/>
                <a:ea typeface="Calibri"/>
                <a:cs typeface="Calibri"/>
                <a:sym typeface="Calibri"/>
              </a:rPr>
              <a:t>Την οικονομική ανάπτυξη</a:t>
            </a:r>
            <a:endParaRPr sz="2000" dirty="0"/>
          </a:p>
          <a:p>
            <a:pPr marL="0" marR="0" lvl="0" indent="-177800" algn="l" rtl="0">
              <a:spcBef>
                <a:spcPts val="0"/>
              </a:spcBef>
              <a:spcAft>
                <a:spcPts val="0"/>
              </a:spcAft>
              <a:buClr>
                <a:schemeClr val="dk1"/>
              </a:buClr>
              <a:buSzPts val="2800"/>
              <a:buFont typeface="Noto Sans Symbols"/>
              <a:buChar char="❖"/>
            </a:pPr>
            <a:r>
              <a:rPr lang="el-GR" sz="3200" dirty="0">
                <a:solidFill>
                  <a:schemeClr val="dk1"/>
                </a:solidFill>
                <a:latin typeface="Calibri"/>
                <a:ea typeface="Calibri"/>
                <a:cs typeface="Calibri"/>
                <a:sym typeface="Calibri"/>
              </a:rPr>
              <a:t>Την τεχνολογία</a:t>
            </a:r>
            <a:endParaRPr sz="2000" dirty="0"/>
          </a:p>
          <a:p>
            <a:pPr marL="0" marR="0" lvl="0" indent="-177800" algn="l" rtl="0">
              <a:spcBef>
                <a:spcPts val="0"/>
              </a:spcBef>
              <a:spcAft>
                <a:spcPts val="0"/>
              </a:spcAft>
              <a:buClr>
                <a:schemeClr val="dk1"/>
              </a:buClr>
              <a:buSzPts val="2800"/>
              <a:buFont typeface="Noto Sans Symbols"/>
              <a:buChar char="❖"/>
            </a:pPr>
            <a:r>
              <a:rPr lang="el-GR" sz="3200" dirty="0">
                <a:solidFill>
                  <a:schemeClr val="dk1"/>
                </a:solidFill>
                <a:latin typeface="Calibri"/>
                <a:ea typeface="Calibri"/>
                <a:cs typeface="Calibri"/>
                <a:sym typeface="Calibri"/>
              </a:rPr>
              <a:t>Τη δημοκρατία</a:t>
            </a:r>
            <a:endParaRPr sz="2000" dirty="0"/>
          </a:p>
          <a:p>
            <a:pPr marL="0" marR="0" lvl="0" indent="-177800" algn="l" rtl="0">
              <a:spcBef>
                <a:spcPts val="0"/>
              </a:spcBef>
              <a:spcAft>
                <a:spcPts val="0"/>
              </a:spcAft>
              <a:buClr>
                <a:schemeClr val="dk1"/>
              </a:buClr>
              <a:buSzPts val="2800"/>
              <a:buFont typeface="Noto Sans Symbols"/>
              <a:buChar char="❖"/>
            </a:pPr>
            <a:r>
              <a:rPr lang="el-GR" sz="3200" dirty="0">
                <a:solidFill>
                  <a:schemeClr val="dk1"/>
                </a:solidFill>
                <a:latin typeface="Calibri"/>
                <a:ea typeface="Calibri"/>
                <a:cs typeface="Calibri"/>
                <a:sym typeface="Calibri"/>
              </a:rPr>
              <a:t>Τη δημόσια συμμετοχή</a:t>
            </a:r>
            <a:endParaRPr sz="2000" dirty="0"/>
          </a:p>
          <a:p>
            <a:pPr marL="0" marR="0" lvl="0" indent="-177800" algn="l" rtl="0">
              <a:spcBef>
                <a:spcPts val="0"/>
              </a:spcBef>
              <a:spcAft>
                <a:spcPts val="0"/>
              </a:spcAft>
              <a:buClr>
                <a:schemeClr val="dk1"/>
              </a:buClr>
              <a:buSzPts val="2800"/>
              <a:buFont typeface="Noto Sans Symbols"/>
              <a:buChar char="❖"/>
            </a:pPr>
            <a:r>
              <a:rPr lang="el-GR" sz="3200" dirty="0">
                <a:solidFill>
                  <a:schemeClr val="dk1"/>
                </a:solidFill>
                <a:latin typeface="Calibri"/>
                <a:ea typeface="Calibri"/>
                <a:cs typeface="Calibri"/>
                <a:sym typeface="Calibri"/>
              </a:rPr>
              <a:t>Τις αξίες</a:t>
            </a:r>
            <a:endParaRPr sz="2000" dirty="0"/>
          </a:p>
          <a:p>
            <a:pPr marL="0" marR="0" lvl="0" indent="0" algn="l" rtl="0">
              <a:spcBef>
                <a:spcPts val="0"/>
              </a:spcBef>
              <a:spcAft>
                <a:spcPts val="0"/>
              </a:spcAft>
              <a:buNone/>
            </a:pPr>
            <a:endParaRPr sz="2800" dirty="0">
              <a:solidFill>
                <a:schemeClr val="dk1"/>
              </a:solidFill>
              <a:latin typeface="Calibri"/>
              <a:ea typeface="Calibri"/>
              <a:cs typeface="Calibri"/>
              <a:sym typeface="Calibri"/>
            </a:endParaRPr>
          </a:p>
          <a:p>
            <a:pPr marL="0" marR="0" lvl="0" indent="0" algn="l" rtl="0">
              <a:spcBef>
                <a:spcPts val="0"/>
              </a:spcBef>
              <a:spcAft>
                <a:spcPts val="0"/>
              </a:spcAft>
              <a:buNone/>
            </a:pPr>
            <a:r>
              <a:rPr lang="el-GR" sz="2800" dirty="0">
                <a:solidFill>
                  <a:srgbClr val="FF0000"/>
                </a:solidFill>
                <a:latin typeface="Calibri"/>
                <a:ea typeface="Calibri"/>
                <a:cs typeface="Calibri"/>
                <a:sym typeface="Calibri"/>
              </a:rPr>
              <a:t>Ωστόσο, </a:t>
            </a:r>
            <a:r>
              <a:rPr lang="el-GR" sz="2800" u="sng" dirty="0">
                <a:solidFill>
                  <a:srgbClr val="FF0000"/>
                </a:solidFill>
                <a:latin typeface="Calibri"/>
                <a:ea typeface="Calibri"/>
                <a:cs typeface="Calibri"/>
                <a:sym typeface="Calibri"/>
              </a:rPr>
              <a:t>δεν ταυτίζονται </a:t>
            </a:r>
            <a:r>
              <a:rPr lang="el-GR" sz="2800" dirty="0">
                <a:solidFill>
                  <a:srgbClr val="FF0000"/>
                </a:solidFill>
                <a:latin typeface="Calibri"/>
                <a:ea typeface="Calibri"/>
                <a:cs typeface="Calibri"/>
                <a:sym typeface="Calibri"/>
              </a:rPr>
              <a:t>μεταξύ τους οι αντιλήψεις ανθρώπων που εκπροσωπούν διαφορετικές ιδεολογίες και πολιτικές θέσεις…</a:t>
            </a:r>
            <a:endParaRPr sz="2800" b="1" dirty="0">
              <a:solidFill>
                <a:srgbClr val="FF0000"/>
              </a:solidFill>
              <a:latin typeface="Calibri"/>
              <a:ea typeface="Calibri"/>
              <a:cs typeface="Calibri"/>
              <a:sym typeface="Calibri"/>
            </a:endParaRPr>
          </a:p>
          <a:p>
            <a:pPr marL="0" marR="0" lvl="0" indent="0" algn="l" rtl="0">
              <a:spcBef>
                <a:spcPts val="0"/>
              </a:spcBef>
              <a:spcAft>
                <a:spcPts val="0"/>
              </a:spcAft>
              <a:buNone/>
            </a:pPr>
            <a:r>
              <a:rPr lang="el-GR" sz="2800" b="1" dirty="0">
                <a:solidFill>
                  <a:schemeClr val="dk1"/>
                </a:solidFill>
                <a:latin typeface="Calibri"/>
                <a:ea typeface="Calibri"/>
                <a:cs typeface="Calibri"/>
                <a:sym typeface="Calibri"/>
              </a:rPr>
              <a:t> </a:t>
            </a:r>
            <a:endParaRPr sz="2800" dirty="0">
              <a:solidFill>
                <a:schemeClr val="dk1"/>
              </a:solidFill>
              <a:latin typeface="Calibri"/>
              <a:ea typeface="Calibri"/>
              <a:cs typeface="Calibri"/>
              <a:sym typeface="Calibri"/>
            </a:endParaRPr>
          </a:p>
          <a:p>
            <a:pPr marL="0" marR="0" lvl="0" indent="0" algn="l" rtl="0">
              <a:spcBef>
                <a:spcPts val="0"/>
              </a:spcBef>
              <a:spcAft>
                <a:spcPts val="0"/>
              </a:spcAft>
              <a:buNone/>
            </a:pPr>
            <a:endParaRPr sz="2800" dirty="0">
              <a:solidFill>
                <a:schemeClr val="dk1"/>
              </a:solidFill>
              <a:latin typeface="Calibri"/>
              <a:ea typeface="Calibri"/>
              <a:cs typeface="Calibri"/>
              <a:sym typeface="Calibri"/>
            </a:endParaRPr>
          </a:p>
          <a:p>
            <a:pPr marL="0" marR="0" lvl="0" indent="0" algn="l" rtl="0">
              <a:spcBef>
                <a:spcPts val="0"/>
              </a:spcBef>
              <a:spcAft>
                <a:spcPts val="0"/>
              </a:spcAft>
              <a:buNone/>
            </a:pPr>
            <a:r>
              <a:rPr lang="el-GR" sz="2800" dirty="0">
                <a:solidFill>
                  <a:schemeClr val="dk1"/>
                </a:solidFill>
                <a:latin typeface="Calibri"/>
                <a:ea typeface="Calibri"/>
                <a:cs typeface="Calibri"/>
                <a:sym typeface="Calibri"/>
              </a:rPr>
              <a:t> </a:t>
            </a:r>
            <a:endParaRPr dirty="0"/>
          </a:p>
          <a:p>
            <a:pPr marL="0" marR="0" lvl="0" indent="0" algn="l" rtl="0">
              <a:spcBef>
                <a:spcPts val="0"/>
              </a:spcBef>
              <a:spcAft>
                <a:spcPts val="0"/>
              </a:spcAft>
              <a:buClr>
                <a:schemeClr val="dk1"/>
              </a:buClr>
              <a:buSzPts val="1800"/>
              <a:buFont typeface="Arial"/>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4063607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15</TotalTime>
  <Words>845</Words>
  <Application>Microsoft Office PowerPoint</Application>
  <PresentationFormat>Widescreen</PresentationFormat>
  <Paragraphs>141</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Noto Sans Symbols</vt:lpstr>
      <vt:lpstr>Times New Roman</vt:lpstr>
      <vt:lpstr>Trebuchet MS</vt:lpstr>
      <vt:lpstr>Wingdings 3</vt:lpstr>
      <vt:lpstr>Facet</vt:lpstr>
      <vt:lpstr>Αειφορία και Αειφόρος Ανάπτυξη</vt:lpstr>
      <vt:lpstr>PowerPoint Presentation</vt:lpstr>
      <vt:lpstr>PowerPoint Presentation</vt:lpstr>
      <vt:lpstr>Αειφορία ή Αειφόρος Ανάπτυξη</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Οι αξίες της Αειφορίας</vt:lpstr>
      <vt:lpstr>PowerPoint Presentation</vt:lpstr>
      <vt:lpstr>Οι 17 Στόχοι της Βιώσιμης Ανάπτυξης</vt:lpstr>
      <vt:lpstr>Οι 17 Στόχοι και οι Πυλώνες της Αειφορίας</vt:lpstr>
    </vt:vector>
  </TitlesOfParts>
  <Company>diakov.net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Αειφορία και Αειφόρος Ανάπτυξη</dc:title>
  <dc:creator>Dimitris Kalaitzidis</dc:creator>
  <cp:lastModifiedBy>Dimitris Kalaitzidis</cp:lastModifiedBy>
  <cp:revision>4</cp:revision>
  <dcterms:created xsi:type="dcterms:W3CDTF">2022-08-21T17:30:56Z</dcterms:created>
  <dcterms:modified xsi:type="dcterms:W3CDTF">2022-08-21T22:19:21Z</dcterms:modified>
</cp:coreProperties>
</file>