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8" r:id="rId6"/>
    <p:sldId id="268" r:id="rId7"/>
    <p:sldId id="260" r:id="rId8"/>
    <p:sldId id="259" r:id="rId9"/>
    <p:sldId id="272" r:id="rId10"/>
    <p:sldId id="307" r:id="rId11"/>
    <p:sldId id="261" r:id="rId12"/>
    <p:sldId id="273" r:id="rId13"/>
    <p:sldId id="262" r:id="rId14"/>
    <p:sldId id="264" r:id="rId15"/>
    <p:sldId id="269" r:id="rId16"/>
    <p:sldId id="266" r:id="rId17"/>
    <p:sldId id="265" r:id="rId18"/>
    <p:sldId id="267" r:id="rId19"/>
    <p:sldId id="276" r:id="rId20"/>
    <p:sldId id="278" r:id="rId21"/>
    <p:sldId id="277" r:id="rId22"/>
    <p:sldId id="286" r:id="rId23"/>
    <p:sldId id="279" r:id="rId24"/>
    <p:sldId id="280" r:id="rId25"/>
    <p:sldId id="284" r:id="rId26"/>
    <p:sldId id="285"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3" r:id="rId41"/>
    <p:sldId id="321" r:id="rId42"/>
    <p:sldId id="288" r:id="rId43"/>
    <p:sldId id="289" r:id="rId44"/>
    <p:sldId id="290" r:id="rId45"/>
    <p:sldId id="291" r:id="rId46"/>
    <p:sldId id="292" r:id="rId47"/>
    <p:sldId id="293" r:id="rId48"/>
    <p:sldId id="294" r:id="rId49"/>
    <p:sldId id="306" r:id="rId50"/>
    <p:sldId id="296" r:id="rId51"/>
    <p:sldId id="295" r:id="rId52"/>
    <p:sldId id="297" r:id="rId53"/>
    <p:sldId id="298" r:id="rId54"/>
    <p:sldId id="299" r:id="rId55"/>
    <p:sldId id="300" r:id="rId56"/>
    <p:sldId id="301" r:id="rId57"/>
    <p:sldId id="302" r:id="rId58"/>
    <p:sldId id="303" r:id="rId59"/>
    <p:sldId id="304" r:id="rId60"/>
    <p:sldId id="305" r:id="rId61"/>
    <p:sldId id="322" r:id="rId62"/>
    <p:sldId id="324" r:id="rId63"/>
    <p:sldId id="325" r:id="rId64"/>
    <p:sldId id="326" r:id="rId65"/>
    <p:sldId id="327" r:id="rId66"/>
    <p:sldId id="328"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2178" y="-8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95480D67-7095-4DE8-AD2B-85C91F3E016D}" type="datetimeFigureOut">
              <a:rPr lang="el-GR" smtClean="0"/>
              <a:pPr/>
              <a:t>8/11/2018</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5D38AE-D394-42E1-B573-19BDEEC0B73E}"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5480D67-7095-4DE8-AD2B-85C91F3E016D}" type="datetimeFigureOut">
              <a:rPr lang="el-GR" smtClean="0"/>
              <a:pPr/>
              <a:t>8/11/2018</a:t>
            </a:fld>
            <a:endParaRPr lang="el-GR" dirty="0"/>
          </a:p>
        </p:txBody>
      </p:sp>
      <p:sp>
        <p:nvSpPr>
          <p:cNvPr id="27" name="26 - Θέση αριθμού διαφάνειας"/>
          <p:cNvSpPr>
            <a:spLocks noGrp="1"/>
          </p:cNvSpPr>
          <p:nvPr>
            <p:ph type="sldNum" sz="quarter" idx="11"/>
          </p:nvPr>
        </p:nvSpPr>
        <p:spPr/>
        <p:txBody>
          <a:bodyPr rtlCol="0"/>
          <a:lstStyle/>
          <a:p>
            <a:fld id="{0B5D38AE-D394-42E1-B573-19BDEEC0B73E}"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95480D67-7095-4DE8-AD2B-85C91F3E016D}" type="datetimeFigureOut">
              <a:rPr lang="el-GR" smtClean="0"/>
              <a:pPr/>
              <a:t>8/11/2018</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0B5D38AE-D394-42E1-B573-19BDEEC0B73E}"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5480D67-7095-4DE8-AD2B-85C91F3E016D}" type="datetimeFigureOut">
              <a:rPr lang="el-GR" smtClean="0"/>
              <a:pPr/>
              <a:t>8/11/2018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B5D38AE-D394-42E1-B573-19BDEEC0B73E}"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5480D67-7095-4DE8-AD2B-85C91F3E016D}" type="datetimeFigureOut">
              <a:rPr lang="el-GR" smtClean="0"/>
              <a:pPr/>
              <a:t>8/11/2018</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5D38AE-D394-42E1-B573-19BDEEC0B73E}"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1556792"/>
            <a:ext cx="8458200" cy="1470025"/>
          </a:xfrm>
        </p:spPr>
        <p:txBody>
          <a:bodyPr>
            <a:normAutofit fontScale="90000"/>
          </a:bodyPr>
          <a:lstStyle/>
          <a:p>
            <a:r>
              <a:rPr lang="el-GR" dirty="0" smtClean="0"/>
              <a:t>Ενότητα 4β: Μικροβιακές αλλοιώσεις τροφίμων φυτικής προέλευσης</a:t>
            </a:r>
            <a:endParaRPr lang="el-GR" dirty="0"/>
          </a:p>
        </p:txBody>
      </p:sp>
      <p:pic>
        <p:nvPicPr>
          <p:cNvPr id="20482" name="Picture 2" descr="Image result for fruit spoilage"/>
          <p:cNvPicPr>
            <a:picLocks noChangeAspect="1" noChangeArrowheads="1"/>
          </p:cNvPicPr>
          <p:nvPr/>
        </p:nvPicPr>
        <p:blipFill>
          <a:blip r:embed="rId2" cstate="print"/>
          <a:srcRect/>
          <a:stretch>
            <a:fillRect/>
          </a:stretch>
        </p:blipFill>
        <p:spPr bwMode="auto">
          <a:xfrm>
            <a:off x="5211672" y="2348880"/>
            <a:ext cx="3932327" cy="2952328"/>
          </a:xfrm>
          <a:prstGeom prst="rect">
            <a:avLst/>
          </a:prstGeom>
          <a:noFill/>
        </p:spPr>
      </p:pic>
      <p:sp>
        <p:nvSpPr>
          <p:cNvPr id="5" name="2 - Υπότιτλος"/>
          <p:cNvSpPr>
            <a:spLocks noGrp="1"/>
          </p:cNvSpPr>
          <p:nvPr>
            <p:ph type="subTitle" idx="1"/>
          </p:nvPr>
        </p:nvSpPr>
        <p:spPr>
          <a:xfrm>
            <a:off x="467544" y="3861048"/>
            <a:ext cx="4690864" cy="2079522"/>
          </a:xfrm>
        </p:spPr>
        <p:txBody>
          <a:bodyPr>
            <a:normAutofit/>
          </a:bodyPr>
          <a:lstStyle/>
          <a:p>
            <a:r>
              <a:rPr lang="el-GR" dirty="0" smtClean="0"/>
              <a:t>Εισαγωγή στην Μικροβιολογία Τροφίμων</a:t>
            </a:r>
          </a:p>
          <a:p>
            <a:r>
              <a:rPr lang="el-GR" dirty="0" smtClean="0"/>
              <a:t>Τμήμα Επιστήμης και Τεχνολογίας Τροφίμων</a:t>
            </a:r>
          </a:p>
          <a:p>
            <a:r>
              <a:rPr lang="el-GR" dirty="0" smtClean="0"/>
              <a:t>Πανεπιστήμιο Δυτικής Αττικής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76672"/>
            <a:ext cx="8229600" cy="1066800"/>
          </a:xfrm>
        </p:spPr>
        <p:txBody>
          <a:bodyPr>
            <a:normAutofit fontScale="90000"/>
          </a:bodyPr>
          <a:lstStyle/>
          <a:p>
            <a:r>
              <a:rPr lang="el-GR" dirty="0" smtClean="0"/>
              <a:t>παθογόνοι μικροοργανισμοί σε λαχανικά:</a:t>
            </a:r>
            <a:endParaRPr lang="el-GR" dirty="0"/>
          </a:p>
        </p:txBody>
      </p:sp>
      <p:sp>
        <p:nvSpPr>
          <p:cNvPr id="3" name="2 - Θέση περιεχομένου"/>
          <p:cNvSpPr>
            <a:spLocks noGrp="1"/>
          </p:cNvSpPr>
          <p:nvPr>
            <p:ph idx="1"/>
          </p:nvPr>
        </p:nvSpPr>
        <p:spPr>
          <a:xfrm>
            <a:off x="251520" y="1628800"/>
            <a:ext cx="8435280" cy="4945736"/>
          </a:xfrm>
        </p:spPr>
        <p:txBody>
          <a:bodyPr>
            <a:normAutofit fontScale="85000" lnSpcReduction="20000"/>
          </a:bodyPr>
          <a:lstStyle/>
          <a:p>
            <a:r>
              <a:rPr lang="el-GR" dirty="0" smtClean="0"/>
              <a:t>Η μόλυνση των λαχανικών από περιττώματα πουλιών, ζώων, ανθρώπων, λυμάτων, κοπριάς, και λιπασμάτων, οδηγεί συχνά σε ανάπτυξη παθογόνων μικροοργανισμών. </a:t>
            </a:r>
          </a:p>
          <a:p>
            <a:endParaRPr lang="el-GR" dirty="0" smtClean="0"/>
          </a:p>
          <a:p>
            <a:r>
              <a:rPr lang="el-GR" dirty="0" smtClean="0"/>
              <a:t>Σε πολλά είδη λαχανικών, έχουν απομονωθεί παθογόνοι μικροοργανισμοί που είναι παρόντες στον ανθρώπινο οργανισμό όπως:</a:t>
            </a:r>
            <a:endParaRPr lang="en-US" dirty="0" smtClean="0"/>
          </a:p>
          <a:p>
            <a:endParaRPr lang="el-GR" dirty="0" smtClean="0"/>
          </a:p>
          <a:p>
            <a:r>
              <a:rPr lang="en-GB" i="1" dirty="0" smtClean="0"/>
              <a:t>Salmonella</a:t>
            </a:r>
            <a:r>
              <a:rPr lang="en-GB" dirty="0" smtClean="0"/>
              <a:t> </a:t>
            </a:r>
            <a:r>
              <a:rPr lang="en-GB" dirty="0" err="1" smtClean="0"/>
              <a:t>spp</a:t>
            </a:r>
            <a:r>
              <a:rPr lang="el-GR" dirty="0" smtClean="0"/>
              <a:t>., </a:t>
            </a:r>
          </a:p>
          <a:p>
            <a:r>
              <a:rPr lang="en-GB" i="1" dirty="0" err="1" smtClean="0"/>
              <a:t>Shigella</a:t>
            </a:r>
            <a:r>
              <a:rPr lang="en-GB" dirty="0" smtClean="0"/>
              <a:t> </a:t>
            </a:r>
            <a:r>
              <a:rPr lang="en-GB" dirty="0" err="1" smtClean="0"/>
              <a:t>spp</a:t>
            </a:r>
            <a:r>
              <a:rPr lang="el-GR" dirty="0" smtClean="0"/>
              <a:t>, </a:t>
            </a:r>
          </a:p>
          <a:p>
            <a:r>
              <a:rPr lang="en-GB" i="1" dirty="0" smtClean="0"/>
              <a:t>Y</a:t>
            </a:r>
            <a:r>
              <a:rPr lang="el-GR" i="1" dirty="0" smtClean="0"/>
              <a:t>. </a:t>
            </a:r>
            <a:r>
              <a:rPr lang="en-GB" i="1" dirty="0" err="1" smtClean="0"/>
              <a:t>enterocolitica</a:t>
            </a:r>
            <a:r>
              <a:rPr lang="el-GR" dirty="0" smtClean="0"/>
              <a:t>, </a:t>
            </a:r>
          </a:p>
          <a:p>
            <a:r>
              <a:rPr lang="en-GB" i="1" dirty="0" smtClean="0"/>
              <a:t>E</a:t>
            </a:r>
            <a:r>
              <a:rPr lang="el-GR" i="1" dirty="0" smtClean="0"/>
              <a:t>. </a:t>
            </a:r>
            <a:r>
              <a:rPr lang="en-GB" i="1" dirty="0" smtClean="0"/>
              <a:t>coli</a:t>
            </a:r>
            <a:r>
              <a:rPr lang="en-GB" dirty="0" smtClean="0"/>
              <a:t> O</a:t>
            </a:r>
            <a:r>
              <a:rPr lang="el-GR" dirty="0" smtClean="0"/>
              <a:t>157:</a:t>
            </a:r>
            <a:r>
              <a:rPr lang="en-GB" dirty="0" smtClean="0"/>
              <a:t>H</a:t>
            </a:r>
            <a:r>
              <a:rPr lang="el-GR" dirty="0" smtClean="0"/>
              <a:t>7,</a:t>
            </a:r>
          </a:p>
          <a:p>
            <a:r>
              <a:rPr lang="el-GR" dirty="0" smtClean="0"/>
              <a:t> </a:t>
            </a:r>
            <a:r>
              <a:rPr lang="en-GB" i="1" dirty="0" smtClean="0"/>
              <a:t>L</a:t>
            </a:r>
            <a:r>
              <a:rPr lang="el-GR" i="1" dirty="0" smtClean="0"/>
              <a:t>. </a:t>
            </a:r>
            <a:r>
              <a:rPr lang="en-GB" i="1" dirty="0" err="1" smtClean="0"/>
              <a:t>monocytogenes</a:t>
            </a:r>
            <a:r>
              <a:rPr lang="el-GR" dirty="0" smtClean="0"/>
              <a:t>, </a:t>
            </a:r>
          </a:p>
          <a:p>
            <a:r>
              <a:rPr lang="en-GB" i="1" dirty="0" smtClean="0"/>
              <a:t>C</a:t>
            </a:r>
            <a:r>
              <a:rPr lang="el-GR" i="1" dirty="0" smtClean="0"/>
              <a:t>. </a:t>
            </a:r>
            <a:r>
              <a:rPr lang="en-GB" i="1" dirty="0" err="1" smtClean="0"/>
              <a:t>botulinum</a:t>
            </a:r>
            <a:r>
              <a:rPr lang="el-GR" dirty="0" smtClean="0"/>
              <a:t>, </a:t>
            </a:r>
          </a:p>
          <a:p>
            <a:r>
              <a:rPr lang="en-GB" i="1" dirty="0" smtClean="0"/>
              <a:t>B</a:t>
            </a:r>
            <a:r>
              <a:rPr lang="el-GR" i="1" dirty="0" smtClean="0"/>
              <a:t>. </a:t>
            </a:r>
            <a:r>
              <a:rPr lang="en-GB" i="1" dirty="0" smtClean="0"/>
              <a:t>cereus</a:t>
            </a:r>
            <a:r>
              <a:rPr lang="el-GR" dirty="0" smtClean="0"/>
              <a:t>.</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296144"/>
          </a:xfrm>
        </p:spPr>
        <p:txBody>
          <a:bodyPr>
            <a:normAutofit fontScale="90000"/>
          </a:bodyPr>
          <a:lstStyle/>
          <a:p>
            <a:r>
              <a:rPr lang="el-GR" u="sng" dirty="0" smtClean="0"/>
              <a:t>2. </a:t>
            </a:r>
            <a:r>
              <a:rPr lang="el-GR" b="1" u="sng" dirty="0" smtClean="0"/>
              <a:t>ΦΡΟΥΤΑ</a:t>
            </a:r>
            <a:r>
              <a:rPr lang="el-GR" dirty="0" smtClean="0"/>
              <a:t/>
            </a:r>
            <a:br>
              <a:rPr lang="el-GR" dirty="0" smtClean="0"/>
            </a:br>
            <a:r>
              <a:rPr lang="el-GR" dirty="0" smtClean="0"/>
              <a:t>Μικροβιολογικές αλλοιώσεις φρούτων και προϊόντων τους</a:t>
            </a:r>
            <a:endParaRPr lang="el-GR" dirty="0"/>
          </a:p>
        </p:txBody>
      </p:sp>
      <p:sp>
        <p:nvSpPr>
          <p:cNvPr id="3" name="2 - Θέση περιεχομένου"/>
          <p:cNvSpPr>
            <a:spLocks noGrp="1"/>
          </p:cNvSpPr>
          <p:nvPr>
            <p:ph idx="1"/>
          </p:nvPr>
        </p:nvSpPr>
        <p:spPr>
          <a:xfrm>
            <a:off x="457200" y="2492896"/>
            <a:ext cx="8229600" cy="4081640"/>
          </a:xfrm>
        </p:spPr>
        <p:txBody>
          <a:bodyPr>
            <a:normAutofit lnSpcReduction="10000"/>
          </a:bodyPr>
          <a:lstStyle/>
          <a:p>
            <a:r>
              <a:rPr lang="el-GR" dirty="0" smtClean="0"/>
              <a:t>Τα φρούτα έχουν:</a:t>
            </a:r>
          </a:p>
          <a:p>
            <a:pPr lvl="1"/>
            <a:r>
              <a:rPr lang="el-GR" dirty="0" smtClean="0"/>
              <a:t> υψηλή </a:t>
            </a:r>
            <a:r>
              <a:rPr lang="el-GR" dirty="0" err="1" smtClean="0"/>
              <a:t>ενεργότητα</a:t>
            </a:r>
            <a:r>
              <a:rPr lang="el-GR" dirty="0" smtClean="0"/>
              <a:t> νερού</a:t>
            </a:r>
          </a:p>
          <a:p>
            <a:pPr lvl="1"/>
            <a:r>
              <a:rPr lang="el-GR" dirty="0" smtClean="0"/>
              <a:t>χαμηλό </a:t>
            </a:r>
            <a:r>
              <a:rPr lang="en-GB" dirty="0" smtClean="0"/>
              <a:t>pH</a:t>
            </a:r>
            <a:endParaRPr lang="el-GR" dirty="0" smtClean="0"/>
          </a:p>
          <a:p>
            <a:pPr lvl="1"/>
            <a:r>
              <a:rPr lang="el-GR" dirty="0" smtClean="0"/>
              <a:t>Μεγαλύτερη περιεκτικότητά σε υδατάνθρακες από ότι τα φρούτα.</a:t>
            </a:r>
          </a:p>
          <a:p>
            <a:pPr lvl="1"/>
            <a:endParaRPr lang="el-GR" dirty="0" smtClean="0"/>
          </a:p>
          <a:p>
            <a:r>
              <a:rPr lang="el-GR" dirty="0" smtClean="0"/>
              <a:t>συνεπώς οι αλλοιώσεις τους οφείλονται κυρίως σε </a:t>
            </a:r>
            <a:r>
              <a:rPr lang="el-GR" b="1" u="sng" dirty="0" smtClean="0"/>
              <a:t>ζύμες</a:t>
            </a:r>
            <a:r>
              <a:rPr lang="el-GR" dirty="0" smtClean="0"/>
              <a:t> και </a:t>
            </a:r>
            <a:r>
              <a:rPr lang="el-GR" b="1" u="sng" dirty="0" smtClean="0"/>
              <a:t>μύκητες</a:t>
            </a:r>
            <a:r>
              <a:rPr lang="el-GR" dirty="0" smtClean="0"/>
              <a:t> κατά την διάρκεια της συγκομιδής, πώλησης και οικιακής αποθήκευσης.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899592" y="620700"/>
          <a:ext cx="7200799" cy="6082585"/>
        </p:xfrm>
        <a:graphic>
          <a:graphicData uri="http://schemas.openxmlformats.org/drawingml/2006/table">
            <a:tbl>
              <a:tblPr/>
              <a:tblGrid>
                <a:gridCol w="2408722"/>
                <a:gridCol w="1132630"/>
                <a:gridCol w="2090886"/>
                <a:gridCol w="1568561"/>
              </a:tblGrid>
              <a:tr h="230425">
                <a:tc gridSpan="4">
                  <a:txBody>
                    <a:bodyPr/>
                    <a:lstStyle/>
                    <a:p>
                      <a:pPr algn="ctr">
                        <a:spcAft>
                          <a:spcPts val="0"/>
                        </a:spcAft>
                      </a:pPr>
                      <a:r>
                        <a:rPr lang="el-GR" sz="1600" b="1" dirty="0" smtClean="0">
                          <a:latin typeface="Times New Roman"/>
                          <a:ea typeface="Times New Roman"/>
                          <a:cs typeface="Times New Roman"/>
                        </a:rPr>
                        <a:t>ΤΙΜΕΣ </a:t>
                      </a:r>
                      <a:r>
                        <a:rPr lang="en-US" sz="1600" b="1" dirty="0" smtClean="0">
                          <a:latin typeface="Times New Roman"/>
                          <a:ea typeface="Times New Roman"/>
                          <a:cs typeface="Times New Roman"/>
                        </a:rPr>
                        <a:t>pH </a:t>
                      </a:r>
                      <a:r>
                        <a:rPr lang="el-GR" sz="1600" b="1" dirty="0" smtClean="0">
                          <a:latin typeface="Times New Roman"/>
                          <a:ea typeface="Times New Roman"/>
                          <a:cs typeface="Times New Roman"/>
                        </a:rPr>
                        <a:t>ΣΕ </a:t>
                      </a:r>
                      <a:r>
                        <a:rPr lang="en-GB" sz="1600" b="1" dirty="0" smtClean="0">
                          <a:latin typeface="Times New Roman"/>
                          <a:ea typeface="Times New Roman"/>
                          <a:cs typeface="Times New Roman"/>
                        </a:rPr>
                        <a:t>ΦΡΟΥΤΑ</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230425">
                <a:tc gridSpan="2">
                  <a:txBody>
                    <a:bodyPr/>
                    <a:lstStyle/>
                    <a:p>
                      <a:pPr algn="ctr">
                        <a:spcAft>
                          <a:spcPts val="0"/>
                        </a:spcAft>
                      </a:pPr>
                      <a:r>
                        <a:rPr lang="en-GB" sz="1100" b="1">
                          <a:latin typeface="Times New Roman"/>
                          <a:ea typeface="Times New Roman"/>
                          <a:cs typeface="Times New Roman"/>
                        </a:rPr>
                        <a:t>                                                   pH</a:t>
                      </a:r>
                      <a:endParaRPr lang="el-GR" sz="9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gridSpan="2">
                  <a:txBody>
                    <a:bodyPr/>
                    <a:lstStyle/>
                    <a:p>
                      <a:pPr marL="180975" indent="-180975" algn="ctr">
                        <a:spcAft>
                          <a:spcPts val="0"/>
                        </a:spcAft>
                      </a:pPr>
                      <a:r>
                        <a:rPr lang="en-GB" sz="1100" b="1">
                          <a:latin typeface="Times New Roman"/>
                          <a:ea typeface="Times New Roman"/>
                          <a:cs typeface="Times New Roman"/>
                        </a:rPr>
                        <a:t>                                            pH</a:t>
                      </a:r>
                      <a:endParaRPr lang="el-GR" sz="9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r>
              <a:tr h="230425">
                <a:tc>
                  <a:txBody>
                    <a:bodyPr/>
                    <a:lstStyle/>
                    <a:p>
                      <a:pPr>
                        <a:spcAft>
                          <a:spcPts val="0"/>
                        </a:spcAft>
                      </a:pPr>
                      <a:r>
                        <a:rPr lang="en-GB" sz="1600" dirty="0" err="1">
                          <a:latin typeface="Times New Roman"/>
                          <a:ea typeface="Times New Roman"/>
                          <a:cs typeface="Times New Roman"/>
                        </a:rPr>
                        <a:t>Ανανάς</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3,3 - 5,2</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80975">
                        <a:spcAft>
                          <a:spcPts val="0"/>
                        </a:spcAft>
                      </a:pPr>
                      <a:r>
                        <a:rPr lang="en-GB" sz="1600">
                          <a:latin typeface="Times New Roman"/>
                          <a:ea typeface="Times New Roman"/>
                          <a:cs typeface="Times New Roman"/>
                        </a:rPr>
                        <a:t>Μήλα χυμός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3,4 - 4,0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dirty="0" err="1">
                          <a:latin typeface="Times New Roman"/>
                          <a:ea typeface="Times New Roman"/>
                          <a:cs typeface="Times New Roman"/>
                        </a:rPr>
                        <a:t>Ανανάς</a:t>
                      </a:r>
                      <a:r>
                        <a:rPr lang="en-GB" sz="1600" dirty="0">
                          <a:latin typeface="Times New Roman"/>
                          <a:ea typeface="Times New Roman"/>
                          <a:cs typeface="Times New Roman"/>
                        </a:rPr>
                        <a:t> </a:t>
                      </a:r>
                      <a:r>
                        <a:rPr lang="en-GB" sz="1600" dirty="0" err="1">
                          <a:latin typeface="Times New Roman"/>
                          <a:ea typeface="Times New Roman"/>
                          <a:cs typeface="Times New Roman"/>
                        </a:rPr>
                        <a:t>κονσέρβα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Μήλα σάλτσα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3,3 - 3,6</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dirty="0" err="1">
                          <a:latin typeface="Times New Roman"/>
                          <a:ea typeface="Times New Roman"/>
                          <a:cs typeface="Times New Roman"/>
                        </a:rPr>
                        <a:t>Ανανάς</a:t>
                      </a:r>
                      <a:r>
                        <a:rPr lang="en-GB" sz="1600" dirty="0">
                          <a:latin typeface="Times New Roman"/>
                          <a:ea typeface="Times New Roman"/>
                          <a:cs typeface="Times New Roman"/>
                        </a:rPr>
                        <a:t> </a:t>
                      </a:r>
                      <a:r>
                        <a:rPr lang="en-GB" sz="1600" dirty="0" err="1">
                          <a:latin typeface="Times New Roman"/>
                          <a:ea typeface="Times New Roman"/>
                          <a:cs typeface="Times New Roman"/>
                        </a:rPr>
                        <a:t>χυμός</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Μοσχολέμονα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1,8 - 2,0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dirty="0" err="1">
                          <a:latin typeface="Times New Roman"/>
                          <a:ea typeface="Times New Roman"/>
                          <a:cs typeface="Times New Roman"/>
                        </a:rPr>
                        <a:t>Βατόμουρα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3,2 - 4,5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Μπανάνες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4,5 - 5,2</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dirty="0" err="1">
                          <a:latin typeface="Times New Roman"/>
                          <a:ea typeface="Times New Roman"/>
                          <a:cs typeface="Times New Roman"/>
                        </a:rPr>
                        <a:t>Βερίκοκα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3,3 - 4,0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Μύρτιλα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3,7</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Βερίκοκα αποξηραμένα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3,6 - 4,0</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Μύρτιλα κατεψυγμένα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3,1 - 3,35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Βερίκοκα κονσέρβα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3,74</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Νεκταρίνια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3,9</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Γκρέϊπφρούτ</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3,0 - 3,3</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Παπάγια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5,2 - 5,7</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Γκρέϊπφρούτ χυμός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Πεπόνια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5,5 - 7,13</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Δαμάσκηνα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2,8 - 4,6</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600">
                          <a:latin typeface="Times New Roman"/>
                          <a:ea typeface="Times New Roman"/>
                          <a:cs typeface="Times New Roman"/>
                        </a:rPr>
                        <a:t>Πορτοκάλι</a:t>
                      </a:r>
                      <a:r>
                        <a:rPr lang="en-GB" sz="1600">
                          <a:latin typeface="Times New Roman"/>
                          <a:ea typeface="Times New Roman"/>
                          <a:cs typeface="Times New Roman"/>
                        </a:rPr>
                        <a:t> μαρμελάδα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Δαμάσκηνα ξερά</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3,1 - 5,4</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Πορτοκάλι</a:t>
                      </a:r>
                      <a:r>
                        <a:rPr lang="en-GB" sz="1600" dirty="0">
                          <a:latin typeface="Times New Roman"/>
                          <a:ea typeface="Times New Roman"/>
                          <a:cs typeface="Times New Roman"/>
                        </a:rPr>
                        <a:t> </a:t>
                      </a:r>
                      <a:r>
                        <a:rPr lang="en-GB" sz="1600" dirty="0" err="1">
                          <a:latin typeface="Times New Roman"/>
                          <a:ea typeface="Times New Roman"/>
                          <a:cs typeface="Times New Roman"/>
                        </a:rPr>
                        <a:t>χυμός</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3,6 - 4,3</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Δαμάσκηνα χυμός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3,7</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Πορτοκάλια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3,1 - 4,1</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Καρπούζι</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5,2 - 5,8</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Ροδάκινα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3,4 - 3,6</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Κεράσια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3,2 - 4,1</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Ροδάκινα</a:t>
                      </a:r>
                      <a:r>
                        <a:rPr lang="en-GB" sz="1600" dirty="0">
                          <a:latin typeface="Times New Roman"/>
                          <a:ea typeface="Times New Roman"/>
                          <a:cs typeface="Times New Roman"/>
                        </a:rPr>
                        <a:t> </a:t>
                      </a:r>
                      <a:r>
                        <a:rPr lang="en-GB" sz="1600" dirty="0" err="1">
                          <a:latin typeface="Times New Roman"/>
                          <a:ea typeface="Times New Roman"/>
                          <a:cs typeface="Times New Roman"/>
                        </a:rPr>
                        <a:t>κομπόστα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4,2</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Κράνα σάλτσα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2,4</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Ροδάκινα</a:t>
                      </a:r>
                      <a:r>
                        <a:rPr lang="en-GB" sz="1600" dirty="0">
                          <a:latin typeface="Times New Roman"/>
                          <a:ea typeface="Times New Roman"/>
                          <a:cs typeface="Times New Roman"/>
                        </a:rPr>
                        <a:t> </a:t>
                      </a:r>
                      <a:r>
                        <a:rPr lang="en-GB" sz="1600" dirty="0" err="1">
                          <a:latin typeface="Times New Roman"/>
                          <a:ea typeface="Times New Roman"/>
                          <a:cs typeface="Times New Roman"/>
                        </a:rPr>
                        <a:t>κονσέρβα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4,9</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Κράνα χυμός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2,3 - 2,5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Ρόδια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Κυδώνια κομπόστα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3,1 - 3,3</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Σταφίδα σκούρα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2,9</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Λαγοκέρασα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2,8 - 3,1</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Σταφύλια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3,4 - 4,5</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Λεμόνι χυμός κονσέρβα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2,3</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err="1">
                          <a:latin typeface="Times New Roman"/>
                          <a:ea typeface="Times New Roman"/>
                          <a:cs typeface="Times New Roman"/>
                        </a:rPr>
                        <a:t>Σύκα</a:t>
                      </a:r>
                      <a:endParaRPr lang="el-GR" sz="1600" dirty="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4,6</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Λεμόνια</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2,2 - 2,4</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Φίγγι</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3,2 - 3,7</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Μάνγκο</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3,9 - 4,6</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latin typeface="Times New Roman"/>
                          <a:ea typeface="Times New Roman"/>
                          <a:cs typeface="Times New Roman"/>
                        </a:rPr>
                        <a:t>Φράουλες</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Times New Roman"/>
                          <a:ea typeface="Times New Roman"/>
                          <a:cs typeface="Times New Roman"/>
                        </a:rPr>
                        <a:t>3,0 - 3,5</a:t>
                      </a:r>
                      <a:endParaRPr lang="el-GR" sz="1600" dirty="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n-GB" sz="1600">
                          <a:latin typeface="Times New Roman"/>
                          <a:ea typeface="Times New Roman"/>
                          <a:cs typeface="Times New Roman"/>
                        </a:rPr>
                        <a:t>Μανταρίνι</a:t>
                      </a:r>
                      <a:endParaRPr lang="el-GR" sz="1600">
                        <a:latin typeface="Times New Roman"/>
                        <a:ea typeface="Times New Roman"/>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Times New Roman"/>
                          <a:ea typeface="Times New Roman"/>
                          <a:cs typeface="Times New Roman"/>
                        </a:rPr>
                        <a:t>4,0</a:t>
                      </a:r>
                      <a:endParaRPr lang="el-GR" sz="1600">
                        <a:latin typeface="Times New Roman"/>
                        <a:ea typeface="Times New Roman"/>
                        <a:cs typeface="Times New Roman"/>
                      </a:endParaRP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600">
                          <a:latin typeface="Times New Roman"/>
                          <a:ea typeface="Times New Roman"/>
                          <a:cs typeface="Times New Roman"/>
                        </a:rPr>
                        <a:t>Φράουλες (κατεψ.)</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Times New Roman"/>
                          <a:ea typeface="Times New Roman"/>
                          <a:cs typeface="Times New Roman"/>
                        </a:rPr>
                        <a:t>2,3 - 3,0</a:t>
                      </a: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25">
                <a:tc>
                  <a:txBody>
                    <a:bodyPr/>
                    <a:lstStyle/>
                    <a:p>
                      <a:pPr>
                        <a:spcAft>
                          <a:spcPts val="0"/>
                        </a:spcAft>
                      </a:pPr>
                      <a:r>
                        <a:rPr lang="el-GR" sz="1600">
                          <a:latin typeface="Times New Roman"/>
                          <a:ea typeface="Times New Roman"/>
                          <a:cs typeface="Times New Roman"/>
                        </a:rPr>
                        <a:t>Μήλα </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Times New Roman"/>
                          <a:ea typeface="Times New Roman"/>
                          <a:cs typeface="Times New Roman"/>
                        </a:rPr>
                        <a:t>3,3 - 3,9</a:t>
                      </a: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600">
                          <a:latin typeface="Times New Roman"/>
                          <a:ea typeface="Times New Roman"/>
                          <a:cs typeface="Times New Roman"/>
                        </a:rPr>
                        <a:t>Χουρμάδες</a:t>
                      </a: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Times New Roman"/>
                          <a:ea typeface="Times New Roman"/>
                          <a:cs typeface="Times New Roman"/>
                        </a:rPr>
                        <a:t>6,3 - 6,6</a:t>
                      </a:r>
                    </a:p>
                  </a:txBody>
                  <a:tcPr marL="60960" marR="60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76672"/>
            <a:ext cx="5652120" cy="5976664"/>
          </a:xfrm>
        </p:spPr>
        <p:txBody>
          <a:bodyPr>
            <a:normAutofit lnSpcReduction="10000"/>
          </a:bodyPr>
          <a:lstStyle/>
          <a:p>
            <a:r>
              <a:rPr lang="el-GR" dirty="0" smtClean="0"/>
              <a:t>Το φάσμα τιμών </a:t>
            </a:r>
            <a:r>
              <a:rPr lang="en-GB" dirty="0" smtClean="0"/>
              <a:t>pH</a:t>
            </a:r>
            <a:r>
              <a:rPr lang="el-GR" dirty="0" smtClean="0"/>
              <a:t> ανάπτυξης </a:t>
            </a:r>
            <a:r>
              <a:rPr lang="el-GR" u="sng" dirty="0" smtClean="0"/>
              <a:t>ζυμών και μυκήτων</a:t>
            </a:r>
            <a:r>
              <a:rPr lang="el-GR" dirty="0" smtClean="0"/>
              <a:t>, ευνοεί την ανάπτυξη τους στα φρούτα, καθιστώντας τα ως τους κύριους </a:t>
            </a:r>
            <a:r>
              <a:rPr lang="el-GR" u="sng" dirty="0" err="1" smtClean="0"/>
              <a:t>αλλοιωγόνους</a:t>
            </a:r>
            <a:r>
              <a:rPr lang="el-GR" dirty="0" smtClean="0"/>
              <a:t> μικροοργανισμούς,</a:t>
            </a:r>
            <a:endParaRPr lang="en-US" dirty="0" smtClean="0"/>
          </a:p>
          <a:p>
            <a:pPr>
              <a:buNone/>
            </a:pPr>
            <a:endParaRPr lang="el-GR" dirty="0" smtClean="0"/>
          </a:p>
          <a:p>
            <a:r>
              <a:rPr lang="el-GR" dirty="0" smtClean="0"/>
              <a:t>εξαίρεση είναι τα αχλάδια, τα οποία σε μερικές περιπτώσεις αλλοιώνονται απ’ το βακτήριο της </a:t>
            </a:r>
            <a:r>
              <a:rPr lang="en-GB" i="1" dirty="0" err="1" smtClean="0"/>
              <a:t>Erwinia</a:t>
            </a:r>
            <a:r>
              <a:rPr lang="en-GB" i="1" dirty="0" smtClean="0"/>
              <a:t> </a:t>
            </a:r>
            <a:r>
              <a:rPr lang="el-GR" dirty="0" smtClean="0"/>
              <a:t>(</a:t>
            </a:r>
            <a:r>
              <a:rPr lang="en-GB" i="1" dirty="0" err="1" smtClean="0"/>
              <a:t>Erwinia</a:t>
            </a:r>
            <a:r>
              <a:rPr lang="en-GB" i="1" dirty="0" smtClean="0"/>
              <a:t> </a:t>
            </a:r>
            <a:r>
              <a:rPr lang="en-GB" dirty="0" smtClean="0"/>
              <a:t>rot</a:t>
            </a:r>
            <a:r>
              <a:rPr lang="el-GR" dirty="0" smtClean="0"/>
              <a:t>), το οποίο δεν θεωρείται ιδιαίτερα σημαντικό στην διαδικασία αλλοίωσης των φρούτων. </a:t>
            </a:r>
            <a:endParaRPr lang="el-GR" dirty="0"/>
          </a:p>
        </p:txBody>
      </p:sp>
      <p:pic>
        <p:nvPicPr>
          <p:cNvPr id="1026" name="Picture 2" descr="Image result for fruit spoilage"/>
          <p:cNvPicPr>
            <a:picLocks noChangeAspect="1" noChangeArrowheads="1"/>
          </p:cNvPicPr>
          <p:nvPr/>
        </p:nvPicPr>
        <p:blipFill>
          <a:blip r:embed="rId2" cstate="print"/>
          <a:srcRect/>
          <a:stretch>
            <a:fillRect/>
          </a:stretch>
        </p:blipFill>
        <p:spPr bwMode="auto">
          <a:xfrm>
            <a:off x="5796136" y="620688"/>
            <a:ext cx="2688299" cy="2016224"/>
          </a:xfrm>
          <a:prstGeom prst="rect">
            <a:avLst/>
          </a:prstGeom>
          <a:noFill/>
        </p:spPr>
      </p:pic>
      <p:pic>
        <p:nvPicPr>
          <p:cNvPr id="1028" name="Picture 4" descr="Image result for pears erwinia"/>
          <p:cNvPicPr>
            <a:picLocks noChangeAspect="1" noChangeArrowheads="1"/>
          </p:cNvPicPr>
          <p:nvPr/>
        </p:nvPicPr>
        <p:blipFill>
          <a:blip r:embed="rId3" cstate="print"/>
          <a:srcRect/>
          <a:stretch>
            <a:fillRect/>
          </a:stretch>
        </p:blipFill>
        <p:spPr bwMode="auto">
          <a:xfrm>
            <a:off x="5868144" y="3212976"/>
            <a:ext cx="2216818" cy="23042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4690864" cy="5881840"/>
          </a:xfrm>
        </p:spPr>
        <p:txBody>
          <a:bodyPr>
            <a:normAutofit fontScale="92500" lnSpcReduction="20000"/>
          </a:bodyPr>
          <a:lstStyle/>
          <a:p>
            <a:r>
              <a:rPr lang="el-GR" dirty="0" smtClean="0"/>
              <a:t>Στα φρούτα παρατηρείται ποικιλία από είδη </a:t>
            </a:r>
            <a:r>
              <a:rPr lang="el-GR" b="1" dirty="0" smtClean="0"/>
              <a:t>ζυμών</a:t>
            </a:r>
            <a:r>
              <a:rPr lang="el-GR" dirty="0" smtClean="0"/>
              <a:t>, οι οποίες τα αλλοιώνουν ιδιαίτερα πριν τη συγκομιδή τους.</a:t>
            </a:r>
            <a:endParaRPr lang="en-US" dirty="0" smtClean="0"/>
          </a:p>
          <a:p>
            <a:r>
              <a:rPr lang="el-GR" dirty="0" smtClean="0"/>
              <a:t> Πολλές ζύμες μεταβολίζουν τα σάκχαρα των φρούτων, προκαλώντας ζυμώσεις που συνοδεύονται από παραγωγή αλκοολών και διοξειδίου του άνθρακα. </a:t>
            </a:r>
            <a:endParaRPr lang="en-US" dirty="0" smtClean="0"/>
          </a:p>
          <a:p>
            <a:r>
              <a:rPr lang="el-GR" dirty="0" smtClean="0"/>
              <a:t>Λόγω του γρηγορότερου ρυθμού ανάπτυξής των ζυμών, σε σύγκριση με τους μύκητες, συνήθως προηγούνται στην αλλοίωση των φρούτων. </a:t>
            </a:r>
          </a:p>
          <a:p>
            <a:endParaRPr lang="el-GR" dirty="0"/>
          </a:p>
        </p:txBody>
      </p:sp>
      <p:pic>
        <p:nvPicPr>
          <p:cNvPr id="21506" name="Picture 2" descr="http://www.providentliving.org.nz/wp-content/uploads/2011/10/yeast_on_grapes1.jpg"/>
          <p:cNvPicPr>
            <a:picLocks noChangeAspect="1" noChangeArrowheads="1"/>
          </p:cNvPicPr>
          <p:nvPr/>
        </p:nvPicPr>
        <p:blipFill>
          <a:blip r:embed="rId2" cstate="print"/>
          <a:srcRect/>
          <a:stretch>
            <a:fillRect/>
          </a:stretch>
        </p:blipFill>
        <p:spPr bwMode="auto">
          <a:xfrm>
            <a:off x="5436096" y="3789040"/>
            <a:ext cx="2952750" cy="2486026"/>
          </a:xfrm>
          <a:prstGeom prst="rect">
            <a:avLst/>
          </a:prstGeom>
          <a:noFill/>
        </p:spPr>
      </p:pic>
      <p:sp>
        <p:nvSpPr>
          <p:cNvPr id="4" name="3 - TextBox"/>
          <p:cNvSpPr txBox="1"/>
          <p:nvPr/>
        </p:nvSpPr>
        <p:spPr>
          <a:xfrm>
            <a:off x="5364088" y="908720"/>
            <a:ext cx="3096344" cy="2031325"/>
          </a:xfrm>
          <a:prstGeom prst="rect">
            <a:avLst/>
          </a:prstGeom>
          <a:noFill/>
          <a:ln w="9525">
            <a:solidFill>
              <a:schemeClr val="tx1"/>
            </a:solidFill>
          </a:ln>
        </p:spPr>
        <p:txBody>
          <a:bodyPr wrap="square" rtlCol="0">
            <a:spAutoFit/>
          </a:bodyPr>
          <a:lstStyle/>
          <a:p>
            <a:r>
              <a:rPr lang="el-GR" b="1" u="sng" dirty="0" smtClean="0"/>
              <a:t>Ζύμες</a:t>
            </a:r>
            <a:r>
              <a:rPr lang="en-US" b="1" u="sng" dirty="0" smtClean="0"/>
              <a:t> </a:t>
            </a:r>
            <a:r>
              <a:rPr lang="el-GR" b="1" u="sng" dirty="0" smtClean="0"/>
              <a:t>σε φρούτα:</a:t>
            </a:r>
          </a:p>
          <a:p>
            <a:r>
              <a:rPr lang="en-US" i="1" dirty="0" err="1" smtClean="0"/>
              <a:t>Saccharomyces</a:t>
            </a:r>
            <a:endParaRPr lang="en-US" i="1" dirty="0" smtClean="0"/>
          </a:p>
          <a:p>
            <a:r>
              <a:rPr lang="en-US" i="1" dirty="0" err="1" smtClean="0"/>
              <a:t>Hanseiaspora</a:t>
            </a:r>
            <a:endParaRPr lang="en-US" i="1" dirty="0" smtClean="0"/>
          </a:p>
          <a:p>
            <a:r>
              <a:rPr lang="en-US" i="1" dirty="0" err="1" smtClean="0"/>
              <a:t>Pichia</a:t>
            </a:r>
            <a:endParaRPr lang="en-US" i="1" dirty="0" smtClean="0"/>
          </a:p>
          <a:p>
            <a:r>
              <a:rPr lang="en-US" i="1" dirty="0" err="1" smtClean="0"/>
              <a:t>Kloeckera</a:t>
            </a:r>
            <a:endParaRPr lang="en-US" i="1" dirty="0" smtClean="0"/>
          </a:p>
          <a:p>
            <a:r>
              <a:rPr lang="en-US" i="1" dirty="0" smtClean="0"/>
              <a:t>Candida</a:t>
            </a:r>
          </a:p>
          <a:p>
            <a:r>
              <a:rPr lang="en-US" i="1" dirty="0" err="1" smtClean="0"/>
              <a:t>Rhodotorula</a:t>
            </a:r>
            <a:endParaRPr lang="el-GR"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404664"/>
            <a:ext cx="8856984" cy="864096"/>
          </a:xfrm>
        </p:spPr>
        <p:txBody>
          <a:bodyPr>
            <a:normAutofit fontScale="90000"/>
          </a:bodyPr>
          <a:lstStyle/>
          <a:p>
            <a:r>
              <a:rPr lang="el-GR" dirty="0" smtClean="0"/>
              <a:t>Παραδείγματα εμφάνιση μούχλας σε φρούτα</a:t>
            </a:r>
            <a:endParaRPr lang="el-GR" dirty="0"/>
          </a:p>
        </p:txBody>
      </p:sp>
      <p:sp>
        <p:nvSpPr>
          <p:cNvPr id="3" name="2 - Θέση περιεχομένου"/>
          <p:cNvSpPr>
            <a:spLocks noGrp="1"/>
          </p:cNvSpPr>
          <p:nvPr>
            <p:ph idx="1"/>
          </p:nvPr>
        </p:nvSpPr>
        <p:spPr>
          <a:xfrm>
            <a:off x="467544" y="1340768"/>
            <a:ext cx="4896544" cy="2088232"/>
          </a:xfrm>
        </p:spPr>
        <p:txBody>
          <a:bodyPr>
            <a:normAutofit fontScale="92500" lnSpcReduction="20000"/>
          </a:bodyPr>
          <a:lstStyle/>
          <a:p>
            <a:pPr lvl="0"/>
            <a:r>
              <a:rPr lang="el-GR" u="sng" dirty="0" smtClean="0"/>
              <a:t>ανοιχτού καφέ χρώματος</a:t>
            </a:r>
            <a:r>
              <a:rPr lang="el-GR" dirty="0" smtClean="0"/>
              <a:t>, λόγω του μύκητα </a:t>
            </a:r>
            <a:r>
              <a:rPr lang="en-GB" i="1" dirty="0" err="1" smtClean="0"/>
              <a:t>Penicillium</a:t>
            </a:r>
            <a:r>
              <a:rPr lang="en-GB" i="1" dirty="0" smtClean="0"/>
              <a:t> </a:t>
            </a:r>
            <a:r>
              <a:rPr lang="en-GB" i="1" dirty="0" err="1" smtClean="0"/>
              <a:t>expansum</a:t>
            </a:r>
            <a:r>
              <a:rPr lang="el-GR" dirty="0" smtClean="0"/>
              <a:t>, η οποία είναι υπεύθυνη για την παραγωγή της </a:t>
            </a:r>
            <a:r>
              <a:rPr lang="el-GR" dirty="0" err="1" smtClean="0"/>
              <a:t>μυκοτοξίνης</a:t>
            </a:r>
            <a:r>
              <a:rPr lang="el-GR" dirty="0" smtClean="0"/>
              <a:t> </a:t>
            </a:r>
            <a:r>
              <a:rPr lang="el-GR" dirty="0" err="1" smtClean="0"/>
              <a:t>πατουλίνη</a:t>
            </a:r>
            <a:r>
              <a:rPr lang="el-GR" dirty="0" smtClean="0"/>
              <a:t>, σε χυμό μήλου</a:t>
            </a:r>
          </a:p>
          <a:p>
            <a:endParaRPr lang="el-GR" dirty="0"/>
          </a:p>
        </p:txBody>
      </p:sp>
      <p:pic>
        <p:nvPicPr>
          <p:cNvPr id="4" name="Picture 4" descr="Image result for penicillium expansum in fruits"/>
          <p:cNvPicPr>
            <a:picLocks noChangeAspect="1" noChangeArrowheads="1"/>
          </p:cNvPicPr>
          <p:nvPr/>
        </p:nvPicPr>
        <p:blipFill>
          <a:blip r:embed="rId2" cstate="print"/>
          <a:srcRect/>
          <a:stretch>
            <a:fillRect/>
          </a:stretch>
        </p:blipFill>
        <p:spPr bwMode="auto">
          <a:xfrm>
            <a:off x="5580112" y="1340768"/>
            <a:ext cx="2304256" cy="2412379"/>
          </a:xfrm>
          <a:prstGeom prst="rect">
            <a:avLst/>
          </a:prstGeom>
          <a:noFill/>
        </p:spPr>
      </p:pic>
      <p:sp>
        <p:nvSpPr>
          <p:cNvPr id="5" name="2 - Θέση περιεχομένου"/>
          <p:cNvSpPr txBox="1">
            <a:spLocks/>
          </p:cNvSpPr>
          <p:nvPr/>
        </p:nvSpPr>
        <p:spPr>
          <a:xfrm>
            <a:off x="467544" y="4077072"/>
            <a:ext cx="4114800" cy="2331704"/>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l-GR" sz="2800" b="0" i="0" u="sng" strike="noStrike" kern="1200" cap="none" spc="0" normalizeH="0" baseline="0" noProof="0" smtClean="0">
                <a:ln>
                  <a:noFill/>
                </a:ln>
                <a:solidFill>
                  <a:schemeClr val="tx1"/>
                </a:solidFill>
                <a:effectLst/>
                <a:uLnTx/>
                <a:uFillTx/>
                <a:latin typeface="+mn-lt"/>
                <a:ea typeface="+mn-ea"/>
                <a:cs typeface="+mn-cs"/>
              </a:rPr>
              <a:t>γκρι</a:t>
            </a:r>
            <a:r>
              <a:rPr kumimoji="0" lang="el-GR" sz="2800" b="0" i="0" u="none" strike="noStrike" kern="1200" cap="none" spc="0" normalizeH="0" baseline="0" noProof="0" smtClean="0">
                <a:ln>
                  <a:noFill/>
                </a:ln>
                <a:solidFill>
                  <a:schemeClr val="tx1"/>
                </a:solidFill>
                <a:effectLst/>
                <a:uLnTx/>
                <a:uFillTx/>
                <a:latin typeface="+mn-lt"/>
                <a:ea typeface="+mn-ea"/>
                <a:cs typeface="+mn-cs"/>
              </a:rPr>
              <a:t>, προερχόμενη απ’ τον μύκητα </a:t>
            </a:r>
            <a:r>
              <a:rPr kumimoji="0" lang="en-GB" sz="2800" b="0" i="1" u="none" strike="noStrike" kern="1200" cap="none" spc="0" normalizeH="0" baseline="0" noProof="0" smtClean="0">
                <a:ln>
                  <a:noFill/>
                </a:ln>
                <a:solidFill>
                  <a:schemeClr val="tx1"/>
                </a:solidFill>
                <a:effectLst/>
                <a:uLnTx/>
                <a:uFillTx/>
                <a:latin typeface="+mn-lt"/>
                <a:ea typeface="+mn-ea"/>
                <a:cs typeface="+mn-cs"/>
              </a:rPr>
              <a:t>Botrytis cinerea</a:t>
            </a:r>
            <a:r>
              <a:rPr kumimoji="0" lang="el-GR" sz="2800" b="0" i="1" u="none" strike="noStrike" kern="1200" cap="none" spc="0" normalizeH="0" baseline="0" noProof="0" smtClean="0">
                <a:ln>
                  <a:noFill/>
                </a:ln>
                <a:solidFill>
                  <a:schemeClr val="tx1"/>
                </a:solidFill>
                <a:effectLst/>
                <a:uLnTx/>
                <a:uFillTx/>
                <a:latin typeface="+mn-lt"/>
                <a:ea typeface="+mn-ea"/>
                <a:cs typeface="+mn-cs"/>
              </a:rPr>
              <a:t>,</a:t>
            </a:r>
            <a:r>
              <a:rPr kumimoji="0" lang="el-GR" sz="2800" b="0" i="0" u="none" strike="noStrike" kern="1200" cap="none" spc="0" normalizeH="0" baseline="0" noProof="0" smtClean="0">
                <a:ln>
                  <a:noFill/>
                </a:ln>
                <a:solidFill>
                  <a:schemeClr val="tx1"/>
                </a:solidFill>
                <a:effectLst/>
                <a:uLnTx/>
                <a:uFillTx/>
                <a:latin typeface="+mn-lt"/>
                <a:ea typeface="+mn-ea"/>
                <a:cs typeface="+mn-cs"/>
              </a:rPr>
              <a:t> ο οποίος ευθύνεται για τις αλλοιώσεις στις φράουλες και τα σταφύλια.</a:t>
            </a: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Image result for yeast in fruits"/>
          <p:cNvPicPr>
            <a:picLocks noChangeAspect="1" noChangeArrowheads="1"/>
          </p:cNvPicPr>
          <p:nvPr/>
        </p:nvPicPr>
        <p:blipFill>
          <a:blip r:embed="rId3" cstate="print"/>
          <a:srcRect/>
          <a:stretch>
            <a:fillRect/>
          </a:stretch>
        </p:blipFill>
        <p:spPr bwMode="auto">
          <a:xfrm>
            <a:off x="4499992" y="4149080"/>
            <a:ext cx="3785987" cy="24482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764704"/>
            <a:ext cx="4860032" cy="4752528"/>
          </a:xfrm>
        </p:spPr>
        <p:txBody>
          <a:bodyPr>
            <a:normAutofit/>
          </a:bodyPr>
          <a:lstStyle/>
          <a:p>
            <a:pPr lvl="0"/>
            <a:r>
              <a:rPr lang="el-GR" u="sng" dirty="0" smtClean="0"/>
              <a:t>πράσινου-μπλε</a:t>
            </a:r>
            <a:r>
              <a:rPr lang="el-GR" dirty="0" smtClean="0"/>
              <a:t> στα εσπεριδοειδή (πορτοκάλια, λεμόνια κλπ.), λόγω των μυκήτων </a:t>
            </a:r>
          </a:p>
          <a:p>
            <a:pPr lvl="1"/>
            <a:r>
              <a:rPr lang="en-GB" i="1" dirty="0" err="1" smtClean="0"/>
              <a:t>Penicillium</a:t>
            </a:r>
            <a:r>
              <a:rPr lang="en-GB" i="1" dirty="0" smtClean="0"/>
              <a:t> </a:t>
            </a:r>
            <a:r>
              <a:rPr lang="en-GB" i="1" dirty="0" err="1" smtClean="0"/>
              <a:t>italicum</a:t>
            </a:r>
            <a:endParaRPr lang="el-GR" i="1" dirty="0" smtClean="0"/>
          </a:p>
          <a:p>
            <a:pPr lvl="1"/>
            <a:r>
              <a:rPr lang="en-GB" i="1" dirty="0" err="1" smtClean="0"/>
              <a:t>Penicillium</a:t>
            </a:r>
            <a:r>
              <a:rPr lang="en-GB" i="1" dirty="0" smtClean="0"/>
              <a:t> </a:t>
            </a:r>
            <a:r>
              <a:rPr lang="en-GB" i="1" dirty="0" err="1" smtClean="0"/>
              <a:t>digitatum</a:t>
            </a:r>
            <a:endParaRPr lang="el-GR" dirty="0" smtClean="0"/>
          </a:p>
          <a:p>
            <a:endParaRPr lang="el-GR" dirty="0"/>
          </a:p>
        </p:txBody>
      </p:sp>
      <p:pic>
        <p:nvPicPr>
          <p:cNvPr id="23554" name="Picture 2" descr="Image result for penicillium in fruits"/>
          <p:cNvPicPr>
            <a:picLocks noChangeAspect="1" noChangeArrowheads="1"/>
          </p:cNvPicPr>
          <p:nvPr/>
        </p:nvPicPr>
        <p:blipFill>
          <a:blip r:embed="rId2" cstate="print"/>
          <a:srcRect/>
          <a:stretch>
            <a:fillRect/>
          </a:stretch>
        </p:blipFill>
        <p:spPr bwMode="auto">
          <a:xfrm>
            <a:off x="5148064" y="836712"/>
            <a:ext cx="3515883" cy="2636913"/>
          </a:xfrm>
          <a:prstGeom prst="rect">
            <a:avLst/>
          </a:prstGeom>
          <a:noFill/>
        </p:spPr>
      </p:pic>
      <p:sp>
        <p:nvSpPr>
          <p:cNvPr id="6" name="5 - TextBox"/>
          <p:cNvSpPr txBox="1"/>
          <p:nvPr/>
        </p:nvSpPr>
        <p:spPr>
          <a:xfrm>
            <a:off x="323528" y="4725144"/>
            <a:ext cx="8640960" cy="1815882"/>
          </a:xfrm>
          <a:prstGeom prst="rect">
            <a:avLst/>
          </a:prstGeom>
          <a:noFill/>
        </p:spPr>
        <p:txBody>
          <a:bodyPr wrap="square" rtlCol="0">
            <a:spAutoFit/>
          </a:bodyPr>
          <a:lstStyle/>
          <a:p>
            <a:r>
              <a:rPr lang="el-GR" sz="2800" dirty="0" smtClean="0"/>
              <a:t>Άλλοι νηματοειδείς μύκητες που προσβάλλουν τα φρούτα:</a:t>
            </a:r>
          </a:p>
          <a:p>
            <a:r>
              <a:rPr lang="en-US" sz="2800" i="1" dirty="0" err="1" smtClean="0"/>
              <a:t>Aspergillus</a:t>
            </a:r>
            <a:r>
              <a:rPr lang="en-US" sz="2800" i="1" dirty="0" smtClean="0"/>
              <a:t>, </a:t>
            </a:r>
            <a:r>
              <a:rPr lang="en-US" sz="2800" i="1" dirty="0" err="1" smtClean="0"/>
              <a:t>Mucor</a:t>
            </a:r>
            <a:r>
              <a:rPr lang="en-US" sz="2800" i="1" dirty="0" smtClean="0"/>
              <a:t>, </a:t>
            </a:r>
            <a:r>
              <a:rPr lang="en-US" sz="2800" i="1" dirty="0" err="1" smtClean="0"/>
              <a:t>Alternaria</a:t>
            </a:r>
            <a:r>
              <a:rPr lang="en-US" sz="2800" i="1" dirty="0" smtClean="0"/>
              <a:t>, </a:t>
            </a:r>
            <a:r>
              <a:rPr lang="en-US" sz="2800" i="1" dirty="0" err="1" smtClean="0"/>
              <a:t>Cladosporium</a:t>
            </a:r>
            <a:r>
              <a:rPr lang="en-US" sz="2800" i="1" dirty="0" smtClean="0"/>
              <a:t>, Botrytis</a:t>
            </a:r>
            <a:endParaRPr lang="el-GR" sz="28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fontScale="90000"/>
          </a:bodyPr>
          <a:lstStyle/>
          <a:p>
            <a:r>
              <a:rPr lang="el-GR" dirty="0" smtClean="0"/>
              <a:t>Πως μπορεί ν’ αποφευχθεί το μούχλιασμα:</a:t>
            </a:r>
            <a:endParaRPr lang="el-GR" dirty="0"/>
          </a:p>
        </p:txBody>
      </p:sp>
      <p:sp>
        <p:nvSpPr>
          <p:cNvPr id="3" name="2 - Θέση περιεχομένου"/>
          <p:cNvSpPr>
            <a:spLocks noGrp="1"/>
          </p:cNvSpPr>
          <p:nvPr>
            <p:ph idx="1"/>
          </p:nvPr>
        </p:nvSpPr>
        <p:spPr>
          <a:xfrm>
            <a:off x="467544" y="1988840"/>
            <a:ext cx="5472608" cy="4392488"/>
          </a:xfrm>
        </p:spPr>
        <p:txBody>
          <a:bodyPr>
            <a:normAutofit fontScale="70000" lnSpcReduction="20000"/>
          </a:bodyPr>
          <a:lstStyle/>
          <a:p>
            <a:r>
              <a:rPr lang="el-GR" dirty="0" smtClean="0"/>
              <a:t>Να αποφεύγεται τραυματισμός της επιδερμίδας των φρούτων</a:t>
            </a:r>
          </a:p>
          <a:p>
            <a:r>
              <a:rPr lang="el-GR" dirty="0" smtClean="0"/>
              <a:t>Η συγκομιδή των φρούτων να γίνεται στο κατάλληλο στάδιο ωρίμανσής</a:t>
            </a:r>
          </a:p>
          <a:p>
            <a:r>
              <a:rPr lang="el-GR" dirty="0" smtClean="0"/>
              <a:t>Να τηρείται η υγιεινή των δοχείων συλλογής τους και των συσκευασιών τους, </a:t>
            </a:r>
          </a:p>
          <a:p>
            <a:r>
              <a:rPr lang="el-GR" dirty="0" smtClean="0"/>
              <a:t>Το ξεχωριστό τύλιγμα των φρούτων, τα προστατεύει αρκετά καλά. </a:t>
            </a:r>
          </a:p>
          <a:p>
            <a:r>
              <a:rPr lang="el-GR" dirty="0" smtClean="0"/>
              <a:t>Ατμοσφαιρικές συνθήκες με αυξημένο ποσοστό διοξειδίου του άνθρακα και μειωμένη θερμοκρασία, διατηρούν τα φρούτα σε καλή κατάσταση. </a:t>
            </a:r>
            <a:endParaRPr lang="en-US" dirty="0" smtClean="0"/>
          </a:p>
          <a:p>
            <a:r>
              <a:rPr lang="el-GR" dirty="0" smtClean="0"/>
              <a:t>Να γίνεται καλό πλύσιμο με πόσιμο νερό </a:t>
            </a:r>
          </a:p>
          <a:p>
            <a:r>
              <a:rPr lang="el-GR" dirty="0" smtClean="0"/>
              <a:t>Να διατηρούνται σε θερμοκρασίες ψύξης</a:t>
            </a:r>
          </a:p>
          <a:p>
            <a:endParaRPr lang="el-GR" dirty="0" smtClean="0"/>
          </a:p>
          <a:p>
            <a:endParaRPr lang="el-GR" dirty="0" smtClean="0"/>
          </a:p>
          <a:p>
            <a:endParaRPr lang="el-GR" dirty="0"/>
          </a:p>
        </p:txBody>
      </p:sp>
      <p:pic>
        <p:nvPicPr>
          <p:cNvPr id="38914" name="Picture 2" descr="Image result for refrigeration of fruits"/>
          <p:cNvPicPr>
            <a:picLocks noChangeAspect="1" noChangeArrowheads="1"/>
          </p:cNvPicPr>
          <p:nvPr/>
        </p:nvPicPr>
        <p:blipFill>
          <a:blip r:embed="rId2" cstate="print"/>
          <a:srcRect/>
          <a:stretch>
            <a:fillRect/>
          </a:stretch>
        </p:blipFill>
        <p:spPr bwMode="auto">
          <a:xfrm>
            <a:off x="6084168" y="4437112"/>
            <a:ext cx="2857500" cy="1600200"/>
          </a:xfrm>
          <a:prstGeom prst="rect">
            <a:avLst/>
          </a:prstGeom>
          <a:noFill/>
        </p:spPr>
      </p:pic>
      <p:sp>
        <p:nvSpPr>
          <p:cNvPr id="38916" name="AutoShape 4" descr="Image result for washing of frui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8918" name="Picture 6" descr="Image result for washing of fruits"/>
          <p:cNvPicPr>
            <a:picLocks noChangeAspect="1" noChangeArrowheads="1"/>
          </p:cNvPicPr>
          <p:nvPr/>
        </p:nvPicPr>
        <p:blipFill>
          <a:blip r:embed="rId3" cstate="print"/>
          <a:srcRect/>
          <a:stretch>
            <a:fillRect/>
          </a:stretch>
        </p:blipFill>
        <p:spPr bwMode="auto">
          <a:xfrm>
            <a:off x="5796136" y="1556792"/>
            <a:ext cx="3145592" cy="2448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08720"/>
            <a:ext cx="8229600" cy="1066800"/>
          </a:xfrm>
        </p:spPr>
        <p:txBody>
          <a:bodyPr>
            <a:normAutofit fontScale="90000"/>
          </a:bodyPr>
          <a:lstStyle/>
          <a:p>
            <a:r>
              <a:rPr lang="el-GR" b="1" dirty="0" smtClean="0"/>
              <a:t>Παθογόνοι μικροοργανισμοί ενδιαφέροντος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φρεσκοκομμένα προϊόντα χρίζουν ιδιαίτερης προσοχής, λόγω της διατάραξης των φυσικών προστατευτικών εμποδίων που διαθέτουν, η οποία μπορεί να οδηγήσει σε αυξημένο ρυθμό πολλαπλασιασμού των παθογόνων μικροοργανισμών.</a:t>
            </a:r>
          </a:p>
          <a:p>
            <a:r>
              <a:rPr lang="el-GR" dirty="0" smtClean="0"/>
              <a:t> Οι κατά καιρούς, επιδημίες μικροβιακών επιμολύνσεων σε φρούτα και λαχανικά προερχόμενων από </a:t>
            </a:r>
            <a:r>
              <a:rPr lang="en-US" i="1" dirty="0" smtClean="0"/>
              <a:t>Salmonella</a:t>
            </a:r>
            <a:r>
              <a:rPr lang="el-GR" dirty="0" smtClean="0"/>
              <a:t> και </a:t>
            </a:r>
            <a:r>
              <a:rPr lang="en-GB" i="1" dirty="0" smtClean="0"/>
              <a:t>E</a:t>
            </a:r>
            <a:r>
              <a:rPr lang="el-GR" i="1" dirty="0" smtClean="0"/>
              <a:t>. </a:t>
            </a:r>
            <a:r>
              <a:rPr lang="en-GB" i="1" dirty="0" smtClean="0"/>
              <a:t>coli</a:t>
            </a:r>
            <a:r>
              <a:rPr lang="en-GB" dirty="0" smtClean="0"/>
              <a:t> O</a:t>
            </a:r>
            <a:r>
              <a:rPr lang="el-GR" dirty="0" smtClean="0"/>
              <a:t>157:</a:t>
            </a:r>
            <a:r>
              <a:rPr lang="en-GB" dirty="0" smtClean="0"/>
              <a:t>H</a:t>
            </a:r>
            <a:r>
              <a:rPr lang="el-GR" dirty="0" smtClean="0"/>
              <a:t>7, έχουν αυξήσει την ανησυχία των καταναλωτών όσον αφορά την ασφάλεια αυτών των προϊόντων.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76672"/>
            <a:ext cx="8229600" cy="1066800"/>
          </a:xfrm>
        </p:spPr>
        <p:txBody>
          <a:bodyPr/>
          <a:lstStyle/>
          <a:p>
            <a:r>
              <a:rPr lang="el-GR" dirty="0" smtClean="0"/>
              <a:t>Φρούτα: παρουσία παθογόνων</a:t>
            </a:r>
            <a:endParaRPr lang="el-GR" dirty="0"/>
          </a:p>
        </p:txBody>
      </p:sp>
      <p:sp>
        <p:nvSpPr>
          <p:cNvPr id="3" name="2 - Θέση περιεχομένου"/>
          <p:cNvSpPr>
            <a:spLocks noGrp="1"/>
          </p:cNvSpPr>
          <p:nvPr>
            <p:ph idx="1"/>
          </p:nvPr>
        </p:nvSpPr>
        <p:spPr>
          <a:xfrm>
            <a:off x="467544" y="1700808"/>
            <a:ext cx="8229600" cy="4325112"/>
          </a:xfrm>
        </p:spPr>
        <p:txBody>
          <a:bodyPr/>
          <a:lstStyle/>
          <a:p>
            <a:r>
              <a:rPr lang="el-GR" dirty="0" smtClean="0"/>
              <a:t>Τα παθογόνα βακτήρια δεν σχετίζονται συνήθως με τα φρούτα, αλλά μπορεί να είναι παρόντα σε αυτά λόγω περιττωματικής επιμόλυνσης.</a:t>
            </a:r>
          </a:p>
          <a:p>
            <a:r>
              <a:rPr lang="el-GR" dirty="0" smtClean="0"/>
              <a:t> Έχουν παρατηρηθεί κρούσματα επιμόλυνσης από </a:t>
            </a:r>
            <a:r>
              <a:rPr lang="en-GB" i="1" dirty="0" smtClean="0"/>
              <a:t>Salmonella </a:t>
            </a:r>
            <a:r>
              <a:rPr lang="el-GR" dirty="0" smtClean="0"/>
              <a:t>και  </a:t>
            </a:r>
            <a:r>
              <a:rPr lang="en-GB" i="1" dirty="0" smtClean="0"/>
              <a:t>E</a:t>
            </a:r>
            <a:r>
              <a:rPr lang="el-GR" i="1" dirty="0" smtClean="0"/>
              <a:t>. </a:t>
            </a:r>
            <a:r>
              <a:rPr lang="en-GB" i="1" dirty="0" smtClean="0"/>
              <a:t>coli</a:t>
            </a:r>
            <a:r>
              <a:rPr lang="en-GB" dirty="0" smtClean="0"/>
              <a:t> O</a:t>
            </a:r>
            <a:r>
              <a:rPr lang="el-GR" dirty="0" smtClean="0"/>
              <a:t>157:</a:t>
            </a:r>
            <a:r>
              <a:rPr lang="en-GB" dirty="0" smtClean="0"/>
              <a:t>H</a:t>
            </a:r>
            <a:r>
              <a:rPr lang="el-GR" dirty="0" smtClean="0"/>
              <a:t>7, τα οποία σχετίζονται με την κατανάλωση διαφόρων φρούτων, συμπεριλαμβανομένων κομμένων καρπουζιών, πεπονιών και μη παστεριωμένων χυμών μήλου και πορτοκαλιού</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φρούτα και τα λαχανικά και τα προϊόντα τους:</a:t>
            </a:r>
            <a:endParaRPr lang="el-GR" dirty="0"/>
          </a:p>
        </p:txBody>
      </p:sp>
      <p:sp>
        <p:nvSpPr>
          <p:cNvPr id="3" name="2 - Θέση περιεχομένου"/>
          <p:cNvSpPr>
            <a:spLocks noGrp="1"/>
          </p:cNvSpPr>
          <p:nvPr>
            <p:ph idx="1"/>
          </p:nvPr>
        </p:nvSpPr>
        <p:spPr/>
        <p:txBody>
          <a:bodyPr>
            <a:normAutofit/>
          </a:bodyPr>
          <a:lstStyle/>
          <a:p>
            <a:pPr>
              <a:buNone/>
            </a:pPr>
            <a:endParaRPr lang="el-GR" dirty="0" smtClean="0"/>
          </a:p>
          <a:p>
            <a:pPr lvl="0"/>
            <a:r>
              <a:rPr lang="el-GR" dirty="0" smtClean="0"/>
              <a:t>φρέσκα (νωπά)</a:t>
            </a:r>
          </a:p>
          <a:p>
            <a:pPr lvl="0"/>
            <a:r>
              <a:rPr lang="el-GR" dirty="0" smtClean="0"/>
              <a:t>ελάχιστα επεξεργασμένα (π.χ. τεμαχισμένα, καθαρισμένα, τριμμένα)</a:t>
            </a:r>
          </a:p>
          <a:p>
            <a:pPr lvl="0"/>
            <a:r>
              <a:rPr lang="el-GR" dirty="0" smtClean="0"/>
              <a:t>κονσερβοποιημένα</a:t>
            </a:r>
          </a:p>
          <a:p>
            <a:pPr lvl="0"/>
            <a:r>
              <a:rPr lang="el-GR" dirty="0" smtClean="0"/>
              <a:t>κατεψυγμένα</a:t>
            </a:r>
          </a:p>
          <a:p>
            <a:pPr lvl="0"/>
            <a:r>
              <a:rPr lang="el-GR" dirty="0" err="1" smtClean="0"/>
              <a:t>αποχυμωμένα</a:t>
            </a:r>
            <a:endParaRPr lang="el-GR" dirty="0" smtClean="0"/>
          </a:p>
          <a:p>
            <a:pPr lvl="0"/>
            <a:r>
              <a:rPr lang="el-GR" dirty="0" smtClean="0"/>
              <a:t>αποξηραμένα</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Στις κονσέρβες, στα υπό κενό και σε τροποποιημένες ατμόσφαιρες συσκευασμένα τρόφιμα, οι επιμολύνεις οφείλονται στους </a:t>
            </a:r>
            <a:r>
              <a:rPr lang="el-GR" dirty="0" err="1" smtClean="0"/>
              <a:t>ψυχροτρόφους</a:t>
            </a:r>
            <a:r>
              <a:rPr lang="el-GR" dirty="0" smtClean="0"/>
              <a:t> μικροοργανισμούς:</a:t>
            </a:r>
          </a:p>
          <a:p>
            <a:pPr lvl="1"/>
            <a:r>
              <a:rPr lang="el-GR" dirty="0" smtClean="0"/>
              <a:t> </a:t>
            </a:r>
            <a:r>
              <a:rPr lang="en-US" i="1" dirty="0" err="1" smtClean="0"/>
              <a:t>Listeria</a:t>
            </a:r>
            <a:r>
              <a:rPr lang="en-US" i="1" dirty="0" smtClean="0"/>
              <a:t> </a:t>
            </a:r>
            <a:r>
              <a:rPr lang="en-US" i="1" dirty="0" err="1" smtClean="0"/>
              <a:t>monocytogenes</a:t>
            </a:r>
            <a:r>
              <a:rPr lang="el-GR" dirty="0" smtClean="0"/>
              <a:t>, </a:t>
            </a:r>
          </a:p>
          <a:p>
            <a:pPr lvl="1"/>
            <a:r>
              <a:rPr lang="en-US" i="1" dirty="0" err="1" smtClean="0"/>
              <a:t>Yersinia</a:t>
            </a:r>
            <a:r>
              <a:rPr lang="en-US" i="1" dirty="0" smtClean="0"/>
              <a:t> </a:t>
            </a:r>
            <a:r>
              <a:rPr lang="en-US" i="1" dirty="0" err="1" smtClean="0"/>
              <a:t>enterocolitica</a:t>
            </a:r>
            <a:r>
              <a:rPr lang="en-US" i="1" dirty="0" smtClean="0"/>
              <a:t> </a:t>
            </a:r>
            <a:r>
              <a:rPr lang="el-GR" dirty="0" smtClean="0"/>
              <a:t>και</a:t>
            </a:r>
            <a:r>
              <a:rPr lang="el-GR" i="1" dirty="0" smtClean="0"/>
              <a:t> </a:t>
            </a:r>
          </a:p>
          <a:p>
            <a:pPr lvl="1"/>
            <a:r>
              <a:rPr lang="en-US" i="1" dirty="0" err="1" smtClean="0"/>
              <a:t>Aeromonas</a:t>
            </a:r>
            <a:r>
              <a:rPr lang="en-US" i="1" dirty="0" smtClean="0"/>
              <a:t> </a:t>
            </a:r>
            <a:r>
              <a:rPr lang="en-US" i="1" dirty="0" err="1" smtClean="0"/>
              <a:t>hydrophila</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Επιπτώσεις της επεξεργασίας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Τα φρούτα και τα λαχανικά συχνά καταναλώνονται νωπά, χωρίς να έχουν υποστεί κάποιου είδους αξιόπιστη επεξεργασία η οποία να έχει αποβάλλει την τυχόν παρουσία παθογόνων βακτηριδίων. </a:t>
            </a:r>
          </a:p>
          <a:p>
            <a:r>
              <a:rPr lang="el-GR" dirty="0" smtClean="0"/>
              <a:t>Το πλύσιμο των φρούτων και λαχανικών με χλωριωμένο νερό είναι μια μέθοδος μείωσης του μικροβιακού φορτίου αλλά όχι αρκετά αξιόπιστη για να αποβάλλει όλους τους παθογόνους μικροοργανισμούς. </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Παραδοσιακές μέθοδοι επεξεργασίας, όπως:</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η κατάψυξη, </a:t>
            </a:r>
          </a:p>
          <a:p>
            <a:r>
              <a:rPr lang="el-GR" dirty="0" smtClean="0"/>
              <a:t>η κονσερβοποίηση, </a:t>
            </a:r>
          </a:p>
          <a:p>
            <a:r>
              <a:rPr lang="el-GR" dirty="0" smtClean="0"/>
              <a:t>η αποξήρανση, </a:t>
            </a:r>
          </a:p>
          <a:p>
            <a:r>
              <a:rPr lang="el-GR" dirty="0" smtClean="0"/>
              <a:t>η ζύμωση </a:t>
            </a:r>
          </a:p>
          <a:p>
            <a:r>
              <a:rPr lang="el-GR" dirty="0" smtClean="0"/>
              <a:t>και η </a:t>
            </a:r>
            <a:r>
              <a:rPr lang="el-GR" dirty="0" err="1" smtClean="0"/>
              <a:t>οξύνιση</a:t>
            </a:r>
            <a:r>
              <a:rPr lang="el-GR" dirty="0" smtClean="0"/>
              <a:t>, </a:t>
            </a:r>
          </a:p>
          <a:p>
            <a:r>
              <a:rPr lang="el-GR" dirty="0" smtClean="0"/>
              <a:t>χρησιμοποιούνται για να βελτιώσουν την μικροβιακή ποιότητα των φρούτων και των λαχανικών.</a:t>
            </a:r>
            <a:endParaRPr lang="el-GR" b="1" dirty="0" smtClean="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a:bodyPr>
          <a:lstStyle/>
          <a:p>
            <a:r>
              <a:rPr lang="el-GR" sz="2800" dirty="0" smtClean="0"/>
              <a:t>Επιδημίες που οφείλονται σε κατανάλωση </a:t>
            </a:r>
            <a:r>
              <a:rPr lang="el-GR" sz="2800" u="sng" dirty="0" smtClean="0"/>
              <a:t>φρέσκων λαχανικών </a:t>
            </a:r>
            <a:r>
              <a:rPr lang="el-GR" sz="2800" dirty="0" smtClean="0"/>
              <a:t>ΗΠΑ</a:t>
            </a:r>
            <a:r>
              <a:rPr lang="en-US" sz="2800" dirty="0" smtClean="0"/>
              <a:t>, 1973–2012</a:t>
            </a:r>
            <a:endParaRPr lang="el-GR" sz="2800" dirty="0"/>
          </a:p>
        </p:txBody>
      </p:sp>
      <p:sp>
        <p:nvSpPr>
          <p:cNvPr id="3" name="2 - Θέση περιεχομένου"/>
          <p:cNvSpPr>
            <a:spLocks noGrp="1"/>
          </p:cNvSpPr>
          <p:nvPr>
            <p:ph idx="1"/>
          </p:nvPr>
        </p:nvSpPr>
        <p:spPr/>
        <p:txBody>
          <a:bodyPr>
            <a:normAutofit fontScale="92500" lnSpcReduction="20000"/>
          </a:bodyPr>
          <a:lstStyle/>
          <a:p>
            <a:r>
              <a:rPr lang="en-US" dirty="0" smtClean="0"/>
              <a:t>606 </a:t>
            </a:r>
            <a:r>
              <a:rPr lang="el-GR" dirty="0" smtClean="0"/>
              <a:t>επιδημίες συσχετίστηκαν με </a:t>
            </a:r>
            <a:r>
              <a:rPr lang="en-US" dirty="0" smtClean="0"/>
              <a:t>20 003 </a:t>
            </a:r>
            <a:r>
              <a:rPr lang="el-GR" dirty="0" smtClean="0"/>
              <a:t>κρούσματα λοίμωξης, </a:t>
            </a:r>
            <a:r>
              <a:rPr lang="en-US" dirty="0" smtClean="0"/>
              <a:t>1030 </a:t>
            </a:r>
            <a:r>
              <a:rPr lang="el-GR" dirty="0" smtClean="0"/>
              <a:t>νοσηλείες</a:t>
            </a:r>
            <a:r>
              <a:rPr lang="en-US" dirty="0" smtClean="0"/>
              <a:t>, </a:t>
            </a:r>
            <a:r>
              <a:rPr lang="el-GR" dirty="0" smtClean="0"/>
              <a:t>και </a:t>
            </a:r>
            <a:r>
              <a:rPr lang="en-US" dirty="0" smtClean="0"/>
              <a:t>19 </a:t>
            </a:r>
            <a:r>
              <a:rPr lang="el-GR" dirty="0" smtClean="0"/>
              <a:t>θανάτους</a:t>
            </a:r>
            <a:endParaRPr lang="en-US" dirty="0" smtClean="0"/>
          </a:p>
          <a:p>
            <a:r>
              <a:rPr lang="el-GR" dirty="0" smtClean="0"/>
              <a:t>Τα παθογόνα που ήταν οι πιο συχνές αιτίες λοίμωξης ήταν:</a:t>
            </a:r>
          </a:p>
          <a:p>
            <a:pPr lvl="1"/>
            <a:r>
              <a:rPr lang="en-US" dirty="0" err="1" smtClean="0"/>
              <a:t>norovirus</a:t>
            </a:r>
            <a:r>
              <a:rPr lang="en-US" dirty="0" smtClean="0"/>
              <a:t> (55%), </a:t>
            </a:r>
            <a:endParaRPr lang="el-GR" dirty="0" smtClean="0"/>
          </a:p>
          <a:p>
            <a:pPr lvl="1"/>
            <a:r>
              <a:rPr lang="en-US" dirty="0" smtClean="0"/>
              <a:t>Shiga toxin-producing </a:t>
            </a:r>
            <a:r>
              <a:rPr lang="en-US" i="1" dirty="0" smtClean="0"/>
              <a:t>Escherichia coli </a:t>
            </a:r>
            <a:r>
              <a:rPr lang="en-US" dirty="0" smtClean="0"/>
              <a:t>(STEC) (18%), </a:t>
            </a:r>
            <a:endParaRPr lang="el-GR" dirty="0" smtClean="0"/>
          </a:p>
          <a:p>
            <a:pPr lvl="1"/>
            <a:r>
              <a:rPr lang="en-US" i="1" dirty="0" smtClean="0"/>
              <a:t>Salmonella</a:t>
            </a:r>
            <a:r>
              <a:rPr lang="en-US" dirty="0" smtClean="0"/>
              <a:t> (11%). </a:t>
            </a:r>
          </a:p>
          <a:p>
            <a:r>
              <a:rPr lang="el-GR" dirty="0" smtClean="0"/>
              <a:t>Οι περισσότερες επιδημίες οφείλονταν σε κατανάλωση φαγητού που ετοιμάστηκε σε </a:t>
            </a:r>
            <a:r>
              <a:rPr lang="en-US" dirty="0" smtClean="0"/>
              <a:t>restaurant </a:t>
            </a:r>
            <a:r>
              <a:rPr lang="el-GR" dirty="0" smtClean="0"/>
              <a:t>ή </a:t>
            </a:r>
            <a:r>
              <a:rPr lang="en-US" dirty="0" smtClean="0"/>
              <a:t>catering (85%). </a:t>
            </a:r>
          </a:p>
          <a:p>
            <a:r>
              <a:rPr lang="el-GR" dirty="0" smtClean="0"/>
              <a:t>Στο </a:t>
            </a:r>
            <a:r>
              <a:rPr lang="en-US" dirty="0" smtClean="0"/>
              <a:t>31% </a:t>
            </a:r>
            <a:r>
              <a:rPr lang="el-GR" dirty="0" smtClean="0"/>
              <a:t>των περιπτώσεων η αιτία μόλυνσης ήταν κάποιος χειριστής στην προετοιμασία τροφίμων</a:t>
            </a:r>
            <a:r>
              <a:rPr lang="en-US" dirty="0" smtClean="0"/>
              <a:t>.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2204864"/>
            <a:ext cx="2771800" cy="4325112"/>
          </a:xfrm>
        </p:spPr>
        <p:txBody>
          <a:bodyPr/>
          <a:lstStyle/>
          <a:p>
            <a:r>
              <a:rPr lang="el-GR" dirty="0" smtClean="0"/>
              <a:t>Στελέχη βακτηρίου </a:t>
            </a:r>
            <a:r>
              <a:rPr lang="en-US" i="1" dirty="0" err="1" smtClean="0"/>
              <a:t>E.coli</a:t>
            </a:r>
            <a:r>
              <a:rPr lang="en-US" dirty="0" smtClean="0"/>
              <a:t> EAEC </a:t>
            </a:r>
            <a:r>
              <a:rPr lang="el-GR" dirty="0" smtClean="0"/>
              <a:t>που έχουν προσκολληθεί σε στόμα ενός φύλλου σαλάτας</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843808" y="2132856"/>
            <a:ext cx="5564963" cy="44644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556792"/>
            <a:ext cx="4042792" cy="5045192"/>
          </a:xfrm>
        </p:spPr>
        <p:txBody>
          <a:bodyPr>
            <a:normAutofit fontScale="92500" lnSpcReduction="10000"/>
          </a:bodyPr>
          <a:lstStyle/>
          <a:p>
            <a:r>
              <a:rPr lang="el-GR" dirty="0" smtClean="0"/>
              <a:t>Πολλές </a:t>
            </a:r>
            <a:r>
              <a:rPr lang="el-GR" dirty="0" err="1" smtClean="0"/>
              <a:t>τροφιμογενείς</a:t>
            </a:r>
            <a:r>
              <a:rPr lang="el-GR" dirty="0" smtClean="0"/>
              <a:t> λοιμώξεις, ιδιαίτερα παθογόνων στελεχών </a:t>
            </a:r>
            <a:r>
              <a:rPr lang="en-US" i="1" dirty="0" err="1" smtClean="0"/>
              <a:t>E.coli</a:t>
            </a:r>
            <a:r>
              <a:rPr lang="en-US" dirty="0" smtClean="0"/>
              <a:t>, (</a:t>
            </a:r>
            <a:r>
              <a:rPr lang="el-GR" dirty="0" smtClean="0"/>
              <a:t>πχ </a:t>
            </a:r>
            <a:r>
              <a:rPr lang="it-IT" dirty="0" smtClean="0"/>
              <a:t>Shiga toxin-producing </a:t>
            </a:r>
            <a:r>
              <a:rPr lang="it-IT" i="1" dirty="0" smtClean="0"/>
              <a:t>Escherichia coli</a:t>
            </a:r>
            <a:r>
              <a:rPr lang="it-IT" dirty="0" smtClean="0"/>
              <a:t> O121 (STEC O121) </a:t>
            </a:r>
            <a:r>
              <a:rPr lang="el-GR" dirty="0" smtClean="0"/>
              <a:t>και </a:t>
            </a:r>
            <a:r>
              <a:rPr lang="it-IT" dirty="0" smtClean="0"/>
              <a:t>Shiga toxin-producing </a:t>
            </a:r>
            <a:r>
              <a:rPr lang="it-IT" i="1" dirty="0" smtClean="0"/>
              <a:t>Escherichia coli</a:t>
            </a:r>
            <a:r>
              <a:rPr lang="it-IT" dirty="0" smtClean="0"/>
              <a:t> O</a:t>
            </a:r>
            <a:r>
              <a:rPr lang="el-GR" dirty="0" smtClean="0"/>
              <a:t>157</a:t>
            </a:r>
            <a:r>
              <a:rPr lang="it-IT" dirty="0" smtClean="0"/>
              <a:t> (STEC O</a:t>
            </a:r>
            <a:r>
              <a:rPr lang="el-GR" dirty="0" smtClean="0"/>
              <a:t>157</a:t>
            </a:r>
            <a:r>
              <a:rPr lang="it-IT" dirty="0" smtClean="0"/>
              <a:t>)</a:t>
            </a:r>
            <a:r>
              <a:rPr lang="el-GR" dirty="0" smtClean="0"/>
              <a:t>) έχουν συσχετιστεί με κατανάλωση φύτρων που καταναλώνονται για σαλάτες</a:t>
            </a:r>
            <a:endParaRPr lang="el-GR" dirty="0"/>
          </a:p>
        </p:txBody>
      </p:sp>
      <p:pic>
        <p:nvPicPr>
          <p:cNvPr id="5122" name="Picture 2" descr=" Image of alfalfa sprouts"/>
          <p:cNvPicPr>
            <a:picLocks noChangeAspect="1" noChangeArrowheads="1"/>
          </p:cNvPicPr>
          <p:nvPr/>
        </p:nvPicPr>
        <p:blipFill>
          <a:blip r:embed="rId2" cstate="print"/>
          <a:srcRect/>
          <a:stretch>
            <a:fillRect/>
          </a:stretch>
        </p:blipFill>
        <p:spPr bwMode="auto">
          <a:xfrm>
            <a:off x="4499992" y="2420888"/>
            <a:ext cx="3831138" cy="39604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836712"/>
            <a:ext cx="8229600" cy="1066800"/>
          </a:xfrm>
        </p:spPr>
        <p:txBody>
          <a:bodyPr>
            <a:normAutofit fontScale="90000"/>
          </a:bodyPr>
          <a:lstStyle/>
          <a:p>
            <a:r>
              <a:rPr lang="el-GR" dirty="0" smtClean="0"/>
              <a:t>Η μεγαλύτερη πρόσφατη επιδημία στην Ευρώπη</a:t>
            </a:r>
            <a:endParaRPr lang="el-GR" dirty="0"/>
          </a:p>
        </p:txBody>
      </p:sp>
      <p:sp>
        <p:nvSpPr>
          <p:cNvPr id="3" name="2 - Θέση περιεχομένου"/>
          <p:cNvSpPr>
            <a:spLocks noGrp="1"/>
          </p:cNvSpPr>
          <p:nvPr>
            <p:ph idx="1"/>
          </p:nvPr>
        </p:nvSpPr>
        <p:spPr/>
        <p:txBody>
          <a:bodyPr>
            <a:normAutofit/>
          </a:bodyPr>
          <a:lstStyle/>
          <a:p>
            <a:r>
              <a:rPr lang="el-GR" dirty="0" smtClean="0"/>
              <a:t>Στην Γερμανία</a:t>
            </a:r>
            <a:r>
              <a:rPr lang="en-US" dirty="0" smtClean="0"/>
              <a:t> </a:t>
            </a:r>
            <a:r>
              <a:rPr lang="el-GR" dirty="0" smtClean="0"/>
              <a:t>το 2011, ένα νέο τοξικό στέλεχος </a:t>
            </a:r>
            <a:r>
              <a:rPr lang="el-GR" b="1" i="1" dirty="0" err="1" smtClean="0"/>
              <a:t>Escherichia</a:t>
            </a:r>
            <a:r>
              <a:rPr lang="el-GR" b="1" i="1" dirty="0" smtClean="0"/>
              <a:t> </a:t>
            </a:r>
            <a:r>
              <a:rPr lang="el-GR" b="1" i="1" dirty="0" err="1" smtClean="0"/>
              <a:t>coli</a:t>
            </a:r>
            <a:r>
              <a:rPr lang="el-GR" i="1" dirty="0" smtClean="0"/>
              <a:t> (</a:t>
            </a:r>
            <a:r>
              <a:rPr lang="el-GR" i="1" dirty="0" err="1" smtClean="0"/>
              <a:t>Ε.coli</a:t>
            </a:r>
            <a:r>
              <a:rPr lang="el-GR" dirty="0" smtClean="0"/>
              <a:t>) Ο104:Η4 προκάλεσε αιμορραγική γαστρεντερίτιδα μετά από κατανάλωση βιολογικών φύτρων</a:t>
            </a:r>
            <a:endParaRPr lang="en-US" dirty="0" smtClean="0"/>
          </a:p>
          <a:p>
            <a:r>
              <a:rPr lang="en-US" dirty="0" smtClean="0"/>
              <a:t>3,950 </a:t>
            </a:r>
            <a:r>
              <a:rPr lang="el-GR" dirty="0" smtClean="0"/>
              <a:t>άτομα νόσησαν</a:t>
            </a:r>
          </a:p>
          <a:p>
            <a:r>
              <a:rPr lang="en-US" dirty="0" smtClean="0"/>
              <a:t>53 </a:t>
            </a:r>
            <a:r>
              <a:rPr lang="el-GR" dirty="0" smtClean="0"/>
              <a:t>άτομα πέθαναν</a:t>
            </a:r>
          </a:p>
          <a:p>
            <a:r>
              <a:rPr lang="en-US" dirty="0" smtClean="0"/>
              <a:t> 800 </a:t>
            </a:r>
            <a:r>
              <a:rPr lang="el-GR" dirty="0" smtClean="0"/>
              <a:t>άτομα έπαθαν αιμολυτικό ουραιμικό σύνδρομο που μπορεί να οδηγήσει σε νεφρική ανεπάρκεια </a:t>
            </a:r>
            <a:r>
              <a:rPr lang="en-US" dirty="0" smtClean="0"/>
              <a:t>(HUS)</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lstStyle/>
          <a:p>
            <a:r>
              <a:rPr lang="en-US" dirty="0" smtClean="0"/>
              <a:t>3. </a:t>
            </a:r>
            <a:r>
              <a:rPr lang="el-GR" dirty="0" smtClean="0"/>
              <a:t>Χυμοί Φρούτων</a:t>
            </a:r>
            <a:endParaRPr lang="el-GR" dirty="0"/>
          </a:p>
        </p:txBody>
      </p:sp>
      <p:sp>
        <p:nvSpPr>
          <p:cNvPr id="3" name="2 - Θέση περιεχομένου"/>
          <p:cNvSpPr>
            <a:spLocks noGrp="1"/>
          </p:cNvSpPr>
          <p:nvPr>
            <p:ph idx="1"/>
          </p:nvPr>
        </p:nvSpPr>
        <p:spPr>
          <a:xfrm>
            <a:off x="539552" y="1700808"/>
            <a:ext cx="4186808" cy="4325112"/>
          </a:xfrm>
        </p:spPr>
        <p:txBody>
          <a:bodyPr>
            <a:normAutofit fontScale="92500" lnSpcReduction="20000"/>
          </a:bodyPr>
          <a:lstStyle/>
          <a:p>
            <a:r>
              <a:rPr lang="el-GR" dirty="0" smtClean="0"/>
              <a:t>Καλό πλύσιμο των νωπών φρούτων μειώνει το μικροβιολογικό φορτίο κατά 90%</a:t>
            </a:r>
          </a:p>
          <a:p>
            <a:r>
              <a:rPr lang="el-GR" dirty="0" smtClean="0"/>
              <a:t>Πολλά μηχανήματα όμως επεξεργασίας χυμών αποτελούν πηγή μόλυνσης με μικροοργανισμούς</a:t>
            </a:r>
          </a:p>
          <a:p>
            <a:r>
              <a:rPr lang="el-GR" dirty="0" smtClean="0"/>
              <a:t>Η παστερίωση, </a:t>
            </a:r>
            <a:r>
              <a:rPr lang="el-GR" dirty="0" err="1" smtClean="0"/>
              <a:t>φυγοκέντρηση</a:t>
            </a:r>
            <a:r>
              <a:rPr lang="el-GR" dirty="0" smtClean="0"/>
              <a:t>, διήθηση των χυμών μειώνει το μικροβιολογικό φορτίο</a:t>
            </a:r>
            <a:endParaRPr lang="el-GR" dirty="0"/>
          </a:p>
        </p:txBody>
      </p:sp>
      <p:pic>
        <p:nvPicPr>
          <p:cNvPr id="67586" name="Picture 2" descr="Image result for pasteurized fruit juice machine"/>
          <p:cNvPicPr>
            <a:picLocks noChangeAspect="1" noChangeArrowheads="1"/>
          </p:cNvPicPr>
          <p:nvPr/>
        </p:nvPicPr>
        <p:blipFill>
          <a:blip r:embed="rId2" cstate="print"/>
          <a:srcRect/>
          <a:stretch>
            <a:fillRect/>
          </a:stretch>
        </p:blipFill>
        <p:spPr bwMode="auto">
          <a:xfrm>
            <a:off x="4860032" y="1844824"/>
            <a:ext cx="3986808" cy="39868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0688"/>
            <a:ext cx="8229600" cy="1066800"/>
          </a:xfrm>
        </p:spPr>
        <p:txBody>
          <a:bodyPr/>
          <a:lstStyle/>
          <a:p>
            <a:r>
              <a:rPr lang="el-GR" dirty="0" smtClean="0"/>
              <a:t>Χυμοί φρούτων:</a:t>
            </a:r>
            <a:endParaRPr lang="el-GR" dirty="0"/>
          </a:p>
        </p:txBody>
      </p:sp>
      <p:sp>
        <p:nvSpPr>
          <p:cNvPr id="3" name="2 - Θέση περιεχομένου"/>
          <p:cNvSpPr>
            <a:spLocks noGrp="1"/>
          </p:cNvSpPr>
          <p:nvPr>
            <p:ph idx="1"/>
          </p:nvPr>
        </p:nvSpPr>
        <p:spPr>
          <a:xfrm>
            <a:off x="179512" y="1628800"/>
            <a:ext cx="8229600" cy="3816424"/>
          </a:xfrm>
        </p:spPr>
        <p:txBody>
          <a:bodyPr/>
          <a:lstStyle/>
          <a:p>
            <a:r>
              <a:rPr lang="el-GR" dirty="0" smtClean="0"/>
              <a:t>Όξινο </a:t>
            </a:r>
            <a:r>
              <a:rPr lang="en-US" dirty="0" smtClean="0"/>
              <a:t>pH</a:t>
            </a:r>
          </a:p>
          <a:p>
            <a:r>
              <a:rPr lang="el-GR" dirty="0" smtClean="0"/>
              <a:t>Υψηλή συγκέντρωση σακχάρων</a:t>
            </a:r>
          </a:p>
          <a:p>
            <a:r>
              <a:rPr lang="el-GR" dirty="0" err="1" smtClean="0"/>
              <a:t>Ευνοικό</a:t>
            </a:r>
            <a:r>
              <a:rPr lang="el-GR" dirty="0" smtClean="0"/>
              <a:t> περιβάλλον για την ανάπτυξη </a:t>
            </a:r>
          </a:p>
          <a:p>
            <a:pPr lvl="1"/>
            <a:r>
              <a:rPr lang="el-GR" dirty="0" smtClean="0"/>
              <a:t>Ζυμών (</a:t>
            </a:r>
            <a:r>
              <a:rPr lang="en-US" dirty="0" smtClean="0"/>
              <a:t>Candida, </a:t>
            </a:r>
            <a:r>
              <a:rPr lang="en-US" dirty="0" err="1" smtClean="0"/>
              <a:t>Saccharomyces</a:t>
            </a:r>
            <a:r>
              <a:rPr lang="en-US" dirty="0" smtClean="0"/>
              <a:t>, </a:t>
            </a:r>
            <a:r>
              <a:rPr lang="en-US" dirty="0" err="1" smtClean="0"/>
              <a:t>Rhodotorula</a:t>
            </a:r>
            <a:r>
              <a:rPr lang="en-US" dirty="0" smtClean="0"/>
              <a:t>)</a:t>
            </a:r>
          </a:p>
          <a:p>
            <a:pPr lvl="1"/>
            <a:r>
              <a:rPr lang="el-GR" dirty="0" smtClean="0"/>
              <a:t>Μυκήτων ( </a:t>
            </a:r>
            <a:r>
              <a:rPr lang="en-US" i="1" dirty="0" err="1" smtClean="0"/>
              <a:t>Aerobasidium</a:t>
            </a:r>
            <a:r>
              <a:rPr lang="en-US" i="1" dirty="0" smtClean="0"/>
              <a:t> </a:t>
            </a:r>
            <a:r>
              <a:rPr lang="en-US" i="1" dirty="0" err="1" smtClean="0"/>
              <a:t>pullulans</a:t>
            </a:r>
            <a:r>
              <a:rPr lang="en-US" i="1" dirty="0" smtClean="0"/>
              <a:t>, Botrytis </a:t>
            </a:r>
            <a:r>
              <a:rPr lang="en-US" i="1" dirty="0" err="1" smtClean="0"/>
              <a:t>cinerea</a:t>
            </a:r>
            <a:r>
              <a:rPr lang="en-US" i="1" dirty="0" smtClean="0"/>
              <a:t>, </a:t>
            </a:r>
            <a:r>
              <a:rPr lang="en-US" i="1" dirty="0" err="1" smtClean="0"/>
              <a:t>Geotrichum</a:t>
            </a:r>
            <a:r>
              <a:rPr lang="en-US" i="1" dirty="0" smtClean="0"/>
              <a:t> </a:t>
            </a:r>
            <a:r>
              <a:rPr lang="en-US" i="1" dirty="0" err="1" smtClean="0"/>
              <a:t>candidum</a:t>
            </a:r>
            <a:r>
              <a:rPr lang="en-US" i="1" dirty="0" smtClean="0"/>
              <a:t>)</a:t>
            </a:r>
          </a:p>
          <a:p>
            <a:pPr lvl="1"/>
            <a:r>
              <a:rPr lang="el-GR" dirty="0" smtClean="0"/>
              <a:t>Βακτηρίων γαλακτικού οξέως (</a:t>
            </a:r>
            <a:r>
              <a:rPr lang="en-US" i="1" dirty="0" smtClean="0"/>
              <a:t>Lactobacillus, </a:t>
            </a:r>
            <a:r>
              <a:rPr lang="en-US" i="1" dirty="0" err="1" smtClean="0"/>
              <a:t>Leuconostoc</a:t>
            </a:r>
            <a:r>
              <a:rPr lang="en-US" dirty="0" smtClean="0"/>
              <a:t>)</a:t>
            </a:r>
            <a:endParaRPr lang="el-GR" dirty="0"/>
          </a:p>
        </p:txBody>
      </p:sp>
      <p:sp>
        <p:nvSpPr>
          <p:cNvPr id="66562" name="AutoShape 2" descr="Image result for fruit ju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6564" name="AutoShape 4" descr="Image result for fruit ju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6566" name="Picture 6" descr="Image result for fruit juice"/>
          <p:cNvPicPr>
            <a:picLocks noChangeAspect="1" noChangeArrowheads="1"/>
          </p:cNvPicPr>
          <p:nvPr/>
        </p:nvPicPr>
        <p:blipFill>
          <a:blip r:embed="rId2" cstate="print"/>
          <a:srcRect/>
          <a:stretch>
            <a:fillRect/>
          </a:stretch>
        </p:blipFill>
        <p:spPr bwMode="auto">
          <a:xfrm>
            <a:off x="5652120" y="476672"/>
            <a:ext cx="3491880" cy="1745940"/>
          </a:xfrm>
          <a:prstGeom prst="rect">
            <a:avLst/>
          </a:prstGeom>
          <a:noFill/>
        </p:spPr>
      </p:pic>
      <p:sp>
        <p:nvSpPr>
          <p:cNvPr id="7" name="6 - TextBox"/>
          <p:cNvSpPr txBox="1"/>
          <p:nvPr/>
        </p:nvSpPr>
        <p:spPr>
          <a:xfrm>
            <a:off x="395536" y="5517232"/>
            <a:ext cx="8352928" cy="830997"/>
          </a:xfrm>
          <a:prstGeom prst="rect">
            <a:avLst/>
          </a:prstGeom>
          <a:noFill/>
          <a:ln w="12700">
            <a:solidFill>
              <a:schemeClr val="tx1"/>
            </a:solidFill>
          </a:ln>
        </p:spPr>
        <p:txBody>
          <a:bodyPr wrap="square" rtlCol="0">
            <a:spAutoFit/>
          </a:bodyPr>
          <a:lstStyle/>
          <a:p>
            <a:r>
              <a:rPr lang="el-GR" sz="2400" dirty="0" smtClean="0"/>
              <a:t>Το χαμηλό </a:t>
            </a:r>
            <a:r>
              <a:rPr lang="en-US" sz="2400" dirty="0" smtClean="0"/>
              <a:t>pH </a:t>
            </a:r>
            <a:r>
              <a:rPr lang="el-GR" sz="2400" dirty="0" smtClean="0"/>
              <a:t>αναστέλλει την ανάπτυξη των περισσότερων παθογόνων βακτηρίων.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548680"/>
            <a:ext cx="4032448" cy="5400600"/>
          </a:xfrm>
        </p:spPr>
        <p:txBody>
          <a:bodyPr>
            <a:normAutofit/>
          </a:bodyPr>
          <a:lstStyle/>
          <a:p>
            <a:r>
              <a:rPr lang="el-GR" dirty="0" smtClean="0"/>
              <a:t>Οι </a:t>
            </a:r>
            <a:r>
              <a:rPr lang="el-GR" dirty="0" err="1" smtClean="0"/>
              <a:t>θερμοανθεκτικοί</a:t>
            </a:r>
            <a:r>
              <a:rPr lang="el-GR" dirty="0" smtClean="0"/>
              <a:t> μύκητες </a:t>
            </a:r>
            <a:r>
              <a:rPr lang="en-US" i="1" dirty="0" err="1" smtClean="0"/>
              <a:t>Byssochlamys</a:t>
            </a:r>
            <a:r>
              <a:rPr lang="en-US" i="1" dirty="0" smtClean="0"/>
              <a:t> </a:t>
            </a:r>
            <a:r>
              <a:rPr lang="en-US" i="1" dirty="0" err="1" smtClean="0"/>
              <a:t>fulva</a:t>
            </a:r>
            <a:r>
              <a:rPr lang="en-US" i="1" dirty="0" smtClean="0"/>
              <a:t>, </a:t>
            </a:r>
            <a:r>
              <a:rPr lang="en-US" i="1" dirty="0" err="1" smtClean="0"/>
              <a:t>Aspergillus</a:t>
            </a:r>
            <a:r>
              <a:rPr lang="en-US" i="1" dirty="0" smtClean="0"/>
              <a:t> </a:t>
            </a:r>
            <a:r>
              <a:rPr lang="en-US" i="1" dirty="0" err="1" smtClean="0"/>
              <a:t>fisheri</a:t>
            </a:r>
            <a:r>
              <a:rPr lang="en-US" i="1" dirty="0" smtClean="0"/>
              <a:t> </a:t>
            </a:r>
            <a:r>
              <a:rPr lang="el-GR" dirty="0" smtClean="0"/>
              <a:t>μπορεί να επιβιώσουν την ήπια θερμική επεξεργασία και να δημιουργήσουν προβλήματα</a:t>
            </a:r>
            <a:endParaRPr lang="en-US" dirty="0" smtClean="0"/>
          </a:p>
        </p:txBody>
      </p:sp>
      <p:sp>
        <p:nvSpPr>
          <p:cNvPr id="68610" name="AutoShape 2" descr="Image result for [pasteurized fruit ju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8612" name="Picture 4" descr="Image result for [pasteurized fruit juice"/>
          <p:cNvPicPr>
            <a:picLocks noChangeAspect="1" noChangeArrowheads="1"/>
          </p:cNvPicPr>
          <p:nvPr/>
        </p:nvPicPr>
        <p:blipFill>
          <a:blip r:embed="rId2" cstate="print"/>
          <a:srcRect/>
          <a:stretch>
            <a:fillRect/>
          </a:stretch>
        </p:blipFill>
        <p:spPr bwMode="auto">
          <a:xfrm>
            <a:off x="5148064" y="260648"/>
            <a:ext cx="3133725" cy="1905000"/>
          </a:xfrm>
          <a:prstGeom prst="rect">
            <a:avLst/>
          </a:prstGeom>
          <a:noFill/>
        </p:spPr>
      </p:pic>
      <p:sp>
        <p:nvSpPr>
          <p:cNvPr id="68614" name="AutoShape 6" descr="Image result for Byssochlamys ful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8616" name="Picture 8" descr="Image result for Byssochlamys fulva"/>
          <p:cNvPicPr>
            <a:picLocks noChangeAspect="1" noChangeArrowheads="1"/>
          </p:cNvPicPr>
          <p:nvPr/>
        </p:nvPicPr>
        <p:blipFill>
          <a:blip r:embed="rId3" cstate="print"/>
          <a:srcRect/>
          <a:stretch>
            <a:fillRect/>
          </a:stretch>
        </p:blipFill>
        <p:spPr bwMode="auto">
          <a:xfrm>
            <a:off x="5580112" y="2276872"/>
            <a:ext cx="2818284" cy="2818284"/>
          </a:xfrm>
          <a:prstGeom prst="rect">
            <a:avLst/>
          </a:prstGeom>
          <a:noFill/>
        </p:spPr>
      </p:pic>
      <p:sp>
        <p:nvSpPr>
          <p:cNvPr id="8" name="7 - TextBox"/>
          <p:cNvSpPr txBox="1"/>
          <p:nvPr/>
        </p:nvSpPr>
        <p:spPr>
          <a:xfrm>
            <a:off x="5940152" y="5085184"/>
            <a:ext cx="2376264" cy="369332"/>
          </a:xfrm>
          <a:prstGeom prst="rect">
            <a:avLst/>
          </a:prstGeom>
          <a:noFill/>
        </p:spPr>
        <p:txBody>
          <a:bodyPr wrap="square" rtlCol="0">
            <a:spAutoFit/>
          </a:bodyPr>
          <a:lstStyle/>
          <a:p>
            <a:r>
              <a:rPr lang="en-US" i="1" dirty="0" err="1" smtClean="0"/>
              <a:t>Byssochlamys</a:t>
            </a:r>
            <a:r>
              <a:rPr lang="en-US" i="1" dirty="0" smtClean="0"/>
              <a:t> </a:t>
            </a:r>
            <a:r>
              <a:rPr lang="en-US" i="1" dirty="0" err="1" smtClean="0"/>
              <a:t>fulva</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μικροβιακή επιμόλυνση των φυτικών προϊόντων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μπορεί να συμβεί σε όλα τα στάδια της παραγωγικής διαδικασίας. </a:t>
            </a:r>
          </a:p>
          <a:p>
            <a:r>
              <a:rPr lang="el-GR" dirty="0" smtClean="0"/>
              <a:t>στο χωράφι η κυρίαρχη χλωρίδα είναι οι </a:t>
            </a:r>
            <a:r>
              <a:rPr lang="el-GR" u="sng" dirty="0" smtClean="0"/>
              <a:t>μύκητες</a:t>
            </a:r>
            <a:r>
              <a:rPr lang="el-GR" dirty="0" smtClean="0"/>
              <a:t> ενώ η χλωρίδα μετά την συγκομιδή είναι διαφορετική</a:t>
            </a:r>
          </a:p>
          <a:p>
            <a:r>
              <a:rPr lang="el-GR" dirty="0" smtClean="0"/>
              <a:t>οι μικροοργανισμοί που βρίσκονται στα λαχανικά είναι ενδεικτικοί της </a:t>
            </a:r>
            <a:r>
              <a:rPr lang="el-GR" u="sng" dirty="0" smtClean="0"/>
              <a:t>υγιεινής</a:t>
            </a:r>
            <a:r>
              <a:rPr lang="el-GR" dirty="0" smtClean="0"/>
              <a:t> των παραγωγικών διαδικασιών και της μικροβιολογικής κατάστασης του νωπού προϊόντος κατά την διάρκεια της παραγωγής. </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764704"/>
            <a:ext cx="8229600" cy="1066800"/>
          </a:xfrm>
        </p:spPr>
        <p:txBody>
          <a:bodyPr/>
          <a:lstStyle/>
          <a:p>
            <a:r>
              <a:rPr lang="el-GR" dirty="0" smtClean="0"/>
              <a:t>4. Αεριούχα αναψυκτικά</a:t>
            </a:r>
            <a:endParaRPr lang="el-GR" dirty="0"/>
          </a:p>
        </p:txBody>
      </p:sp>
      <p:sp>
        <p:nvSpPr>
          <p:cNvPr id="3" name="2 - Θέση περιεχομένου"/>
          <p:cNvSpPr>
            <a:spLocks noGrp="1"/>
          </p:cNvSpPr>
          <p:nvPr>
            <p:ph idx="1"/>
          </p:nvPr>
        </p:nvSpPr>
        <p:spPr>
          <a:xfrm>
            <a:off x="395536" y="1772816"/>
            <a:ext cx="8229600" cy="4325112"/>
          </a:xfrm>
        </p:spPr>
        <p:txBody>
          <a:bodyPr>
            <a:normAutofit fontScale="92500" lnSpcReduction="10000"/>
          </a:bodyPr>
          <a:lstStyle/>
          <a:p>
            <a:r>
              <a:rPr lang="el-GR" dirty="0" smtClean="0"/>
              <a:t>Ιδιότητες</a:t>
            </a:r>
          </a:p>
          <a:p>
            <a:pPr lvl="1"/>
            <a:r>
              <a:rPr lang="el-GR" dirty="0" smtClean="0"/>
              <a:t>Χαμηλό </a:t>
            </a:r>
            <a:r>
              <a:rPr lang="en-US" dirty="0" smtClean="0"/>
              <a:t>pH</a:t>
            </a:r>
          </a:p>
          <a:p>
            <a:pPr lvl="1"/>
            <a:r>
              <a:rPr lang="el-GR" dirty="0" smtClean="0"/>
              <a:t>Μεγάλη περιεκτικότητα σε </a:t>
            </a:r>
            <a:r>
              <a:rPr lang="en-US" dirty="0" smtClean="0"/>
              <a:t>CO2 </a:t>
            </a:r>
            <a:endParaRPr lang="el-GR" dirty="0" smtClean="0"/>
          </a:p>
          <a:p>
            <a:pPr lvl="1"/>
            <a:r>
              <a:rPr lang="el-GR" dirty="0" smtClean="0"/>
              <a:t>Δεν ευνοείται η ανάπτυξη ζυμών και μυκήτων</a:t>
            </a:r>
          </a:p>
          <a:p>
            <a:r>
              <a:rPr lang="el-GR" dirty="0" smtClean="0"/>
              <a:t>Πηγές μόλυνσης</a:t>
            </a:r>
          </a:p>
          <a:p>
            <a:pPr lvl="1"/>
            <a:r>
              <a:rPr lang="el-GR" dirty="0" smtClean="0"/>
              <a:t>Μηχανήματα επεξεργασίας </a:t>
            </a:r>
          </a:p>
          <a:p>
            <a:pPr lvl="2"/>
            <a:r>
              <a:rPr lang="el-GR" dirty="0" smtClean="0"/>
              <a:t>Καλός καθαρισμός</a:t>
            </a:r>
          </a:p>
          <a:p>
            <a:pPr lvl="1"/>
            <a:r>
              <a:rPr lang="el-GR" dirty="0" smtClean="0"/>
              <a:t>Φιάλες εμφιάλωσης</a:t>
            </a:r>
          </a:p>
          <a:p>
            <a:pPr lvl="2"/>
            <a:r>
              <a:rPr lang="el-GR" dirty="0" smtClean="0"/>
              <a:t>Πλύσιμο για 5 λεπτά στους 54</a:t>
            </a:r>
            <a:r>
              <a:rPr lang="el-GR" baseline="30000" dirty="0" smtClean="0"/>
              <a:t>ο</a:t>
            </a:r>
            <a:r>
              <a:rPr lang="en-US" dirty="0" smtClean="0"/>
              <a:t>C </a:t>
            </a:r>
            <a:r>
              <a:rPr lang="el-GR" dirty="0" smtClean="0"/>
              <a:t>σε διάλυμα </a:t>
            </a:r>
            <a:r>
              <a:rPr lang="el-GR" dirty="0" err="1" smtClean="0"/>
              <a:t>αλκάλεως</a:t>
            </a:r>
            <a:r>
              <a:rPr lang="el-GR" dirty="0" smtClean="0"/>
              <a:t> 3%</a:t>
            </a:r>
          </a:p>
          <a:p>
            <a:pPr lvl="1"/>
            <a:r>
              <a:rPr lang="el-GR" dirty="0" smtClean="0"/>
              <a:t>Συστατικά (κυρίως η ζάχαρη)</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836712"/>
            <a:ext cx="8229600" cy="1066800"/>
          </a:xfrm>
        </p:spPr>
        <p:txBody>
          <a:bodyPr/>
          <a:lstStyle/>
          <a:p>
            <a:r>
              <a:rPr lang="en-US" dirty="0" smtClean="0"/>
              <a:t>5. </a:t>
            </a:r>
            <a:r>
              <a:rPr lang="el-GR" dirty="0" smtClean="0"/>
              <a:t>Ξηροί καρποί</a:t>
            </a:r>
            <a:endParaRPr lang="el-GR" dirty="0"/>
          </a:p>
        </p:txBody>
      </p:sp>
      <p:sp>
        <p:nvSpPr>
          <p:cNvPr id="3" name="2 - Θέση περιεχομένου"/>
          <p:cNvSpPr>
            <a:spLocks noGrp="1"/>
          </p:cNvSpPr>
          <p:nvPr>
            <p:ph idx="1"/>
          </p:nvPr>
        </p:nvSpPr>
        <p:spPr>
          <a:xfrm>
            <a:off x="323528" y="1772816"/>
            <a:ext cx="7704856" cy="2448272"/>
          </a:xfrm>
        </p:spPr>
        <p:txBody>
          <a:bodyPr>
            <a:normAutofit fontScale="92500" lnSpcReduction="20000"/>
          </a:bodyPr>
          <a:lstStyle/>
          <a:p>
            <a:r>
              <a:rPr lang="el-GR" dirty="0" smtClean="0"/>
              <a:t>Μεγάλη </a:t>
            </a:r>
            <a:r>
              <a:rPr lang="el-GR" dirty="0" err="1" smtClean="0"/>
              <a:t>λιποπεριεκτικότητα</a:t>
            </a:r>
            <a:endParaRPr lang="el-GR" dirty="0" smtClean="0"/>
          </a:p>
          <a:p>
            <a:r>
              <a:rPr lang="el-GR" dirty="0" smtClean="0"/>
              <a:t>Χαμηλή υγρασία</a:t>
            </a:r>
          </a:p>
          <a:p>
            <a:r>
              <a:rPr lang="el-GR" dirty="0" smtClean="0"/>
              <a:t>Δεν υφίστανται αλλοίωση από βακτήρια</a:t>
            </a:r>
          </a:p>
          <a:p>
            <a:r>
              <a:rPr lang="el-GR" dirty="0" smtClean="0"/>
              <a:t>Ευνοείται η ανάπτυξη </a:t>
            </a:r>
            <a:r>
              <a:rPr lang="el-GR" b="1" dirty="0" smtClean="0"/>
              <a:t>μυκήτων</a:t>
            </a:r>
            <a:r>
              <a:rPr lang="el-GR" dirty="0" smtClean="0"/>
              <a:t> ιδιαίτερα όταν συλλέγονται σε περίοδο βροχοπτώσεων, υψηλής υγρασίας και αποθηκεύονται σε θερμοκρασία </a:t>
            </a:r>
            <a:r>
              <a:rPr lang="en-US" dirty="0" smtClean="0"/>
              <a:t>25-30</a:t>
            </a:r>
            <a:r>
              <a:rPr lang="en-US" baseline="30000" dirty="0" smtClean="0"/>
              <a:t>o</a:t>
            </a:r>
            <a:r>
              <a:rPr lang="en-US" dirty="0" smtClean="0"/>
              <a:t>C</a:t>
            </a:r>
            <a:endParaRPr lang="el-GR" dirty="0"/>
          </a:p>
        </p:txBody>
      </p:sp>
      <p:pic>
        <p:nvPicPr>
          <p:cNvPr id="21506" name="Picture 2" descr="Image result for nuts with fungi"/>
          <p:cNvPicPr>
            <a:picLocks noChangeAspect="1" noChangeArrowheads="1"/>
          </p:cNvPicPr>
          <p:nvPr/>
        </p:nvPicPr>
        <p:blipFill>
          <a:blip r:embed="rId2" cstate="print"/>
          <a:srcRect/>
          <a:stretch>
            <a:fillRect/>
          </a:stretch>
        </p:blipFill>
        <p:spPr bwMode="auto">
          <a:xfrm>
            <a:off x="1763688" y="4293096"/>
            <a:ext cx="4625752" cy="218438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8229600" cy="1066800"/>
          </a:xfrm>
        </p:spPr>
        <p:txBody>
          <a:bodyPr/>
          <a:lstStyle/>
          <a:p>
            <a:r>
              <a:rPr lang="el-GR" dirty="0" err="1" smtClean="0"/>
              <a:t>Μυκοτοξίνες</a:t>
            </a:r>
            <a:r>
              <a:rPr lang="el-GR" dirty="0" smtClean="0"/>
              <a:t> σε ξηρούς καρπούς </a:t>
            </a:r>
            <a:endParaRPr lang="el-GR" dirty="0"/>
          </a:p>
        </p:txBody>
      </p:sp>
      <p:sp>
        <p:nvSpPr>
          <p:cNvPr id="3" name="2 - Θέση περιεχομένου"/>
          <p:cNvSpPr>
            <a:spLocks noGrp="1"/>
          </p:cNvSpPr>
          <p:nvPr>
            <p:ph idx="1"/>
          </p:nvPr>
        </p:nvSpPr>
        <p:spPr>
          <a:xfrm>
            <a:off x="251520" y="1268760"/>
            <a:ext cx="8229600" cy="2952328"/>
          </a:xfrm>
        </p:spPr>
        <p:txBody>
          <a:bodyPr>
            <a:normAutofit fontScale="85000" lnSpcReduction="20000"/>
          </a:bodyPr>
          <a:lstStyle/>
          <a:p>
            <a:r>
              <a:rPr lang="el-GR" dirty="0" smtClean="0"/>
              <a:t>Οι μύκητες </a:t>
            </a:r>
            <a:r>
              <a:rPr lang="en-US" i="1" dirty="0" err="1" smtClean="0"/>
              <a:t>Aspergillus</a:t>
            </a:r>
            <a:r>
              <a:rPr lang="en-US" i="1" dirty="0" smtClean="0"/>
              <a:t> </a:t>
            </a:r>
            <a:r>
              <a:rPr lang="en-US" i="1" dirty="0" err="1" smtClean="0"/>
              <a:t>flavus</a:t>
            </a:r>
            <a:r>
              <a:rPr lang="en-US" i="1" dirty="0" smtClean="0"/>
              <a:t> </a:t>
            </a:r>
            <a:r>
              <a:rPr lang="el-GR" i="1" dirty="0" smtClean="0"/>
              <a:t>και </a:t>
            </a:r>
            <a:r>
              <a:rPr lang="en-US" i="1" dirty="0" err="1" smtClean="0"/>
              <a:t>Aspergillus</a:t>
            </a:r>
            <a:r>
              <a:rPr lang="en-US" i="1" dirty="0" smtClean="0"/>
              <a:t> </a:t>
            </a:r>
            <a:r>
              <a:rPr lang="en-US" i="1" dirty="0" err="1" smtClean="0"/>
              <a:t>parasiticus</a:t>
            </a:r>
            <a:r>
              <a:rPr lang="el-GR" i="1" dirty="0" smtClean="0"/>
              <a:t> </a:t>
            </a:r>
            <a:r>
              <a:rPr lang="el-GR" dirty="0" smtClean="0"/>
              <a:t>παράγουν </a:t>
            </a:r>
            <a:r>
              <a:rPr lang="el-GR" b="1" dirty="0" err="1" smtClean="0"/>
              <a:t>αφλατοξίνες</a:t>
            </a:r>
            <a:endParaRPr lang="el-GR" b="1" dirty="0" smtClean="0"/>
          </a:p>
          <a:p>
            <a:r>
              <a:rPr lang="el-GR" dirty="0" smtClean="0"/>
              <a:t>Οι </a:t>
            </a:r>
            <a:r>
              <a:rPr lang="el-GR" dirty="0" err="1" smtClean="0"/>
              <a:t>αφλατοξίνες</a:t>
            </a:r>
            <a:r>
              <a:rPr lang="el-GR" dirty="0" smtClean="0"/>
              <a:t> ανήκουν στην κατηγορία των </a:t>
            </a:r>
            <a:r>
              <a:rPr lang="el-GR" b="1" dirty="0" err="1" smtClean="0"/>
              <a:t>μυκοτοξινών</a:t>
            </a:r>
            <a:r>
              <a:rPr lang="el-GR" dirty="0" smtClean="0"/>
              <a:t> (δευτερογενείς μεταβολίτες μυκήτων με τοξική δράση) και θεωρούνται ισχυρές </a:t>
            </a:r>
            <a:r>
              <a:rPr lang="el-GR" b="1" dirty="0" err="1" smtClean="0"/>
              <a:t>καρκινογόνες</a:t>
            </a:r>
            <a:r>
              <a:rPr lang="el-GR" dirty="0" smtClean="0"/>
              <a:t> ουσίες</a:t>
            </a:r>
          </a:p>
          <a:p>
            <a:r>
              <a:rPr lang="el-GR" dirty="0" smtClean="0"/>
              <a:t>Οι </a:t>
            </a:r>
            <a:r>
              <a:rPr lang="el-GR" dirty="0" err="1" smtClean="0"/>
              <a:t>αφλατοξίνες</a:t>
            </a:r>
            <a:r>
              <a:rPr lang="el-GR" dirty="0" smtClean="0"/>
              <a:t> είναι </a:t>
            </a:r>
            <a:r>
              <a:rPr lang="el-GR" dirty="0" err="1" smtClean="0"/>
              <a:t>θερμοανθεκτικές</a:t>
            </a:r>
            <a:r>
              <a:rPr lang="el-GR" dirty="0" smtClean="0"/>
              <a:t> και μπορεί να παραμένουν στα τρόφιμα και μετά την θερμική τους επεξεργασία</a:t>
            </a:r>
            <a:endParaRPr lang="en-US" dirty="0" smtClean="0"/>
          </a:p>
          <a:p>
            <a:endParaRPr lang="el-GR" dirty="0"/>
          </a:p>
        </p:txBody>
      </p:sp>
      <p:pic>
        <p:nvPicPr>
          <p:cNvPr id="65538" name="Picture 2" descr="Image result for mycotoxins"/>
          <p:cNvPicPr>
            <a:picLocks noChangeAspect="1" noChangeArrowheads="1"/>
          </p:cNvPicPr>
          <p:nvPr/>
        </p:nvPicPr>
        <p:blipFill>
          <a:blip r:embed="rId2" cstate="print"/>
          <a:srcRect/>
          <a:stretch>
            <a:fillRect/>
          </a:stretch>
        </p:blipFill>
        <p:spPr bwMode="auto">
          <a:xfrm>
            <a:off x="1691680" y="4005064"/>
            <a:ext cx="5285364" cy="25284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229600" cy="1066800"/>
          </a:xfrm>
        </p:spPr>
        <p:txBody>
          <a:bodyPr/>
          <a:lstStyle/>
          <a:p>
            <a:r>
              <a:rPr lang="el-GR" dirty="0" smtClean="0"/>
              <a:t>6.Καρυκεύματα</a:t>
            </a:r>
            <a:endParaRPr lang="el-GR" dirty="0"/>
          </a:p>
        </p:txBody>
      </p:sp>
      <p:sp>
        <p:nvSpPr>
          <p:cNvPr id="3" name="2 - Θέση περιεχομένου"/>
          <p:cNvSpPr>
            <a:spLocks noGrp="1"/>
          </p:cNvSpPr>
          <p:nvPr>
            <p:ph idx="1"/>
          </p:nvPr>
        </p:nvSpPr>
        <p:spPr>
          <a:xfrm>
            <a:off x="179512" y="1196752"/>
            <a:ext cx="8229600" cy="4325112"/>
          </a:xfrm>
        </p:spPr>
        <p:txBody>
          <a:bodyPr/>
          <a:lstStyle/>
          <a:p>
            <a:r>
              <a:rPr lang="el-GR" dirty="0" smtClean="0"/>
              <a:t>Μπορεί να περιέχουν μικροοργανισμούς</a:t>
            </a:r>
            <a:r>
              <a:rPr lang="en-US" dirty="0" smtClean="0"/>
              <a:t> (</a:t>
            </a:r>
            <a:r>
              <a:rPr lang="el-GR" dirty="0" smtClean="0"/>
              <a:t>από έδαφος, σκόνη, φυτά, κτλ) που να προκαλέσουν αλλοιώσεις των τροφίμων</a:t>
            </a:r>
          </a:p>
        </p:txBody>
      </p:sp>
      <p:pic>
        <p:nvPicPr>
          <p:cNvPr id="67586" name="Picture 2" descr="Image result for spices"/>
          <p:cNvPicPr>
            <a:picLocks noChangeAspect="1" noChangeArrowheads="1"/>
          </p:cNvPicPr>
          <p:nvPr/>
        </p:nvPicPr>
        <p:blipFill>
          <a:blip r:embed="rId2" cstate="print"/>
          <a:srcRect/>
          <a:stretch>
            <a:fillRect/>
          </a:stretch>
        </p:blipFill>
        <p:spPr bwMode="auto">
          <a:xfrm>
            <a:off x="4427984" y="3068960"/>
            <a:ext cx="4536504" cy="3024336"/>
          </a:xfrm>
          <a:prstGeom prst="rect">
            <a:avLst/>
          </a:prstGeom>
          <a:noFill/>
        </p:spPr>
      </p:pic>
      <p:sp>
        <p:nvSpPr>
          <p:cNvPr id="5" name="4 - TextBox"/>
          <p:cNvSpPr txBox="1"/>
          <p:nvPr/>
        </p:nvSpPr>
        <p:spPr>
          <a:xfrm>
            <a:off x="251520" y="2780928"/>
            <a:ext cx="4248472" cy="4801314"/>
          </a:xfrm>
          <a:prstGeom prst="rect">
            <a:avLst/>
          </a:prstGeom>
          <a:noFill/>
          <a:ln w="12700">
            <a:noFill/>
          </a:ln>
        </p:spPr>
        <p:txBody>
          <a:bodyPr wrap="square" rtlCol="0">
            <a:spAutoFit/>
          </a:bodyPr>
          <a:lstStyle/>
          <a:p>
            <a:r>
              <a:rPr lang="el-GR" i="1" dirty="0" smtClean="0"/>
              <a:t>Μετά την επίδραση επεξεργασίας (πχ</a:t>
            </a:r>
            <a:r>
              <a:rPr lang="en-US" i="1" dirty="0" smtClean="0"/>
              <a:t>.</a:t>
            </a:r>
            <a:r>
              <a:rPr lang="el-GR" i="1" dirty="0" smtClean="0"/>
              <a:t> </a:t>
            </a:r>
            <a:endParaRPr lang="en-US" i="1" dirty="0" smtClean="0"/>
          </a:p>
          <a:p>
            <a:r>
              <a:rPr lang="el-GR" i="1" dirty="0" smtClean="0"/>
              <a:t>γ ακτινοβολία) για την μείωση μικροβιακού πληθυσμού επιβιώνουν: </a:t>
            </a:r>
            <a:endParaRPr lang="en-US" i="1" dirty="0" smtClean="0"/>
          </a:p>
          <a:p>
            <a:r>
              <a:rPr lang="el-GR" b="1" u="sng" dirty="0" smtClean="0"/>
              <a:t>Σπορογόνα βακτήρια</a:t>
            </a:r>
          </a:p>
          <a:p>
            <a:r>
              <a:rPr lang="en-US" i="1" dirty="0" smtClean="0"/>
              <a:t>Bacillus </a:t>
            </a:r>
            <a:r>
              <a:rPr lang="en-US" i="1" dirty="0" err="1" smtClean="0"/>
              <a:t>subtilis</a:t>
            </a:r>
            <a:endParaRPr lang="en-US" i="1" dirty="0" smtClean="0"/>
          </a:p>
          <a:p>
            <a:r>
              <a:rPr lang="en-US" i="1" dirty="0" smtClean="0"/>
              <a:t>Bacillus </a:t>
            </a:r>
            <a:r>
              <a:rPr lang="en-US" i="1" dirty="0" err="1" smtClean="0"/>
              <a:t>licheniformis</a:t>
            </a:r>
            <a:endParaRPr lang="en-US" i="1" dirty="0" smtClean="0"/>
          </a:p>
          <a:p>
            <a:r>
              <a:rPr lang="en-US" i="1" dirty="0" err="1" smtClean="0"/>
              <a:t>B.megaterium</a:t>
            </a:r>
            <a:endParaRPr lang="en-US" i="1" dirty="0" smtClean="0"/>
          </a:p>
          <a:p>
            <a:r>
              <a:rPr lang="en-US" i="1" dirty="0" err="1" smtClean="0"/>
              <a:t>B.pumilus</a:t>
            </a:r>
            <a:endParaRPr lang="en-US" i="1" dirty="0" smtClean="0"/>
          </a:p>
          <a:p>
            <a:r>
              <a:rPr lang="en-US" i="1" dirty="0" err="1" smtClean="0"/>
              <a:t>B.cereus</a:t>
            </a:r>
            <a:endParaRPr lang="en-US" i="1" dirty="0" smtClean="0"/>
          </a:p>
          <a:p>
            <a:r>
              <a:rPr lang="en-US" i="1" dirty="0" smtClean="0"/>
              <a:t>Clostridium</a:t>
            </a:r>
            <a:r>
              <a:rPr lang="el-GR" i="1" dirty="0" smtClean="0"/>
              <a:t> </a:t>
            </a:r>
            <a:r>
              <a:rPr lang="en-US" i="1" dirty="0" err="1" smtClean="0"/>
              <a:t>perfringens</a:t>
            </a:r>
            <a:endParaRPr lang="el-GR" i="1" dirty="0" smtClean="0"/>
          </a:p>
          <a:p>
            <a:r>
              <a:rPr lang="el-GR" b="1" u="sng" dirty="0" smtClean="0"/>
              <a:t>Μύκητες</a:t>
            </a:r>
          </a:p>
          <a:p>
            <a:r>
              <a:rPr lang="en-US" i="1" dirty="0" err="1" smtClean="0"/>
              <a:t>Aspergillus</a:t>
            </a:r>
            <a:r>
              <a:rPr lang="en-US" i="1" dirty="0" smtClean="0"/>
              <a:t> </a:t>
            </a:r>
            <a:r>
              <a:rPr lang="en-US" dirty="0" smtClean="0"/>
              <a:t>(</a:t>
            </a:r>
            <a:r>
              <a:rPr lang="el-GR" dirty="0" smtClean="0"/>
              <a:t>μπορεί να παράγουν και </a:t>
            </a:r>
            <a:r>
              <a:rPr lang="el-GR" dirty="0" err="1" smtClean="0"/>
              <a:t>μυκοτοξίνες</a:t>
            </a:r>
            <a:r>
              <a:rPr lang="el-GR" dirty="0" smtClean="0"/>
              <a:t> σε καρυκεύματα)</a:t>
            </a:r>
          </a:p>
          <a:p>
            <a:endParaRPr lang="en-US" i="1" dirty="0" smtClean="0"/>
          </a:p>
          <a:p>
            <a:endParaRPr lang="en-US" i="1" dirty="0" smtClean="0"/>
          </a:p>
          <a:p>
            <a:endParaRPr lang="en-US" i="1" dirty="0" smtClean="0"/>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0688"/>
            <a:ext cx="8964488" cy="936104"/>
          </a:xfrm>
        </p:spPr>
        <p:txBody>
          <a:bodyPr>
            <a:noAutofit/>
          </a:bodyPr>
          <a:lstStyle/>
          <a:p>
            <a:r>
              <a:rPr lang="el-GR" sz="3200" dirty="0" smtClean="0"/>
              <a:t>Τα καρυκεύματα παράγουν </a:t>
            </a:r>
            <a:r>
              <a:rPr lang="el-GR" sz="3200" dirty="0" err="1" smtClean="0"/>
              <a:t>αντιμικροβιακές</a:t>
            </a:r>
            <a:r>
              <a:rPr lang="el-GR" sz="3200" dirty="0" smtClean="0"/>
              <a:t> ενώσεις που αναστέλλουν την ανάπτυξη βακτηρίων, ζυμών και μυκήτων</a:t>
            </a:r>
            <a:endParaRPr lang="el-GR" sz="3200" dirty="0"/>
          </a:p>
        </p:txBody>
      </p:sp>
      <p:graphicFrame>
        <p:nvGraphicFramePr>
          <p:cNvPr id="4" name="3 - Πίνακας"/>
          <p:cNvGraphicFramePr>
            <a:graphicFrameLocks noGrp="1"/>
          </p:cNvGraphicFramePr>
          <p:nvPr/>
        </p:nvGraphicFramePr>
        <p:xfrm>
          <a:off x="1403648" y="1844824"/>
          <a:ext cx="5976664" cy="4910858"/>
        </p:xfrm>
        <a:graphic>
          <a:graphicData uri="http://schemas.openxmlformats.org/drawingml/2006/table">
            <a:tbl>
              <a:tblPr firstRow="1" bandRow="1">
                <a:tableStyleId>{5C22544A-7EE6-4342-B048-85BDC9FD1C3A}</a:tableStyleId>
              </a:tblPr>
              <a:tblGrid>
                <a:gridCol w="2988332"/>
                <a:gridCol w="2988332"/>
              </a:tblGrid>
              <a:tr h="430298">
                <a:tc>
                  <a:txBody>
                    <a:bodyPr/>
                    <a:lstStyle/>
                    <a:p>
                      <a:r>
                        <a:rPr lang="el-GR" dirty="0" smtClean="0"/>
                        <a:t>καρύκευμα</a:t>
                      </a:r>
                      <a:endParaRPr lang="el-GR" dirty="0"/>
                    </a:p>
                  </a:txBody>
                  <a:tcPr/>
                </a:tc>
                <a:tc>
                  <a:txBody>
                    <a:bodyPr/>
                    <a:lstStyle/>
                    <a:p>
                      <a:r>
                        <a:rPr lang="el-GR" dirty="0" smtClean="0"/>
                        <a:t>Αιθέριο έλαιο με </a:t>
                      </a:r>
                      <a:r>
                        <a:rPr lang="el-GR" dirty="0" err="1" smtClean="0"/>
                        <a:t>αντιμικροβιακή</a:t>
                      </a:r>
                      <a:r>
                        <a:rPr lang="el-GR" dirty="0" smtClean="0"/>
                        <a:t> δράση</a:t>
                      </a:r>
                      <a:endParaRPr lang="el-GR" dirty="0"/>
                    </a:p>
                  </a:txBody>
                  <a:tcPr/>
                </a:tc>
              </a:tr>
              <a:tr h="359601">
                <a:tc>
                  <a:txBody>
                    <a:bodyPr/>
                    <a:lstStyle/>
                    <a:p>
                      <a:r>
                        <a:rPr lang="el-GR" dirty="0" err="1" smtClean="0"/>
                        <a:t>γαρύφαλο</a:t>
                      </a:r>
                      <a:endParaRPr lang="el-GR" dirty="0"/>
                    </a:p>
                  </a:txBody>
                  <a:tcPr/>
                </a:tc>
                <a:tc>
                  <a:txBody>
                    <a:bodyPr/>
                    <a:lstStyle/>
                    <a:p>
                      <a:r>
                        <a:rPr lang="el-GR" dirty="0" err="1" smtClean="0"/>
                        <a:t>ευγενόλη</a:t>
                      </a:r>
                      <a:endParaRPr lang="el-GR" dirty="0"/>
                    </a:p>
                  </a:txBody>
                  <a:tcPr/>
                </a:tc>
              </a:tr>
              <a:tr h="430298">
                <a:tc>
                  <a:txBody>
                    <a:bodyPr/>
                    <a:lstStyle/>
                    <a:p>
                      <a:r>
                        <a:rPr lang="el-GR" dirty="0" smtClean="0"/>
                        <a:t>κανέλα</a:t>
                      </a:r>
                      <a:endParaRPr lang="el-GR" dirty="0"/>
                    </a:p>
                  </a:txBody>
                  <a:tcPr/>
                </a:tc>
                <a:tc>
                  <a:txBody>
                    <a:bodyPr/>
                    <a:lstStyle/>
                    <a:p>
                      <a:r>
                        <a:rPr lang="el-GR" dirty="0" err="1" smtClean="0"/>
                        <a:t>κιναμική</a:t>
                      </a:r>
                      <a:r>
                        <a:rPr lang="el-GR" dirty="0" smtClean="0"/>
                        <a:t> </a:t>
                      </a:r>
                      <a:r>
                        <a:rPr lang="el-GR" dirty="0" err="1" smtClean="0"/>
                        <a:t>αλδεύδη</a:t>
                      </a:r>
                      <a:endParaRPr lang="el-GR" dirty="0"/>
                    </a:p>
                  </a:txBody>
                  <a:tcPr/>
                </a:tc>
              </a:tr>
              <a:tr h="359601">
                <a:tc>
                  <a:txBody>
                    <a:bodyPr/>
                    <a:lstStyle/>
                    <a:p>
                      <a:r>
                        <a:rPr lang="el-GR" dirty="0" smtClean="0"/>
                        <a:t>ρίγανη</a:t>
                      </a:r>
                      <a:endParaRPr lang="el-GR" dirty="0"/>
                    </a:p>
                  </a:txBody>
                  <a:tcPr/>
                </a:tc>
                <a:tc>
                  <a:txBody>
                    <a:bodyPr/>
                    <a:lstStyle/>
                    <a:p>
                      <a:r>
                        <a:rPr lang="el-GR" dirty="0" err="1" smtClean="0"/>
                        <a:t>θυμόλη</a:t>
                      </a:r>
                      <a:r>
                        <a:rPr lang="el-GR" dirty="0" smtClean="0"/>
                        <a:t>, </a:t>
                      </a:r>
                      <a:r>
                        <a:rPr lang="el-GR" dirty="0" err="1" smtClean="0"/>
                        <a:t>καρβακρόλη</a:t>
                      </a:r>
                      <a:endParaRPr lang="el-GR" dirty="0"/>
                    </a:p>
                  </a:txBody>
                  <a:tcPr/>
                </a:tc>
              </a:tr>
              <a:tr h="359601">
                <a:tc>
                  <a:txBody>
                    <a:bodyPr/>
                    <a:lstStyle/>
                    <a:p>
                      <a:r>
                        <a:rPr lang="el-GR" dirty="0" smtClean="0"/>
                        <a:t>Θυμάρι </a:t>
                      </a:r>
                      <a:endParaRPr lang="el-GR" dirty="0"/>
                    </a:p>
                  </a:txBody>
                  <a:tcPr/>
                </a:tc>
                <a:tc>
                  <a:txBody>
                    <a:bodyPr/>
                    <a:lstStyle/>
                    <a:p>
                      <a:r>
                        <a:rPr lang="el-GR" dirty="0" err="1" smtClean="0"/>
                        <a:t>θυμόλη</a:t>
                      </a:r>
                      <a:endParaRPr lang="el-GR" dirty="0"/>
                    </a:p>
                  </a:txBody>
                  <a:tcPr/>
                </a:tc>
              </a:tr>
              <a:tr h="359601">
                <a:tc>
                  <a:txBody>
                    <a:bodyPr/>
                    <a:lstStyle/>
                    <a:p>
                      <a:r>
                        <a:rPr lang="el-GR" dirty="0" smtClean="0"/>
                        <a:t>δενδρολίβανο</a:t>
                      </a:r>
                      <a:endParaRPr lang="el-GR" dirty="0"/>
                    </a:p>
                  </a:txBody>
                  <a:tcPr/>
                </a:tc>
                <a:tc>
                  <a:txBody>
                    <a:bodyPr/>
                    <a:lstStyle/>
                    <a:p>
                      <a:r>
                        <a:rPr lang="el-GR" dirty="0" err="1" smtClean="0"/>
                        <a:t>βορνεόλη</a:t>
                      </a:r>
                      <a:endParaRPr lang="el-GR" dirty="0" smtClean="0"/>
                    </a:p>
                    <a:p>
                      <a:r>
                        <a:rPr lang="el-GR" dirty="0" err="1" smtClean="0"/>
                        <a:t>πευκίνη</a:t>
                      </a:r>
                      <a:endParaRPr lang="el-GR" dirty="0" smtClean="0"/>
                    </a:p>
                    <a:p>
                      <a:r>
                        <a:rPr lang="el-GR" dirty="0" smtClean="0"/>
                        <a:t>καμφορά</a:t>
                      </a:r>
                      <a:endParaRPr lang="el-GR" dirty="0"/>
                    </a:p>
                  </a:txBody>
                  <a:tcPr/>
                </a:tc>
              </a:tr>
              <a:tr h="359601">
                <a:tc>
                  <a:txBody>
                    <a:bodyPr/>
                    <a:lstStyle/>
                    <a:p>
                      <a:r>
                        <a:rPr lang="el-GR" dirty="0" smtClean="0"/>
                        <a:t>φασκόμηλο</a:t>
                      </a:r>
                      <a:endParaRPr lang="el-GR" dirty="0"/>
                    </a:p>
                  </a:txBody>
                  <a:tcPr/>
                </a:tc>
                <a:tc>
                  <a:txBody>
                    <a:bodyPr/>
                    <a:lstStyle/>
                    <a:p>
                      <a:r>
                        <a:rPr lang="el-GR" dirty="0" err="1" smtClean="0"/>
                        <a:t>θουγιόνη</a:t>
                      </a:r>
                      <a:endParaRPr lang="el-GR" dirty="0"/>
                    </a:p>
                  </a:txBody>
                  <a:tcPr/>
                </a:tc>
              </a:tr>
              <a:tr h="359601">
                <a:tc>
                  <a:txBody>
                    <a:bodyPr/>
                    <a:lstStyle/>
                    <a:p>
                      <a:r>
                        <a:rPr lang="el-GR" dirty="0" smtClean="0"/>
                        <a:t>βανίλια</a:t>
                      </a:r>
                      <a:endParaRPr lang="el-GR" dirty="0"/>
                    </a:p>
                  </a:txBody>
                  <a:tcPr/>
                </a:tc>
                <a:tc>
                  <a:txBody>
                    <a:bodyPr/>
                    <a:lstStyle/>
                    <a:p>
                      <a:r>
                        <a:rPr lang="el-GR" dirty="0" err="1" smtClean="0"/>
                        <a:t>βανιλίνη</a:t>
                      </a:r>
                      <a:endParaRPr lang="el-GR" dirty="0"/>
                    </a:p>
                  </a:txBody>
                  <a:tcPr/>
                </a:tc>
              </a:tr>
              <a:tr h="359601">
                <a:tc>
                  <a:txBody>
                    <a:bodyPr/>
                    <a:lstStyle/>
                    <a:p>
                      <a:r>
                        <a:rPr lang="el-GR" dirty="0" err="1" smtClean="0"/>
                        <a:t>κρεμύδι</a:t>
                      </a:r>
                      <a:endParaRPr lang="el-GR" dirty="0"/>
                    </a:p>
                  </a:txBody>
                  <a:tcPr/>
                </a:tc>
                <a:tc>
                  <a:txBody>
                    <a:bodyPr/>
                    <a:lstStyle/>
                    <a:p>
                      <a:r>
                        <a:rPr lang="el-GR" dirty="0" err="1" smtClean="0"/>
                        <a:t>αλλισίνη</a:t>
                      </a:r>
                      <a:endParaRPr lang="el-GR" dirty="0"/>
                    </a:p>
                  </a:txBody>
                  <a:tcPr/>
                </a:tc>
              </a:tr>
              <a:tr h="359601">
                <a:tc>
                  <a:txBody>
                    <a:bodyPr/>
                    <a:lstStyle/>
                    <a:p>
                      <a:r>
                        <a:rPr lang="el-GR" dirty="0" smtClean="0"/>
                        <a:t>σκόρδο</a:t>
                      </a:r>
                      <a:endParaRPr lang="el-GR" dirty="0"/>
                    </a:p>
                  </a:txBody>
                  <a:tcPr/>
                </a:tc>
                <a:tc>
                  <a:txBody>
                    <a:bodyPr/>
                    <a:lstStyle/>
                    <a:p>
                      <a:r>
                        <a:rPr lang="el-GR" dirty="0" err="1" smtClean="0"/>
                        <a:t>αλλισίνη</a:t>
                      </a:r>
                      <a:endParaRPr lang="el-GR" dirty="0"/>
                    </a:p>
                  </a:txBody>
                  <a:tcPr/>
                </a:tc>
              </a:tr>
              <a:tr h="359601">
                <a:tc>
                  <a:txBody>
                    <a:bodyPr/>
                    <a:lstStyle/>
                    <a:p>
                      <a:endParaRPr lang="el-GR" dirty="0"/>
                    </a:p>
                  </a:txBody>
                  <a:tcPr/>
                </a:tc>
                <a:tc>
                  <a:txBody>
                    <a:bodyPr/>
                    <a:lstStyle/>
                    <a:p>
                      <a:endParaRPr lang="el-GR"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229600" cy="1066800"/>
          </a:xfrm>
        </p:spPr>
        <p:txBody>
          <a:bodyPr/>
          <a:lstStyle/>
          <a:p>
            <a:r>
              <a:rPr lang="el-GR" dirty="0" smtClean="0"/>
              <a:t>7. Ζάχαρη</a:t>
            </a:r>
            <a:endParaRPr lang="el-GR" dirty="0"/>
          </a:p>
        </p:txBody>
      </p:sp>
      <p:sp>
        <p:nvSpPr>
          <p:cNvPr id="3" name="2 - Θέση περιεχομένου"/>
          <p:cNvSpPr>
            <a:spLocks noGrp="1"/>
          </p:cNvSpPr>
          <p:nvPr>
            <p:ph idx="1"/>
          </p:nvPr>
        </p:nvSpPr>
        <p:spPr>
          <a:xfrm>
            <a:off x="179512" y="1196752"/>
            <a:ext cx="8229600" cy="5328592"/>
          </a:xfrm>
        </p:spPr>
        <p:txBody>
          <a:bodyPr>
            <a:normAutofit fontScale="85000" lnSpcReduction="20000"/>
          </a:bodyPr>
          <a:lstStyle/>
          <a:p>
            <a:r>
              <a:rPr lang="en-US" dirty="0" smtClean="0"/>
              <a:t>H </a:t>
            </a:r>
            <a:r>
              <a:rPr lang="el-GR" dirty="0" smtClean="0"/>
              <a:t> ζάχαρη που έχει επεξεργασθεί και αποθηκευθεί σωστά δεν επιτρέπει την ανάπτυξη μικροοργανισμών λόγω πολύ χαμηλής </a:t>
            </a:r>
            <a:r>
              <a:rPr lang="el-GR" dirty="0" err="1" smtClean="0"/>
              <a:t>ενεργότητας</a:t>
            </a:r>
            <a:r>
              <a:rPr lang="el-GR" dirty="0" smtClean="0"/>
              <a:t> νερού</a:t>
            </a:r>
          </a:p>
          <a:p>
            <a:r>
              <a:rPr lang="el-GR" dirty="0" smtClean="0"/>
              <a:t>Αν υπάρχει υγρασία στην ζάχαρη τότε μπορεί να αναπτυχθούν:</a:t>
            </a:r>
          </a:p>
          <a:p>
            <a:pPr lvl="1"/>
            <a:r>
              <a:rPr lang="el-GR" dirty="0" err="1" smtClean="0"/>
              <a:t>Ωσμόφιλες</a:t>
            </a:r>
            <a:r>
              <a:rPr lang="el-GR" dirty="0" smtClean="0"/>
              <a:t> ζύμες (</a:t>
            </a:r>
            <a:r>
              <a:rPr lang="en-US" i="1" dirty="0" err="1" smtClean="0"/>
              <a:t>Zygosaccharomyces</a:t>
            </a:r>
            <a:r>
              <a:rPr lang="en-US" dirty="0" smtClean="0"/>
              <a:t>)</a:t>
            </a:r>
          </a:p>
          <a:p>
            <a:pPr lvl="1"/>
            <a:r>
              <a:rPr lang="el-GR" dirty="0" err="1" smtClean="0"/>
              <a:t>Ζακχαρολυτικά</a:t>
            </a:r>
            <a:r>
              <a:rPr lang="el-GR" dirty="0" smtClean="0"/>
              <a:t> βακτήρια</a:t>
            </a:r>
          </a:p>
          <a:p>
            <a:pPr lvl="2"/>
            <a:r>
              <a:rPr lang="en-US" i="1" dirty="0" err="1" smtClean="0"/>
              <a:t>Geobacillus</a:t>
            </a:r>
            <a:r>
              <a:rPr lang="en-US" i="1" dirty="0" smtClean="0"/>
              <a:t> </a:t>
            </a:r>
            <a:r>
              <a:rPr lang="en-US" i="1" dirty="0" err="1" smtClean="0"/>
              <a:t>stearothermophilus</a:t>
            </a:r>
            <a:r>
              <a:rPr lang="el-GR" i="1" dirty="0" smtClean="0"/>
              <a:t>,</a:t>
            </a:r>
            <a:r>
              <a:rPr lang="en-US" i="1" dirty="0" smtClean="0"/>
              <a:t> Bacillus </a:t>
            </a:r>
            <a:r>
              <a:rPr lang="en-US" i="1" dirty="0" err="1" smtClean="0"/>
              <a:t>coagulans</a:t>
            </a:r>
            <a:endParaRPr lang="en-US" i="1" dirty="0" smtClean="0"/>
          </a:p>
          <a:p>
            <a:pPr lvl="2"/>
            <a:r>
              <a:rPr lang="en-US" dirty="0" smtClean="0"/>
              <a:t>(</a:t>
            </a:r>
            <a:r>
              <a:rPr lang="el-GR" dirty="0" smtClean="0"/>
              <a:t>θερμόφιλα βακτήρια που προκαλούν επίπεδη </a:t>
            </a:r>
            <a:r>
              <a:rPr lang="el-GR" dirty="0" err="1" smtClean="0"/>
              <a:t>οξίνιση</a:t>
            </a:r>
            <a:r>
              <a:rPr lang="el-GR" dirty="0" smtClean="0"/>
              <a:t> σε κονσερβοποιημένα τρόφιμα)</a:t>
            </a:r>
            <a:endParaRPr lang="en-US" dirty="0" smtClean="0"/>
          </a:p>
          <a:p>
            <a:pPr lvl="2"/>
            <a:r>
              <a:rPr lang="en-US" i="1" dirty="0" err="1" smtClean="0"/>
              <a:t>Thermoanaerobacterium</a:t>
            </a:r>
            <a:r>
              <a:rPr lang="en-US" i="1" dirty="0" smtClean="0"/>
              <a:t> </a:t>
            </a:r>
            <a:r>
              <a:rPr lang="en-US" i="1" dirty="0" err="1" smtClean="0"/>
              <a:t>thermosaccharolyticum</a:t>
            </a:r>
            <a:r>
              <a:rPr lang="en-US" i="1" dirty="0" smtClean="0"/>
              <a:t> </a:t>
            </a:r>
            <a:r>
              <a:rPr lang="en-US" dirty="0" smtClean="0"/>
              <a:t>(</a:t>
            </a:r>
            <a:r>
              <a:rPr lang="el-GR" dirty="0" smtClean="0"/>
              <a:t>θερμόφιλο βακτήριο που </a:t>
            </a:r>
            <a:r>
              <a:rPr lang="el-GR" dirty="0" err="1" smtClean="0"/>
              <a:t>υδρολύει</a:t>
            </a:r>
            <a:r>
              <a:rPr lang="el-GR" dirty="0" smtClean="0"/>
              <a:t> την ζάχαρη και προκαλεί διόγκωση των κονσερβών λόγω παραγωγής αερίου)</a:t>
            </a:r>
            <a:endParaRPr lang="en-US" dirty="0" smtClean="0"/>
          </a:p>
          <a:p>
            <a:pPr lvl="2"/>
            <a:r>
              <a:rPr lang="en-US" i="1" dirty="0" err="1" smtClean="0"/>
              <a:t>Desulfotomaculum</a:t>
            </a:r>
            <a:r>
              <a:rPr lang="en-US" i="1" dirty="0" smtClean="0"/>
              <a:t> </a:t>
            </a:r>
            <a:r>
              <a:rPr lang="en-US" i="1" dirty="0" err="1" smtClean="0"/>
              <a:t>nigrificans</a:t>
            </a:r>
            <a:r>
              <a:rPr lang="en-US" i="1" dirty="0" smtClean="0"/>
              <a:t> (</a:t>
            </a:r>
            <a:r>
              <a:rPr lang="el-GR" dirty="0" smtClean="0"/>
              <a:t>παράγει </a:t>
            </a:r>
            <a:r>
              <a:rPr lang="en-US" dirty="0" smtClean="0"/>
              <a:t>H2S </a:t>
            </a:r>
            <a:r>
              <a:rPr lang="el-GR" dirty="0" smtClean="0"/>
              <a:t>σε </a:t>
            </a:r>
            <a:r>
              <a:rPr lang="el-GR" dirty="0" err="1" smtClean="0"/>
              <a:t>κονσερβοπιημένα</a:t>
            </a:r>
            <a:r>
              <a:rPr lang="el-GR" dirty="0" smtClean="0"/>
              <a:t> τρόφιμα)</a:t>
            </a:r>
          </a:p>
          <a:p>
            <a:pPr lvl="2"/>
            <a:r>
              <a:rPr lang="en-US" i="1" dirty="0" err="1" smtClean="0"/>
              <a:t>Leuconostoc</a:t>
            </a:r>
            <a:r>
              <a:rPr lang="en-US" i="1" dirty="0" smtClean="0"/>
              <a:t> </a:t>
            </a:r>
            <a:r>
              <a:rPr lang="en-US" i="1" dirty="0" err="1" smtClean="0"/>
              <a:t>mesenteroides</a:t>
            </a:r>
            <a:r>
              <a:rPr lang="en-US" dirty="0" smtClean="0"/>
              <a:t> (</a:t>
            </a:r>
            <a:r>
              <a:rPr lang="el-GR" dirty="0" err="1" smtClean="0"/>
              <a:t>υδρολύει</a:t>
            </a:r>
            <a:r>
              <a:rPr lang="el-GR" dirty="0" smtClean="0"/>
              <a:t> την σακχαρόζη και συνθέτει την </a:t>
            </a:r>
            <a:r>
              <a:rPr lang="el-GR" dirty="0" err="1" smtClean="0"/>
              <a:t>δεξτράνη</a:t>
            </a:r>
            <a:r>
              <a:rPr lang="el-GR" dirty="0" smtClean="0"/>
              <a:t> η οποία έχει κολλώδη υφή και μπορεί να φράξει τους αγωγούς και τις αντλίες στην επεξεργασία της ζάχαρης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79512" y="260648"/>
            <a:ext cx="8229600" cy="1066800"/>
          </a:xfrm>
        </p:spPr>
        <p:txBody>
          <a:bodyPr/>
          <a:lstStyle/>
          <a:p>
            <a:r>
              <a:rPr lang="el-GR" dirty="0" smtClean="0"/>
              <a:t>8. Κακάο</a:t>
            </a:r>
            <a:r>
              <a:rPr lang="en-US" dirty="0" smtClean="0"/>
              <a:t> </a:t>
            </a:r>
            <a:r>
              <a:rPr lang="el-GR" dirty="0" smtClean="0"/>
              <a:t>και σοκολάτα</a:t>
            </a:r>
            <a:endParaRPr lang="el-GR" dirty="0"/>
          </a:p>
        </p:txBody>
      </p:sp>
      <p:sp>
        <p:nvSpPr>
          <p:cNvPr id="7" name="6 - Θέση περιεχομένου"/>
          <p:cNvSpPr>
            <a:spLocks noGrp="1"/>
          </p:cNvSpPr>
          <p:nvPr>
            <p:ph idx="1"/>
          </p:nvPr>
        </p:nvSpPr>
        <p:spPr>
          <a:xfrm>
            <a:off x="251520" y="1340768"/>
            <a:ext cx="4464496" cy="4896544"/>
          </a:xfrm>
        </p:spPr>
        <p:txBody>
          <a:bodyPr>
            <a:normAutofit fontScale="77500" lnSpcReduction="20000"/>
          </a:bodyPr>
          <a:lstStyle/>
          <a:p>
            <a:r>
              <a:rPr lang="el-GR" dirty="0" smtClean="0"/>
              <a:t>Η σκόνη κακάο περιέχει 9-36% λίπος, υγρασία &lt;8%, </a:t>
            </a:r>
            <a:r>
              <a:rPr lang="en-US" dirty="0" smtClean="0"/>
              <a:t>pH 5,5-6,2</a:t>
            </a:r>
            <a:endParaRPr lang="el-GR" dirty="0" smtClean="0"/>
          </a:p>
          <a:p>
            <a:r>
              <a:rPr lang="el-GR" dirty="0" smtClean="0"/>
              <a:t>Συναντώνται είδη </a:t>
            </a:r>
            <a:r>
              <a:rPr lang="en-US" i="1" dirty="0" smtClean="0"/>
              <a:t>Bacillus</a:t>
            </a:r>
            <a:r>
              <a:rPr lang="el-GR" dirty="0" smtClean="0"/>
              <a:t>, ζύμες, μύκητες</a:t>
            </a:r>
          </a:p>
          <a:p>
            <a:r>
              <a:rPr lang="el-GR" dirty="0" smtClean="0"/>
              <a:t>Μπορεί να περιέχει </a:t>
            </a:r>
            <a:r>
              <a:rPr lang="el-GR" dirty="0" err="1" smtClean="0"/>
              <a:t>εντεροβακτήρια</a:t>
            </a:r>
            <a:r>
              <a:rPr lang="el-GR" dirty="0" smtClean="0"/>
              <a:t> ή </a:t>
            </a:r>
            <a:r>
              <a:rPr lang="en-US" i="1" dirty="0" smtClean="0"/>
              <a:t>Salmonella</a:t>
            </a:r>
            <a:endParaRPr lang="el-GR" i="1" dirty="0" smtClean="0"/>
          </a:p>
          <a:p>
            <a:r>
              <a:rPr lang="el-GR" dirty="0" smtClean="0"/>
              <a:t>Απαιτείται καλός μικροβιολογικός έλεγχος κακάου προκειμένου να παράγεται σοκολάτα απαλλαγμένη από μικροοργανισμούς</a:t>
            </a:r>
          </a:p>
          <a:p>
            <a:r>
              <a:rPr lang="el-GR" dirty="0" smtClean="0"/>
              <a:t>Η </a:t>
            </a:r>
            <a:r>
              <a:rPr lang="en-US" i="1" dirty="0" smtClean="0"/>
              <a:t>Salmonella </a:t>
            </a:r>
            <a:r>
              <a:rPr lang="el-GR" dirty="0" smtClean="0"/>
              <a:t>μπορεί να επιβιώσει με την συνήθη θερμική επεξεργασία που εφαρμόζεται στην σοκολάτα</a:t>
            </a:r>
            <a:endParaRPr lang="en-US" dirty="0" smtClean="0"/>
          </a:p>
        </p:txBody>
      </p:sp>
      <p:pic>
        <p:nvPicPr>
          <p:cNvPr id="68614" name="Picture 6" descr="Image result for cacao"/>
          <p:cNvPicPr>
            <a:picLocks noChangeAspect="1" noChangeArrowheads="1"/>
          </p:cNvPicPr>
          <p:nvPr/>
        </p:nvPicPr>
        <p:blipFill>
          <a:blip r:embed="rId2" cstate="print"/>
          <a:srcRect/>
          <a:stretch>
            <a:fillRect/>
          </a:stretch>
        </p:blipFill>
        <p:spPr bwMode="auto">
          <a:xfrm>
            <a:off x="4860032" y="1412776"/>
            <a:ext cx="3840427" cy="288032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229600" cy="1066800"/>
          </a:xfrm>
        </p:spPr>
        <p:txBody>
          <a:bodyPr/>
          <a:lstStyle/>
          <a:p>
            <a:r>
              <a:rPr lang="en-US" dirty="0" smtClean="0"/>
              <a:t>9.</a:t>
            </a:r>
            <a:r>
              <a:rPr lang="el-GR" dirty="0" smtClean="0"/>
              <a:t>Γλυκίσματα</a:t>
            </a:r>
            <a:endParaRPr lang="el-GR" dirty="0"/>
          </a:p>
        </p:txBody>
      </p:sp>
      <p:sp>
        <p:nvSpPr>
          <p:cNvPr id="3" name="2 - Θέση περιεχομένου"/>
          <p:cNvSpPr>
            <a:spLocks noGrp="1"/>
          </p:cNvSpPr>
          <p:nvPr>
            <p:ph idx="1"/>
          </p:nvPr>
        </p:nvSpPr>
        <p:spPr>
          <a:xfrm>
            <a:off x="0" y="2204864"/>
            <a:ext cx="8229600" cy="4325112"/>
          </a:xfrm>
        </p:spPr>
        <p:txBody>
          <a:bodyPr/>
          <a:lstStyle/>
          <a:p>
            <a:r>
              <a:rPr lang="el-GR" dirty="0" smtClean="0"/>
              <a:t>Χαμηλή </a:t>
            </a:r>
            <a:r>
              <a:rPr lang="el-GR" dirty="0" err="1" smtClean="0"/>
              <a:t>ενεργότητα</a:t>
            </a:r>
            <a:r>
              <a:rPr lang="el-GR" dirty="0" smtClean="0"/>
              <a:t> νερού</a:t>
            </a:r>
          </a:p>
          <a:p>
            <a:r>
              <a:rPr lang="el-GR" dirty="0" smtClean="0"/>
              <a:t>Αλλοίωση από </a:t>
            </a:r>
            <a:r>
              <a:rPr lang="el-GR" dirty="0" err="1" smtClean="0"/>
              <a:t>οσμώφιλες</a:t>
            </a:r>
            <a:r>
              <a:rPr lang="el-GR" dirty="0" smtClean="0"/>
              <a:t> ζύμες</a:t>
            </a:r>
          </a:p>
          <a:p>
            <a:r>
              <a:rPr lang="el-GR" dirty="0" smtClean="0"/>
              <a:t>Επιμόλυνση των συστατικών από </a:t>
            </a:r>
            <a:r>
              <a:rPr lang="en-US" i="1" dirty="0" smtClean="0"/>
              <a:t>Salmonella</a:t>
            </a:r>
            <a:r>
              <a:rPr lang="en-US" dirty="0" smtClean="0"/>
              <a:t> </a:t>
            </a:r>
            <a:r>
              <a:rPr lang="el-GR" dirty="0" smtClean="0"/>
              <a:t>που μπορεί να περιέχεται σε σκόνη γάλακτος, αφυδατωμένη </a:t>
            </a:r>
            <a:r>
              <a:rPr lang="el-GR" dirty="0" err="1" smtClean="0"/>
              <a:t>αλβουμίνη</a:t>
            </a:r>
            <a:r>
              <a:rPr lang="el-GR" dirty="0" smtClean="0"/>
              <a:t> αυγού, ζελατίνη, κακάο, </a:t>
            </a:r>
            <a:r>
              <a:rPr lang="el-GR" dirty="0" err="1" smtClean="0"/>
              <a:t>ινδοκάρυδο</a:t>
            </a:r>
            <a:endParaRPr lang="el-GR" dirty="0" smtClean="0"/>
          </a:p>
          <a:p>
            <a:r>
              <a:rPr lang="el-GR" dirty="0" smtClean="0"/>
              <a:t>Οι ξηροί καρποί μπορεί να είναι μολυσμένοι με </a:t>
            </a:r>
            <a:r>
              <a:rPr lang="el-GR" dirty="0" err="1" smtClean="0"/>
              <a:t>μυκοτοξίνες</a:t>
            </a:r>
            <a:endParaRPr lang="el-GR" dirty="0"/>
          </a:p>
        </p:txBody>
      </p:sp>
      <p:sp>
        <p:nvSpPr>
          <p:cNvPr id="25602" name="AutoShape 2" descr="Image result for swe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4" name="AutoShape 4" descr="Image result for swe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5606" name="AutoShape 6" descr="Image result for swe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5608" name="Picture 8" descr="Image result for sweets"/>
          <p:cNvPicPr>
            <a:picLocks noChangeAspect="1" noChangeArrowheads="1"/>
          </p:cNvPicPr>
          <p:nvPr/>
        </p:nvPicPr>
        <p:blipFill>
          <a:blip r:embed="rId2" cstate="print"/>
          <a:srcRect/>
          <a:stretch>
            <a:fillRect/>
          </a:stretch>
        </p:blipFill>
        <p:spPr bwMode="auto">
          <a:xfrm>
            <a:off x="5292080" y="260648"/>
            <a:ext cx="3631332" cy="24208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229600" cy="1066800"/>
          </a:xfrm>
        </p:spPr>
        <p:txBody>
          <a:bodyPr/>
          <a:lstStyle/>
          <a:p>
            <a:r>
              <a:rPr lang="el-GR" dirty="0" smtClean="0"/>
              <a:t>10. Μαγιονέζα</a:t>
            </a:r>
            <a:endParaRPr lang="el-GR" dirty="0"/>
          </a:p>
        </p:txBody>
      </p:sp>
      <p:sp>
        <p:nvSpPr>
          <p:cNvPr id="3" name="2 - Θέση περιεχομένου"/>
          <p:cNvSpPr>
            <a:spLocks noGrp="1"/>
          </p:cNvSpPr>
          <p:nvPr>
            <p:ph idx="1"/>
          </p:nvPr>
        </p:nvSpPr>
        <p:spPr>
          <a:xfrm>
            <a:off x="251520" y="1628800"/>
            <a:ext cx="6120680" cy="4392488"/>
          </a:xfrm>
        </p:spPr>
        <p:txBody>
          <a:bodyPr>
            <a:normAutofit fontScale="92500" lnSpcReduction="10000"/>
          </a:bodyPr>
          <a:lstStyle/>
          <a:p>
            <a:r>
              <a:rPr lang="el-GR" dirty="0" smtClean="0"/>
              <a:t>Περιέχει τουλάχιστον 50% φυτικά έλαια</a:t>
            </a:r>
          </a:p>
          <a:p>
            <a:r>
              <a:rPr lang="en-US" dirty="0" smtClean="0"/>
              <a:t>pH </a:t>
            </a:r>
            <a:r>
              <a:rPr lang="el-GR" dirty="0" smtClean="0"/>
              <a:t>3,6-4,0 (οξικό οξύ  0,29-0,5%)</a:t>
            </a:r>
          </a:p>
          <a:p>
            <a:r>
              <a:rPr lang="el-GR" dirty="0" smtClean="0"/>
              <a:t>Αλάτι 9-11%, ζάχαρη 7-10%</a:t>
            </a:r>
          </a:p>
          <a:p>
            <a:r>
              <a:rPr lang="en-US" dirty="0" smtClean="0"/>
              <a:t>Aw 0,92</a:t>
            </a:r>
          </a:p>
          <a:p>
            <a:r>
              <a:rPr lang="el-GR" dirty="0" smtClean="0"/>
              <a:t>Αναστέλλεται η ανάπτυξη των περισσότερων παθογόνων</a:t>
            </a:r>
          </a:p>
          <a:p>
            <a:r>
              <a:rPr lang="el-GR" dirty="0" smtClean="0"/>
              <a:t>Αλλοίωση από ζύμες, μύκητες</a:t>
            </a:r>
          </a:p>
          <a:p>
            <a:pPr lvl="1"/>
            <a:r>
              <a:rPr lang="el-GR" dirty="0" smtClean="0"/>
              <a:t>Εμφάνιση φυσαλίδων αερίου</a:t>
            </a:r>
          </a:p>
          <a:p>
            <a:pPr lvl="1"/>
            <a:r>
              <a:rPr lang="el-GR" dirty="0" smtClean="0"/>
              <a:t>Οσμή βουτυρικού οξέως</a:t>
            </a:r>
          </a:p>
          <a:p>
            <a:pPr lvl="1"/>
            <a:r>
              <a:rPr lang="el-GR" dirty="0" smtClean="0"/>
              <a:t>Διαχωρισμός γαλακτώματος</a:t>
            </a:r>
            <a:endParaRPr lang="en-US" dirty="0" smtClean="0"/>
          </a:p>
          <a:p>
            <a:endParaRPr lang="el-GR" dirty="0"/>
          </a:p>
        </p:txBody>
      </p:sp>
      <p:pic>
        <p:nvPicPr>
          <p:cNvPr id="24578" name="Picture 2" descr="Image result for mayonnaise"/>
          <p:cNvPicPr>
            <a:picLocks noChangeAspect="1" noChangeArrowheads="1"/>
          </p:cNvPicPr>
          <p:nvPr/>
        </p:nvPicPr>
        <p:blipFill>
          <a:blip r:embed="rId2" cstate="print"/>
          <a:srcRect/>
          <a:stretch>
            <a:fillRect/>
          </a:stretch>
        </p:blipFill>
        <p:spPr bwMode="auto">
          <a:xfrm>
            <a:off x="6516216" y="2924944"/>
            <a:ext cx="2627784" cy="26277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11.Προμαγειρεμένα τρόφιμα σε συνθήκες ψύξης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a:t>
            </a:r>
            <a:r>
              <a:rPr lang="en-US" dirty="0" smtClean="0"/>
              <a:t>pH τ</a:t>
            </a:r>
            <a:r>
              <a:rPr lang="el-GR" dirty="0" smtClean="0"/>
              <a:t>ων τροφίμων παίζει καθοριστικό ρόλο στην μικροβιακή σταθερότητα</a:t>
            </a:r>
          </a:p>
          <a:p>
            <a:r>
              <a:rPr lang="el-GR" dirty="0" smtClean="0"/>
              <a:t>Σε </a:t>
            </a:r>
            <a:r>
              <a:rPr lang="el-GR" u="sng" dirty="0" smtClean="0"/>
              <a:t>όξινα τρόφιμα</a:t>
            </a:r>
            <a:r>
              <a:rPr lang="en-US" u="sng" dirty="0" smtClean="0"/>
              <a:t> pH~4, </a:t>
            </a:r>
            <a:r>
              <a:rPr lang="el-GR" dirty="0" smtClean="0"/>
              <a:t>απαιτείται ορθή υγιεινή σε όλα τα στάδια παρασκευής του τροφίμου και χρήση χημικών συντηρητικών (</a:t>
            </a:r>
            <a:r>
              <a:rPr lang="el-GR" dirty="0" err="1" smtClean="0"/>
              <a:t>σορβικά</a:t>
            </a:r>
            <a:r>
              <a:rPr lang="el-GR" dirty="0" smtClean="0"/>
              <a:t>, </a:t>
            </a:r>
            <a:r>
              <a:rPr lang="el-GR" dirty="0" err="1" smtClean="0"/>
              <a:t>βενζοικά</a:t>
            </a:r>
            <a:r>
              <a:rPr lang="el-GR" dirty="0" smtClean="0"/>
              <a:t> ιόντα)</a:t>
            </a:r>
          </a:p>
          <a:p>
            <a:r>
              <a:rPr lang="el-GR" dirty="0" smtClean="0"/>
              <a:t>Σε </a:t>
            </a:r>
            <a:r>
              <a:rPr lang="el-GR" u="sng" dirty="0" smtClean="0"/>
              <a:t>χαμηλής οξύτητας τρόφιμα (</a:t>
            </a:r>
            <a:r>
              <a:rPr lang="en-US" u="sng" dirty="0" smtClean="0"/>
              <a:t>pH&gt;4,6</a:t>
            </a:r>
            <a:r>
              <a:rPr lang="en-US" dirty="0" smtClean="0"/>
              <a:t>) </a:t>
            </a:r>
            <a:r>
              <a:rPr lang="el-GR" dirty="0" smtClean="0"/>
              <a:t>όμως χρειάζεται ήπια θερμική επεξεργασία (καταστρέφονται βλαστικές μορφές, επιβιώνουν όμως </a:t>
            </a:r>
            <a:r>
              <a:rPr lang="el-GR" dirty="0" err="1" smtClean="0"/>
              <a:t>θερμοάντοχα</a:t>
            </a:r>
            <a:r>
              <a:rPr lang="el-GR" dirty="0" smtClean="0"/>
              <a:t> σπόρια) και συσκευασία σε κενό ή τροποποιημένη ατμόσφαιρα (ευνοείται η ανάπτυξη αναερόβιων σπορογόνων </a:t>
            </a:r>
            <a:r>
              <a:rPr lang="el-GR" dirty="0" err="1" smtClean="0"/>
              <a:t>ψυχρότροφων</a:t>
            </a:r>
            <a:r>
              <a:rPr lang="el-GR" dirty="0" smtClean="0"/>
              <a:t>, όπως </a:t>
            </a:r>
            <a:r>
              <a:rPr lang="en-US" i="1" dirty="0" smtClean="0"/>
              <a:t>Clostridium</a:t>
            </a:r>
            <a:r>
              <a:rPr lang="el-GR" i="1" dirty="0" smtClean="0"/>
              <a:t> </a:t>
            </a:r>
            <a:r>
              <a:rPr lang="en-US" i="1" dirty="0" err="1" smtClean="0"/>
              <a:t>botulinum</a:t>
            </a:r>
            <a:r>
              <a:rPr lang="en-US" dirty="0" smtClean="0"/>
              <a:t>)</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μικροβιακή επιμόλυνση ευνοείται από</a:t>
            </a:r>
            <a:endParaRPr lang="el-GR" dirty="0"/>
          </a:p>
        </p:txBody>
      </p:sp>
      <p:sp>
        <p:nvSpPr>
          <p:cNvPr id="3" name="2 - Θέση περιεχομένου"/>
          <p:cNvSpPr>
            <a:spLocks noGrp="1"/>
          </p:cNvSpPr>
          <p:nvPr>
            <p:ph idx="1"/>
          </p:nvPr>
        </p:nvSpPr>
        <p:spPr/>
        <p:txBody>
          <a:bodyPr/>
          <a:lstStyle/>
          <a:p>
            <a:r>
              <a:rPr lang="el-GR" dirty="0" smtClean="0"/>
              <a:t>Συνθήκες όπως, </a:t>
            </a:r>
          </a:p>
          <a:p>
            <a:r>
              <a:rPr lang="el-GR" dirty="0" smtClean="0"/>
              <a:t>η υψηλή υγρασία, </a:t>
            </a:r>
          </a:p>
          <a:p>
            <a:r>
              <a:rPr lang="el-GR" dirty="0" smtClean="0"/>
              <a:t>η υψηλή θερμοκρασία </a:t>
            </a:r>
          </a:p>
          <a:p>
            <a:r>
              <a:rPr lang="el-GR" dirty="0" smtClean="0"/>
              <a:t>η παρατεταμένη έκθεση σε αυτούς τους παράγοντες,</a:t>
            </a:r>
          </a:p>
          <a:p>
            <a:endParaRPr lang="el-GR" dirty="0" smtClean="0"/>
          </a:p>
          <a:p>
            <a:r>
              <a:rPr lang="el-GR" dirty="0" smtClean="0"/>
              <a:t> οι συνθήκες αυτές είναι ικανές ν’ αυξήσουν τον </a:t>
            </a:r>
            <a:r>
              <a:rPr lang="el-GR" dirty="0" err="1" smtClean="0"/>
              <a:t>βακτηριακό</a:t>
            </a:r>
            <a:r>
              <a:rPr lang="el-GR" dirty="0" smtClean="0"/>
              <a:t> πληθυσμό στα φρούτα και τα λαχανικά, ειδικά στα φρεσκοκομμένα προϊόντα.</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908720"/>
            <a:ext cx="8229600" cy="1066800"/>
          </a:xfrm>
        </p:spPr>
        <p:txBody>
          <a:bodyPr>
            <a:noAutofit/>
          </a:bodyPr>
          <a:lstStyle/>
          <a:p>
            <a:r>
              <a:rPr lang="el-GR" sz="2800" dirty="0" err="1" smtClean="0"/>
              <a:t>Ψυχρότροφοι</a:t>
            </a:r>
            <a:r>
              <a:rPr lang="el-GR" sz="2800" dirty="0" smtClean="0"/>
              <a:t> παθογόνοι μικροοργανισμοί που μπορεί να επιμολύνουν το τρόφιμο μετά την θερμική επεξεργασία </a:t>
            </a:r>
            <a:endParaRPr lang="el-GR" sz="2800" dirty="0"/>
          </a:p>
        </p:txBody>
      </p:sp>
      <p:sp>
        <p:nvSpPr>
          <p:cNvPr id="3" name="2 - Θέση περιεχομένου"/>
          <p:cNvSpPr>
            <a:spLocks noGrp="1"/>
          </p:cNvSpPr>
          <p:nvPr>
            <p:ph idx="1"/>
          </p:nvPr>
        </p:nvSpPr>
        <p:spPr>
          <a:xfrm>
            <a:off x="539552" y="2276872"/>
            <a:ext cx="8229600" cy="4325112"/>
          </a:xfrm>
        </p:spPr>
        <p:txBody>
          <a:bodyPr>
            <a:normAutofit fontScale="92500" lnSpcReduction="10000"/>
          </a:bodyPr>
          <a:lstStyle/>
          <a:p>
            <a:r>
              <a:rPr lang="en-US" i="1" dirty="0" err="1" smtClean="0"/>
              <a:t>Listeria</a:t>
            </a:r>
            <a:r>
              <a:rPr lang="en-US" i="1" dirty="0" smtClean="0"/>
              <a:t> </a:t>
            </a:r>
            <a:r>
              <a:rPr lang="en-US" i="1" dirty="0" err="1" smtClean="0"/>
              <a:t>monocytogenes</a:t>
            </a:r>
            <a:endParaRPr lang="en-US" i="1" dirty="0" smtClean="0"/>
          </a:p>
          <a:p>
            <a:r>
              <a:rPr lang="en-US" i="1" dirty="0" err="1" smtClean="0"/>
              <a:t>Yersinia</a:t>
            </a:r>
            <a:r>
              <a:rPr lang="en-US" i="1" dirty="0" smtClean="0"/>
              <a:t> </a:t>
            </a:r>
            <a:r>
              <a:rPr lang="en-US" i="1" dirty="0" err="1" smtClean="0"/>
              <a:t>enterocolitica</a:t>
            </a:r>
            <a:endParaRPr lang="en-US" i="1" dirty="0" smtClean="0"/>
          </a:p>
          <a:p>
            <a:r>
              <a:rPr lang="en-US" i="1" dirty="0" err="1" smtClean="0"/>
              <a:t>Aeromonas</a:t>
            </a:r>
            <a:r>
              <a:rPr lang="en-US" i="1" dirty="0" smtClean="0"/>
              <a:t> </a:t>
            </a:r>
            <a:r>
              <a:rPr lang="en-US" i="1" dirty="0" err="1" smtClean="0"/>
              <a:t>hydrophila</a:t>
            </a:r>
            <a:endParaRPr lang="en-US" i="1" dirty="0" smtClean="0"/>
          </a:p>
          <a:p>
            <a:r>
              <a:rPr lang="el-GR" dirty="0" err="1" smtClean="0"/>
              <a:t>Ψυχρότροφα</a:t>
            </a:r>
            <a:r>
              <a:rPr lang="el-GR" dirty="0" smtClean="0"/>
              <a:t> </a:t>
            </a:r>
            <a:r>
              <a:rPr lang="el-GR" dirty="0" err="1" smtClean="0"/>
              <a:t>εντεροαιμορραγικά</a:t>
            </a:r>
            <a:r>
              <a:rPr lang="el-GR" dirty="0" smtClean="0"/>
              <a:t> στελέχη </a:t>
            </a:r>
            <a:r>
              <a:rPr lang="en-US" i="1" dirty="0" err="1" smtClean="0"/>
              <a:t>E.coli</a:t>
            </a:r>
            <a:endParaRPr lang="el-GR" i="1" dirty="0" smtClean="0"/>
          </a:p>
          <a:p>
            <a:endParaRPr lang="el-GR" i="1" dirty="0" smtClean="0"/>
          </a:p>
          <a:p>
            <a:r>
              <a:rPr lang="el-GR" dirty="0" smtClean="0"/>
              <a:t>Πρέπει να εφαρμόζεται ένας συνδυασμός από παράγοντες για την μικροβιολογική ασφάλεια του τροφίμου</a:t>
            </a:r>
          </a:p>
          <a:p>
            <a:pPr lvl="2"/>
            <a:r>
              <a:rPr lang="el-GR" dirty="0" smtClean="0"/>
              <a:t>Θερμική επεξεργασία, χημικά συντηρητικά, μείωση </a:t>
            </a:r>
            <a:r>
              <a:rPr lang="en-US" dirty="0" smtClean="0"/>
              <a:t>pH, </a:t>
            </a:r>
            <a:r>
              <a:rPr lang="el-GR" dirty="0" smtClean="0"/>
              <a:t>μείωση </a:t>
            </a:r>
            <a:r>
              <a:rPr lang="en-US" dirty="0" smtClean="0"/>
              <a:t>aw, </a:t>
            </a:r>
            <a:r>
              <a:rPr lang="el-GR" dirty="0" smtClean="0"/>
              <a:t>εμβολιασμός με καλλιέργεια γαλακτικών βακτηρίων</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Σε συνθήκες κατάψυξης</a:t>
            </a:r>
            <a:endParaRPr lang="el-GR" dirty="0"/>
          </a:p>
        </p:txBody>
      </p:sp>
      <p:sp>
        <p:nvSpPr>
          <p:cNvPr id="3" name="2 - Θέση περιεχομένου"/>
          <p:cNvSpPr>
            <a:spLocks noGrp="1"/>
          </p:cNvSpPr>
          <p:nvPr>
            <p:ph idx="1"/>
          </p:nvPr>
        </p:nvSpPr>
        <p:spPr/>
        <p:txBody>
          <a:bodyPr/>
          <a:lstStyle/>
          <a:p>
            <a:r>
              <a:rPr lang="el-GR" dirty="0" smtClean="0"/>
              <a:t>Μπορεί να επιβιώσουν </a:t>
            </a:r>
            <a:r>
              <a:rPr lang="el-GR" b="1" dirty="0" smtClean="0"/>
              <a:t>εντερόκοκκοι</a:t>
            </a:r>
            <a:r>
              <a:rPr lang="el-GR" dirty="0" smtClean="0"/>
              <a:t> </a:t>
            </a:r>
            <a:r>
              <a:rPr lang="el-GR" dirty="0" err="1" smtClean="0"/>
              <a:t>γι’αυτό</a:t>
            </a:r>
            <a:r>
              <a:rPr lang="el-GR" dirty="0" smtClean="0"/>
              <a:t> και χρησιμοποιούνται ως δείκτες μικροβιολογικής ασφάλειας σε κατεψυγμένα τρόφιμα</a:t>
            </a:r>
          </a:p>
          <a:p>
            <a:r>
              <a:rPr lang="el-GR" dirty="0" smtClean="0"/>
              <a:t>Συνίσταται ταχεία ψύξη και κατάψυξη του τροφίμου μετά την θερμική επεξεργασία</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b="1" dirty="0" smtClean="0"/>
              <a:t>12. ΔΗΜΗΤΡΙΑΚΑ ΚΑΙ ΠΡΟΪΟΝΤΑ ΤΟΥΣ </a:t>
            </a:r>
            <a:r>
              <a:rPr lang="el-GR" dirty="0" smtClean="0"/>
              <a:t/>
            </a:r>
            <a:br>
              <a:rPr lang="el-GR" dirty="0" smtClean="0"/>
            </a:br>
            <a:endParaRPr lang="el-GR" dirty="0"/>
          </a:p>
        </p:txBody>
      </p:sp>
      <p:sp>
        <p:nvSpPr>
          <p:cNvPr id="5" name="4 - Θέση κειμένου"/>
          <p:cNvSpPr>
            <a:spLocks noGrp="1"/>
          </p:cNvSpPr>
          <p:nvPr>
            <p:ph type="body" idx="1"/>
          </p:nvPr>
        </p:nvSpPr>
        <p:spPr>
          <a:xfrm>
            <a:off x="381000" y="1988840"/>
            <a:ext cx="4041648" cy="713330"/>
          </a:xfrm>
        </p:spPr>
        <p:txBody>
          <a:bodyPr/>
          <a:lstStyle/>
          <a:p>
            <a:r>
              <a:rPr lang="el-GR" dirty="0" smtClean="0"/>
              <a:t>Είδη προϊόντων δημητριακών </a:t>
            </a:r>
          </a:p>
          <a:p>
            <a:endParaRPr lang="el-GR" dirty="0"/>
          </a:p>
        </p:txBody>
      </p:sp>
      <p:sp>
        <p:nvSpPr>
          <p:cNvPr id="6" name="5 - Θέση κειμένου"/>
          <p:cNvSpPr>
            <a:spLocks noGrp="1"/>
          </p:cNvSpPr>
          <p:nvPr>
            <p:ph type="body" sz="half" idx="3"/>
          </p:nvPr>
        </p:nvSpPr>
        <p:spPr>
          <a:xfrm>
            <a:off x="4788024" y="2132856"/>
            <a:ext cx="4041775" cy="601216"/>
          </a:xfrm>
        </p:spPr>
        <p:txBody>
          <a:bodyPr/>
          <a:lstStyle/>
          <a:p>
            <a:r>
              <a:rPr lang="el-GR" dirty="0" smtClean="0"/>
              <a:t>Τα προϊόντα τους περιλαμβάνουν</a:t>
            </a:r>
            <a:endParaRPr lang="el-GR" dirty="0"/>
          </a:p>
        </p:txBody>
      </p:sp>
      <p:sp>
        <p:nvSpPr>
          <p:cNvPr id="3" name="2 - Θέση περιεχομένου"/>
          <p:cNvSpPr>
            <a:spLocks noGrp="1"/>
          </p:cNvSpPr>
          <p:nvPr>
            <p:ph sz="quarter" idx="2"/>
          </p:nvPr>
        </p:nvSpPr>
        <p:spPr/>
        <p:txBody>
          <a:bodyPr>
            <a:normAutofit/>
          </a:bodyPr>
          <a:lstStyle/>
          <a:p>
            <a:pPr lvl="0"/>
            <a:r>
              <a:rPr lang="el-GR" dirty="0" smtClean="0"/>
              <a:t>Σιτάρι</a:t>
            </a:r>
          </a:p>
          <a:p>
            <a:pPr lvl="0"/>
            <a:r>
              <a:rPr lang="el-GR" dirty="0" smtClean="0"/>
              <a:t>Αραβόσιτο</a:t>
            </a:r>
          </a:p>
          <a:p>
            <a:pPr lvl="0"/>
            <a:r>
              <a:rPr lang="el-GR" dirty="0" smtClean="0"/>
              <a:t>Σίκαλη</a:t>
            </a:r>
          </a:p>
          <a:p>
            <a:pPr lvl="0"/>
            <a:r>
              <a:rPr lang="el-GR" dirty="0" smtClean="0"/>
              <a:t>Βρώμη</a:t>
            </a:r>
          </a:p>
          <a:p>
            <a:pPr lvl="0"/>
            <a:r>
              <a:rPr lang="el-GR" dirty="0" smtClean="0"/>
              <a:t>Κριθάρι</a:t>
            </a:r>
          </a:p>
          <a:p>
            <a:pPr lvl="0"/>
            <a:r>
              <a:rPr lang="el-GR" dirty="0" smtClean="0"/>
              <a:t>Ρύζι</a:t>
            </a:r>
          </a:p>
          <a:p>
            <a:endParaRPr lang="el-GR" dirty="0" smtClean="0"/>
          </a:p>
          <a:p>
            <a:pPr>
              <a:buNone/>
            </a:pPr>
            <a:r>
              <a:rPr lang="el-GR" dirty="0" smtClean="0"/>
              <a:t> </a:t>
            </a:r>
          </a:p>
          <a:p>
            <a:endParaRPr lang="el-GR" dirty="0" smtClean="0"/>
          </a:p>
          <a:p>
            <a:endParaRPr lang="el-GR" dirty="0"/>
          </a:p>
        </p:txBody>
      </p:sp>
      <p:sp>
        <p:nvSpPr>
          <p:cNvPr id="7" name="6 - Θέση περιεχομένου"/>
          <p:cNvSpPr>
            <a:spLocks noGrp="1"/>
          </p:cNvSpPr>
          <p:nvPr>
            <p:ph sz="quarter" idx="4"/>
          </p:nvPr>
        </p:nvSpPr>
        <p:spPr/>
        <p:txBody>
          <a:bodyPr>
            <a:normAutofit/>
          </a:bodyPr>
          <a:lstStyle/>
          <a:p>
            <a:pPr>
              <a:buNone/>
            </a:pPr>
            <a:endParaRPr lang="el-GR" dirty="0" smtClean="0"/>
          </a:p>
          <a:p>
            <a:pPr lvl="0"/>
            <a:r>
              <a:rPr lang="el-GR" dirty="0" smtClean="0"/>
              <a:t>Μπισκότα</a:t>
            </a:r>
          </a:p>
          <a:p>
            <a:pPr lvl="0"/>
            <a:r>
              <a:rPr lang="el-GR" dirty="0" smtClean="0"/>
              <a:t>Δημητριακά πρωινού</a:t>
            </a:r>
          </a:p>
          <a:p>
            <a:pPr lvl="0"/>
            <a:r>
              <a:rPr lang="el-GR" dirty="0" smtClean="0"/>
              <a:t>Φρέσκια και κατεψυγμένη ζύμη</a:t>
            </a:r>
          </a:p>
          <a:p>
            <a:pPr lvl="0"/>
            <a:r>
              <a:rPr lang="el-GR" dirty="0" smtClean="0"/>
              <a:t>Ωμά και αποξηραμένα ζυμαρικά</a:t>
            </a:r>
          </a:p>
          <a:p>
            <a:pPr lvl="0"/>
            <a:r>
              <a:rPr lang="el-GR" dirty="0" smtClean="0"/>
              <a:t>Μαγειρεμένα σιτηρά</a:t>
            </a:r>
          </a:p>
          <a:p>
            <a:pPr lvl="0"/>
            <a:r>
              <a:rPr lang="el-GR" dirty="0" err="1" smtClean="0"/>
              <a:t>Αρτοποιήματα</a:t>
            </a:r>
            <a:endParaRPr lang="el-GR" dirty="0" smtClean="0"/>
          </a:p>
          <a:p>
            <a:pPr lvl="0"/>
            <a:r>
              <a:rPr lang="el-GR" dirty="0" smtClean="0"/>
              <a:t>Κέικ</a:t>
            </a:r>
          </a:p>
          <a:p>
            <a:pPr lvl="0"/>
            <a:r>
              <a:rPr lang="el-GR" dirty="0" err="1" smtClean="0"/>
              <a:t>Τυροπιτοειδή</a:t>
            </a:r>
            <a:endParaRPr lang="el-GR" dirty="0" smtClean="0"/>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dirty="0"/>
          </a:p>
        </p:txBody>
      </p:sp>
      <p:sp>
        <p:nvSpPr>
          <p:cNvPr id="8" name="7 - Θέση περιεχομένου"/>
          <p:cNvSpPr>
            <a:spLocks noGrp="1"/>
          </p:cNvSpPr>
          <p:nvPr>
            <p:ph idx="1"/>
          </p:nvPr>
        </p:nvSpPr>
        <p:spPr/>
        <p:txBody>
          <a:bodyPr/>
          <a:lstStyle/>
          <a:p>
            <a:r>
              <a:rPr lang="el-GR" dirty="0" smtClean="0"/>
              <a:t>Ορισμένα προϊόντα, όπως τα ψημένα, διατηρούνται σε θερμοκρασία δωματίου, ενώ άλλα όπως το μαγειρεμένο ρύζι, απαιτεί έλεγχο των παραμέτρων χρόνου/θερμοκρασίας. </a:t>
            </a:r>
          </a:p>
          <a:p>
            <a:pPr>
              <a:buNone/>
            </a:pPr>
            <a:r>
              <a:rPr lang="el-GR" dirty="0" smtClean="0"/>
              <a:t> </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Μικροβιακές αλλοιώσεις</a:t>
            </a:r>
            <a:br>
              <a:rPr lang="el-GR" b="1"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Τα δημητριακά και τα αλεσμένα προϊόντα τους, είναι ωμά γεωργικά προϊόντα και κατά συνέπεια περιέχουν μικροβιακό φορτίο που περιλαμβάνει διάφορα είδη βακτηρίων, ζυμών και μυκήτων. </a:t>
            </a:r>
          </a:p>
          <a:p>
            <a:endParaRPr lang="el-GR" dirty="0" smtClean="0"/>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Μικροβιακή χλωρίδα</a:t>
            </a:r>
            <a:endParaRPr lang="el-GR" dirty="0"/>
          </a:p>
        </p:txBody>
      </p:sp>
      <p:sp>
        <p:nvSpPr>
          <p:cNvPr id="3" name="2 - Θέση περιεχομένου"/>
          <p:cNvSpPr>
            <a:spLocks noGrp="1"/>
          </p:cNvSpPr>
          <p:nvPr>
            <p:ph idx="1"/>
          </p:nvPr>
        </p:nvSpPr>
        <p:spPr/>
        <p:txBody>
          <a:bodyPr/>
          <a:lstStyle/>
          <a:p>
            <a:r>
              <a:rPr lang="el-GR" dirty="0" smtClean="0"/>
              <a:t>Η μικροβιακή χλωρίδα του σιταριού, της σίκαλης, του καλαμποκιού και των προϊόντων τους προέρχεται από το έδαφος, το χώρο αποθήκευσης και την επεξεργασία τους.</a:t>
            </a:r>
          </a:p>
          <a:p>
            <a:r>
              <a:rPr lang="el-GR" dirty="0" smtClean="0"/>
              <a:t> Παρά την υψηλή περιεκτικότητα τους σε υδατάνθρακες και πρωτεΐνες, </a:t>
            </a:r>
            <a:r>
              <a:rPr lang="el-GR" u="sng" dirty="0" smtClean="0"/>
              <a:t>η χαμηλή </a:t>
            </a:r>
            <a:r>
              <a:rPr lang="el-GR" u="sng" dirty="0" err="1" smtClean="0"/>
              <a:t>ενεργότητα</a:t>
            </a:r>
            <a:r>
              <a:rPr lang="el-GR" u="sng" dirty="0" smtClean="0"/>
              <a:t> νερού </a:t>
            </a:r>
            <a:r>
              <a:rPr lang="el-GR" dirty="0" smtClean="0"/>
              <a:t>που διαθέτουν, περιορίζει την ανάπτυξη των μικροοργανισμών, αν οι συνθήκες αποθήκευσης τους είναι οι κατάλληλες.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Η μικροβιακή χλωρίδα του αλεύρου κυμαίνεται σε σχετικά χαμηλά επίπεδα λόγω χρήσης λευκαντικών στα άλευρα, τα οποία μειώνουν το μικροβιακό φορτίο.</a:t>
            </a:r>
          </a:p>
          <a:p>
            <a:r>
              <a:rPr lang="el-GR" dirty="0" smtClean="0"/>
              <a:t> Όταν τα επίπεδα </a:t>
            </a:r>
            <a:r>
              <a:rPr lang="el-GR" dirty="0" err="1" smtClean="0"/>
              <a:t>ενεργότητας</a:t>
            </a:r>
            <a:r>
              <a:rPr lang="el-GR" dirty="0" smtClean="0"/>
              <a:t> νερού ευνοούν την ανάπτυξη βακτηρίων, αερόβια σπορογόνα βακτήρια του γένους </a:t>
            </a:r>
            <a:r>
              <a:rPr lang="en-GB" i="1" dirty="0" smtClean="0"/>
              <a:t>Bacillus</a:t>
            </a:r>
            <a:r>
              <a:rPr lang="el-GR" dirty="0" smtClean="0"/>
              <a:t> και διάφορα είδη μυκήτων είναι οι μόνοι μικροοργανισμοί που συνήθως αναπτύσσονται.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04664"/>
            <a:ext cx="8229600" cy="1066800"/>
          </a:xfrm>
        </p:spPr>
        <p:txBody>
          <a:bodyPr/>
          <a:lstStyle/>
          <a:p>
            <a:r>
              <a:rPr lang="el-GR" dirty="0" smtClean="0"/>
              <a:t>Σε συνθήκες υγρασίας:</a:t>
            </a:r>
            <a:endParaRPr lang="el-GR" dirty="0"/>
          </a:p>
        </p:txBody>
      </p:sp>
      <p:sp>
        <p:nvSpPr>
          <p:cNvPr id="3" name="2 - Θέση περιεχομένου"/>
          <p:cNvSpPr>
            <a:spLocks noGrp="1"/>
          </p:cNvSpPr>
          <p:nvPr>
            <p:ph idx="1"/>
          </p:nvPr>
        </p:nvSpPr>
        <p:spPr>
          <a:xfrm>
            <a:off x="0" y="1196752"/>
            <a:ext cx="8229600" cy="3240360"/>
          </a:xfrm>
        </p:spPr>
        <p:txBody>
          <a:bodyPr>
            <a:normAutofit/>
          </a:bodyPr>
          <a:lstStyle/>
          <a:p>
            <a:r>
              <a:rPr lang="el-GR" dirty="0" smtClean="0"/>
              <a:t>Με επαρκή ποσοστά υγρασίας, οι αερόβιοι σπορογόνοι μικροοργανισμοί είναι ικανοί να παράγουν </a:t>
            </a:r>
            <a:r>
              <a:rPr lang="el-GR" b="1" dirty="0" err="1" smtClean="0"/>
              <a:t>αμυλάση</a:t>
            </a:r>
            <a:r>
              <a:rPr lang="el-GR" dirty="0" smtClean="0"/>
              <a:t>, η οποία τους επιτρέπει να χρησιμοποιούν το αλεύρι και τα προϊόντα τους ως πηγές ενέργειας και να αναπτύσσονται.</a:t>
            </a:r>
          </a:p>
          <a:p>
            <a:r>
              <a:rPr lang="el-GR" dirty="0" smtClean="0"/>
              <a:t>Χαμηλότερα ποσοστά υγρασίας, ευνοούν την ανάπτυξη ζυμών και μυκήτων.</a:t>
            </a:r>
          </a:p>
          <a:p>
            <a:endParaRPr lang="el-GR" dirty="0" smtClean="0"/>
          </a:p>
          <a:p>
            <a:endParaRPr lang="el-GR" dirty="0"/>
          </a:p>
        </p:txBody>
      </p:sp>
      <p:pic>
        <p:nvPicPr>
          <p:cNvPr id="2050" name="Picture 2" descr="Image result for rhizopus in cereals"/>
          <p:cNvPicPr>
            <a:picLocks noChangeAspect="1" noChangeArrowheads="1"/>
          </p:cNvPicPr>
          <p:nvPr/>
        </p:nvPicPr>
        <p:blipFill>
          <a:blip r:embed="rId2" cstate="print"/>
          <a:srcRect/>
          <a:stretch>
            <a:fillRect/>
          </a:stretch>
        </p:blipFill>
        <p:spPr bwMode="auto">
          <a:xfrm>
            <a:off x="2987824" y="4321936"/>
            <a:ext cx="3240360" cy="213676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249424"/>
            <a:ext cx="4402832" cy="4325112"/>
          </a:xfrm>
        </p:spPr>
        <p:txBody>
          <a:bodyPr/>
          <a:lstStyle/>
          <a:p>
            <a:r>
              <a:rPr lang="el-GR" dirty="0" smtClean="0"/>
              <a:t>Είδη μυκήτων του γένους </a:t>
            </a:r>
            <a:r>
              <a:rPr lang="en-GB" i="1" dirty="0" err="1" smtClean="0"/>
              <a:t>Rhizopus</a:t>
            </a:r>
            <a:r>
              <a:rPr lang="el-GR" dirty="0" smtClean="0"/>
              <a:t>, τα οποία αναγνωρίζονται απ’ τους μαύρους σπόρους που δημιουργούν, απαντώνται συχνά.</a:t>
            </a:r>
            <a:endParaRPr lang="el-GR" dirty="0"/>
          </a:p>
        </p:txBody>
      </p:sp>
      <p:pic>
        <p:nvPicPr>
          <p:cNvPr id="1026" name="Picture 2" descr="Image result for rhizopus in cereals"/>
          <p:cNvPicPr>
            <a:picLocks noChangeAspect="1" noChangeArrowheads="1"/>
          </p:cNvPicPr>
          <p:nvPr/>
        </p:nvPicPr>
        <p:blipFill>
          <a:blip r:embed="rId2" cstate="print"/>
          <a:srcRect/>
          <a:stretch>
            <a:fillRect/>
          </a:stretch>
        </p:blipFill>
        <p:spPr bwMode="auto">
          <a:xfrm>
            <a:off x="4572000" y="2348880"/>
            <a:ext cx="4572000" cy="34290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Κοινοί μύκητες που αναπτύσσονται σε συνθήκες αποθήκευσης δημητριακών</a:t>
            </a:r>
            <a:endParaRPr lang="el-GR" dirty="0"/>
          </a:p>
        </p:txBody>
      </p:sp>
      <p:sp>
        <p:nvSpPr>
          <p:cNvPr id="3" name="2 - Θέση περιεχομένου"/>
          <p:cNvSpPr>
            <a:spLocks noGrp="1"/>
          </p:cNvSpPr>
          <p:nvPr>
            <p:ph idx="1"/>
          </p:nvPr>
        </p:nvSpPr>
        <p:spPr>
          <a:xfrm>
            <a:off x="457200" y="2249424"/>
            <a:ext cx="3178696" cy="4325112"/>
          </a:xfrm>
        </p:spPr>
        <p:txBody>
          <a:bodyPr/>
          <a:lstStyle/>
          <a:p>
            <a:r>
              <a:rPr lang="en-US" i="1" dirty="0" err="1" smtClean="0"/>
              <a:t>Penicillium</a:t>
            </a:r>
            <a:endParaRPr lang="en-US" i="1" dirty="0" smtClean="0"/>
          </a:p>
          <a:p>
            <a:r>
              <a:rPr lang="en-US" i="1" dirty="0" err="1" smtClean="0"/>
              <a:t>Aspergillus</a:t>
            </a:r>
            <a:endParaRPr lang="en-US" i="1" dirty="0" smtClean="0"/>
          </a:p>
          <a:p>
            <a:r>
              <a:rPr lang="en-US" i="1" dirty="0" err="1" smtClean="0"/>
              <a:t>Fusarium</a:t>
            </a:r>
            <a:endParaRPr lang="el-GR" i="1" dirty="0" smtClean="0"/>
          </a:p>
          <a:p>
            <a:pPr>
              <a:buNone/>
            </a:pPr>
            <a:endParaRPr lang="en-US" i="1" dirty="0" smtClean="0"/>
          </a:p>
        </p:txBody>
      </p:sp>
      <p:pic>
        <p:nvPicPr>
          <p:cNvPr id="59394" name="Picture 2" descr="Image result for mycotoxins in molds in cereals"/>
          <p:cNvPicPr>
            <a:picLocks noChangeAspect="1" noChangeArrowheads="1"/>
          </p:cNvPicPr>
          <p:nvPr/>
        </p:nvPicPr>
        <p:blipFill>
          <a:blip r:embed="rId2" cstate="print"/>
          <a:srcRect/>
          <a:stretch>
            <a:fillRect/>
          </a:stretch>
        </p:blipFill>
        <p:spPr bwMode="auto">
          <a:xfrm>
            <a:off x="3275856" y="2348880"/>
            <a:ext cx="4953000" cy="3048001"/>
          </a:xfrm>
          <a:prstGeom prst="rect">
            <a:avLst/>
          </a:prstGeom>
          <a:noFill/>
        </p:spPr>
      </p:pic>
      <p:sp>
        <p:nvSpPr>
          <p:cNvPr id="5" name="4 - TextBox"/>
          <p:cNvSpPr txBox="1"/>
          <p:nvPr/>
        </p:nvSpPr>
        <p:spPr>
          <a:xfrm>
            <a:off x="251520" y="5589240"/>
            <a:ext cx="6984776" cy="954107"/>
          </a:xfrm>
          <a:prstGeom prst="rect">
            <a:avLst/>
          </a:prstGeom>
          <a:noFill/>
        </p:spPr>
        <p:txBody>
          <a:bodyPr wrap="square" rtlCol="0">
            <a:spAutoFit/>
          </a:bodyPr>
          <a:lstStyle/>
          <a:p>
            <a:r>
              <a:rPr lang="el-GR" sz="2800" dirty="0" smtClean="0"/>
              <a:t>Πολλοί από αυτούς τους μύκητες πχ </a:t>
            </a:r>
            <a:r>
              <a:rPr lang="en-US" sz="2800" i="1" dirty="0" err="1" smtClean="0"/>
              <a:t>Aspergillus</a:t>
            </a:r>
            <a:r>
              <a:rPr lang="en-US" sz="2800" i="1" dirty="0" smtClean="0"/>
              <a:t> </a:t>
            </a:r>
            <a:r>
              <a:rPr lang="en-US" sz="2800" i="1" dirty="0" err="1" smtClean="0"/>
              <a:t>flavus</a:t>
            </a:r>
            <a:r>
              <a:rPr lang="en-US" sz="2800" i="1" dirty="0" smtClean="0"/>
              <a:t> </a:t>
            </a:r>
            <a:r>
              <a:rPr lang="el-GR" sz="2800" dirty="0" smtClean="0"/>
              <a:t>παράγουν </a:t>
            </a:r>
            <a:r>
              <a:rPr lang="el-GR" sz="2800" dirty="0" err="1" smtClean="0"/>
              <a:t>μυκοτοξίνες</a:t>
            </a:r>
            <a:endParaRPr lang="el-G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Μικροβιακές αλλοιώσεις λαχανικών</a:t>
            </a:r>
            <a:endParaRPr lang="el-GR" dirty="0"/>
          </a:p>
        </p:txBody>
      </p:sp>
      <p:sp>
        <p:nvSpPr>
          <p:cNvPr id="3" name="2 - Θέση περιεχομένου"/>
          <p:cNvSpPr>
            <a:spLocks noGrp="1"/>
          </p:cNvSpPr>
          <p:nvPr>
            <p:ph idx="1"/>
          </p:nvPr>
        </p:nvSpPr>
        <p:spPr/>
        <p:txBody>
          <a:bodyPr>
            <a:normAutofit/>
          </a:bodyPr>
          <a:lstStyle/>
          <a:p>
            <a:endParaRPr lang="el-GR" b="1" dirty="0" smtClean="0"/>
          </a:p>
          <a:p>
            <a:r>
              <a:rPr lang="el-GR" dirty="0" smtClean="0"/>
              <a:t>Τα λαχανικά έχουν την δυνατότητα να υποστηρίξουν την ανάπτυξη </a:t>
            </a:r>
          </a:p>
          <a:p>
            <a:pPr lvl="1"/>
            <a:r>
              <a:rPr lang="el-GR" dirty="0" smtClean="0"/>
              <a:t>ζυμών, </a:t>
            </a:r>
          </a:p>
          <a:p>
            <a:pPr lvl="1"/>
            <a:r>
              <a:rPr lang="el-GR" dirty="0" smtClean="0"/>
              <a:t>μυκήτων και </a:t>
            </a:r>
          </a:p>
          <a:p>
            <a:pPr lvl="1"/>
            <a:r>
              <a:rPr lang="el-GR" dirty="0" smtClean="0"/>
              <a:t>βακτηρίων, </a:t>
            </a:r>
          </a:p>
          <a:p>
            <a:pPr lvl="1"/>
            <a:endParaRPr lang="el-GR" dirty="0" smtClean="0"/>
          </a:p>
          <a:p>
            <a:pPr lvl="1"/>
            <a:r>
              <a:rPr lang="el-GR" sz="2800" b="1" dirty="0" smtClean="0">
                <a:solidFill>
                  <a:schemeClr val="tx1"/>
                </a:solidFill>
              </a:rPr>
              <a:t>και συνεπώς να επιμολυνθούν από αυτά.</a:t>
            </a:r>
          </a:p>
          <a:p>
            <a:endParaRPr lang="el-GR" dirty="0" smtClean="0"/>
          </a:p>
          <a:p>
            <a:endParaRPr lang="el-GR" dirty="0"/>
          </a:p>
        </p:txBody>
      </p:sp>
      <p:sp>
        <p:nvSpPr>
          <p:cNvPr id="4" name="3 - TextBox"/>
          <p:cNvSpPr txBox="1"/>
          <p:nvPr/>
        </p:nvSpPr>
        <p:spPr>
          <a:xfrm>
            <a:off x="467544" y="692697"/>
            <a:ext cx="4464496" cy="720080"/>
          </a:xfrm>
          <a:prstGeom prst="rect">
            <a:avLst/>
          </a:prstGeom>
          <a:noFill/>
        </p:spPr>
        <p:txBody>
          <a:bodyPr wrap="square" rtlCol="0">
            <a:spAutoFit/>
          </a:bodyPr>
          <a:lstStyle/>
          <a:p>
            <a:r>
              <a:rPr lang="el-GR" sz="4000" dirty="0" smtClean="0"/>
              <a:t>1</a:t>
            </a:r>
            <a:r>
              <a:rPr lang="el-GR" sz="4000" b="1" dirty="0" smtClean="0"/>
              <a:t>. </a:t>
            </a:r>
            <a:r>
              <a:rPr lang="el-GR" sz="4000" b="1" u="sng" dirty="0" smtClean="0"/>
              <a:t>ΛΑΧΑΝΙΚΑ</a:t>
            </a:r>
            <a:endParaRPr lang="el-GR" sz="4000" b="1" u="sng" dirty="0"/>
          </a:p>
        </p:txBody>
      </p:sp>
      <p:pic>
        <p:nvPicPr>
          <p:cNvPr id="48130" name="Picture 2" descr="Image result for Byssochlamys fulva"/>
          <p:cNvPicPr>
            <a:picLocks noChangeAspect="1" noChangeArrowheads="1"/>
          </p:cNvPicPr>
          <p:nvPr/>
        </p:nvPicPr>
        <p:blipFill>
          <a:blip r:embed="rId2" cstate="print"/>
          <a:srcRect/>
          <a:stretch>
            <a:fillRect/>
          </a:stretch>
        </p:blipFill>
        <p:spPr bwMode="auto">
          <a:xfrm>
            <a:off x="6372200" y="3284984"/>
            <a:ext cx="2501196" cy="203455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92696"/>
            <a:ext cx="8229600" cy="1066800"/>
          </a:xfrm>
        </p:spPr>
        <p:txBody>
          <a:bodyPr>
            <a:normAutofit fontScale="90000"/>
          </a:bodyPr>
          <a:lstStyle/>
          <a:p>
            <a:r>
              <a:rPr lang="el-GR" dirty="0" smtClean="0"/>
              <a:t>Αλλοιώσεις </a:t>
            </a:r>
            <a:r>
              <a:rPr lang="el-GR" dirty="0" err="1" smtClean="0"/>
              <a:t>προιόντων</a:t>
            </a:r>
            <a:r>
              <a:rPr lang="el-GR" dirty="0" smtClean="0"/>
              <a:t> δημητριακών</a:t>
            </a:r>
            <a:endParaRPr lang="el-GR" dirty="0"/>
          </a:p>
        </p:txBody>
      </p:sp>
      <p:sp>
        <p:nvSpPr>
          <p:cNvPr id="3" name="2 - Θέση περιεχομένου"/>
          <p:cNvSpPr>
            <a:spLocks noGrp="1"/>
          </p:cNvSpPr>
          <p:nvPr>
            <p:ph idx="1"/>
          </p:nvPr>
        </p:nvSpPr>
        <p:spPr>
          <a:xfrm>
            <a:off x="457200" y="2249424"/>
            <a:ext cx="8147248" cy="1827648"/>
          </a:xfrm>
        </p:spPr>
        <p:txBody>
          <a:bodyPr>
            <a:normAutofit fontScale="92500"/>
          </a:bodyPr>
          <a:lstStyle/>
          <a:p>
            <a:r>
              <a:rPr lang="el-GR" dirty="0" smtClean="0"/>
              <a:t>Η αλλοίωση των φρέσκων προϊόντων ζύμης, συμπεριλαμβανομένων των μπισκότων με βουτυρόγαλα, στρογγυλών ψωμιών και βάσεων για πίτσες, οφείλεται κυρίως σε </a:t>
            </a:r>
            <a:r>
              <a:rPr lang="el-GR" u="sng" dirty="0" smtClean="0"/>
              <a:t>γαλακτικά βακτήρια. </a:t>
            </a:r>
            <a:endParaRPr lang="en-US" u="sng" dirty="0" smtClean="0"/>
          </a:p>
          <a:p>
            <a:endParaRPr lang="el-GR" dirty="0"/>
          </a:p>
        </p:txBody>
      </p:sp>
      <p:sp>
        <p:nvSpPr>
          <p:cNvPr id="53250" name="AutoShape 2" descr="Image result for bakers ye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3252" name="Picture 4" descr="Image result for yeast products"/>
          <p:cNvPicPr>
            <a:picLocks noChangeAspect="1" noChangeArrowheads="1"/>
          </p:cNvPicPr>
          <p:nvPr/>
        </p:nvPicPr>
        <p:blipFill>
          <a:blip r:embed="rId2" cstate="print"/>
          <a:srcRect/>
          <a:stretch>
            <a:fillRect/>
          </a:stretch>
        </p:blipFill>
        <p:spPr bwMode="auto">
          <a:xfrm>
            <a:off x="1619672" y="4437112"/>
            <a:ext cx="4914925" cy="216117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Νωπή ζύμη</a:t>
            </a:r>
            <a:endParaRPr lang="el-GR" dirty="0"/>
          </a:p>
        </p:txBody>
      </p:sp>
      <p:sp>
        <p:nvSpPr>
          <p:cNvPr id="3" name="2 - Θέση περιεχομένου"/>
          <p:cNvSpPr>
            <a:spLocks noGrp="1"/>
          </p:cNvSpPr>
          <p:nvPr>
            <p:ph idx="1"/>
          </p:nvPr>
        </p:nvSpPr>
        <p:spPr>
          <a:xfrm>
            <a:off x="539552" y="2276872"/>
            <a:ext cx="8229600" cy="4325112"/>
          </a:xfrm>
        </p:spPr>
        <p:txBody>
          <a:bodyPr>
            <a:normAutofit fontScale="92500" lnSpcReduction="20000"/>
          </a:bodyPr>
          <a:lstStyle/>
          <a:p>
            <a:r>
              <a:rPr lang="el-GR" dirty="0" smtClean="0"/>
              <a:t>Ο </a:t>
            </a:r>
            <a:r>
              <a:rPr lang="el-GR" u="sng" dirty="0" smtClean="0"/>
              <a:t>σταφυλόκοκκος</a:t>
            </a:r>
            <a:r>
              <a:rPr lang="el-GR" dirty="0" smtClean="0"/>
              <a:t> αποτελεί επίσης μικροβιακό κίνδυνο για συγκεκριμένα προϊόντα νωπής ζύμης, όπως η ζύμη που προορίζεται για παρασκευή ζυμαρικών και επεξεργάζεται σε υψηλές θερμοκρασίες και για μεγάλα χρονικά διαστήματα (ημέρες). </a:t>
            </a:r>
          </a:p>
          <a:p>
            <a:r>
              <a:rPr lang="el-GR" dirty="0" smtClean="0"/>
              <a:t>Η νωπή ζύμη, η οποία αναπτύσσεται με την χρήση μαγιάς (προζύμι), καθώς και η ζύμη που χρησιμοποιείται στην παρασκευή μπισκότων (π.χ. τύπου </a:t>
            </a:r>
            <a:r>
              <a:rPr lang="en-GB" dirty="0" smtClean="0"/>
              <a:t>cookie</a:t>
            </a:r>
            <a:r>
              <a:rPr lang="el-GR" dirty="0" smtClean="0"/>
              <a:t>), ελέγχουν την ανάπτυξη του σταφυλόκοκκου μέσω ανταγωνιστικής παρεμπόδισης (παρουσία άλλων μικροοργανισμών) και χαμηλής </a:t>
            </a:r>
            <a:r>
              <a:rPr lang="el-GR" dirty="0" err="1" smtClean="0"/>
              <a:t>ενεργότητας</a:t>
            </a:r>
            <a:r>
              <a:rPr lang="el-GR" dirty="0" smtClean="0"/>
              <a:t> νερού (</a:t>
            </a:r>
            <a:r>
              <a:rPr lang="en-GB" dirty="0" smtClean="0"/>
              <a:t>a</a:t>
            </a:r>
            <a:r>
              <a:rPr lang="en-GB" baseline="-25000" dirty="0" smtClean="0"/>
              <a:t>w</a:t>
            </a:r>
            <a:r>
              <a:rPr lang="el-GR" dirty="0" smtClean="0"/>
              <a:t>).</a:t>
            </a:r>
            <a:endParaRPr 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229600" cy="1066800"/>
          </a:xfrm>
        </p:spPr>
        <p:txBody>
          <a:bodyPr/>
          <a:lstStyle/>
          <a:p>
            <a:r>
              <a:rPr lang="el-GR" dirty="0" smtClean="0"/>
              <a:t>Ρύζι</a:t>
            </a:r>
            <a:endParaRPr lang="el-GR" dirty="0"/>
          </a:p>
        </p:txBody>
      </p:sp>
      <p:sp>
        <p:nvSpPr>
          <p:cNvPr id="3" name="2 - Θέση περιεχομένου"/>
          <p:cNvSpPr>
            <a:spLocks noGrp="1"/>
          </p:cNvSpPr>
          <p:nvPr>
            <p:ph idx="1"/>
          </p:nvPr>
        </p:nvSpPr>
        <p:spPr>
          <a:xfrm>
            <a:off x="179512" y="1484784"/>
            <a:ext cx="8229600" cy="1440160"/>
          </a:xfrm>
        </p:spPr>
        <p:txBody>
          <a:bodyPr>
            <a:normAutofit fontScale="70000" lnSpcReduction="20000"/>
          </a:bodyPr>
          <a:lstStyle/>
          <a:p>
            <a:r>
              <a:rPr lang="el-GR" dirty="0" smtClean="0"/>
              <a:t>Ο </a:t>
            </a:r>
            <a:r>
              <a:rPr lang="en-GB" i="1" dirty="0" smtClean="0"/>
              <a:t>Bacillus cereus</a:t>
            </a:r>
            <a:r>
              <a:rPr lang="el-GR" dirty="0" smtClean="0"/>
              <a:t> αποτελεί μικροβιακό κίνδυνο για το μαγειρεμένο ρύζι.</a:t>
            </a:r>
          </a:p>
          <a:p>
            <a:r>
              <a:rPr lang="el-GR" dirty="0" smtClean="0"/>
              <a:t>Πολλές τροφικές δηλητηριάσεις από </a:t>
            </a:r>
            <a:r>
              <a:rPr lang="en-GB" i="1" dirty="0" smtClean="0"/>
              <a:t>Bacillus </a:t>
            </a:r>
            <a:r>
              <a:rPr lang="en-US" i="1" dirty="0" smtClean="0"/>
              <a:t>c</a:t>
            </a:r>
            <a:r>
              <a:rPr lang="en-GB" i="1" dirty="0" err="1" smtClean="0"/>
              <a:t>ereus</a:t>
            </a:r>
            <a:r>
              <a:rPr lang="el-GR" dirty="0" smtClean="0"/>
              <a:t> έχουν συνδεθεί άμεσα με κατανάλωση βρασμένου ρυζιού, το οποίο διατηρείται για πολλές ώρες σε θερμοκρασία δωματίου. </a:t>
            </a:r>
          </a:p>
          <a:p>
            <a:endParaRPr lang="el-GR" dirty="0" smtClean="0"/>
          </a:p>
          <a:p>
            <a:endParaRPr lang="el-GR" dirty="0"/>
          </a:p>
        </p:txBody>
      </p:sp>
      <p:sp>
        <p:nvSpPr>
          <p:cNvPr id="55298" name="AutoShape 2" descr="Image result for bacillus cereus r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5300" name="AutoShape 4" descr="Image result for bacillus cereus r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5302" name="Picture 6" descr="Image result for bacillus cereus rice"/>
          <p:cNvPicPr>
            <a:picLocks noChangeAspect="1" noChangeArrowheads="1"/>
          </p:cNvPicPr>
          <p:nvPr/>
        </p:nvPicPr>
        <p:blipFill>
          <a:blip r:embed="rId2" cstate="print"/>
          <a:srcRect/>
          <a:stretch>
            <a:fillRect/>
          </a:stretch>
        </p:blipFill>
        <p:spPr bwMode="auto">
          <a:xfrm>
            <a:off x="108194" y="3356992"/>
            <a:ext cx="4534092" cy="3024336"/>
          </a:xfrm>
          <a:prstGeom prst="rect">
            <a:avLst/>
          </a:prstGeom>
          <a:noFill/>
        </p:spPr>
      </p:pic>
      <p:pic>
        <p:nvPicPr>
          <p:cNvPr id="55304" name="Picture 8" descr="Image result for bacillus cereus rice"/>
          <p:cNvPicPr>
            <a:picLocks noChangeAspect="1" noChangeArrowheads="1"/>
          </p:cNvPicPr>
          <p:nvPr/>
        </p:nvPicPr>
        <p:blipFill>
          <a:blip r:embed="rId3" cstate="print"/>
          <a:srcRect/>
          <a:stretch>
            <a:fillRect/>
          </a:stretch>
        </p:blipFill>
        <p:spPr bwMode="auto">
          <a:xfrm>
            <a:off x="4716016" y="3284984"/>
            <a:ext cx="3949452" cy="296209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20688"/>
            <a:ext cx="8229600" cy="1066800"/>
          </a:xfrm>
        </p:spPr>
        <p:txBody>
          <a:bodyPr/>
          <a:lstStyle/>
          <a:p>
            <a:r>
              <a:rPr lang="el-GR" dirty="0" smtClean="0"/>
              <a:t>Ψωμί</a:t>
            </a:r>
            <a:endParaRPr lang="el-GR" dirty="0"/>
          </a:p>
        </p:txBody>
      </p:sp>
      <p:sp>
        <p:nvSpPr>
          <p:cNvPr id="3" name="2 - Θέση περιεχομένου"/>
          <p:cNvSpPr>
            <a:spLocks noGrp="1"/>
          </p:cNvSpPr>
          <p:nvPr>
            <p:ph idx="1"/>
          </p:nvPr>
        </p:nvSpPr>
        <p:spPr>
          <a:xfrm>
            <a:off x="0" y="1412776"/>
            <a:ext cx="5076056" cy="4824536"/>
          </a:xfrm>
        </p:spPr>
        <p:txBody>
          <a:bodyPr>
            <a:normAutofit fontScale="85000" lnSpcReduction="20000"/>
          </a:bodyPr>
          <a:lstStyle/>
          <a:p>
            <a:r>
              <a:rPr lang="el-GR" dirty="0" smtClean="0"/>
              <a:t>Το ψωμί που διατίθεται στο εμπόριο και έχει υποστεί σωστό χειρισμό, δεν διαθέτει επαρκή ποσοστά υγρασίας για την ανάπτυξη μικροοργανισμών, εκτός των μυκήτων.</a:t>
            </a:r>
          </a:p>
          <a:p>
            <a:r>
              <a:rPr lang="el-GR" dirty="0" smtClean="0"/>
              <a:t> Η αποθήκευση του ψωμιού σε συνθήκες χαμηλής υγρασίας  αναστέλλει την ανάπτυξη </a:t>
            </a:r>
            <a:r>
              <a:rPr lang="el-GR" u="sng" dirty="0" smtClean="0"/>
              <a:t>μυκήτων</a:t>
            </a:r>
            <a:r>
              <a:rPr lang="el-GR" dirty="0" smtClean="0"/>
              <a:t>, η οποία αντίθετα ευνοείται, όταν το ψωμί αποθηκεύεται σε συνθήκες υψηλής υγρασίας ή όταν συσκευάζεται εφόσον είναι ακόμα ζεστό. </a:t>
            </a:r>
          </a:p>
          <a:p>
            <a:endParaRPr lang="el-GR" dirty="0" smtClean="0"/>
          </a:p>
          <a:p>
            <a:endParaRPr lang="el-GR" dirty="0"/>
          </a:p>
        </p:txBody>
      </p:sp>
      <p:sp>
        <p:nvSpPr>
          <p:cNvPr id="56322" name="AutoShape 2" descr="Image result for ropy bre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6326" name="Picture 6" descr="Image result for ropy bread"/>
          <p:cNvPicPr>
            <a:picLocks noChangeAspect="1" noChangeArrowheads="1"/>
          </p:cNvPicPr>
          <p:nvPr/>
        </p:nvPicPr>
        <p:blipFill>
          <a:blip r:embed="rId2" cstate="print"/>
          <a:srcRect/>
          <a:stretch>
            <a:fillRect/>
          </a:stretch>
        </p:blipFill>
        <p:spPr bwMode="auto">
          <a:xfrm>
            <a:off x="4932040" y="908720"/>
            <a:ext cx="3744416" cy="2808312"/>
          </a:xfrm>
          <a:prstGeom prst="rect">
            <a:avLst/>
          </a:prstGeom>
          <a:noFill/>
        </p:spPr>
      </p:pic>
      <p:pic>
        <p:nvPicPr>
          <p:cNvPr id="56328" name="Picture 8" descr="Image result for spoilage of bread"/>
          <p:cNvPicPr>
            <a:picLocks noChangeAspect="1" noChangeArrowheads="1"/>
          </p:cNvPicPr>
          <p:nvPr/>
        </p:nvPicPr>
        <p:blipFill>
          <a:blip r:embed="rId3" cstate="print"/>
          <a:srcRect/>
          <a:stretch>
            <a:fillRect/>
          </a:stretch>
        </p:blipFill>
        <p:spPr bwMode="auto">
          <a:xfrm>
            <a:off x="5220072" y="4077072"/>
            <a:ext cx="3351645" cy="223224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Ropy bread</a:t>
            </a:r>
            <a:endParaRPr lang="el-GR" dirty="0"/>
          </a:p>
        </p:txBody>
      </p:sp>
      <p:sp>
        <p:nvSpPr>
          <p:cNvPr id="3" name="2 - Θέση περιεχομένου"/>
          <p:cNvSpPr>
            <a:spLocks noGrp="1"/>
          </p:cNvSpPr>
          <p:nvPr>
            <p:ph idx="1"/>
          </p:nvPr>
        </p:nvSpPr>
        <p:spPr>
          <a:xfrm>
            <a:off x="457200" y="2249424"/>
            <a:ext cx="4762872" cy="4203912"/>
          </a:xfrm>
        </p:spPr>
        <p:txBody>
          <a:bodyPr>
            <a:normAutofit fontScale="62500" lnSpcReduction="20000"/>
          </a:bodyPr>
          <a:lstStyle/>
          <a:p>
            <a:r>
              <a:rPr lang="el-GR" dirty="0" smtClean="0"/>
              <a:t>Το σπιτικό ψωμί μπορεί να υποστεί ένα είδος αλλοίωσης που ονομάζεται «</a:t>
            </a:r>
            <a:r>
              <a:rPr lang="el-GR" dirty="0" err="1" smtClean="0"/>
              <a:t>σχοινώδες</a:t>
            </a:r>
            <a:r>
              <a:rPr lang="el-GR" dirty="0" smtClean="0"/>
              <a:t> ψωμί» (</a:t>
            </a:r>
            <a:r>
              <a:rPr lang="en-GB" i="1" dirty="0" err="1" smtClean="0"/>
              <a:t>ropiness</a:t>
            </a:r>
            <a:r>
              <a:rPr lang="el-GR" dirty="0" smtClean="0"/>
              <a:t>), η οποία προκαλείται από την ανάπτυξη στελεχών του </a:t>
            </a:r>
            <a:r>
              <a:rPr lang="en-GB" i="1" dirty="0" smtClean="0"/>
              <a:t>Bacillus </a:t>
            </a:r>
            <a:r>
              <a:rPr lang="en-GB" i="1" dirty="0" err="1" smtClean="0"/>
              <a:t>subtilis</a:t>
            </a:r>
            <a:r>
              <a:rPr lang="el-GR" i="1" dirty="0" smtClean="0"/>
              <a:t>. </a:t>
            </a:r>
          </a:p>
          <a:p>
            <a:r>
              <a:rPr lang="el-GR" dirty="0" smtClean="0"/>
              <a:t>Η εν λόγω αλλοίωση γίνεται αντιληπτή οπτικά όταν το εσωτερικό της ζύμης παρουσιάσει ινώδη μορφή (μοιάζει με σχοινί)</a:t>
            </a:r>
            <a:r>
              <a:rPr lang="en-US" dirty="0" smtClean="0"/>
              <a:t> </a:t>
            </a:r>
            <a:r>
              <a:rPr lang="el-GR" dirty="0" smtClean="0"/>
              <a:t>λόγω των πολυσακχαριτών που εκκρίνουν οι μικροοργανισμοί. </a:t>
            </a:r>
            <a:endParaRPr lang="en-US" dirty="0" smtClean="0"/>
          </a:p>
          <a:p>
            <a:r>
              <a:rPr lang="el-GR" dirty="0" smtClean="0"/>
              <a:t>Η πηγή του </a:t>
            </a:r>
            <a:r>
              <a:rPr lang="en-GB" i="1" dirty="0" smtClean="0"/>
              <a:t>Bacillus </a:t>
            </a:r>
            <a:r>
              <a:rPr lang="en-GB" i="1" dirty="0" err="1" smtClean="0"/>
              <a:t>subtilis</a:t>
            </a:r>
            <a:r>
              <a:rPr lang="el-GR" dirty="0" smtClean="0"/>
              <a:t> είναι το αλεύρι, και η ανάπτυξή του ευνοείται όταν η ζύμη διατηρείται σε κατάλληλες, για την ανάπτυξη του μικροοργανισμού, συνθήκες θερμοκρασίας, για επαρκή χρονικά διαστήματα. </a:t>
            </a:r>
          </a:p>
          <a:p>
            <a:endParaRPr lang="el-GR" dirty="0"/>
          </a:p>
        </p:txBody>
      </p:sp>
      <p:pic>
        <p:nvPicPr>
          <p:cNvPr id="4" name="Picture 4" descr="Image result for ropy bread"/>
          <p:cNvPicPr>
            <a:picLocks noChangeAspect="1" noChangeArrowheads="1"/>
          </p:cNvPicPr>
          <p:nvPr/>
        </p:nvPicPr>
        <p:blipFill>
          <a:blip r:embed="rId2" cstate="print"/>
          <a:srcRect/>
          <a:stretch>
            <a:fillRect/>
          </a:stretch>
        </p:blipFill>
        <p:spPr bwMode="auto">
          <a:xfrm>
            <a:off x="5580112" y="2348880"/>
            <a:ext cx="3377952" cy="337795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Κέικ</a:t>
            </a:r>
            <a:endParaRPr lang="el-GR" dirty="0"/>
          </a:p>
        </p:txBody>
      </p:sp>
      <p:sp>
        <p:nvSpPr>
          <p:cNvPr id="3" name="2 - Θέση περιεχομένου"/>
          <p:cNvSpPr>
            <a:spLocks noGrp="1"/>
          </p:cNvSpPr>
          <p:nvPr>
            <p:ph idx="1"/>
          </p:nvPr>
        </p:nvSpPr>
        <p:spPr>
          <a:xfrm>
            <a:off x="457200" y="2249424"/>
            <a:ext cx="4474840" cy="4325112"/>
          </a:xfrm>
        </p:spPr>
        <p:txBody>
          <a:bodyPr>
            <a:normAutofit fontScale="70000" lnSpcReduction="20000"/>
          </a:bodyPr>
          <a:lstStyle/>
          <a:p>
            <a:r>
              <a:rPr lang="el-GR" dirty="0" smtClean="0"/>
              <a:t>Τα κέικ, όλων των ειδών, σπάνια υπόκεινται σε </a:t>
            </a:r>
            <a:r>
              <a:rPr lang="el-GR" dirty="0" err="1" smtClean="0"/>
              <a:t>βακτηριακές</a:t>
            </a:r>
            <a:r>
              <a:rPr lang="el-GR" dirty="0" smtClean="0"/>
              <a:t> αλλοιώσεις λόγω των υψηλών επιπέδων ζάχαρης που περιέχουν, τα οποία και περιορίζουν τη διαθεσιμότητα του νερού στο προϊόν. </a:t>
            </a:r>
            <a:endParaRPr lang="en-US" dirty="0" smtClean="0"/>
          </a:p>
          <a:p>
            <a:r>
              <a:rPr lang="el-GR" dirty="0" smtClean="0"/>
              <a:t>Η πιο συνήθης μορφή αλλοίωσης που παρουσιάζουν αυτά τα προϊόντα είναι το μούχλιασμα. </a:t>
            </a:r>
            <a:endParaRPr lang="en-US" dirty="0" smtClean="0"/>
          </a:p>
          <a:p>
            <a:r>
              <a:rPr lang="el-GR" dirty="0" smtClean="0"/>
              <a:t>Πηγές μυκήτων αποτελούν τα συστατικά τους, είτε συνολικά είτε το καθένα ξεχωριστά, ιδιαίτερα η ζάχαρη, οι ξηροί καρποί, και τα μπαχαρικά. </a:t>
            </a:r>
          </a:p>
          <a:p>
            <a:endParaRPr lang="el-GR" dirty="0"/>
          </a:p>
        </p:txBody>
      </p:sp>
      <p:pic>
        <p:nvPicPr>
          <p:cNvPr id="57346" name="Picture 2" descr="Image result for spoilage of cakes"/>
          <p:cNvPicPr>
            <a:picLocks noChangeAspect="1" noChangeArrowheads="1"/>
          </p:cNvPicPr>
          <p:nvPr/>
        </p:nvPicPr>
        <p:blipFill>
          <a:blip r:embed="rId2" cstate="print"/>
          <a:srcRect/>
          <a:stretch>
            <a:fillRect/>
          </a:stretch>
        </p:blipFill>
        <p:spPr bwMode="auto">
          <a:xfrm>
            <a:off x="5148064" y="980728"/>
            <a:ext cx="3810773" cy="285293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Παθογόνοι μικροοργανισμοί ενδιαφέροντος</a:t>
            </a:r>
            <a:br>
              <a:rPr lang="el-GR" b="1" dirty="0" smtClean="0"/>
            </a:b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Τα σιτηρά και τα αλεσμένα προϊόντα τους αποξηραίνονται για να αποτραπεί η ανάπτυξη μυκήτων κατά τη διάρκεια αποθήκευσης τους, διαδικασία η οποία ελέγχει και την ανάπτυξη παθογόνων μικροοργανισμών.</a:t>
            </a:r>
            <a:endParaRPr lang="en-US" dirty="0" smtClean="0"/>
          </a:p>
          <a:p>
            <a:r>
              <a:rPr lang="en-US" dirty="0" smtClean="0"/>
              <a:t>H </a:t>
            </a:r>
            <a:r>
              <a:rPr lang="el-GR" dirty="0" smtClean="0"/>
              <a:t>παρουσία και η επικράτηση μικροοργανισμών όπως η </a:t>
            </a:r>
            <a:r>
              <a:rPr lang="en-GB" i="1" dirty="0" smtClean="0"/>
              <a:t>Salmonella</a:t>
            </a:r>
            <a:r>
              <a:rPr lang="el-GR" dirty="0" smtClean="0"/>
              <a:t> είναι χαμηλή (συνήθως μικρότερη του 1%).</a:t>
            </a:r>
          </a:p>
          <a:p>
            <a:r>
              <a:rPr lang="el-GR" dirty="0" smtClean="0"/>
              <a:t> Η χρήση των ωμών συστατικών στην προετοιμασία προϊόντων ζύμης (π.χ. αυγά, γαλακτοκομικά προϊόντα, κρέατα) πρέπει να λαμβάνεται υπόψη για την εκτίμηση πιθανών μικροβιολογικών κινδύνων, λόγω των αυξημένης πιθανότητας επιμόλυνσης του προϊόντος με </a:t>
            </a:r>
            <a:r>
              <a:rPr lang="en-GB" i="1" dirty="0" smtClean="0"/>
              <a:t>Salmonella</a:t>
            </a:r>
            <a:r>
              <a:rPr lang="el-GR" dirty="0" smtClean="0"/>
              <a:t>.</a:t>
            </a:r>
          </a:p>
          <a:p>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Επιπτώσεις επεξεργασίας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ψήσιμο, το βράσιμο, το άχνισμα και το τηγάνισμα, είναι μέθοδοι που χρησιμοποιούνται για το μαγείρεμα των δημητριακών προϊόντων. </a:t>
            </a:r>
          </a:p>
          <a:p>
            <a:r>
              <a:rPr lang="el-GR" dirty="0" smtClean="0"/>
              <a:t>Οι θερμοκρασίες επεξεργασίας για την επίτευξη της κατάλληλης ποιότητας, καταστρέφουν τους παθογόνους μικροοργανισμούς που είναι παρόντες και θεωρούνται απαραίτητες για την σταθεροποίηση της δομής του αμύλου στο προϊόν και για την ανασύσταση των αποξηραμένων προϊόντων.</a:t>
            </a:r>
          </a:p>
          <a:p>
            <a:r>
              <a:rPr lang="el-GR" dirty="0" smtClean="0"/>
              <a:t> Το ψήσιμο και το τηγάνισμα, όχι μόνο καταστρέφουν τους παθογόνους, όπως ο </a:t>
            </a:r>
            <a:r>
              <a:rPr lang="en-GB" i="1" dirty="0" smtClean="0"/>
              <a:t>Staphylococcus</a:t>
            </a:r>
            <a:r>
              <a:rPr lang="el-GR" dirty="0" smtClean="0"/>
              <a:t> και η </a:t>
            </a:r>
            <a:r>
              <a:rPr lang="en-GB" i="1" dirty="0" smtClean="0"/>
              <a:t>Salmonella</a:t>
            </a:r>
            <a:r>
              <a:rPr lang="el-GR" dirty="0" smtClean="0"/>
              <a:t>, αλλά αφαιρούν και την υγρασία απ’ τα προϊόντα, ειδικά στην εξωτερική τους επιφάνεια, γεγονός που έχει ως αποτέλεσμα την παρεμπόδιση της ανάπτυξης των περισσοτέρων βακτηρίων, καθιστώντας έτσι το μούχλιασμα ως κύριο μηχανισμό αλλοίωσης των ψημένων προϊόντων. </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Όταν τα ψημένα και τηγανισμένα προϊόντα αποθηκεύονται σε θερμοκρασία περιβάλλοντος, η απώλεια υγρασίας συνεχίζεται (στην ατμόσφαιρα) με αποτέλεσμα να συνεχίζεται η μείωση της πιθανότητας ανάπτυξης μικροοργανισμών στο τρόφιμο.</a:t>
            </a:r>
          </a:p>
          <a:p>
            <a:r>
              <a:rPr lang="el-GR" dirty="0" smtClean="0"/>
              <a:t> Έτσι τα ψημένα και τηγανισμένα προϊόντα δημητριακών, είναι ασφαλή όταν αποθηκεύονται σε θερμοκρασία δωματίου, παρά το γεγονός ότι έχουν σχετικά υψηλή </a:t>
            </a:r>
            <a:r>
              <a:rPr lang="el-GR" dirty="0" err="1" smtClean="0"/>
              <a:t>ενεργότητα</a:t>
            </a:r>
            <a:r>
              <a:rPr lang="el-GR" dirty="0" smtClean="0"/>
              <a:t> νερού (</a:t>
            </a:r>
            <a:r>
              <a:rPr lang="en-GB" dirty="0" smtClean="0"/>
              <a:t>a</a:t>
            </a:r>
            <a:r>
              <a:rPr lang="en-GB" baseline="-25000" dirty="0" smtClean="0"/>
              <a:t>w</a:t>
            </a:r>
            <a:r>
              <a:rPr lang="el-GR" dirty="0" smtClean="0"/>
              <a:t>) στο εσωτερικό τους 0.94-0.95 (ως και 0.98 σε κάποια προϊόντα). </a:t>
            </a:r>
          </a:p>
          <a:p>
            <a:r>
              <a:rPr lang="el-GR" dirty="0" smtClean="0"/>
              <a:t>Κατά την διαδικασία βρασίματος ή αχνίσματος, τα δημητριακά προϊόντα, αναπτύσσουν θερμοκρασίες καταστρεπτικές για τα φυτικά παθογόνα, η δε </a:t>
            </a:r>
            <a:r>
              <a:rPr lang="el-GR" dirty="0" err="1" smtClean="0"/>
              <a:t>ενεργότητα</a:t>
            </a:r>
            <a:r>
              <a:rPr lang="el-GR" dirty="0" smtClean="0"/>
              <a:t> νερού τους αυξάνεται σε επίπεδα ευνοϊκά για την ανάπτυξη παθογόνων μικροβίων. </a:t>
            </a:r>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smtClean="0"/>
              <a:t>Οι λόγοι που δικαιολογούν την μεγάλη διάρκεια συντήρησης των θερμικά επεξεργασμένων δημητριακών προϊόντων  είναι οι εξής: </a:t>
            </a:r>
            <a:endParaRPr lang="el-GR" sz="2400" dirty="0"/>
          </a:p>
        </p:txBody>
      </p:sp>
      <p:sp>
        <p:nvSpPr>
          <p:cNvPr id="3" name="2 - Θέση περιεχομένου"/>
          <p:cNvSpPr>
            <a:spLocks noGrp="1"/>
          </p:cNvSpPr>
          <p:nvPr>
            <p:ph idx="1"/>
          </p:nvPr>
        </p:nvSpPr>
        <p:spPr/>
        <p:txBody>
          <a:bodyPr>
            <a:normAutofit fontScale="70000" lnSpcReduction="20000"/>
          </a:bodyPr>
          <a:lstStyle/>
          <a:p>
            <a:pPr lvl="0"/>
            <a:r>
              <a:rPr lang="el-GR" dirty="0" smtClean="0"/>
              <a:t>Διατηρούνται σε θερμοκρασία περιβάλλοντος, και οι θερμοκρασίες επεξεργασίας τους σε συνδυασμό με τη μείωση υγρασίας (ιδιαίτερα στην επιφάνεια τους), αποκλείουν την ανάπτυξη παθογόνων μικροοργανισμών. </a:t>
            </a:r>
          </a:p>
          <a:p>
            <a:pPr lvl="0"/>
            <a:r>
              <a:rPr lang="el-GR" dirty="0" smtClean="0"/>
              <a:t>Συχνά περιέχουν στη σύνθεσή τους συστατικά που ενισχύουν την μικροβιακή ασφάλεια και σταθερότητα του προϊόντος, χωρίς να χρειάζεται έλεγχος του παραμέτρου της θερμοκρασίας για περιορισμένα χρονικά διαστήματα. </a:t>
            </a:r>
          </a:p>
          <a:p>
            <a:pPr lvl="0"/>
            <a:r>
              <a:rPr lang="el-GR" dirty="0" smtClean="0"/>
              <a:t>Τέτοια συστατικά περιλαμβάνουν  </a:t>
            </a:r>
          </a:p>
          <a:p>
            <a:pPr lvl="1"/>
            <a:r>
              <a:rPr lang="el-GR" dirty="0" smtClean="0"/>
              <a:t>ρυθμιστές (</a:t>
            </a:r>
            <a:r>
              <a:rPr lang="en-GB" dirty="0" smtClean="0"/>
              <a:t>humectants</a:t>
            </a:r>
            <a:r>
              <a:rPr lang="el-GR" dirty="0" smtClean="0"/>
              <a:t>) οι οποίοι μειώνουν την </a:t>
            </a:r>
            <a:r>
              <a:rPr lang="el-GR" dirty="0" err="1" smtClean="0"/>
              <a:t>ενεργότητα</a:t>
            </a:r>
            <a:r>
              <a:rPr lang="el-GR" dirty="0" smtClean="0"/>
              <a:t> του νερού (σάκχαρα και γλυκερίνη), </a:t>
            </a:r>
          </a:p>
          <a:p>
            <a:pPr lvl="1"/>
            <a:r>
              <a:rPr lang="el-GR" dirty="0" smtClean="0"/>
              <a:t>συντηρητικά (</a:t>
            </a:r>
            <a:r>
              <a:rPr lang="el-GR" dirty="0" err="1" smtClean="0"/>
              <a:t>προπιονικό</a:t>
            </a:r>
            <a:r>
              <a:rPr lang="el-GR" dirty="0" smtClean="0"/>
              <a:t> ασβέστιο, </a:t>
            </a:r>
            <a:r>
              <a:rPr lang="el-GR" dirty="0" err="1" smtClean="0"/>
              <a:t>σορβικό</a:t>
            </a:r>
            <a:r>
              <a:rPr lang="el-GR" dirty="0" smtClean="0"/>
              <a:t> κάλιο, </a:t>
            </a:r>
            <a:r>
              <a:rPr lang="el-GR" dirty="0" err="1" smtClean="0"/>
              <a:t>σορβικό</a:t>
            </a:r>
            <a:r>
              <a:rPr lang="el-GR" dirty="0" smtClean="0"/>
              <a:t> οξύ), </a:t>
            </a:r>
          </a:p>
          <a:p>
            <a:pPr lvl="1"/>
            <a:r>
              <a:rPr lang="el-GR" dirty="0" smtClean="0"/>
              <a:t>οξέα που μειώνουν το </a:t>
            </a:r>
            <a:r>
              <a:rPr lang="en-GB" dirty="0" smtClean="0"/>
              <a:t>pH</a:t>
            </a:r>
            <a:r>
              <a:rPr lang="el-GR" dirty="0" smtClean="0"/>
              <a:t> (οξικό οξύ, κιτρικό οξύ, φωσφορικό οξύ, μηλικό οξύ, </a:t>
            </a:r>
            <a:r>
              <a:rPr lang="el-GR" dirty="0" err="1" smtClean="0"/>
              <a:t>φουμαρικό</a:t>
            </a:r>
            <a:r>
              <a:rPr lang="el-GR" dirty="0" smtClean="0"/>
              <a:t> οξύ), </a:t>
            </a:r>
          </a:p>
          <a:p>
            <a:pPr lvl="1"/>
            <a:r>
              <a:rPr lang="el-GR" dirty="0" smtClean="0"/>
              <a:t>μπαχαρικά με </a:t>
            </a:r>
            <a:r>
              <a:rPr lang="el-GR" dirty="0" err="1" smtClean="0"/>
              <a:t>αντιμικροβιακές</a:t>
            </a:r>
            <a:r>
              <a:rPr lang="el-GR" dirty="0" smtClean="0"/>
              <a:t> ιδιότητες (κανέλλα, μοσχοκάρυδο, σκόρδο) και</a:t>
            </a:r>
          </a:p>
          <a:p>
            <a:pPr lvl="1"/>
            <a:r>
              <a:rPr lang="el-GR" dirty="0" smtClean="0"/>
              <a:t>σταθεροποιητές που ρυθμίζουν το αδέσμευτο νερό (</a:t>
            </a:r>
            <a:r>
              <a:rPr lang="el-GR" dirty="0" err="1" smtClean="0"/>
              <a:t>κόμμες</a:t>
            </a:r>
            <a:r>
              <a:rPr lang="el-GR" dirty="0" smtClean="0"/>
              <a:t>, άμυλα).</a:t>
            </a:r>
          </a:p>
          <a:p>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764704"/>
            <a:ext cx="8229600" cy="1066800"/>
          </a:xfrm>
        </p:spPr>
        <p:txBody>
          <a:bodyPr>
            <a:normAutofit fontScale="90000"/>
          </a:bodyPr>
          <a:lstStyle/>
          <a:p>
            <a:r>
              <a:rPr lang="el-GR" dirty="0" smtClean="0"/>
              <a:t>Τα βακτήρια που εμπλέκονται σε αλλοιώσεις των λαχανικών: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είναι </a:t>
            </a:r>
            <a:r>
              <a:rPr lang="el-GR" b="1" dirty="0" err="1" smtClean="0"/>
              <a:t>πηκτινολυτικοί</a:t>
            </a:r>
            <a:r>
              <a:rPr lang="el-GR" dirty="0" smtClean="0"/>
              <a:t> (</a:t>
            </a:r>
            <a:r>
              <a:rPr lang="el-GR" dirty="0" err="1" smtClean="0"/>
              <a:t>υδρολύουν</a:t>
            </a:r>
            <a:r>
              <a:rPr lang="el-GR" dirty="0" smtClean="0"/>
              <a:t> την πηκτίνη με το ένζυμο </a:t>
            </a:r>
            <a:r>
              <a:rPr lang="el-GR" dirty="0" err="1" smtClean="0"/>
              <a:t>πηκτινάση</a:t>
            </a:r>
            <a:r>
              <a:rPr lang="el-GR" dirty="0" smtClean="0"/>
              <a:t>) μικροοργανισμοί που περιλαμβάνουν:</a:t>
            </a:r>
          </a:p>
          <a:p>
            <a:r>
              <a:rPr lang="el-GR" dirty="0" smtClean="0"/>
              <a:t> </a:t>
            </a:r>
            <a:r>
              <a:rPr lang="en-US" dirty="0" smtClean="0"/>
              <a:t>gram</a:t>
            </a:r>
            <a:r>
              <a:rPr lang="el-GR" dirty="0" smtClean="0"/>
              <a:t>-αρνητικά βακτήρια </a:t>
            </a:r>
          </a:p>
          <a:p>
            <a:pPr lvl="1"/>
            <a:r>
              <a:rPr lang="en-US" i="1" dirty="0" err="1" smtClean="0"/>
              <a:t>Erwinia</a:t>
            </a:r>
            <a:r>
              <a:rPr lang="el-GR" i="1" dirty="0" smtClean="0"/>
              <a:t>, </a:t>
            </a:r>
          </a:p>
          <a:p>
            <a:pPr lvl="1"/>
            <a:r>
              <a:rPr lang="en-US" i="1" dirty="0" smtClean="0"/>
              <a:t>Pseudomonas</a:t>
            </a:r>
            <a:r>
              <a:rPr lang="el-GR" i="1" dirty="0" smtClean="0"/>
              <a:t>, </a:t>
            </a:r>
          </a:p>
          <a:p>
            <a:pPr lvl="1"/>
            <a:r>
              <a:rPr lang="en-US" i="1" dirty="0" err="1" smtClean="0"/>
              <a:t>Xanthomonas</a:t>
            </a:r>
            <a:r>
              <a:rPr lang="el-GR" i="1" dirty="0" smtClean="0"/>
              <a:t>,</a:t>
            </a:r>
          </a:p>
          <a:p>
            <a:pPr lvl="1"/>
            <a:r>
              <a:rPr lang="el-GR" i="1" dirty="0" smtClean="0"/>
              <a:t> </a:t>
            </a:r>
            <a:r>
              <a:rPr lang="en-US" i="1" dirty="0" smtClean="0"/>
              <a:t>Clostridium</a:t>
            </a:r>
            <a:endParaRPr lang="el-GR" dirty="0" smtClean="0"/>
          </a:p>
          <a:p>
            <a:r>
              <a:rPr lang="en-US" dirty="0" smtClean="0"/>
              <a:t>gram</a:t>
            </a:r>
            <a:r>
              <a:rPr lang="el-GR" dirty="0" smtClean="0"/>
              <a:t>-θετικά βακτήρια, </a:t>
            </a:r>
          </a:p>
          <a:p>
            <a:pPr lvl="1"/>
            <a:r>
              <a:rPr lang="en-US" i="1" dirty="0" err="1" smtClean="0"/>
              <a:t>Corynebacterium</a:t>
            </a:r>
            <a:r>
              <a:rPr lang="en-US" i="1" dirty="0" smtClean="0"/>
              <a:t> </a:t>
            </a:r>
            <a:r>
              <a:rPr lang="en-US" i="1" dirty="0" err="1" smtClean="0"/>
              <a:t>sepedonicum</a:t>
            </a:r>
            <a:r>
              <a:rPr lang="en-US" i="1" dirty="0" smtClean="0"/>
              <a:t> </a:t>
            </a:r>
            <a:endParaRPr lang="el-GR" i="1" dirty="0" smtClean="0"/>
          </a:p>
          <a:p>
            <a:r>
              <a:rPr lang="el-GR" dirty="0" smtClean="0"/>
              <a:t>τα </a:t>
            </a:r>
            <a:r>
              <a:rPr lang="el-GR" dirty="0" err="1" smtClean="0"/>
              <a:t>οξυγαλακτικά</a:t>
            </a:r>
            <a:r>
              <a:rPr lang="el-GR" dirty="0" smtClean="0"/>
              <a:t> βακτήρια. </a:t>
            </a: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Βρασμένα ή υπό ατμό επεξεργασμένα δημητριακά προϊόντα όπως το ρύζι, απαιτούν έλεγχο παραμέτρων χρόνου/θερμοκρασίας μετά την προετοιμασία τους, λόγω της αυξημένης </a:t>
            </a:r>
            <a:r>
              <a:rPr lang="el-GR" dirty="0" err="1" smtClean="0"/>
              <a:t>ενεργότητας</a:t>
            </a:r>
            <a:r>
              <a:rPr lang="el-GR" dirty="0" smtClean="0"/>
              <a:t> νερού.</a:t>
            </a:r>
          </a:p>
          <a:p>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892480" cy="1008112"/>
          </a:xfrm>
        </p:spPr>
        <p:txBody>
          <a:bodyPr>
            <a:normAutofit fontScale="90000"/>
          </a:bodyPr>
          <a:lstStyle/>
          <a:p>
            <a:r>
              <a:rPr lang="el-GR" dirty="0" smtClean="0"/>
              <a:t>13. </a:t>
            </a:r>
            <a:r>
              <a:rPr lang="en-US" dirty="0" smtClean="0"/>
              <a:t>T</a:t>
            </a:r>
            <a:r>
              <a:rPr lang="el-GR" dirty="0" err="1" smtClean="0"/>
              <a:t>ρόφιμα</a:t>
            </a:r>
            <a:r>
              <a:rPr lang="el-GR" dirty="0" smtClean="0"/>
              <a:t> συσκευασμένα υπό κενό (</a:t>
            </a:r>
            <a:r>
              <a:rPr lang="en-US" dirty="0" err="1" smtClean="0"/>
              <a:t>sous</a:t>
            </a:r>
            <a:r>
              <a:rPr lang="en-US" dirty="0" smtClean="0"/>
              <a:t>-vide)</a:t>
            </a:r>
            <a:endParaRPr lang="el-GR" dirty="0"/>
          </a:p>
        </p:txBody>
      </p:sp>
      <p:sp>
        <p:nvSpPr>
          <p:cNvPr id="3" name="2 - Θέση περιεχομένου"/>
          <p:cNvSpPr>
            <a:spLocks noGrp="1"/>
          </p:cNvSpPr>
          <p:nvPr>
            <p:ph idx="1"/>
          </p:nvPr>
        </p:nvSpPr>
        <p:spPr>
          <a:xfrm>
            <a:off x="251520" y="1772816"/>
            <a:ext cx="8229600" cy="2376264"/>
          </a:xfrm>
        </p:spPr>
        <p:txBody>
          <a:bodyPr>
            <a:normAutofit fontScale="85000" lnSpcReduction="20000"/>
          </a:bodyPr>
          <a:lstStyle/>
          <a:p>
            <a:r>
              <a:rPr lang="el-GR" dirty="0" smtClean="0"/>
              <a:t>Το νωπό </a:t>
            </a:r>
            <a:r>
              <a:rPr lang="el-GR" dirty="0" err="1" smtClean="0"/>
              <a:t>προιόν</a:t>
            </a:r>
            <a:r>
              <a:rPr lang="el-GR" dirty="0" smtClean="0"/>
              <a:t> συσκευάζεται υπό κενό σε </a:t>
            </a:r>
            <a:r>
              <a:rPr lang="el-GR" dirty="0" err="1" smtClean="0"/>
              <a:t>θερμοάντοχο</a:t>
            </a:r>
            <a:r>
              <a:rPr lang="el-GR" dirty="0" smtClean="0"/>
              <a:t> πλαστικό υλικό συσκευασίας </a:t>
            </a:r>
            <a:r>
              <a:rPr lang="el-GR" dirty="0" err="1" smtClean="0"/>
              <a:t>αδιαπέρατο</a:t>
            </a:r>
            <a:r>
              <a:rPr lang="el-GR" dirty="0" smtClean="0"/>
              <a:t> στο οξυγόνο και τους υδρατμούς </a:t>
            </a:r>
          </a:p>
          <a:p>
            <a:r>
              <a:rPr lang="el-GR" dirty="0" smtClean="0"/>
              <a:t>Μετά υφίσταται θερμική επεξεργασία (παστερίωση) σε </a:t>
            </a:r>
            <a:r>
              <a:rPr lang="el-GR" dirty="0" err="1" smtClean="0"/>
              <a:t>υδατόλουτρο</a:t>
            </a:r>
            <a:r>
              <a:rPr lang="el-GR" dirty="0" smtClean="0"/>
              <a:t>  σε ελεγχόμενες συνθήκες θερμοκρασίας και χρόνου</a:t>
            </a:r>
          </a:p>
          <a:p>
            <a:r>
              <a:rPr lang="el-GR" dirty="0" smtClean="0"/>
              <a:t>Στην συνέχεια ψύχεται</a:t>
            </a:r>
            <a:endParaRPr lang="el-GR" dirty="0"/>
          </a:p>
        </p:txBody>
      </p:sp>
      <p:pic>
        <p:nvPicPr>
          <p:cNvPr id="2050" name="Picture 2" descr="Image result for sous vide production"/>
          <p:cNvPicPr>
            <a:picLocks noChangeAspect="1" noChangeArrowheads="1"/>
          </p:cNvPicPr>
          <p:nvPr/>
        </p:nvPicPr>
        <p:blipFill>
          <a:blip r:embed="rId2" cstate="print"/>
          <a:srcRect/>
          <a:stretch>
            <a:fillRect/>
          </a:stretch>
        </p:blipFill>
        <p:spPr bwMode="auto">
          <a:xfrm>
            <a:off x="2195736" y="4149080"/>
            <a:ext cx="5476156" cy="243384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066800"/>
          </a:xfrm>
        </p:spPr>
        <p:txBody>
          <a:bodyPr/>
          <a:lstStyle/>
          <a:p>
            <a:r>
              <a:rPr lang="el-GR" dirty="0" smtClean="0"/>
              <a:t>πλεονεκτήματα</a:t>
            </a:r>
            <a:endParaRPr lang="el-GR" dirty="0"/>
          </a:p>
        </p:txBody>
      </p:sp>
      <p:sp>
        <p:nvSpPr>
          <p:cNvPr id="3" name="2 - Θέση περιεχομένου"/>
          <p:cNvSpPr>
            <a:spLocks noGrp="1"/>
          </p:cNvSpPr>
          <p:nvPr>
            <p:ph idx="1"/>
          </p:nvPr>
        </p:nvSpPr>
        <p:spPr>
          <a:xfrm>
            <a:off x="251520" y="1700808"/>
            <a:ext cx="8229600" cy="4325112"/>
          </a:xfrm>
        </p:spPr>
        <p:txBody>
          <a:bodyPr/>
          <a:lstStyle/>
          <a:p>
            <a:r>
              <a:rPr lang="el-GR" dirty="0" smtClean="0"/>
              <a:t>Διατηρούνται τα θρεπτικά συστατικά, το άρωμα και η υφή</a:t>
            </a:r>
          </a:p>
          <a:p>
            <a:r>
              <a:rPr lang="el-GR" dirty="0" smtClean="0"/>
              <a:t>Αναστέλλεται η ανάπτυξη αερόβιων μικροοργανισμών</a:t>
            </a:r>
          </a:p>
          <a:p>
            <a:r>
              <a:rPr lang="el-GR" dirty="0" smtClean="0"/>
              <a:t>Καταστρέφονται οι βλαστικές μορφές μικροοργανισμών (επιβιώνουν όμως τα σπόρια)</a:t>
            </a:r>
          </a:p>
          <a:p>
            <a:r>
              <a:rPr lang="el-GR" dirty="0" smtClean="0"/>
              <a:t>Αναστέλλεται η οξείδωση των συστατικών του </a:t>
            </a:r>
            <a:r>
              <a:rPr lang="el-GR" dirty="0" err="1" smtClean="0"/>
              <a:t>προιόντος</a:t>
            </a:r>
            <a:r>
              <a:rPr lang="el-GR" dirty="0" smtClean="0"/>
              <a:t> που συμβάλλουν στην δημιουργία ανεπιθύμητων οσμών</a:t>
            </a:r>
          </a:p>
          <a:p>
            <a:endParaRPr lang="el-GR" dirty="0"/>
          </a:p>
        </p:txBody>
      </p:sp>
      <p:pic>
        <p:nvPicPr>
          <p:cNvPr id="4" name="Picture 2" descr="Image result for sous vide production"/>
          <p:cNvPicPr>
            <a:picLocks noChangeAspect="1" noChangeArrowheads="1"/>
          </p:cNvPicPr>
          <p:nvPr/>
        </p:nvPicPr>
        <p:blipFill>
          <a:blip r:embed="rId2" cstate="print"/>
          <a:srcRect/>
          <a:stretch>
            <a:fillRect/>
          </a:stretch>
        </p:blipFill>
        <p:spPr bwMode="auto">
          <a:xfrm>
            <a:off x="6156176" y="0"/>
            <a:ext cx="2314353" cy="170080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8964488" cy="1008112"/>
          </a:xfrm>
        </p:spPr>
        <p:txBody>
          <a:bodyPr>
            <a:noAutofit/>
          </a:bodyPr>
          <a:lstStyle/>
          <a:p>
            <a:r>
              <a:rPr lang="el-GR" sz="2400" dirty="0" smtClean="0"/>
              <a:t>Το αναερόβιο περιβάλλον και η συντήρηση στην ψύξη επιτρέπει την ανάπτυξη αναερόβιων ή προαιρετικά αναερόβιων μικροοργανισμών </a:t>
            </a:r>
            <a:endParaRPr lang="el-GR" sz="2400" dirty="0"/>
          </a:p>
        </p:txBody>
      </p:sp>
      <p:graphicFrame>
        <p:nvGraphicFramePr>
          <p:cNvPr id="4" name="3 - Πίνακας"/>
          <p:cNvGraphicFramePr>
            <a:graphicFrameLocks noGrp="1"/>
          </p:cNvGraphicFramePr>
          <p:nvPr/>
        </p:nvGraphicFramePr>
        <p:xfrm>
          <a:off x="251520" y="1772818"/>
          <a:ext cx="8712968" cy="4712560"/>
        </p:xfrm>
        <a:graphic>
          <a:graphicData uri="http://schemas.openxmlformats.org/drawingml/2006/table">
            <a:tbl>
              <a:tblPr firstRow="1" bandRow="1">
                <a:tableStyleId>{5C22544A-7EE6-4342-B048-85BDC9FD1C3A}</a:tableStyleId>
              </a:tblPr>
              <a:tblGrid>
                <a:gridCol w="2304256"/>
                <a:gridCol w="2052228"/>
                <a:gridCol w="2178242"/>
                <a:gridCol w="2178242"/>
              </a:tblGrid>
              <a:tr h="933040">
                <a:tc>
                  <a:txBody>
                    <a:bodyPr/>
                    <a:lstStyle/>
                    <a:p>
                      <a:r>
                        <a:rPr lang="el-GR" dirty="0" smtClean="0"/>
                        <a:t>Μικροοργανισμός</a:t>
                      </a:r>
                      <a:endParaRPr lang="el-GR" dirty="0"/>
                    </a:p>
                  </a:txBody>
                  <a:tcPr/>
                </a:tc>
                <a:tc>
                  <a:txBody>
                    <a:bodyPr/>
                    <a:lstStyle/>
                    <a:p>
                      <a:r>
                        <a:rPr lang="el-GR" dirty="0" smtClean="0"/>
                        <a:t>Ανθεκτικότητα στην παστερίωση</a:t>
                      </a:r>
                      <a:endParaRPr lang="el-GR" dirty="0"/>
                    </a:p>
                  </a:txBody>
                  <a:tcPr/>
                </a:tc>
                <a:tc>
                  <a:txBody>
                    <a:bodyPr/>
                    <a:lstStyle/>
                    <a:p>
                      <a:r>
                        <a:rPr lang="el-GR" dirty="0" smtClean="0"/>
                        <a:t>Ελάχιστη θερμοκρασία</a:t>
                      </a:r>
                      <a:r>
                        <a:rPr lang="el-GR" baseline="0" dirty="0" smtClean="0"/>
                        <a:t> ανάπτυξης </a:t>
                      </a:r>
                      <a:r>
                        <a:rPr lang="en-US" baseline="30000" dirty="0" err="1" smtClean="0"/>
                        <a:t>o</a:t>
                      </a:r>
                      <a:r>
                        <a:rPr lang="en-US" baseline="0" dirty="0" err="1" smtClean="0"/>
                        <a:t>C</a:t>
                      </a:r>
                      <a:endParaRPr lang="el-GR" dirty="0"/>
                    </a:p>
                  </a:txBody>
                  <a:tcPr/>
                </a:tc>
                <a:tc>
                  <a:txBody>
                    <a:bodyPr/>
                    <a:lstStyle/>
                    <a:p>
                      <a:r>
                        <a:rPr lang="el-GR" dirty="0" smtClean="0"/>
                        <a:t>Ελάχιστη</a:t>
                      </a:r>
                      <a:r>
                        <a:rPr lang="el-GR" baseline="0" dirty="0" smtClean="0"/>
                        <a:t> τιμή </a:t>
                      </a:r>
                      <a:r>
                        <a:rPr lang="en-US" baseline="0" dirty="0" smtClean="0"/>
                        <a:t>pH</a:t>
                      </a:r>
                      <a:endParaRPr lang="el-GR" dirty="0"/>
                    </a:p>
                  </a:txBody>
                  <a:tcPr/>
                </a:tc>
              </a:tr>
              <a:tr h="540570">
                <a:tc>
                  <a:txBody>
                    <a:bodyPr/>
                    <a:lstStyle/>
                    <a:p>
                      <a:r>
                        <a:rPr lang="en-US" b="1" i="1" dirty="0" err="1" smtClean="0"/>
                        <a:t>Aeromonas</a:t>
                      </a:r>
                      <a:r>
                        <a:rPr lang="en-US" b="1" i="1" dirty="0" smtClean="0"/>
                        <a:t> </a:t>
                      </a:r>
                      <a:r>
                        <a:rPr lang="en-US" b="1" i="1" dirty="0" err="1" smtClean="0"/>
                        <a:t>hydrophila</a:t>
                      </a:r>
                      <a:endParaRPr lang="en-US" b="1" i="1" dirty="0" smtClean="0"/>
                    </a:p>
                  </a:txBody>
                  <a:tcPr/>
                </a:tc>
                <a:tc>
                  <a:txBody>
                    <a:bodyPr/>
                    <a:lstStyle/>
                    <a:p>
                      <a:r>
                        <a:rPr lang="en-US" dirty="0" smtClean="0"/>
                        <a:t>70</a:t>
                      </a:r>
                      <a:r>
                        <a:rPr lang="en-US" baseline="30000" dirty="0" smtClean="0"/>
                        <a:t>o</a:t>
                      </a:r>
                      <a:r>
                        <a:rPr lang="en-US" dirty="0" smtClean="0"/>
                        <a:t>C </a:t>
                      </a:r>
                      <a:r>
                        <a:rPr lang="el-GR" dirty="0" smtClean="0"/>
                        <a:t>για</a:t>
                      </a:r>
                      <a:r>
                        <a:rPr lang="el-GR" baseline="0" dirty="0" smtClean="0"/>
                        <a:t> 5 </a:t>
                      </a:r>
                      <a:r>
                        <a:rPr lang="en-US" baseline="0" dirty="0" smtClean="0"/>
                        <a:t>sec</a:t>
                      </a:r>
                      <a:endParaRPr lang="el-GR" dirty="0"/>
                    </a:p>
                  </a:txBody>
                  <a:tcPr/>
                </a:tc>
                <a:tc>
                  <a:txBody>
                    <a:bodyPr/>
                    <a:lstStyle/>
                    <a:p>
                      <a:pPr algn="ctr"/>
                      <a:r>
                        <a:rPr lang="en-US" dirty="0" smtClean="0"/>
                        <a:t>0</a:t>
                      </a:r>
                      <a:r>
                        <a:rPr lang="el-GR" dirty="0" smtClean="0"/>
                        <a:t>-4</a:t>
                      </a:r>
                      <a:r>
                        <a:rPr lang="en-US" baseline="30000" dirty="0" err="1" smtClean="0"/>
                        <a:t>o</a:t>
                      </a:r>
                      <a:r>
                        <a:rPr lang="en-US" dirty="0" err="1" smtClean="0"/>
                        <a:t>C</a:t>
                      </a:r>
                      <a:endParaRPr lang="el-GR" dirty="0"/>
                    </a:p>
                  </a:txBody>
                  <a:tcPr/>
                </a:tc>
                <a:tc>
                  <a:txBody>
                    <a:bodyPr/>
                    <a:lstStyle/>
                    <a:p>
                      <a:pPr algn="ctr"/>
                      <a:r>
                        <a:rPr lang="el-GR" dirty="0" smtClean="0"/>
                        <a:t>6</a:t>
                      </a:r>
                      <a:endParaRPr lang="el-GR" dirty="0"/>
                    </a:p>
                  </a:txBody>
                  <a:tcPr/>
                </a:tc>
              </a:tr>
              <a:tr h="540570">
                <a:tc>
                  <a:txBody>
                    <a:bodyPr/>
                    <a:lstStyle/>
                    <a:p>
                      <a:r>
                        <a:rPr lang="en-US" b="1" i="1" dirty="0" err="1" smtClean="0"/>
                        <a:t>Listeria</a:t>
                      </a:r>
                      <a:r>
                        <a:rPr lang="en-US" b="1" i="1" dirty="0" smtClean="0"/>
                        <a:t> </a:t>
                      </a:r>
                      <a:r>
                        <a:rPr lang="en-US" b="1" i="1" dirty="0" err="1" smtClean="0"/>
                        <a:t>monocytogenes</a:t>
                      </a:r>
                      <a:endParaRPr lang="el-G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a:t>
                      </a:r>
                      <a:r>
                        <a:rPr lang="en-US" baseline="30000" dirty="0" smtClean="0"/>
                        <a:t>o</a:t>
                      </a:r>
                      <a:r>
                        <a:rPr lang="en-US" dirty="0" smtClean="0"/>
                        <a:t>C </a:t>
                      </a:r>
                      <a:r>
                        <a:rPr lang="el-GR" dirty="0" smtClean="0"/>
                        <a:t>για</a:t>
                      </a:r>
                      <a:r>
                        <a:rPr lang="el-GR" baseline="0" dirty="0" smtClean="0"/>
                        <a:t> </a:t>
                      </a:r>
                      <a:r>
                        <a:rPr lang="en-US" baseline="0" dirty="0" smtClean="0"/>
                        <a:t>2 min</a:t>
                      </a:r>
                      <a:endParaRPr lang="el-GR" dirty="0" smtClean="0"/>
                    </a:p>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C</a:t>
                      </a:r>
                      <a:endParaRPr lang="el-GR" dirty="0" smtClean="0"/>
                    </a:p>
                    <a:p>
                      <a:pPr algn="ctr"/>
                      <a:endParaRPr lang="el-GR" dirty="0"/>
                    </a:p>
                  </a:txBody>
                  <a:tcPr/>
                </a:tc>
                <a:tc>
                  <a:txBody>
                    <a:bodyPr/>
                    <a:lstStyle/>
                    <a:p>
                      <a:pPr algn="ctr"/>
                      <a:r>
                        <a:rPr lang="el-GR" dirty="0" smtClean="0"/>
                        <a:t>5,6</a:t>
                      </a:r>
                      <a:endParaRPr lang="el-GR" dirty="0"/>
                    </a:p>
                  </a:txBody>
                  <a:tcPr/>
                </a:tc>
              </a:tr>
              <a:tr h="540570">
                <a:tc>
                  <a:txBody>
                    <a:bodyPr/>
                    <a:lstStyle/>
                    <a:p>
                      <a:r>
                        <a:rPr lang="en-US" b="1" i="1" dirty="0" err="1" smtClean="0"/>
                        <a:t>Yersinia</a:t>
                      </a:r>
                      <a:r>
                        <a:rPr lang="en-US" b="1" i="1" dirty="0" smtClean="0"/>
                        <a:t> </a:t>
                      </a:r>
                      <a:r>
                        <a:rPr lang="en-US" b="1" i="1" dirty="0" err="1" smtClean="0"/>
                        <a:t>enterocolitica</a:t>
                      </a:r>
                      <a:endParaRPr lang="el-GR"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66</a:t>
                      </a:r>
                      <a:r>
                        <a:rPr lang="en-US" baseline="30000" dirty="0" smtClean="0"/>
                        <a:t>o</a:t>
                      </a:r>
                      <a:r>
                        <a:rPr lang="en-US" dirty="0" smtClean="0"/>
                        <a:t>C </a:t>
                      </a:r>
                      <a:r>
                        <a:rPr lang="el-GR" dirty="0" smtClean="0"/>
                        <a:t>για</a:t>
                      </a:r>
                      <a:r>
                        <a:rPr lang="el-GR" baseline="0" dirty="0" smtClean="0"/>
                        <a:t> </a:t>
                      </a:r>
                      <a:r>
                        <a:rPr lang="en-US" baseline="0" dirty="0" smtClean="0"/>
                        <a:t>12 min</a:t>
                      </a:r>
                      <a:endParaRPr lang="el-GR" dirty="0" smtClean="0"/>
                    </a:p>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r>
                        <a:rPr lang="en-US" baseline="30000" dirty="0" smtClean="0"/>
                        <a:t>o</a:t>
                      </a:r>
                      <a:r>
                        <a:rPr lang="en-US" dirty="0" smtClean="0"/>
                        <a:t>C</a:t>
                      </a:r>
                      <a:endParaRPr lang="el-GR" dirty="0" smtClean="0"/>
                    </a:p>
                    <a:p>
                      <a:pPr algn="ctr"/>
                      <a:endParaRPr lang="el-GR" dirty="0"/>
                    </a:p>
                  </a:txBody>
                  <a:tcPr/>
                </a:tc>
                <a:tc>
                  <a:txBody>
                    <a:bodyPr/>
                    <a:lstStyle/>
                    <a:p>
                      <a:pPr algn="ctr"/>
                      <a:r>
                        <a:rPr lang="el-GR" dirty="0" smtClean="0"/>
                        <a:t>6</a:t>
                      </a:r>
                      <a:endParaRPr lang="el-GR" dirty="0"/>
                    </a:p>
                  </a:txBody>
                  <a:tcPr/>
                </a:tc>
              </a:tr>
              <a:tr h="540570">
                <a:tc>
                  <a:txBody>
                    <a:bodyPr/>
                    <a:lstStyle/>
                    <a:p>
                      <a:r>
                        <a:rPr lang="en-US" b="1" i="1" dirty="0" smtClean="0"/>
                        <a:t>Clostridium </a:t>
                      </a:r>
                      <a:r>
                        <a:rPr lang="en-US" b="1" i="1" dirty="0" err="1" smtClean="0"/>
                        <a:t>botulinum</a:t>
                      </a:r>
                      <a:endParaRPr lang="en-US" b="1" i="1" dirty="0" smtClean="0"/>
                    </a:p>
                    <a:p>
                      <a:r>
                        <a:rPr lang="el-GR" i="1" dirty="0" smtClean="0"/>
                        <a:t>Βλαστικά</a:t>
                      </a:r>
                      <a:r>
                        <a:rPr lang="el-GR" i="1" baseline="0" dirty="0" smtClean="0"/>
                        <a:t> κύτταρα</a:t>
                      </a:r>
                    </a:p>
                    <a:p>
                      <a:r>
                        <a:rPr lang="el-GR" i="1" baseline="0" dirty="0" smtClean="0"/>
                        <a:t>Σπόρια</a:t>
                      </a:r>
                    </a:p>
                    <a:p>
                      <a:r>
                        <a:rPr lang="el-GR" i="1" baseline="0" dirty="0" smtClean="0"/>
                        <a:t>τοξίνη</a:t>
                      </a:r>
                      <a:endParaRPr lang="en-US" i="1" dirty="0" smtClean="0"/>
                    </a:p>
                    <a:p>
                      <a:endParaRPr lang="el-GR"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8</a:t>
                      </a:r>
                      <a:r>
                        <a:rPr lang="en-US" sz="1600" dirty="0" smtClean="0"/>
                        <a:t>0</a:t>
                      </a:r>
                      <a:r>
                        <a:rPr lang="en-US" sz="1600" baseline="30000" dirty="0" smtClean="0"/>
                        <a:t>o</a:t>
                      </a:r>
                      <a:r>
                        <a:rPr lang="en-US" sz="1600" dirty="0" smtClean="0"/>
                        <a:t>C </a:t>
                      </a:r>
                      <a:r>
                        <a:rPr lang="el-GR" sz="1600" dirty="0" smtClean="0"/>
                        <a:t>για</a:t>
                      </a:r>
                      <a:r>
                        <a:rPr lang="el-GR" sz="1600" baseline="0" dirty="0" smtClean="0"/>
                        <a:t> </a:t>
                      </a:r>
                      <a:r>
                        <a:rPr lang="en-US" sz="1600" baseline="0" dirty="0" smtClean="0"/>
                        <a:t>2</a:t>
                      </a:r>
                      <a:r>
                        <a:rPr lang="el-GR" sz="1600" baseline="0" dirty="0" smtClean="0"/>
                        <a:t>0-30</a:t>
                      </a:r>
                      <a:r>
                        <a:rPr lang="en-US" sz="1600" baseline="0" dirty="0" smtClean="0"/>
                        <a:t> min</a:t>
                      </a:r>
                      <a:endParaRPr lang="el-GR"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8</a:t>
                      </a:r>
                      <a:r>
                        <a:rPr lang="en-US" sz="1600" dirty="0" smtClean="0"/>
                        <a:t>0</a:t>
                      </a:r>
                      <a:r>
                        <a:rPr lang="en-US" sz="1600" baseline="30000" dirty="0" smtClean="0"/>
                        <a:t>o</a:t>
                      </a:r>
                      <a:r>
                        <a:rPr lang="en-US" sz="1600" dirty="0" smtClean="0"/>
                        <a:t>C </a:t>
                      </a:r>
                      <a:r>
                        <a:rPr lang="el-GR" sz="1600" dirty="0" smtClean="0"/>
                        <a:t>για</a:t>
                      </a:r>
                      <a:r>
                        <a:rPr lang="el-GR" sz="1600" baseline="0" dirty="0" smtClean="0"/>
                        <a:t> </a:t>
                      </a:r>
                      <a:r>
                        <a:rPr lang="en-US" sz="1600" baseline="0" dirty="0" smtClean="0"/>
                        <a:t>2</a:t>
                      </a:r>
                      <a:r>
                        <a:rPr lang="el-GR" sz="1600" baseline="0" dirty="0" smtClean="0"/>
                        <a:t>6</a:t>
                      </a:r>
                      <a:r>
                        <a:rPr lang="en-US" sz="1600" baseline="0" dirty="0" smtClean="0"/>
                        <a:t> min</a:t>
                      </a:r>
                      <a:endParaRPr lang="el-GR"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8</a:t>
                      </a:r>
                      <a:r>
                        <a:rPr lang="en-US" sz="1600" dirty="0" smtClean="0"/>
                        <a:t>0</a:t>
                      </a:r>
                      <a:r>
                        <a:rPr lang="en-US" sz="1600" baseline="30000" dirty="0" smtClean="0"/>
                        <a:t>o</a:t>
                      </a:r>
                      <a:r>
                        <a:rPr lang="en-US" sz="1600" dirty="0" smtClean="0"/>
                        <a:t>C </a:t>
                      </a:r>
                      <a:r>
                        <a:rPr lang="el-GR" sz="1600" dirty="0" smtClean="0"/>
                        <a:t>για</a:t>
                      </a:r>
                      <a:r>
                        <a:rPr lang="el-GR" sz="1600" baseline="0" dirty="0" smtClean="0"/>
                        <a:t> 19</a:t>
                      </a:r>
                      <a:r>
                        <a:rPr lang="en-US" sz="1600" baseline="0" dirty="0" smtClean="0"/>
                        <a:t> min</a:t>
                      </a:r>
                      <a:endParaRPr lang="el-GR"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baseline="0" dirty="0" smtClean="0"/>
                        <a:t>3,3</a:t>
                      </a:r>
                      <a:r>
                        <a:rPr lang="en-US" baseline="30000" dirty="0" err="1" smtClean="0"/>
                        <a:t>o</a:t>
                      </a:r>
                      <a:r>
                        <a:rPr lang="en-US" dirty="0" err="1" smtClean="0"/>
                        <a:t>C</a:t>
                      </a:r>
                      <a:endParaRPr lang="el-G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baseline="0" dirty="0" smtClean="0"/>
                        <a:t>3,3</a:t>
                      </a:r>
                      <a:r>
                        <a:rPr lang="en-US" baseline="30000" dirty="0" err="1" smtClean="0"/>
                        <a:t>o</a:t>
                      </a:r>
                      <a:r>
                        <a:rPr lang="en-US" dirty="0" err="1" smtClean="0"/>
                        <a:t>C</a:t>
                      </a:r>
                      <a:endParaRPr lang="el-GR" dirty="0" smtClean="0"/>
                    </a:p>
                    <a:p>
                      <a:pPr algn="ctr"/>
                      <a:endParaRPr lang="el-GR" dirty="0"/>
                    </a:p>
                  </a:txBody>
                  <a:tcPr/>
                </a:tc>
                <a:tc>
                  <a:txBody>
                    <a:bodyPr/>
                    <a:lstStyle/>
                    <a:p>
                      <a:pPr algn="ctr"/>
                      <a:endParaRPr lang="el-GR" dirty="0" smtClean="0"/>
                    </a:p>
                    <a:p>
                      <a:pPr algn="ctr"/>
                      <a:endParaRPr lang="el-GR" dirty="0" smtClean="0"/>
                    </a:p>
                    <a:p>
                      <a:pPr algn="ctr"/>
                      <a:r>
                        <a:rPr lang="el-GR" dirty="0" smtClean="0"/>
                        <a:t>4,6</a:t>
                      </a:r>
                    </a:p>
                    <a:p>
                      <a:pPr algn="ctr"/>
                      <a:r>
                        <a:rPr lang="el-GR" dirty="0" smtClean="0"/>
                        <a:t>4,6</a:t>
                      </a:r>
                      <a:endParaRPr lang="el-GR"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229600" cy="1066800"/>
          </a:xfrm>
        </p:spPr>
        <p:txBody>
          <a:bodyPr/>
          <a:lstStyle/>
          <a:p>
            <a:r>
              <a:rPr lang="en-US" i="1" dirty="0" smtClean="0"/>
              <a:t>Clostridium </a:t>
            </a:r>
            <a:r>
              <a:rPr lang="en-US" i="1" dirty="0" err="1" smtClean="0"/>
              <a:t>botulinum</a:t>
            </a:r>
            <a:endParaRPr lang="el-GR" i="1" dirty="0"/>
          </a:p>
        </p:txBody>
      </p:sp>
      <p:sp>
        <p:nvSpPr>
          <p:cNvPr id="3" name="2 - Θέση περιεχομένου"/>
          <p:cNvSpPr>
            <a:spLocks noGrp="1"/>
          </p:cNvSpPr>
          <p:nvPr>
            <p:ph idx="1"/>
          </p:nvPr>
        </p:nvSpPr>
        <p:spPr>
          <a:xfrm>
            <a:off x="251520" y="1196752"/>
            <a:ext cx="8229600" cy="4325112"/>
          </a:xfrm>
        </p:spPr>
        <p:txBody>
          <a:bodyPr>
            <a:normAutofit fontScale="92500"/>
          </a:bodyPr>
          <a:lstStyle/>
          <a:p>
            <a:r>
              <a:rPr lang="el-GR" dirty="0" smtClean="0"/>
              <a:t>Στην διάρκεια της ψύξης το </a:t>
            </a:r>
            <a:r>
              <a:rPr lang="el-GR" dirty="0" err="1" smtClean="0"/>
              <a:t>προιόν</a:t>
            </a:r>
            <a:r>
              <a:rPr lang="el-GR" dirty="0" smtClean="0"/>
              <a:t> πρέπει να διατηρείται σε θερμοκρασία &lt;=3</a:t>
            </a:r>
            <a:r>
              <a:rPr lang="el-GR" baseline="30000" dirty="0" smtClean="0"/>
              <a:t>ο</a:t>
            </a:r>
            <a:r>
              <a:rPr lang="en-US" dirty="0" smtClean="0"/>
              <a:t>C </a:t>
            </a:r>
            <a:r>
              <a:rPr lang="el-GR" dirty="0" smtClean="0"/>
              <a:t>για την αναστολή της ανάπτυξης του  </a:t>
            </a:r>
            <a:r>
              <a:rPr lang="en-US" i="1" dirty="0" err="1" smtClean="0"/>
              <a:t>C.botulinum</a:t>
            </a:r>
            <a:r>
              <a:rPr lang="en-US" i="1" dirty="0" smtClean="0"/>
              <a:t> </a:t>
            </a:r>
            <a:r>
              <a:rPr lang="el-GR" i="1" dirty="0" smtClean="0"/>
              <a:t>κ</a:t>
            </a:r>
            <a:r>
              <a:rPr lang="el-GR" dirty="0" smtClean="0"/>
              <a:t>αι της παραγωγής τοξίνης</a:t>
            </a:r>
            <a:endParaRPr lang="en-US" dirty="0" smtClean="0"/>
          </a:p>
          <a:p>
            <a:r>
              <a:rPr lang="el-GR" dirty="0" smtClean="0"/>
              <a:t>Πχ. αν ένα χαμηλής οξύτητας τρόφιμο φέρει 1 σπόριο/</a:t>
            </a:r>
            <a:r>
              <a:rPr lang="en-US" dirty="0" smtClean="0"/>
              <a:t>g </a:t>
            </a:r>
            <a:r>
              <a:rPr lang="el-GR" dirty="0" smtClean="0"/>
              <a:t>και συντηρείται σε θερμοκρασία 3-5</a:t>
            </a:r>
            <a:r>
              <a:rPr lang="el-GR" baseline="30000" dirty="0" smtClean="0"/>
              <a:t>ο</a:t>
            </a:r>
            <a:r>
              <a:rPr lang="en-US" dirty="0" smtClean="0"/>
              <a:t>C</a:t>
            </a:r>
            <a:r>
              <a:rPr lang="el-GR" dirty="0" smtClean="0"/>
              <a:t> τότε </a:t>
            </a:r>
            <a:r>
              <a:rPr lang="en-US" dirty="0" smtClean="0"/>
              <a:t> </a:t>
            </a:r>
            <a:r>
              <a:rPr lang="el-GR" dirty="0" smtClean="0"/>
              <a:t>είναι ασφαλές για 21 ημέρες</a:t>
            </a:r>
          </a:p>
          <a:p>
            <a:r>
              <a:rPr lang="el-GR" dirty="0" smtClean="0"/>
              <a:t>Αν υπάρχουν και άλλοι </a:t>
            </a:r>
            <a:r>
              <a:rPr lang="el-GR" dirty="0" err="1" smtClean="0"/>
              <a:t>παρεμποδιστές</a:t>
            </a:r>
            <a:r>
              <a:rPr lang="el-GR" dirty="0" smtClean="0"/>
              <a:t> (μικροβιακής ανάπτυξης) όπως </a:t>
            </a:r>
            <a:r>
              <a:rPr lang="en-US" dirty="0" smtClean="0"/>
              <a:t>aw&lt;0,93, pH&lt;4,6 </a:t>
            </a:r>
            <a:r>
              <a:rPr lang="el-GR" dirty="0" smtClean="0"/>
              <a:t>τότε το τρόφιμο είναι ασφαλές σε υψηλότερες θερμοκρασίες</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772816"/>
            <a:ext cx="8229600" cy="4325112"/>
          </a:xfrm>
        </p:spPr>
        <p:txBody>
          <a:bodyPr>
            <a:normAutofit fontScale="92500" lnSpcReduction="10000"/>
          </a:bodyPr>
          <a:lstStyle/>
          <a:p>
            <a:r>
              <a:rPr lang="el-GR" dirty="0" smtClean="0"/>
              <a:t>Αν γίνει ανεπαρκής θερμική επεξεργασία</a:t>
            </a:r>
          </a:p>
          <a:p>
            <a:r>
              <a:rPr lang="el-GR" dirty="0" smtClean="0"/>
              <a:t>Και το </a:t>
            </a:r>
            <a:r>
              <a:rPr lang="el-GR" dirty="0" err="1" smtClean="0"/>
              <a:t>προιόν</a:t>
            </a:r>
            <a:r>
              <a:rPr lang="el-GR" dirty="0" smtClean="0"/>
              <a:t> έχει </a:t>
            </a:r>
            <a:r>
              <a:rPr lang="en-US" dirty="0" smtClean="0"/>
              <a:t>pH 6-7</a:t>
            </a:r>
          </a:p>
          <a:p>
            <a:r>
              <a:rPr lang="el-GR" dirty="0" smtClean="0"/>
              <a:t>Και διατηρηθεί σε </a:t>
            </a:r>
            <a:r>
              <a:rPr lang="el-GR" dirty="0" err="1" smtClean="0"/>
              <a:t>θερμ</a:t>
            </a:r>
            <a:r>
              <a:rPr lang="el-GR" dirty="0" smtClean="0"/>
              <a:t>. 10-15</a:t>
            </a:r>
            <a:r>
              <a:rPr lang="el-GR" baseline="30000" dirty="0" smtClean="0"/>
              <a:t>ο</a:t>
            </a:r>
            <a:r>
              <a:rPr lang="en-US" dirty="0" smtClean="0"/>
              <a:t>C</a:t>
            </a:r>
          </a:p>
          <a:p>
            <a:r>
              <a:rPr lang="el-GR" dirty="0" smtClean="0"/>
              <a:t>Τότε μπορεί να αναπτυχθούν και άλλοι παθογόνοι μικροοργανισμοί</a:t>
            </a:r>
          </a:p>
          <a:p>
            <a:pPr lvl="1"/>
            <a:r>
              <a:rPr lang="el-GR" dirty="0" err="1" smtClean="0"/>
              <a:t>Εντεροπαθογόνα</a:t>
            </a:r>
            <a:r>
              <a:rPr lang="el-GR" dirty="0" smtClean="0"/>
              <a:t> στελέχη </a:t>
            </a:r>
            <a:r>
              <a:rPr lang="en-US" i="1" dirty="0" err="1" smtClean="0"/>
              <a:t>E.coli</a:t>
            </a:r>
            <a:r>
              <a:rPr lang="en-US" dirty="0" smtClean="0"/>
              <a:t> </a:t>
            </a:r>
            <a:r>
              <a:rPr lang="el-GR" dirty="0" smtClean="0"/>
              <a:t>και </a:t>
            </a:r>
            <a:r>
              <a:rPr lang="en-US" i="1" dirty="0" err="1" smtClean="0"/>
              <a:t>E.coli</a:t>
            </a:r>
            <a:r>
              <a:rPr lang="en-US" dirty="0" smtClean="0"/>
              <a:t> O157:H7</a:t>
            </a:r>
          </a:p>
          <a:p>
            <a:pPr lvl="1"/>
            <a:r>
              <a:rPr lang="en-US" i="1" dirty="0" smtClean="0"/>
              <a:t>Salmonella</a:t>
            </a:r>
          </a:p>
          <a:p>
            <a:pPr lvl="1"/>
            <a:r>
              <a:rPr lang="en-US" i="1" dirty="0" smtClean="0"/>
              <a:t>Staphylococcus </a:t>
            </a:r>
            <a:r>
              <a:rPr lang="en-US" i="1" dirty="0" err="1" smtClean="0"/>
              <a:t>aureus</a:t>
            </a:r>
            <a:endParaRPr lang="en-US" i="1" dirty="0" smtClean="0"/>
          </a:p>
          <a:p>
            <a:pPr lvl="1"/>
            <a:r>
              <a:rPr lang="en-US" i="1" dirty="0" smtClean="0"/>
              <a:t>Bacillus cereus</a:t>
            </a:r>
          </a:p>
          <a:p>
            <a:pPr lvl="1"/>
            <a:r>
              <a:rPr lang="en-US" i="1" dirty="0" smtClean="0"/>
              <a:t>Clostridium </a:t>
            </a:r>
            <a:r>
              <a:rPr lang="en-US" i="1" dirty="0" err="1" smtClean="0"/>
              <a:t>perfringens</a:t>
            </a:r>
            <a:endParaRPr lang="en-US" i="1" dirty="0" smtClean="0"/>
          </a:p>
          <a:p>
            <a:pPr lvl="1"/>
            <a:r>
              <a:rPr lang="en-US" i="1" dirty="0" err="1" smtClean="0"/>
              <a:t>Vibrio</a:t>
            </a:r>
            <a:r>
              <a:rPr lang="en-US" i="1" dirty="0" smtClean="0"/>
              <a:t> </a:t>
            </a:r>
            <a:r>
              <a:rPr lang="en-US" i="1" dirty="0" err="1" smtClean="0"/>
              <a:t>parahaemolyticus</a:t>
            </a:r>
            <a:endParaRPr lang="el-GR" i="1" dirty="0"/>
          </a:p>
        </p:txBody>
      </p:sp>
      <p:sp>
        <p:nvSpPr>
          <p:cNvPr id="5" name="4 - Τίτλος"/>
          <p:cNvSpPr>
            <a:spLocks noGrp="1"/>
          </p:cNvSpPr>
          <p:nvPr>
            <p:ph type="title"/>
          </p:nvPr>
        </p:nvSpPr>
        <p:spPr/>
        <p:txBody>
          <a:bodyPr/>
          <a:lstStyle/>
          <a:p>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916832"/>
            <a:ext cx="8229600" cy="4325112"/>
          </a:xfrm>
        </p:spPr>
        <p:txBody>
          <a:bodyPr/>
          <a:lstStyle/>
          <a:p>
            <a:r>
              <a:rPr lang="el-GR" dirty="0" smtClean="0"/>
              <a:t>Πρέπει κατά την παστερίωση να </a:t>
            </a:r>
          </a:p>
          <a:p>
            <a:pPr lvl="1"/>
            <a:r>
              <a:rPr lang="el-GR" dirty="0" smtClean="0"/>
              <a:t>Καταστρέφονται όλες οι βλαστικές μορφές μικροοργανισμών</a:t>
            </a:r>
          </a:p>
          <a:p>
            <a:pPr lvl="1"/>
            <a:r>
              <a:rPr lang="el-GR" dirty="0" smtClean="0"/>
              <a:t>Μειώνονται τα σπόρια των </a:t>
            </a:r>
            <a:r>
              <a:rPr lang="el-GR" dirty="0" err="1" smtClean="0"/>
              <a:t>ψυχρότροφων</a:t>
            </a:r>
            <a:r>
              <a:rPr lang="el-GR" dirty="0" smtClean="0"/>
              <a:t> </a:t>
            </a:r>
            <a:r>
              <a:rPr lang="el-GR" dirty="0" err="1" smtClean="0"/>
              <a:t>κλωστριδίων</a:t>
            </a:r>
            <a:r>
              <a:rPr lang="el-GR" dirty="0" smtClean="0"/>
              <a:t> κατά 6 λογαρίθμους</a:t>
            </a:r>
            <a:endParaRPr lang="el-GR" dirty="0"/>
          </a:p>
        </p:txBody>
      </p:sp>
      <p:sp>
        <p:nvSpPr>
          <p:cNvPr id="4" name="1 - Τίτλος"/>
          <p:cNvSpPr>
            <a:spLocks noGrp="1"/>
          </p:cNvSpPr>
          <p:nvPr>
            <p:ph type="title"/>
          </p:nvPr>
        </p:nvSpPr>
        <p:spPr>
          <a:xfrm>
            <a:off x="251520" y="548680"/>
            <a:ext cx="8229600" cy="1066800"/>
          </a:xfrm>
        </p:spPr>
        <p:txBody>
          <a:bodyPr>
            <a:normAutofit fontScale="90000"/>
          </a:bodyPr>
          <a:lstStyle/>
          <a:p>
            <a:r>
              <a:rPr lang="el-GR" dirty="0" smtClean="0"/>
              <a:t>Στην βιομηχανική παραγωγή των υπό κενό συσκευασμένων τροφίμων</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229600" cy="1066800"/>
          </a:xfrm>
        </p:spPr>
        <p:txBody>
          <a:bodyPr/>
          <a:lstStyle/>
          <a:p>
            <a:r>
              <a:rPr lang="el-GR" dirty="0" smtClean="0"/>
              <a:t>Η αλλοίωση των λαχανικών</a:t>
            </a:r>
            <a:endParaRPr lang="el-GR" dirty="0"/>
          </a:p>
        </p:txBody>
      </p:sp>
      <p:sp>
        <p:nvSpPr>
          <p:cNvPr id="3" name="2 - Θέση περιεχομένου"/>
          <p:cNvSpPr>
            <a:spLocks noGrp="1"/>
          </p:cNvSpPr>
          <p:nvPr>
            <p:ph idx="1"/>
          </p:nvPr>
        </p:nvSpPr>
        <p:spPr>
          <a:xfrm>
            <a:off x="251520" y="1484784"/>
            <a:ext cx="3888432" cy="4536504"/>
          </a:xfrm>
        </p:spPr>
        <p:txBody>
          <a:bodyPr/>
          <a:lstStyle/>
          <a:p>
            <a:r>
              <a:rPr lang="el-GR" dirty="0" smtClean="0"/>
              <a:t>οφείλεται κυρίως</a:t>
            </a:r>
          </a:p>
          <a:p>
            <a:pPr lvl="1"/>
            <a:r>
              <a:rPr lang="el-GR" dirty="0" smtClean="0"/>
              <a:t> σε φυτικά παθογόνα βακτήρια,</a:t>
            </a:r>
          </a:p>
          <a:p>
            <a:pPr lvl="1"/>
            <a:r>
              <a:rPr lang="el-GR" dirty="0" smtClean="0"/>
              <a:t> καιροσκοπικούς μικροοργανισμούς που βρίσκονται σε ρωγμές, «χτυπήματα», </a:t>
            </a:r>
          </a:p>
          <a:p>
            <a:pPr lvl="1"/>
            <a:r>
              <a:rPr lang="el-GR" dirty="0" smtClean="0"/>
              <a:t>σε καταστροφές του καρπού από έντομα. </a:t>
            </a:r>
          </a:p>
          <a:p>
            <a:endParaRPr lang="el-GR" dirty="0"/>
          </a:p>
        </p:txBody>
      </p:sp>
      <p:sp>
        <p:nvSpPr>
          <p:cNvPr id="46082" name="AutoShape 2" descr="Image result for spoilage of vegetab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6084" name="Picture 4" descr="Image result for spoilage of vegetables"/>
          <p:cNvPicPr>
            <a:picLocks noChangeAspect="1" noChangeArrowheads="1"/>
          </p:cNvPicPr>
          <p:nvPr/>
        </p:nvPicPr>
        <p:blipFill>
          <a:blip r:embed="rId2" cstate="print"/>
          <a:srcRect/>
          <a:stretch>
            <a:fillRect/>
          </a:stretch>
        </p:blipFill>
        <p:spPr bwMode="auto">
          <a:xfrm>
            <a:off x="4313886" y="1340768"/>
            <a:ext cx="4830114" cy="36263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04664"/>
            <a:ext cx="8507288" cy="1805136"/>
          </a:xfrm>
        </p:spPr>
        <p:txBody>
          <a:bodyPr>
            <a:normAutofit fontScale="90000"/>
          </a:bodyPr>
          <a:lstStyle/>
          <a:p>
            <a:r>
              <a:rPr lang="el-GR" dirty="0" smtClean="0"/>
              <a:t>Τα </a:t>
            </a:r>
            <a:r>
              <a:rPr lang="el-GR" u="sng" dirty="0" smtClean="0"/>
              <a:t>βακτήρια</a:t>
            </a:r>
            <a:r>
              <a:rPr lang="el-GR" dirty="0" smtClean="0"/>
              <a:t> είναι οι κύριοι υπεύθυνοι μικροοργανισμοί για τις αλλοιώσεις των λαχανικών.</a:t>
            </a:r>
            <a:endParaRPr lang="el-GR" dirty="0"/>
          </a:p>
        </p:txBody>
      </p:sp>
      <p:sp>
        <p:nvSpPr>
          <p:cNvPr id="3" name="2 - Θέση περιεχομένου"/>
          <p:cNvSpPr>
            <a:spLocks noGrp="1"/>
          </p:cNvSpPr>
          <p:nvPr>
            <p:ph idx="1"/>
          </p:nvPr>
        </p:nvSpPr>
        <p:spPr/>
        <p:txBody>
          <a:bodyPr>
            <a:normAutofit/>
          </a:bodyPr>
          <a:lstStyle/>
          <a:p>
            <a:r>
              <a:rPr lang="el-GR" dirty="0" smtClean="0"/>
              <a:t>Η υψηλή περιεκτικότητα των λαχανικών, σε </a:t>
            </a:r>
            <a:r>
              <a:rPr lang="el-GR" b="1" dirty="0" smtClean="0"/>
              <a:t>νερό</a:t>
            </a:r>
            <a:r>
              <a:rPr lang="el-GR" dirty="0" smtClean="0"/>
              <a:t>, ευνοεί την ανάπτυξη </a:t>
            </a:r>
            <a:r>
              <a:rPr lang="el-GR" dirty="0" err="1" smtClean="0"/>
              <a:t>αλλοιωγόνων</a:t>
            </a:r>
            <a:r>
              <a:rPr lang="el-GR" dirty="0" smtClean="0"/>
              <a:t> βακτηρίων</a:t>
            </a:r>
          </a:p>
          <a:p>
            <a:r>
              <a:rPr lang="el-GR" dirty="0" smtClean="0"/>
              <a:t>η χαμηλή περιεκτικότητα τους σε υδατάνθρακες και λίπος, αποτελεί ένδειξη πως το νερό αυτό είναι σε διαθέσιμη μορφή </a:t>
            </a:r>
          </a:p>
          <a:p>
            <a:r>
              <a:rPr lang="el-GR" dirty="0" smtClean="0"/>
              <a:t>Τα λαχανικά έχουν </a:t>
            </a:r>
            <a:r>
              <a:rPr lang="el-GR" u="sng" dirty="0" smtClean="0"/>
              <a:t>υψηλότερες τιμές </a:t>
            </a:r>
            <a:r>
              <a:rPr lang="en-US" u="sng" dirty="0" smtClean="0"/>
              <a:t>pH</a:t>
            </a:r>
            <a:r>
              <a:rPr lang="el-GR" u="sng" dirty="0" smtClean="0"/>
              <a:t> </a:t>
            </a:r>
            <a:r>
              <a:rPr lang="el-GR" dirty="0" smtClean="0"/>
              <a:t>από τα φρούτα και είναι πιο επιρρεπή στις αλλοιώσεις από βακτήρια.</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971600" y="332656"/>
          <a:ext cx="6408710" cy="6499501"/>
        </p:xfrm>
        <a:graphic>
          <a:graphicData uri="http://schemas.openxmlformats.org/drawingml/2006/table">
            <a:tbl>
              <a:tblPr/>
              <a:tblGrid>
                <a:gridCol w="2104774"/>
                <a:gridCol w="1035480"/>
                <a:gridCol w="1880770"/>
                <a:gridCol w="1387686"/>
              </a:tblGrid>
              <a:tr h="147684">
                <a:tc gridSpan="4">
                  <a:txBody>
                    <a:bodyPr/>
                    <a:lstStyle/>
                    <a:p>
                      <a:pPr algn="ctr">
                        <a:spcAft>
                          <a:spcPts val="0"/>
                        </a:spcAft>
                      </a:pPr>
                      <a:r>
                        <a:rPr lang="el-GR" sz="1800" b="1" dirty="0" smtClean="0">
                          <a:latin typeface="Times New Roman"/>
                          <a:ea typeface="Times New Roman"/>
                          <a:cs typeface="Times New Roman"/>
                        </a:rPr>
                        <a:t>ΤΙΜΕΣ</a:t>
                      </a:r>
                      <a:r>
                        <a:rPr lang="el-GR" sz="1800" b="1" baseline="0" dirty="0" smtClean="0">
                          <a:latin typeface="Times New Roman"/>
                          <a:ea typeface="Times New Roman"/>
                          <a:cs typeface="Times New Roman"/>
                        </a:rPr>
                        <a:t> </a:t>
                      </a:r>
                      <a:r>
                        <a:rPr lang="en-US" sz="1800" b="1" baseline="0" dirty="0" smtClean="0">
                          <a:latin typeface="Times New Roman"/>
                          <a:ea typeface="Times New Roman"/>
                          <a:cs typeface="Times New Roman"/>
                        </a:rPr>
                        <a:t>pH </a:t>
                      </a:r>
                      <a:r>
                        <a:rPr lang="el-GR" sz="1800" b="1" baseline="0" dirty="0" smtClean="0">
                          <a:latin typeface="Times New Roman"/>
                          <a:ea typeface="Times New Roman"/>
                          <a:cs typeface="Times New Roman"/>
                        </a:rPr>
                        <a:t>ΣΕ </a:t>
                      </a:r>
                      <a:r>
                        <a:rPr lang="en-GB" sz="1800" b="1" dirty="0" smtClean="0">
                          <a:latin typeface="Times New Roman"/>
                          <a:ea typeface="Times New Roman"/>
                          <a:cs typeface="Times New Roman"/>
                        </a:rPr>
                        <a:t>ΛΑΧΑΝΙΚΑ</a:t>
                      </a:r>
                      <a:endParaRPr lang="el-GR" sz="18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147684">
                <a:tc gridSpan="2">
                  <a:txBody>
                    <a:bodyPr/>
                    <a:lstStyle/>
                    <a:p>
                      <a:pPr algn="ctr">
                        <a:spcAft>
                          <a:spcPts val="0"/>
                        </a:spcAft>
                      </a:pPr>
                      <a:r>
                        <a:rPr lang="el-GR" sz="700" b="1" dirty="0">
                          <a:latin typeface="Times New Roman"/>
                          <a:ea typeface="Times New Roman"/>
                          <a:cs typeface="Times New Roman"/>
                        </a:rPr>
                        <a:t>                                               </a:t>
                      </a:r>
                      <a:r>
                        <a:rPr lang="en-GB" sz="1200" b="1" dirty="0">
                          <a:latin typeface="Times New Roman"/>
                          <a:ea typeface="Times New Roman"/>
                          <a:cs typeface="Times New Roman"/>
                        </a:rPr>
                        <a:t>pH</a:t>
                      </a:r>
                      <a:endParaRPr lang="el-GR" sz="12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c gridSpan="2">
                  <a:txBody>
                    <a:bodyPr/>
                    <a:lstStyle/>
                    <a:p>
                      <a:pPr algn="ctr">
                        <a:spcAft>
                          <a:spcPts val="0"/>
                        </a:spcAft>
                      </a:pPr>
                      <a:r>
                        <a:rPr lang="el-GR" sz="1200" b="1" dirty="0">
                          <a:latin typeface="Times New Roman"/>
                          <a:ea typeface="Times New Roman"/>
                          <a:cs typeface="Times New Roman"/>
                        </a:rPr>
                        <a:t>                                          </a:t>
                      </a:r>
                      <a:r>
                        <a:rPr lang="en-GB" sz="1200" b="1" dirty="0">
                          <a:latin typeface="Times New Roman"/>
                          <a:ea typeface="Times New Roman"/>
                          <a:cs typeface="Times New Roman"/>
                        </a:rPr>
                        <a:t>pH</a:t>
                      </a:r>
                      <a:endParaRPr lang="el-GR" sz="12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l-GR"/>
                    </a:p>
                  </a:txBody>
                  <a:tcPr/>
                </a:tc>
              </a:tr>
              <a:tr h="147684">
                <a:tc>
                  <a:txBody>
                    <a:bodyPr/>
                    <a:lstStyle/>
                    <a:p>
                      <a:pPr algn="ctr">
                        <a:spcAft>
                          <a:spcPts val="0"/>
                        </a:spcAft>
                      </a:pPr>
                      <a:r>
                        <a:rPr lang="en-GB" sz="1100" dirty="0" err="1">
                          <a:latin typeface="Times New Roman"/>
                          <a:ea typeface="Times New Roman"/>
                          <a:cs typeface="Times New Roman"/>
                        </a:rPr>
                        <a:t>Αγκινάρες</a:t>
                      </a:r>
                      <a:r>
                        <a:rPr lang="en-GB" sz="1100" dirty="0">
                          <a:latin typeface="Times New Roman"/>
                          <a:ea typeface="Times New Roman"/>
                          <a:cs typeface="Times New Roman"/>
                        </a:rPr>
                        <a:t> </a:t>
                      </a:r>
                      <a:r>
                        <a:rPr lang="en-GB" sz="1100" dirty="0" err="1">
                          <a:latin typeface="Times New Roman"/>
                          <a:ea typeface="Times New Roman"/>
                          <a:cs typeface="Times New Roman"/>
                        </a:rPr>
                        <a:t>φρέσκες</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5,6</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Μπάμιες μαγειρεμένες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5,5 - 6,4</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381">
                <a:tc>
                  <a:txBody>
                    <a:bodyPr/>
                    <a:lstStyle/>
                    <a:p>
                      <a:pPr algn="ctr">
                        <a:spcAft>
                          <a:spcPts val="0"/>
                        </a:spcAft>
                      </a:pPr>
                      <a:r>
                        <a:rPr lang="en-GB" sz="1100" dirty="0" err="1">
                          <a:latin typeface="Times New Roman"/>
                          <a:ea typeface="Times New Roman"/>
                          <a:cs typeface="Times New Roman"/>
                        </a:rPr>
                        <a:t>Αγκινάρες</a:t>
                      </a:r>
                      <a:r>
                        <a:rPr lang="en-GB" sz="1100" dirty="0">
                          <a:latin typeface="Times New Roman"/>
                          <a:ea typeface="Times New Roman"/>
                          <a:cs typeface="Times New Roman"/>
                        </a:rPr>
                        <a:t> </a:t>
                      </a:r>
                      <a:r>
                        <a:rPr lang="en-GB" sz="1100" dirty="0" err="1">
                          <a:latin typeface="Times New Roman"/>
                          <a:ea typeface="Times New Roman"/>
                          <a:cs typeface="Times New Roman"/>
                        </a:rPr>
                        <a:t>κονσέρβα</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5,7 – 6</a:t>
                      </a:r>
                      <a:r>
                        <a:rPr lang="en-US" sz="1100">
                          <a:latin typeface="Times New Roman"/>
                          <a:ea typeface="Times New Roman"/>
                          <a:cs typeface="Times New Roman"/>
                        </a:rPr>
                        <a:t>.0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Μπιζέλια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5,7 - 6,0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dirty="0" err="1">
                          <a:latin typeface="Times New Roman"/>
                          <a:ea typeface="Times New Roman"/>
                          <a:cs typeface="Times New Roman"/>
                        </a:rPr>
                        <a:t>Αγγουράκια</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5,1 - 5,7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Μπιζέλια αποξηραμένα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6,5 - 6,8</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dirty="0" err="1">
                          <a:latin typeface="Times New Roman"/>
                          <a:ea typeface="Times New Roman"/>
                          <a:cs typeface="Times New Roman"/>
                        </a:rPr>
                        <a:t>Αγγουράκια</a:t>
                      </a:r>
                      <a:r>
                        <a:rPr lang="en-GB" sz="1100" dirty="0">
                          <a:latin typeface="Times New Roman"/>
                          <a:ea typeface="Times New Roman"/>
                          <a:cs typeface="Times New Roman"/>
                        </a:rPr>
                        <a:t> </a:t>
                      </a:r>
                      <a:r>
                        <a:rPr lang="en-GB" sz="1100" dirty="0" err="1">
                          <a:latin typeface="Times New Roman"/>
                          <a:ea typeface="Times New Roman"/>
                          <a:cs typeface="Times New Roman"/>
                        </a:rPr>
                        <a:t>τουρσί</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3,2 - 3,5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Μπιζέλια κατεψυγμένα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6,4 - 6,7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Γλυκοπατάτες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5,3 - 5,6</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Μπιζέλια φρέσκα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5,8 - 7,0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Γογγύλια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5,2 - 5,5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Νεροκολοκύθα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4,8 - 5,2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Δαύκος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Ντομάτες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3,5 - 4,7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Ελιές πράσινες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3,6 - 3,8</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Ντομάτες ολόκληρες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4,2 - 4,9</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Ελιές ώριμες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6,0 - 6,5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Ντομάτα χυμός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4,1 - 4,2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Καλαμπόκι γλυκό</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7,3</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Ντομάτα πάστα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3,5 - 4,7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Καλαμπόκι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err="1">
                          <a:latin typeface="Times New Roman"/>
                          <a:ea typeface="Times New Roman"/>
                          <a:cs typeface="Times New Roman"/>
                        </a:rPr>
                        <a:t>Παντζάρια</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4,9 - 5,6</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Καλαμπόκι φρέσκο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6,0 - 7,5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Παντζάρια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4,9</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Καρότα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4,9 - 5,2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Πατάτες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6,1</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Καρότα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5,18 - 5,22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Πιπεριά</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5,15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70">
                <a:tc>
                  <a:txBody>
                    <a:bodyPr/>
                    <a:lstStyle/>
                    <a:p>
                      <a:pPr algn="ctr">
                        <a:spcAft>
                          <a:spcPts val="0"/>
                        </a:spcAft>
                      </a:pPr>
                      <a:r>
                        <a:rPr lang="en-GB" sz="1100">
                          <a:latin typeface="Times New Roman"/>
                          <a:ea typeface="Times New Roman"/>
                          <a:cs typeface="Times New Roman"/>
                        </a:rPr>
                        <a:t>Καρότο χυμός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6,4</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err="1">
                          <a:latin typeface="Times New Roman"/>
                          <a:ea typeface="Times New Roman"/>
                          <a:cs typeface="Times New Roman"/>
                        </a:rPr>
                        <a:t>Πολέντα</a:t>
                      </a:r>
                      <a:r>
                        <a:rPr lang="en-GB" sz="1100" dirty="0">
                          <a:latin typeface="Times New Roman"/>
                          <a:ea typeface="Times New Roman"/>
                          <a:cs typeface="Times New Roman"/>
                        </a:rPr>
                        <a:t> </a:t>
                      </a:r>
                      <a:r>
                        <a:rPr lang="en-GB" sz="1100" dirty="0" err="1">
                          <a:latin typeface="Times New Roman"/>
                          <a:ea typeface="Times New Roman"/>
                          <a:cs typeface="Times New Roman"/>
                        </a:rPr>
                        <a:t>μαγειρεμένη</a:t>
                      </a:r>
                      <a:r>
                        <a:rPr lang="en-GB" sz="1100" dirty="0">
                          <a:latin typeface="Times New Roman"/>
                          <a:ea typeface="Times New Roman"/>
                          <a:cs typeface="Times New Roman"/>
                        </a:rPr>
                        <a:t> (</a:t>
                      </a:r>
                      <a:r>
                        <a:rPr lang="en-GB" sz="1100" dirty="0" err="1">
                          <a:latin typeface="Times New Roman"/>
                          <a:ea typeface="Times New Roman"/>
                          <a:cs typeface="Times New Roman"/>
                        </a:rPr>
                        <a:t>χυλός</a:t>
                      </a:r>
                      <a:r>
                        <a:rPr lang="en-GB" sz="1100" dirty="0">
                          <a:latin typeface="Times New Roman"/>
                          <a:ea typeface="Times New Roman"/>
                          <a:cs typeface="Times New Roman"/>
                        </a:rPr>
                        <a:t> </a:t>
                      </a:r>
                      <a:r>
                        <a:rPr lang="en-GB" sz="1100" dirty="0" err="1">
                          <a:latin typeface="Times New Roman"/>
                          <a:ea typeface="Times New Roman"/>
                          <a:cs typeface="Times New Roman"/>
                        </a:rPr>
                        <a:t>αρασιτάλευρου</a:t>
                      </a:r>
                      <a:r>
                        <a:rPr lang="en-GB" sz="1100" dirty="0">
                          <a:latin typeface="Times New Roman"/>
                          <a:ea typeface="Times New Roman"/>
                          <a:cs typeface="Times New Roman"/>
                        </a:rPr>
                        <a:t>)</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70">
                <a:tc>
                  <a:txBody>
                    <a:bodyPr/>
                    <a:lstStyle/>
                    <a:p>
                      <a:pPr algn="ctr">
                        <a:spcAft>
                          <a:spcPts val="0"/>
                        </a:spcAft>
                      </a:pPr>
                      <a:r>
                        <a:rPr lang="en-GB" sz="1100">
                          <a:latin typeface="Times New Roman"/>
                          <a:ea typeface="Times New Roman"/>
                          <a:cs typeface="Times New Roman"/>
                        </a:rPr>
                        <a:t>Κολοκύθα κίτρινη μαγειρεμένη</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5,8 - 6,0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err="1">
                          <a:latin typeface="Times New Roman"/>
                          <a:ea typeface="Times New Roman"/>
                          <a:cs typeface="Times New Roman"/>
                        </a:rPr>
                        <a:t>Πράσα</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5,5 - 6,0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70">
                <a:tc>
                  <a:txBody>
                    <a:bodyPr/>
                    <a:lstStyle/>
                    <a:p>
                      <a:pPr algn="ctr">
                        <a:spcAft>
                          <a:spcPts val="0"/>
                        </a:spcAft>
                      </a:pPr>
                      <a:r>
                        <a:rPr lang="en-GB" sz="1100">
                          <a:latin typeface="Times New Roman"/>
                          <a:ea typeface="Times New Roman"/>
                          <a:cs typeface="Times New Roman"/>
                        </a:rPr>
                        <a:t>Κολοκύθα λευκή μαγειρεμένη</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5,5 - 5,7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err="1">
                          <a:latin typeface="Times New Roman"/>
                          <a:ea typeface="Times New Roman"/>
                          <a:cs typeface="Times New Roman"/>
                        </a:rPr>
                        <a:t>Πρασουλίδα</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Κολοκυθάκια μαγειρεμένα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5,8 - 6,1</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Ραβέντι</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3,1 - 3,4</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Κουνουπίδι</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5,6</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Ραπανάκια κόκκινα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5,8 - 6,5</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Κρεμμύδι κόκκινο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5,3 - 5,8</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Ραπανάκια λευκά</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5,5 - 5,7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Κρεμμύδι λευκό</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5,4 - 5,8</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Ρύζι άγριο (μαγειρεμένο)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6,0 - 6,4</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70">
                <a:tc>
                  <a:txBody>
                    <a:bodyPr/>
                    <a:lstStyle/>
                    <a:p>
                      <a:pPr algn="ctr">
                        <a:spcAft>
                          <a:spcPts val="0"/>
                        </a:spcAft>
                      </a:pPr>
                      <a:r>
                        <a:rPr lang="en-GB" sz="1100">
                          <a:latin typeface="Times New Roman"/>
                          <a:ea typeface="Times New Roman"/>
                          <a:cs typeface="Times New Roman"/>
                        </a:rPr>
                        <a:t>Λάπαθο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Ρύζι καστανό (μαγειρεμένο)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6,2 - 6,7</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31">
                <a:tc>
                  <a:txBody>
                    <a:bodyPr/>
                    <a:lstStyle/>
                    <a:p>
                      <a:pPr algn="ctr">
                        <a:spcAft>
                          <a:spcPts val="0"/>
                        </a:spcAft>
                      </a:pPr>
                      <a:r>
                        <a:rPr lang="en-GB" sz="1100">
                          <a:latin typeface="Times New Roman"/>
                          <a:ea typeface="Times New Roman"/>
                          <a:cs typeface="Times New Roman"/>
                        </a:rPr>
                        <a:t>Λαχανάκια Βρυξελλών</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6,0-6,3</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Ρύζι λευκό (μαγειρεμένο)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6,0 - 6,7</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Λάχανο κατσαρό (λαχανίδα)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Σέλινο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5,7 - 6,0</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Λάχανο κόκκινο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5,4 - 6,0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Σπανάκι μαγειρεμένο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6,6 - 7,2</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Λάχανο λευκό</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Σπαράγγια κονσέρβα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5,2 - 5,3</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Λάχανο πράσινο</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5,4 - 6,9</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Φακές μαγειρεμένες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6,3 - 6,8</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Λάχανο τουρσί</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3,4 - 3,6</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Φασολάκια φρέσκα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4,6</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Μαϊδανό</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5,7 - 6,0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Φασόλες</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6,5</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Μανιτάρια μαγειρεμένα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6,2</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Φασόλια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5,7 - 6,2</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Μαρούλι</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5,8 - 6,0</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Φασόλια μαυρομάτικα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latin typeface="Times New Roman"/>
                          <a:ea typeface="Times New Roman"/>
                          <a:cs typeface="Times New Roman"/>
                        </a:rPr>
                        <a:t>5,4 - 6</a:t>
                      </a:r>
                      <a:endParaRPr lang="el-GR"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84">
                <a:tc>
                  <a:txBody>
                    <a:bodyPr/>
                    <a:lstStyle/>
                    <a:p>
                      <a:pPr algn="ctr">
                        <a:spcAft>
                          <a:spcPts val="0"/>
                        </a:spcAft>
                      </a:pPr>
                      <a:r>
                        <a:rPr lang="en-GB" sz="1100">
                          <a:latin typeface="Times New Roman"/>
                          <a:ea typeface="Times New Roman"/>
                          <a:cs typeface="Times New Roman"/>
                        </a:rPr>
                        <a:t>Μελιτζάνα</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latin typeface="Times New Roman"/>
                          <a:ea typeface="Times New Roman"/>
                          <a:cs typeface="Times New Roman"/>
                        </a:rPr>
                        <a:t>4,5 - 5,3</a:t>
                      </a:r>
                      <a:endParaRPr lang="el-GR" sz="110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GB" sz="1100" dirty="0">
                        <a:latin typeface="Times New Roman"/>
                        <a:ea typeface="Times New Roman"/>
                        <a:cs typeface="Times New Roman"/>
                      </a:endParaRPr>
                    </a:p>
                  </a:txBody>
                  <a:tcPr marL="40105" marR="4010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1159</TotalTime>
  <Words>3763</Words>
  <Application>Microsoft Office PowerPoint</Application>
  <PresentationFormat>Προβολή στην οθόνη (4:3)</PresentationFormat>
  <Paragraphs>612</Paragraphs>
  <Slides>66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Αστικό</vt:lpstr>
      <vt:lpstr>Ενότητα 4β: Μικροβιακές αλλοιώσεις τροφίμων φυτικής προέλευσης</vt:lpstr>
      <vt:lpstr>Τα φρούτα και τα λαχανικά και τα προϊόντα τους:</vt:lpstr>
      <vt:lpstr>Η μικροβιακή επιμόλυνση των φυτικών προϊόντων</vt:lpstr>
      <vt:lpstr>Η μικροβιακή επιμόλυνση ευνοείται από</vt:lpstr>
      <vt:lpstr>Μικροβιακές αλλοιώσεις λαχανικών</vt:lpstr>
      <vt:lpstr>Τα βακτήρια που εμπλέκονται σε αλλοιώσεις των λαχανικών:</vt:lpstr>
      <vt:lpstr>Η αλλοίωση των λαχανικών</vt:lpstr>
      <vt:lpstr>Τα βακτήρια είναι οι κύριοι υπεύθυνοι μικροοργανισμοί για τις αλλοιώσεις των λαχανικών.</vt:lpstr>
      <vt:lpstr>Παρουσίαση του PowerPoint</vt:lpstr>
      <vt:lpstr>παθογόνοι μικροοργανισμοί σε λαχανικά:</vt:lpstr>
      <vt:lpstr>2. ΦΡΟΥΤΑ Μικροβιολογικές αλλοιώσεις φρούτων και προϊόντων τους</vt:lpstr>
      <vt:lpstr>Παρουσίαση του PowerPoint</vt:lpstr>
      <vt:lpstr>Παρουσίαση του PowerPoint</vt:lpstr>
      <vt:lpstr>Παρουσίαση του PowerPoint</vt:lpstr>
      <vt:lpstr>Παραδείγματα εμφάνιση μούχλας σε φρούτα</vt:lpstr>
      <vt:lpstr>Παρουσίαση του PowerPoint</vt:lpstr>
      <vt:lpstr>Πως μπορεί ν’ αποφευχθεί το μούχλιασμα:</vt:lpstr>
      <vt:lpstr>Παθογόνοι μικροοργανισμοί ενδιαφέροντος</vt:lpstr>
      <vt:lpstr>Φρούτα: παρουσία παθογόνων</vt:lpstr>
      <vt:lpstr>Παρουσίαση του PowerPoint</vt:lpstr>
      <vt:lpstr>Επιπτώσεις της επεξεργασίας</vt:lpstr>
      <vt:lpstr>Παραδοσιακές μέθοδοι επεξεργασίας, όπως: </vt:lpstr>
      <vt:lpstr>Επιδημίες που οφείλονται σε κατανάλωση φρέσκων λαχανικών ΗΠΑ, 1973–2012</vt:lpstr>
      <vt:lpstr>Παρουσίαση του PowerPoint</vt:lpstr>
      <vt:lpstr>Παρουσίαση του PowerPoint</vt:lpstr>
      <vt:lpstr>Η μεγαλύτερη πρόσφατη επιδημία στην Ευρώπη</vt:lpstr>
      <vt:lpstr>3. Χυμοί Φρούτων</vt:lpstr>
      <vt:lpstr>Χυμοί φρούτων:</vt:lpstr>
      <vt:lpstr>Παρουσίαση του PowerPoint</vt:lpstr>
      <vt:lpstr>4. Αεριούχα αναψυκτικά</vt:lpstr>
      <vt:lpstr>5. Ξηροί καρποί</vt:lpstr>
      <vt:lpstr>Μυκοτοξίνες σε ξηρούς καρπούς </vt:lpstr>
      <vt:lpstr>6.Καρυκεύματα</vt:lpstr>
      <vt:lpstr>Τα καρυκεύματα παράγουν αντιμικροβιακές ενώσεις που αναστέλλουν την ανάπτυξη βακτηρίων, ζυμών και μυκήτων</vt:lpstr>
      <vt:lpstr>7. Ζάχαρη</vt:lpstr>
      <vt:lpstr>8. Κακάο και σοκολάτα</vt:lpstr>
      <vt:lpstr>9.Γλυκίσματα</vt:lpstr>
      <vt:lpstr>10. Μαγιονέζα</vt:lpstr>
      <vt:lpstr>11.Προμαγειρεμένα τρόφιμα σε συνθήκες ψύξης</vt:lpstr>
      <vt:lpstr>Ψυχρότροφοι παθογόνοι μικροοργανισμοί που μπορεί να επιμολύνουν το τρόφιμο μετά την θερμική επεξεργασία </vt:lpstr>
      <vt:lpstr>Σε συνθήκες κατάψυξης</vt:lpstr>
      <vt:lpstr>12. ΔΗΜΗΤΡΙΑΚΑ ΚΑΙ ΠΡΟΪΟΝΤΑ ΤΟΥΣ  </vt:lpstr>
      <vt:lpstr>Παρουσίαση του PowerPoint</vt:lpstr>
      <vt:lpstr>Μικροβιακές αλλοιώσεις </vt:lpstr>
      <vt:lpstr>Μικροβιακή χλωρίδα</vt:lpstr>
      <vt:lpstr>Παρουσίαση του PowerPoint</vt:lpstr>
      <vt:lpstr>Σε συνθήκες υγρασίας:</vt:lpstr>
      <vt:lpstr>Παρουσίαση του PowerPoint</vt:lpstr>
      <vt:lpstr>Κοινοί μύκητες που αναπτύσσονται σε συνθήκες αποθήκευσης δημητριακών</vt:lpstr>
      <vt:lpstr>Αλλοιώσεις προιόντων δημητριακών</vt:lpstr>
      <vt:lpstr>Νωπή ζύμη</vt:lpstr>
      <vt:lpstr>Ρύζι</vt:lpstr>
      <vt:lpstr>Ψωμί</vt:lpstr>
      <vt:lpstr>Ropy bread</vt:lpstr>
      <vt:lpstr>Κέικ</vt:lpstr>
      <vt:lpstr>Παθογόνοι μικροοργανισμοί ενδιαφέροντος </vt:lpstr>
      <vt:lpstr>Επιπτώσεις επεξεργασίας</vt:lpstr>
      <vt:lpstr>Παρουσίαση του PowerPoint</vt:lpstr>
      <vt:lpstr>Οι λόγοι που δικαιολογούν την μεγάλη διάρκεια συντήρησης των θερμικά επεξεργασμένων δημητριακών προϊόντων  είναι οι εξής: </vt:lpstr>
      <vt:lpstr>Παρουσίαση του PowerPoint</vt:lpstr>
      <vt:lpstr>13. Tρόφιμα συσκευασμένα υπό κενό (sous-vide)</vt:lpstr>
      <vt:lpstr>πλεονεκτήματα</vt:lpstr>
      <vt:lpstr>Το αναερόβιο περιβάλλον και η συντήρηση στην ψύξη επιτρέπει την ανάπτυξη αναερόβιων ή προαιρετικά αναερόβιων μικροοργανισμών </vt:lpstr>
      <vt:lpstr>Clostridium botulinum</vt:lpstr>
      <vt:lpstr>Παρουσίαση του PowerPoint</vt:lpstr>
      <vt:lpstr>Στην βιομηχανική παραγωγή των υπό κενό συσκευασμένων τροφίμων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Ειδικών Τροφίμων</dc:title>
  <dc:creator>AsusUser</dc:creator>
  <cp:lastModifiedBy>user</cp:lastModifiedBy>
  <cp:revision>19</cp:revision>
  <dcterms:created xsi:type="dcterms:W3CDTF">2017-11-21T18:27:18Z</dcterms:created>
  <dcterms:modified xsi:type="dcterms:W3CDTF">2018-11-08T15:02:25Z</dcterms:modified>
</cp:coreProperties>
</file>