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56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67127-10A8-4A79-AE0A-B6D1FABF2B12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B86F9-519D-4FAA-9FF2-DF9572F00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0507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09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D8CD-53BE-4409-BE5E-2FD1AB1B7CE1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498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F7D9-EC37-40E6-8D5B-D37F13C67AB8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403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80F-C874-4CA9-B307-E206361CFAFD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831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9517-8964-42D7-B0B4-E839EC6ECEB5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187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46CF-DA93-4240-8195-7B9713CF7C07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036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785A-3C28-4C2C-8569-988A09F50723}" type="datetime1">
              <a:rPr lang="el-GR" smtClean="0"/>
              <a:t>15/12/2020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899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A35-C6CF-4CCE-A197-7F82725681DE}" type="datetime1">
              <a:rPr lang="el-GR" smtClean="0"/>
              <a:t>15/12/2020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128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6869-E15F-4C0E-86FD-1DE21B2249E9}" type="datetime1">
              <a:rPr lang="el-GR" smtClean="0"/>
              <a:t>15/12/2020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904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4F0-9BDF-4E99-97AC-E8D81CFDC06B}" type="datetime1">
              <a:rPr lang="el-GR" smtClean="0"/>
              <a:t>15/12/2020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306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8FD8-128B-4994-9D75-F202B294F277}" type="datetime1">
              <a:rPr lang="el-GR" smtClean="0"/>
              <a:t>15/12/2020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152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E562-2CB8-40A6-A6C7-88FD7201AFF7}" type="datetime1">
              <a:rPr lang="el-GR" smtClean="0"/>
              <a:t>15/12/2020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92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5323D-6451-4258-AD9E-C87F1A17DCB2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7E01C-1385-4907-A44C-062F2FEFD4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582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18560" y="2060190"/>
            <a:ext cx="68397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ΒΕΛΤΙΩΣΗ  ΒΑΘΜΟΥ  ΑΠΟΔΟΣΗΣ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09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959" y="755942"/>
            <a:ext cx="7462909" cy="27641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090" y="518810"/>
            <a:ext cx="4610425" cy="10278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6788" y="1850301"/>
            <a:ext cx="4336727" cy="946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4961" y="3159994"/>
            <a:ext cx="3468554" cy="9787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132581" y="3418536"/>
            <a:ext cx="4282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=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1097" y="4413113"/>
            <a:ext cx="1107205" cy="9181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2581" y="4549082"/>
            <a:ext cx="591363" cy="646232"/>
          </a:xfrm>
          <a:prstGeom prst="rect">
            <a:avLst/>
          </a:prstGeom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032127" y="6131667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601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2457" y="1187927"/>
            <a:ext cx="2115667" cy="474201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42" y="265577"/>
            <a:ext cx="3701671" cy="340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52323" y="850255"/>
                <a:ext cx="4523232" cy="453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 smtClean="0"/>
                  <a:t>μείωση του βαθμού απόδοσης</a:t>
                </a:r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1" i="1" smtClean="0">
                            <a:latin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el-GR" sz="2400" b="1" i="1" smtClean="0">
                            <a:latin typeface="Cambria Math" panose="02040503050406030204" pitchFamily="18" charset="0"/>
                          </a:rPr>
                          <m:t>𝜤</m:t>
                        </m:r>
                      </m:sub>
                    </m:sSub>
                  </m:oMath>
                </a14:m>
                <a:r>
                  <a:rPr lang="el-GR" i="1" dirty="0" smtClean="0"/>
                  <a:t> </a:t>
                </a:r>
                <a:endParaRPr lang="el-GR" i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323" y="850255"/>
                <a:ext cx="4523232" cy="453137"/>
              </a:xfrm>
              <a:prstGeom prst="rect">
                <a:avLst/>
              </a:prstGeom>
              <a:blipFill rotWithShape="0">
                <a:blip r:embed="rId4"/>
                <a:stretch>
                  <a:fillRect l="-1213" b="-18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148124" y="2495705"/>
                <a:ext cx="2544351" cy="730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/>
                  <a:t>αύξηση του </a:t>
                </a:r>
              </a:p>
              <a:p>
                <a:r>
                  <a:rPr lang="el-GR" b="1" dirty="0" smtClean="0"/>
                  <a:t>βαθμού </a:t>
                </a:r>
                <a:r>
                  <a:rPr lang="el-GR" b="1" dirty="0"/>
                  <a:t>απόδοσης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1" i="0">
                            <a:latin typeface="Cambria Math" panose="02040503050406030204" pitchFamily="18" charset="0"/>
                          </a:rPr>
                          <m:t>𝛈</m:t>
                        </m:r>
                      </m:e>
                      <m:sub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𝚰𝚰</m:t>
                        </m:r>
                        <m:r>
                          <a:rPr lang="el-GR" sz="2400" b="1" i="0">
                            <a:latin typeface="Cambria Math" panose="02040503050406030204" pitchFamily="18" charset="0"/>
                          </a:rPr>
                          <m:t>𝚰</m:t>
                        </m:r>
                      </m:sub>
                    </m:sSub>
                  </m:oMath>
                </a14:m>
                <a:r>
                  <a:rPr lang="el-GR" dirty="0"/>
                  <a:t>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124" y="2495705"/>
                <a:ext cx="2544351" cy="730136"/>
              </a:xfrm>
              <a:prstGeom prst="rect">
                <a:avLst/>
              </a:prstGeom>
              <a:blipFill rotWithShape="0">
                <a:blip r:embed="rId5"/>
                <a:stretch>
                  <a:fillRect l="-2158" t="-4167" b="-11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022294" y="1869022"/>
                <a:ext cx="208435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2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2200">
                              <a:latin typeface="Cambria Math" panose="02040503050406030204" pitchFamily="18" charset="0"/>
                            </a:rPr>
                            <m:t>Ι</m:t>
                          </m:r>
                          <m:r>
                            <m:rPr>
                              <m:sty m:val="p"/>
                            </m:rPr>
                            <a:rPr lang="el-GR" sz="2200" b="0" i="0" smtClean="0">
                              <a:latin typeface="Cambria Math" panose="02040503050406030204" pitchFamily="18" charset="0"/>
                            </a:rPr>
                            <m:t>Ι</m:t>
                          </m:r>
                        </m:sub>
                      </m:sSub>
                      <m:r>
                        <a:rPr lang="el-GR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200" b="0" i="0" smtClean="0">
                          <a:latin typeface="Cambria Math" panose="02040503050406030204" pitchFamily="18" charset="0"/>
                        </a:rPr>
                        <m:t>σταθερός</m:t>
                      </m:r>
                    </m:oMath>
                  </m:oMathPara>
                </a14:m>
                <a:endParaRPr lang="el-GR" sz="2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294" y="1869022"/>
                <a:ext cx="2084352" cy="430887"/>
              </a:xfrm>
              <a:prstGeom prst="rect">
                <a:avLst/>
              </a:prstGeom>
              <a:blipFill rotWithShape="0">
                <a:blip r:embed="rId6"/>
                <a:stretch>
                  <a:fillRect b="-185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6106646" y="1114735"/>
            <a:ext cx="0" cy="1560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1"/>
          </p:cNvCxnSpPr>
          <p:nvPr/>
        </p:nvCxnSpPr>
        <p:spPr>
          <a:xfrm flipV="1">
            <a:off x="6167184" y="1076824"/>
            <a:ext cx="1585139" cy="562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67184" y="1946696"/>
            <a:ext cx="572672" cy="594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521952" y="3353924"/>
            <a:ext cx="2670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προθέρμανση </a:t>
            </a:r>
            <a:endParaRPr lang="el-GR" dirty="0" smtClean="0"/>
          </a:p>
          <a:p>
            <a:r>
              <a:rPr lang="el-GR" dirty="0" smtClean="0"/>
              <a:t>του </a:t>
            </a:r>
            <a:r>
              <a:rPr lang="el-GR" dirty="0"/>
              <a:t>νερού τροφοδοσίας </a:t>
            </a:r>
            <a:endParaRPr lang="el-GR" dirty="0" smtClean="0"/>
          </a:p>
          <a:p>
            <a:r>
              <a:rPr lang="el-GR" dirty="0" smtClean="0"/>
              <a:t>του </a:t>
            </a:r>
            <a:r>
              <a:rPr lang="el-GR" dirty="0"/>
              <a:t>λέβητα.  </a:t>
            </a:r>
          </a:p>
          <a:p>
            <a:r>
              <a:rPr lang="el-GR" dirty="0"/>
              <a:t> 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1040036" y="1034921"/>
            <a:ext cx="4692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11107091" y="1034921"/>
            <a:ext cx="402157" cy="2131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546516" y="3335074"/>
            <a:ext cx="23406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546516" y="3335074"/>
            <a:ext cx="0" cy="931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546516" y="4266703"/>
            <a:ext cx="23406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887200" y="3335074"/>
            <a:ext cx="0" cy="931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669774" y="4319575"/>
            <a:ext cx="16648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μείωση </a:t>
            </a:r>
            <a:r>
              <a:rPr lang="el-GR" dirty="0" smtClean="0"/>
              <a:t>της </a:t>
            </a:r>
          </a:p>
          <a:p>
            <a:r>
              <a:rPr lang="el-GR" dirty="0" smtClean="0"/>
              <a:t>πίεσης </a:t>
            </a:r>
          </a:p>
          <a:p>
            <a:r>
              <a:rPr lang="el-GR" dirty="0" smtClean="0"/>
              <a:t>συμπυκνώσεως</a:t>
            </a:r>
            <a:endParaRPr lang="el-GR" dirty="0"/>
          </a:p>
        </p:txBody>
      </p:sp>
      <p:sp>
        <p:nvSpPr>
          <p:cNvPr id="38" name="Rectangle 37"/>
          <p:cNvSpPr/>
          <p:nvPr/>
        </p:nvSpPr>
        <p:spPr>
          <a:xfrm>
            <a:off x="4650722" y="4249736"/>
            <a:ext cx="17084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αύξηση της </a:t>
            </a:r>
            <a:endParaRPr lang="el-GR" dirty="0" smtClean="0"/>
          </a:p>
          <a:p>
            <a:r>
              <a:rPr lang="el-GR" dirty="0" smtClean="0"/>
              <a:t>θερμοκρασίας </a:t>
            </a:r>
          </a:p>
          <a:p>
            <a:r>
              <a:rPr lang="el-GR" dirty="0" smtClean="0"/>
              <a:t>υπερθέρμανσης</a:t>
            </a:r>
            <a:endParaRPr lang="el-GR" dirty="0"/>
          </a:p>
        </p:txBody>
      </p:sp>
      <p:sp>
        <p:nvSpPr>
          <p:cNvPr id="39" name="Rectangle 38"/>
          <p:cNvSpPr/>
          <p:nvPr/>
        </p:nvSpPr>
        <p:spPr>
          <a:xfrm>
            <a:off x="6549910" y="4220556"/>
            <a:ext cx="18391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αύξηση της </a:t>
            </a:r>
            <a:endParaRPr lang="el-GR" dirty="0" smtClean="0"/>
          </a:p>
          <a:p>
            <a:r>
              <a:rPr lang="el-GR" dirty="0" smtClean="0"/>
              <a:t>πίεσης </a:t>
            </a:r>
          </a:p>
          <a:p>
            <a:r>
              <a:rPr lang="el-GR" dirty="0" smtClean="0"/>
              <a:t>υπερθέρμανσης </a:t>
            </a:r>
            <a:endParaRPr lang="el-GR" dirty="0"/>
          </a:p>
          <a:p>
            <a:r>
              <a:rPr lang="el-GR" dirty="0"/>
              <a:t> 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253752" y="3189705"/>
            <a:ext cx="2317224" cy="36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281988" y="3243104"/>
            <a:ext cx="3203269" cy="1086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205000" y="3274208"/>
            <a:ext cx="1710225" cy="1052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841981" y="3335074"/>
            <a:ext cx="422921" cy="837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724613" y="5173066"/>
            <a:ext cx="1634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Down Arrow 52"/>
          <p:cNvSpPr/>
          <p:nvPr/>
        </p:nvSpPr>
        <p:spPr>
          <a:xfrm>
            <a:off x="5252483" y="5257407"/>
            <a:ext cx="504894" cy="388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5" name="Rectangle 54"/>
          <p:cNvSpPr/>
          <p:nvPr/>
        </p:nvSpPr>
        <p:spPr>
          <a:xfrm>
            <a:off x="4544191" y="5720451"/>
            <a:ext cx="2426208" cy="547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6" name="TextBox 55"/>
          <p:cNvSpPr txBox="1"/>
          <p:nvPr/>
        </p:nvSpPr>
        <p:spPr>
          <a:xfrm>
            <a:off x="4639218" y="5806738"/>
            <a:ext cx="2426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FF00"/>
                </a:solidFill>
              </a:rPr>
              <a:t>ΑΝΑΘΕΡΜΑΝΣΗ</a:t>
            </a:r>
            <a:endParaRPr lang="el-GR" sz="2400" b="1" i="1" dirty="0">
              <a:solidFill>
                <a:srgbClr val="FFFF00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0460736" y="4352544"/>
            <a:ext cx="487680" cy="402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Rectangle 61"/>
          <p:cNvSpPr/>
          <p:nvPr/>
        </p:nvSpPr>
        <p:spPr>
          <a:xfrm>
            <a:off x="8796948" y="4962371"/>
            <a:ext cx="3280752" cy="1334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TextBox 62"/>
          <p:cNvSpPr txBox="1"/>
          <p:nvPr/>
        </p:nvSpPr>
        <p:spPr>
          <a:xfrm>
            <a:off x="8864637" y="5061652"/>
            <a:ext cx="3327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rgbClr val="FFFF00"/>
                </a:solidFill>
              </a:rPr>
              <a:t>ΑΝΑΓΕΝΝΗΣΗ </a:t>
            </a:r>
            <a:endParaRPr lang="el-GR" sz="2000" b="1" i="1" dirty="0" smtClean="0">
              <a:solidFill>
                <a:srgbClr val="FFFF00"/>
              </a:solidFill>
            </a:endParaRPr>
          </a:p>
          <a:p>
            <a:r>
              <a:rPr lang="el-GR" sz="2000" b="1" i="1" dirty="0" smtClean="0">
                <a:solidFill>
                  <a:srgbClr val="FFFF00"/>
                </a:solidFill>
              </a:rPr>
              <a:t>ή </a:t>
            </a:r>
            <a:r>
              <a:rPr lang="el-GR" sz="2000" b="1" i="1" dirty="0" smtClean="0">
                <a:solidFill>
                  <a:srgbClr val="FFFF00"/>
                </a:solidFill>
              </a:rPr>
              <a:t>ΑΠΟΜΑΣΤΕΥΣΗ </a:t>
            </a:r>
            <a:endParaRPr lang="el-GR" sz="2000" b="1" i="1" dirty="0" smtClean="0">
              <a:solidFill>
                <a:srgbClr val="FFFF00"/>
              </a:solidFill>
            </a:endParaRPr>
          </a:p>
          <a:p>
            <a:r>
              <a:rPr lang="el-GR" sz="2000" b="1" i="1" dirty="0" smtClean="0">
                <a:solidFill>
                  <a:srgbClr val="FFFF00"/>
                </a:solidFill>
              </a:rPr>
              <a:t>ή μικρότερη ΠΡΟΘΕΡΜΑΝΣΗ</a:t>
            </a:r>
            <a:endParaRPr lang="el-GR" sz="2000" b="1" i="1" dirty="0">
              <a:solidFill>
                <a:srgbClr val="FFFF00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8610600" y="2495705"/>
            <a:ext cx="0" cy="2529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1652067" y="6449934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fld id="{20B7E01C-1385-4907-A44C-062F2FEFD401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299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648" y="224135"/>
            <a:ext cx="7729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l-GR" sz="16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ΣΥΝΘΗΚΕΣ </a:t>
            </a:r>
            <a:r>
              <a:rPr lang="el-GR" sz="1600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6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ΠΟΥ ΕΠΗΡΕΑΖΟΥΝ </a:t>
            </a:r>
            <a:endParaRPr lang="el-GR" sz="1600" b="1" i="1" u="sng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sz="1600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ΤΟΝ </a:t>
            </a:r>
            <a:r>
              <a:rPr lang="el-GR" sz="16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ΒΑΘΜΟ ΑΠΟΔΟΣΗΣ ΤΟΥ ΚΥΚΛΟΥ </a:t>
            </a:r>
            <a:r>
              <a:rPr lang="en-US" sz="1600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HIRN (</a:t>
            </a:r>
            <a:r>
              <a:rPr lang="el-GR" sz="1600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κύκλος </a:t>
            </a:r>
            <a:r>
              <a:rPr lang="en-US" sz="1600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RANKINE</a:t>
            </a:r>
            <a:r>
              <a:rPr lang="el-GR" sz="1600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με υπερθέρμανση)</a:t>
            </a:r>
            <a:endParaRPr lang="el-GR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69800" y="1157282"/>
                <a:ext cx="315387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1′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1′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800" y="1157282"/>
                <a:ext cx="3153877" cy="5866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16368" y="1316451"/>
            <a:ext cx="2493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Α)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Ιδανικές μεταβολές 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231648" y="2118085"/>
            <a:ext cx="2878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Β)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  Πραγματικές μεταβολές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69800" y="2019691"/>
                <a:ext cx="3272498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5′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1′′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1′′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800" y="2019691"/>
                <a:ext cx="3272498" cy="5866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31648" y="3092427"/>
                <a:ext cx="3460691" cy="6771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𝜃𝜀𝜌𝜇</m:t>
                              </m:r>
                            </m:sub>
                          </m:s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𝐶𝐴𝑅𝑁𝑂𝑇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𝜀𝜆𝛼𝜒𝜄𝜎𝜏𝜂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latin typeface="Cambria Math" panose="02040503050406030204" pitchFamily="18" charset="0"/>
                                </a:rPr>
                                <m:t>μεγιστη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48" y="3092427"/>
                <a:ext cx="3460691" cy="67717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57008" y="4346029"/>
                <a:ext cx="2637517" cy="687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08" y="4346029"/>
                <a:ext cx="2637517" cy="68717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131" y="2882101"/>
            <a:ext cx="4028880" cy="29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184097" y="645181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2</a:t>
            </a:fld>
            <a:endParaRPr lang="el-GR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57011" y="2541336"/>
            <a:ext cx="3420317" cy="335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81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518" y="949464"/>
            <a:ext cx="4446282" cy="324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722" y="719171"/>
            <a:ext cx="3773876" cy="7682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22" y="1815876"/>
            <a:ext cx="3680294" cy="6834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8374" y="2884278"/>
                <a:ext cx="2637517" cy="687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374" y="2884278"/>
                <a:ext cx="2637517" cy="68717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931024" y="388338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/>
          </a:p>
          <a:p>
            <a:r>
              <a:rPr lang="el-GR" b="1" dirty="0"/>
              <a:t>   Ι. </a:t>
            </a:r>
            <a:r>
              <a:rPr lang="el-GR" b="1" dirty="0" smtClean="0"/>
              <a:t>  </a:t>
            </a:r>
            <a:r>
              <a:rPr lang="el-GR" dirty="0" smtClean="0"/>
              <a:t>με </a:t>
            </a:r>
            <a:r>
              <a:rPr lang="el-GR" dirty="0"/>
              <a:t>την αύξηση της θερμοκρασίας     </a:t>
            </a:r>
          </a:p>
          <a:p>
            <a:endParaRPr lang="el-GR" dirty="0"/>
          </a:p>
          <a:p>
            <a:r>
              <a:rPr lang="el-GR" dirty="0"/>
              <a:t> </a:t>
            </a:r>
            <a:r>
              <a:rPr lang="el-GR" b="1" u="sng" dirty="0"/>
              <a:t>ΙΙ.</a:t>
            </a:r>
            <a:r>
              <a:rPr lang="el-GR" b="1" dirty="0"/>
              <a:t> </a:t>
            </a:r>
            <a:r>
              <a:rPr lang="el-GR" b="1" dirty="0" smtClean="0"/>
              <a:t>   </a:t>
            </a:r>
            <a:r>
              <a:rPr lang="el-GR" dirty="0" smtClean="0"/>
              <a:t>με </a:t>
            </a:r>
            <a:r>
              <a:rPr lang="el-GR" dirty="0"/>
              <a:t>τη μείωση της ελάχιστης θερμοκρασίας   </a:t>
            </a:r>
          </a:p>
          <a:p>
            <a:endParaRPr lang="el-GR" dirty="0"/>
          </a:p>
          <a:p>
            <a:r>
              <a:rPr lang="el-GR" b="1" u="sng" dirty="0"/>
              <a:t>ΙΙΙ.</a:t>
            </a:r>
            <a:r>
              <a:rPr lang="el-GR" dirty="0"/>
              <a:t> </a:t>
            </a:r>
            <a:r>
              <a:rPr lang="el-GR" dirty="0" smtClean="0"/>
              <a:t>   με </a:t>
            </a:r>
            <a:r>
              <a:rPr lang="el-GR" dirty="0"/>
              <a:t>τα δύο ταυτόχρονα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0016" y="4106841"/>
            <a:ext cx="751142" cy="47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51158" y="4700979"/>
            <a:ext cx="776621" cy="483232"/>
          </a:xfrm>
          <a:prstGeom prst="rect">
            <a:avLst/>
          </a:prstGeom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197705" y="626158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3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>
            <a:off x="1146048" y="3571454"/>
            <a:ext cx="3929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own Arrow 18"/>
          <p:cNvSpPr/>
          <p:nvPr/>
        </p:nvSpPr>
        <p:spPr>
          <a:xfrm>
            <a:off x="2906660" y="3657600"/>
            <a:ext cx="385180" cy="2257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1" name="Straight Connector 20"/>
          <p:cNvCxnSpPr/>
          <p:nvPr/>
        </p:nvCxnSpPr>
        <p:spPr>
          <a:xfrm>
            <a:off x="768096" y="4106841"/>
            <a:ext cx="5547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68096" y="5637713"/>
            <a:ext cx="5547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315456" y="4106841"/>
            <a:ext cx="0" cy="1530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68096" y="4106841"/>
            <a:ext cx="0" cy="1530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13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04800" y="591506"/>
            <a:ext cx="89367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/>
              <a:t>Εξετάζονται οι παραπάνω περιπτώσεις : </a:t>
            </a:r>
            <a:endParaRPr lang="el-GR" b="1" u="sng" dirty="0" smtClean="0"/>
          </a:p>
          <a:p>
            <a:endParaRPr lang="el-GR" b="1" u="sng" dirty="0"/>
          </a:p>
          <a:p>
            <a:r>
              <a:rPr lang="el-GR" dirty="0"/>
              <a:t>  </a:t>
            </a:r>
          </a:p>
          <a:p>
            <a:r>
              <a:rPr lang="el-GR" b="1" u="sng" dirty="0"/>
              <a:t>Ι. </a:t>
            </a:r>
            <a:r>
              <a:rPr lang="el-GR" dirty="0"/>
              <a:t>  Η αύξηση της θερμοκρασίας   </a:t>
            </a:r>
            <a:r>
              <a:rPr lang="en-US" dirty="0" smtClean="0"/>
              <a:t>       </a:t>
            </a:r>
            <a:r>
              <a:rPr lang="el-GR" dirty="0" smtClean="0"/>
              <a:t> </a:t>
            </a:r>
            <a:r>
              <a:rPr lang="en-US" dirty="0" smtClean="0"/>
              <a:t>                  </a:t>
            </a:r>
            <a:r>
              <a:rPr lang="el-GR" dirty="0" smtClean="0"/>
              <a:t>μπορεί </a:t>
            </a:r>
            <a:r>
              <a:rPr lang="el-GR" dirty="0"/>
              <a:t>να επιτευχθεί με δύο τρόπους </a:t>
            </a:r>
            <a:r>
              <a:rPr lang="el-GR" dirty="0" smtClean="0"/>
              <a:t>: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 </a:t>
            </a:r>
            <a:endParaRPr lang="el-GR" dirty="0"/>
          </a:p>
          <a:p>
            <a:r>
              <a:rPr lang="el-GR" dirty="0"/>
              <a:t>     </a:t>
            </a:r>
            <a:r>
              <a:rPr lang="el-GR" b="1" u="sng" dirty="0"/>
              <a:t>Ι.Α.</a:t>
            </a:r>
            <a:r>
              <a:rPr lang="el-GR" dirty="0"/>
              <a:t> με την αύξηση της πίεσης στο λέβητα  (μέγιστη πίεση </a:t>
            </a:r>
            <a:r>
              <a:rPr lang="el-GR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l-GR" dirty="0"/>
          </a:p>
          <a:p>
            <a:r>
              <a:rPr lang="el-GR" b="1" dirty="0"/>
              <a:t>     </a:t>
            </a:r>
            <a:r>
              <a:rPr lang="el-GR" b="1" u="sng" dirty="0"/>
              <a:t>Ι.Β</a:t>
            </a:r>
            <a:r>
              <a:rPr lang="el-GR" b="1" dirty="0"/>
              <a:t>. </a:t>
            </a:r>
            <a:r>
              <a:rPr lang="el-GR" dirty="0"/>
              <a:t>με την αύξηση της θερμοκρασίας υπερθέρμανσης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3418182" y="1317314"/>
                <a:ext cx="1354986" cy="494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𝜇𝜀𝜎𝜂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82" y="1317314"/>
                <a:ext cx="1354986" cy="494559"/>
              </a:xfrm>
              <a:prstGeom prst="rect">
                <a:avLst/>
              </a:prstGeom>
              <a:blipFill rotWithShape="0">
                <a:blip r:embed="rId2"/>
                <a:stretch>
                  <a:fillRect l="-901" b="-1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176113" y="2215275"/>
                <a:ext cx="1564146" cy="494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𝜇𝜀</m:t>
                          </m:r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𝛾𝜄𝜎𝜏𝜂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113" y="2215275"/>
                <a:ext cx="1564146" cy="494559"/>
              </a:xfrm>
              <a:prstGeom prst="rect">
                <a:avLst/>
              </a:prstGeom>
              <a:blipFill rotWithShape="0">
                <a:blip r:embed="rId3"/>
                <a:stretch>
                  <a:fillRect l="-389" b="-97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663152" y="2959269"/>
                <a:ext cx="2077107" cy="494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𝜐𝜋𝜀𝜌𝜃</m:t>
                          </m:r>
                        </m:sub>
                      </m:sSub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152" y="2959269"/>
                <a:ext cx="2077107" cy="494559"/>
              </a:xfrm>
              <a:prstGeom prst="rect">
                <a:avLst/>
              </a:prstGeom>
              <a:blipFill rotWithShape="0">
                <a:blip r:embed="rId4"/>
                <a:stretch>
                  <a:fillRect l="-587" b="-109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2056511" y="625335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4</a:t>
            </a:fld>
            <a:endParaRPr lang="el-GR"/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067" y="2011550"/>
            <a:ext cx="4235205" cy="3090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51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320" y="541282"/>
            <a:ext cx="3723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638175" algn="l"/>
              </a:tabLst>
            </a:pPr>
            <a:r>
              <a:rPr lang="el-G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Ι.Α.</a:t>
            </a:r>
            <a: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αύξηση της πίεσης στο λέβητα</a:t>
            </a:r>
            <a:r>
              <a:rPr lang="el-GR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l-GR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331560" y="477850"/>
                <a:ext cx="1564146" cy="494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𝜇𝜀</m:t>
                          </m:r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𝛾𝜄𝜎𝜏𝜂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560" y="477850"/>
                <a:ext cx="1564146" cy="494559"/>
              </a:xfrm>
              <a:prstGeom prst="rect">
                <a:avLst/>
              </a:prstGeom>
              <a:blipFill rotWithShape="0">
                <a:blip r:embed="rId3"/>
                <a:stretch>
                  <a:fillRect l="-781" b="-97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22399" y="6309337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5</a:t>
            </a:fld>
            <a:endParaRPr lang="el-G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320" y="1019422"/>
            <a:ext cx="10612882" cy="466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18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739" y="1467803"/>
            <a:ext cx="5822300" cy="3738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52990" y="200025"/>
            <a:ext cx="5463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Ι.Β</a:t>
            </a:r>
            <a:r>
              <a:rPr lang="el-GR" b="1" dirty="0"/>
              <a:t>. </a:t>
            </a:r>
            <a:r>
              <a:rPr lang="el-GR" b="1" u="sng" dirty="0"/>
              <a:t>με την αύξηση της θερμοκρασίας υπερθέρμανσης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16602" y="200025"/>
                <a:ext cx="2077107" cy="494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𝜐𝜋𝜀𝜌𝜃</m:t>
                          </m:r>
                        </m:sub>
                      </m:sSub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602" y="200025"/>
                <a:ext cx="2077107" cy="494559"/>
              </a:xfrm>
              <a:prstGeom prst="rect">
                <a:avLst/>
              </a:prstGeom>
              <a:blipFill rotWithShape="0">
                <a:blip r:embed="rId3"/>
                <a:stretch>
                  <a:fillRect l="-293" b="-1234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68703" y="626036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335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460" y="1163001"/>
            <a:ext cx="4545621" cy="389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081" y="1060863"/>
            <a:ext cx="4846893" cy="4468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31046" y="5221543"/>
            <a:ext cx="13658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ΣΧΗΜΑ  </a:t>
            </a:r>
            <a:r>
              <a:rPr lang="en-US" sz="14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121</a:t>
            </a:r>
            <a:r>
              <a:rPr lang="el-GR" sz="14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α</a:t>
            </a:r>
            <a:endParaRPr lang="el-GR" sz="1400" dirty="0"/>
          </a:p>
        </p:txBody>
      </p:sp>
      <p:sp>
        <p:nvSpPr>
          <p:cNvPr id="5" name="Rectangle 4"/>
          <p:cNvSpPr/>
          <p:nvPr/>
        </p:nvSpPr>
        <p:spPr>
          <a:xfrm>
            <a:off x="8899651" y="5752521"/>
            <a:ext cx="13594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tabLst>
                <a:tab pos="2247900" algn="l"/>
              </a:tabLst>
            </a:pPr>
            <a:r>
              <a:rPr lang="el-GR" sz="14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ΣΧΗΜΑ  1</a:t>
            </a:r>
            <a:r>
              <a:rPr lang="en-US" sz="14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21</a:t>
            </a:r>
            <a:r>
              <a:rPr lang="el-GR" sz="14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β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3436" y="313340"/>
            <a:ext cx="4727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ΙΙ.</a:t>
            </a:r>
            <a:r>
              <a:rPr lang="el-GR" b="1" dirty="0"/>
              <a:t>  </a:t>
            </a:r>
            <a:r>
              <a:rPr lang="el-GR" b="1" dirty="0" smtClean="0"/>
              <a:t>  </a:t>
            </a:r>
            <a:r>
              <a:rPr lang="el-GR" b="1" u="sng" dirty="0" smtClean="0"/>
              <a:t>με </a:t>
            </a:r>
            <a:r>
              <a:rPr lang="el-GR" b="1" u="sng" dirty="0"/>
              <a:t>τη μείωση της ελάχιστης θερμοκρασίας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228977" y="250726"/>
                <a:ext cx="1362104" cy="494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𝜇𝜀𝜎𝜂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977" y="250726"/>
                <a:ext cx="1362104" cy="494559"/>
              </a:xfrm>
              <a:prstGeom prst="rect">
                <a:avLst/>
              </a:prstGeom>
              <a:blipFill rotWithShape="0">
                <a:blip r:embed="rId4"/>
                <a:stretch>
                  <a:fillRect l="-897" b="-1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873631" y="621159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0959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1376" y="216551"/>
            <a:ext cx="918057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l-GR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ΕΠΙΛΟΓΗ ΛΥΣΗΣ </a:t>
            </a:r>
            <a:endParaRPr lang="el-GR" b="1" i="1" u="sng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ΓΙΑ </a:t>
            </a:r>
            <a:r>
              <a:rPr lang="el-GR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ΤΗΝ ΑΥΞΗΣΗ ΤΟΥ ΘΕΡΜΙΚΟΥ ΒΑΘΜΟΥ ΑΠΟΔΟΣΗΣ</a:t>
            </a: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ΣΕ ΕΝΑ ΚΎΚΛΟ </a:t>
            </a:r>
            <a:r>
              <a:rPr lang="el-GR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l-GR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ΤΟΥ ΚΥΚΛΟΥ </a:t>
            </a:r>
            <a:r>
              <a:rPr lang="en-US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HIRN (</a:t>
            </a:r>
            <a:r>
              <a:rPr lang="el-GR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κύκλος </a:t>
            </a:r>
            <a:r>
              <a:rPr lang="en-US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RANKINE</a:t>
            </a:r>
            <a:r>
              <a:rPr lang="el-GR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με υπερθέρμανση)</a:t>
            </a: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366" y="1220613"/>
            <a:ext cx="4914363" cy="4519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724" y="2860462"/>
            <a:ext cx="1459555" cy="83846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472675" y="1832988"/>
            <a:ext cx="1933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ποσό θερμότητας </a:t>
            </a:r>
            <a:endParaRPr lang="el-GR" b="1" dirty="0" smtClean="0"/>
          </a:p>
          <a:p>
            <a:r>
              <a:rPr lang="el-GR" b="1" dirty="0" smtClean="0"/>
              <a:t>που </a:t>
            </a:r>
            <a:r>
              <a:rPr lang="el-GR" b="1" dirty="0"/>
              <a:t>προσδίδεται</a:t>
            </a:r>
            <a:r>
              <a:rPr lang="el-GR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64068" y="3451377"/>
            <a:ext cx="1954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ποσό θερμότητας </a:t>
            </a:r>
            <a:endParaRPr lang="el-GR" b="1" dirty="0" smtClean="0"/>
          </a:p>
          <a:p>
            <a:r>
              <a:rPr lang="el-GR" b="1" dirty="0" smtClean="0"/>
              <a:t>που </a:t>
            </a:r>
            <a:r>
              <a:rPr lang="el-GR" b="1" dirty="0"/>
              <a:t>αποβάλλεται</a:t>
            </a:r>
            <a:r>
              <a:rPr lang="el-GR" dirty="0"/>
              <a:t> </a:t>
            </a:r>
          </a:p>
        </p:txBody>
      </p:sp>
      <p:cxnSp>
        <p:nvCxnSpPr>
          <p:cNvPr id="12" name="Straight Arrow Connector 11"/>
          <p:cNvCxnSpPr>
            <a:stCxn id="7" idx="0"/>
            <a:endCxn id="9" idx="1"/>
          </p:cNvCxnSpPr>
          <p:nvPr/>
        </p:nvCxnSpPr>
        <p:spPr>
          <a:xfrm flipV="1">
            <a:off x="1891502" y="2156154"/>
            <a:ext cx="1581173" cy="704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499360" y="3023616"/>
            <a:ext cx="864708" cy="675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995551" y="6130394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5539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931" y="816864"/>
            <a:ext cx="3203178" cy="294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19935" y="619940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01C-1385-4907-A44C-062F2FEFD401}" type="slidenum">
              <a:rPr lang="el-GR" smtClean="0"/>
              <a:t>9</a:t>
            </a:fld>
            <a:endParaRPr lang="el-G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61" y="972112"/>
            <a:ext cx="8541069" cy="322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337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278</Words>
  <Application>Microsoft Office PowerPoint</Application>
  <PresentationFormat>Widescreen</PresentationFormat>
  <Paragraphs>100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16</cp:revision>
  <dcterms:created xsi:type="dcterms:W3CDTF">2020-12-13T11:40:37Z</dcterms:created>
  <dcterms:modified xsi:type="dcterms:W3CDTF">2020-12-15T15:03:06Z</dcterms:modified>
</cp:coreProperties>
</file>