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67127-10A8-4A79-AE0A-B6D1FABF2B12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B86F9-519D-4FAA-9FF2-DF9572F00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50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09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D8CD-53BE-4409-BE5E-2FD1AB1B7CE1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498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F7D9-EC37-40E6-8D5B-D37F13C67AB8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03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280F-C874-4CA9-B307-E206361CFAFD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31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9517-8964-42D7-B0B4-E839EC6ECEB5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87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46CF-DA93-4240-8195-7B9713CF7C07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36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785A-3C28-4C2C-8569-988A09F50723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99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A35-C6CF-4CCE-A197-7F82725681DE}" type="datetime1">
              <a:rPr lang="el-GR" smtClean="0"/>
              <a:t>15/12/2020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28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6869-E15F-4C0E-86FD-1DE21B2249E9}" type="datetime1">
              <a:rPr lang="el-GR" smtClean="0"/>
              <a:t>15/12/2020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0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4F0-9BDF-4E99-97AC-E8D81CFDC06B}" type="datetime1">
              <a:rPr lang="el-GR" smtClean="0"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306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8FD8-128B-4994-9D75-F202B294F277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5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E562-2CB8-40A6-A6C7-88FD7201AFF7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92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5323D-6451-4258-AD9E-C87F1A17DCB2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01C-1385-4907-A44C-062F2FEFD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58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8560" y="2060190"/>
            <a:ext cx="68397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ΒΕΛΤΙΩΣΗ  ΒΑΘΜΟΥ  ΑΠΟΔΟΣΗΣ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09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59" y="755942"/>
            <a:ext cx="7462909" cy="2764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090" y="518810"/>
            <a:ext cx="4610425" cy="1027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6788" y="1850301"/>
            <a:ext cx="4336727" cy="946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961" y="3159994"/>
            <a:ext cx="3468554" cy="978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32581" y="3418536"/>
            <a:ext cx="428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=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1097" y="4413113"/>
            <a:ext cx="1107205" cy="9181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2581" y="4549082"/>
            <a:ext cx="591363" cy="646232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32127" y="6131667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601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457" y="1187927"/>
            <a:ext cx="2115667" cy="47420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42" y="265577"/>
            <a:ext cx="3701671" cy="340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52323" y="850255"/>
                <a:ext cx="452323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/>
                  <a:t>μείωση του βαθμού απόδοσης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latin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el-GR" sz="2400" b="1" i="1" smtClean="0">
                            <a:latin typeface="Cambria Math" panose="02040503050406030204" pitchFamily="18" charset="0"/>
                          </a:rPr>
                          <m:t>𝜤</m:t>
                        </m:r>
                      </m:sub>
                    </m:sSub>
                  </m:oMath>
                </a14:m>
                <a:r>
                  <a:rPr lang="el-GR" i="1" dirty="0" smtClean="0"/>
                  <a:t> </a:t>
                </a:r>
                <a:endParaRPr lang="el-GR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323" y="850255"/>
                <a:ext cx="4523232" cy="453137"/>
              </a:xfrm>
              <a:prstGeom prst="rect">
                <a:avLst/>
              </a:prstGeom>
              <a:blipFill rotWithShape="0">
                <a:blip r:embed="rId4"/>
                <a:stretch>
                  <a:fillRect l="-1213" b="-18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48124" y="2495705"/>
                <a:ext cx="2544351" cy="730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/>
                  <a:t>αύξηση του </a:t>
                </a:r>
              </a:p>
              <a:p>
                <a:r>
                  <a:rPr lang="el-GR" b="1" dirty="0" smtClean="0"/>
                  <a:t>βαθμού </a:t>
                </a:r>
                <a:r>
                  <a:rPr lang="el-GR" b="1" dirty="0"/>
                  <a:t>απόδοσης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0">
                            <a:latin typeface="Cambria Math" panose="02040503050406030204" pitchFamily="18" charset="0"/>
                          </a:rPr>
                          <m:t>𝛈</m:t>
                        </m:r>
                      </m:e>
                      <m:sub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𝚰𝚰</m:t>
                        </m:r>
                        <m:r>
                          <a:rPr lang="el-GR" sz="2400" b="1" i="0">
                            <a:latin typeface="Cambria Math" panose="02040503050406030204" pitchFamily="18" charset="0"/>
                          </a:rPr>
                          <m:t>𝚰</m:t>
                        </m:r>
                      </m:sub>
                    </m:sSub>
                  </m:oMath>
                </a14:m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124" y="2495705"/>
                <a:ext cx="2544351" cy="730136"/>
              </a:xfrm>
              <a:prstGeom prst="rect">
                <a:avLst/>
              </a:prstGeom>
              <a:blipFill rotWithShape="0">
                <a:blip r:embed="rId5"/>
                <a:stretch>
                  <a:fillRect l="-2158" t="-4167" b="-1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022294" y="1869022"/>
                <a:ext cx="208435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200">
                              <a:latin typeface="Cambria Math" panose="02040503050406030204" pitchFamily="18" charset="0"/>
                            </a:rPr>
                            <m:t>Ι</m:t>
                          </m:r>
                          <m:r>
                            <m:rPr>
                              <m:sty m:val="p"/>
                            </m:rPr>
                            <a:rPr lang="el-GR" sz="2200" b="0" i="0" smtClean="0">
                              <a:latin typeface="Cambria Math" panose="02040503050406030204" pitchFamily="18" charset="0"/>
                            </a:rPr>
                            <m:t>Ι</m:t>
                          </m:r>
                        </m:sub>
                      </m:sSub>
                      <m:r>
                        <a:rPr lang="el-GR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latin typeface="Cambria Math" panose="02040503050406030204" pitchFamily="18" charset="0"/>
                        </a:rPr>
                        <m:t>σταθερός</m:t>
                      </m:r>
                    </m:oMath>
                  </m:oMathPara>
                </a14:m>
                <a:endParaRPr lang="el-GR" sz="2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294" y="1869022"/>
                <a:ext cx="2084352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106646" y="1114735"/>
            <a:ext cx="0" cy="156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 flipV="1">
            <a:off x="6167184" y="1076824"/>
            <a:ext cx="1585139" cy="562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67184" y="1946696"/>
            <a:ext cx="572672" cy="59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521952" y="3353924"/>
            <a:ext cx="2670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προθέρμανση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νερού τροφοδοσίας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λέβητα.  </a:t>
            </a:r>
          </a:p>
          <a:p>
            <a:r>
              <a:rPr lang="el-GR" dirty="0"/>
              <a:t> 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1040036" y="1034921"/>
            <a:ext cx="469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1107091" y="1034921"/>
            <a:ext cx="402157" cy="2131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546516" y="3335074"/>
            <a:ext cx="2340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546516" y="3335074"/>
            <a:ext cx="0" cy="931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546516" y="4266703"/>
            <a:ext cx="2340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887200" y="3335074"/>
            <a:ext cx="0" cy="931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69774" y="4319575"/>
            <a:ext cx="16648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μείωση </a:t>
            </a:r>
            <a:r>
              <a:rPr lang="el-GR" dirty="0" smtClean="0"/>
              <a:t>της </a:t>
            </a:r>
          </a:p>
          <a:p>
            <a:r>
              <a:rPr lang="el-GR" dirty="0" smtClean="0"/>
              <a:t>πίεσης </a:t>
            </a:r>
          </a:p>
          <a:p>
            <a:r>
              <a:rPr lang="el-GR" dirty="0" smtClean="0"/>
              <a:t>συμπυκνώσεως</a:t>
            </a:r>
            <a:endParaRPr lang="el-GR" dirty="0"/>
          </a:p>
        </p:txBody>
      </p:sp>
      <p:sp>
        <p:nvSpPr>
          <p:cNvPr id="38" name="Rectangle 37"/>
          <p:cNvSpPr/>
          <p:nvPr/>
        </p:nvSpPr>
        <p:spPr>
          <a:xfrm>
            <a:off x="4650722" y="4249736"/>
            <a:ext cx="17084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αύξηση της </a:t>
            </a:r>
            <a:endParaRPr lang="el-GR" dirty="0" smtClean="0"/>
          </a:p>
          <a:p>
            <a:r>
              <a:rPr lang="el-GR" dirty="0" smtClean="0"/>
              <a:t>θερμοκρασίας </a:t>
            </a:r>
          </a:p>
          <a:p>
            <a:r>
              <a:rPr lang="el-GR" dirty="0" smtClean="0"/>
              <a:t>υπερθέρμανσης</a:t>
            </a:r>
            <a:endParaRPr lang="el-GR" dirty="0"/>
          </a:p>
        </p:txBody>
      </p:sp>
      <p:sp>
        <p:nvSpPr>
          <p:cNvPr id="39" name="Rectangle 38"/>
          <p:cNvSpPr/>
          <p:nvPr/>
        </p:nvSpPr>
        <p:spPr>
          <a:xfrm>
            <a:off x="6549910" y="4220556"/>
            <a:ext cx="1839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αύξηση της </a:t>
            </a:r>
            <a:endParaRPr lang="el-GR" dirty="0" smtClean="0"/>
          </a:p>
          <a:p>
            <a:r>
              <a:rPr lang="el-GR" dirty="0" smtClean="0"/>
              <a:t>πίεσης </a:t>
            </a:r>
          </a:p>
          <a:p>
            <a:r>
              <a:rPr lang="el-GR" dirty="0" smtClean="0"/>
              <a:t>υπερθέρμανσης </a:t>
            </a:r>
            <a:endParaRPr lang="el-GR" dirty="0"/>
          </a:p>
          <a:p>
            <a:r>
              <a:rPr lang="el-GR" dirty="0"/>
              <a:t> 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253752" y="3189705"/>
            <a:ext cx="2317224" cy="3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281988" y="3243104"/>
            <a:ext cx="3203269" cy="108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205000" y="3274208"/>
            <a:ext cx="1710225" cy="1052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841981" y="3335074"/>
            <a:ext cx="422921" cy="837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24613" y="5173066"/>
            <a:ext cx="1634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own Arrow 52"/>
          <p:cNvSpPr/>
          <p:nvPr/>
        </p:nvSpPr>
        <p:spPr>
          <a:xfrm>
            <a:off x="5252483" y="5257407"/>
            <a:ext cx="504894" cy="388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Rectangle 54"/>
          <p:cNvSpPr/>
          <p:nvPr/>
        </p:nvSpPr>
        <p:spPr>
          <a:xfrm>
            <a:off x="4544191" y="5720451"/>
            <a:ext cx="2426208" cy="54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TextBox 55"/>
          <p:cNvSpPr txBox="1"/>
          <p:nvPr/>
        </p:nvSpPr>
        <p:spPr>
          <a:xfrm>
            <a:off x="4639218" y="5806738"/>
            <a:ext cx="2426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FF00"/>
                </a:solidFill>
              </a:rPr>
              <a:t>ΑΝΑΘΕΡΜΑΝΣΗ</a:t>
            </a:r>
            <a:endParaRPr lang="el-GR" sz="2400" b="1" i="1" dirty="0">
              <a:solidFill>
                <a:srgbClr val="FFFF00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0460736" y="4352544"/>
            <a:ext cx="487680" cy="40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Rectangle 61"/>
          <p:cNvSpPr/>
          <p:nvPr/>
        </p:nvSpPr>
        <p:spPr>
          <a:xfrm>
            <a:off x="8796948" y="4962371"/>
            <a:ext cx="3280752" cy="1334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TextBox 62"/>
          <p:cNvSpPr txBox="1"/>
          <p:nvPr/>
        </p:nvSpPr>
        <p:spPr>
          <a:xfrm>
            <a:off x="8864637" y="5061652"/>
            <a:ext cx="3327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FFFF00"/>
                </a:solidFill>
              </a:rPr>
              <a:t>ΑΝΑΓΕΝΝΗΣΗ </a:t>
            </a:r>
            <a:endParaRPr lang="el-GR" sz="2000" b="1" i="1" dirty="0" smtClean="0">
              <a:solidFill>
                <a:srgbClr val="FFFF00"/>
              </a:solidFill>
            </a:endParaRPr>
          </a:p>
          <a:p>
            <a:r>
              <a:rPr lang="el-GR" sz="2000" b="1" i="1" dirty="0" smtClean="0">
                <a:solidFill>
                  <a:srgbClr val="FFFF00"/>
                </a:solidFill>
              </a:rPr>
              <a:t>ή </a:t>
            </a:r>
            <a:r>
              <a:rPr lang="el-GR" sz="2000" b="1" i="1" dirty="0" smtClean="0">
                <a:solidFill>
                  <a:srgbClr val="FFFF00"/>
                </a:solidFill>
              </a:rPr>
              <a:t>ΑΠΟΜΑΣΤΕΥΣΗ </a:t>
            </a:r>
            <a:endParaRPr lang="el-GR" sz="2000" b="1" i="1" dirty="0" smtClean="0">
              <a:solidFill>
                <a:srgbClr val="FFFF00"/>
              </a:solidFill>
            </a:endParaRPr>
          </a:p>
          <a:p>
            <a:r>
              <a:rPr lang="el-GR" sz="2000" b="1" i="1" dirty="0" smtClean="0">
                <a:solidFill>
                  <a:srgbClr val="FFFF00"/>
                </a:solidFill>
              </a:rPr>
              <a:t>ή μικρότερη ΠΡΟΘΕΡΜΑΝΣΗ</a:t>
            </a:r>
            <a:endParaRPr lang="el-GR" sz="2000" b="1" i="1" dirty="0">
              <a:solidFill>
                <a:srgbClr val="FFFF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8610600" y="2495705"/>
            <a:ext cx="0" cy="252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652067" y="644993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fld id="{20B7E01C-1385-4907-A44C-062F2FEFD401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299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648" y="224135"/>
            <a:ext cx="7729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16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ΣΥΝΘΗΚΕΣ </a:t>
            </a:r>
            <a:r>
              <a:rPr lang="el-GR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6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ΠΟΥ ΕΠΗΡΕΑΖΟΥΝ </a:t>
            </a:r>
            <a:endParaRPr lang="el-GR" sz="1600" b="1" i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ΤΟΝ </a:t>
            </a:r>
            <a:r>
              <a:rPr lang="el-GR" sz="16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ΒΑΘΜΟ ΑΠΟΔΟΣΗΣ ΤΟΥ ΚΥΚΛΟΥ </a:t>
            </a:r>
            <a:r>
              <a:rPr lang="en-US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HIRN (</a:t>
            </a:r>
            <a:r>
              <a:rPr lang="el-GR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κύκλος </a:t>
            </a:r>
            <a:r>
              <a:rPr lang="en-US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RANKINE</a:t>
            </a:r>
            <a:r>
              <a:rPr lang="el-GR" sz="16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με υπερθέρμανση)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69800" y="1157282"/>
                <a:ext cx="315387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800" y="1157282"/>
                <a:ext cx="3153877" cy="5866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16368" y="1316451"/>
            <a:ext cx="2493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Α)</a:t>
            </a:r>
            <a:r>
              <a:rPr lang="el-GR" i="1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Ιδανικές μεταβολές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231648" y="2118085"/>
            <a:ext cx="287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Β)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  Πραγματικές μεταβολές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69800" y="2019691"/>
                <a:ext cx="3272498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5′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800" y="2019691"/>
                <a:ext cx="3272498" cy="5866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1648" y="3092427"/>
                <a:ext cx="3460691" cy="677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𝜃𝜀𝜌𝜇</m:t>
                              </m:r>
                            </m:sub>
                          </m:s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𝐶𝐴𝑅𝑁𝑂𝑇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𝜀𝜆𝛼𝜒𝜄𝜎𝜏𝜂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μεγιστη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8" y="3092427"/>
                <a:ext cx="3460691" cy="6771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57008" y="4346029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08" y="4346029"/>
                <a:ext cx="2637517" cy="687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31" y="2882101"/>
            <a:ext cx="4028880" cy="29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84097" y="645181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2</a:t>
            </a:fld>
            <a:endParaRPr lang="el-G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7011" y="2541336"/>
            <a:ext cx="3420317" cy="335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8" y="949464"/>
            <a:ext cx="4446282" cy="324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22" y="719171"/>
            <a:ext cx="3773876" cy="768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22" y="1815876"/>
            <a:ext cx="3680294" cy="683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8374" y="2884278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374" y="2884278"/>
                <a:ext cx="2637517" cy="687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31024" y="388338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  <a:p>
            <a:r>
              <a:rPr lang="el-GR" b="1" dirty="0"/>
              <a:t>   Ι. </a:t>
            </a:r>
            <a:r>
              <a:rPr lang="el-GR" b="1" dirty="0" smtClean="0"/>
              <a:t>  </a:t>
            </a:r>
            <a:r>
              <a:rPr lang="el-GR" dirty="0" smtClean="0"/>
              <a:t>με </a:t>
            </a:r>
            <a:r>
              <a:rPr lang="el-GR" dirty="0"/>
              <a:t>την αύξηση της θερμοκρασίας     </a:t>
            </a:r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b="1" u="sng" dirty="0"/>
              <a:t>ΙΙ.</a:t>
            </a:r>
            <a:r>
              <a:rPr lang="el-GR" b="1" dirty="0"/>
              <a:t> </a:t>
            </a:r>
            <a:r>
              <a:rPr lang="el-GR" b="1" dirty="0" smtClean="0"/>
              <a:t>   </a:t>
            </a:r>
            <a:r>
              <a:rPr lang="el-GR" dirty="0" smtClean="0"/>
              <a:t>με </a:t>
            </a:r>
            <a:r>
              <a:rPr lang="el-GR" dirty="0"/>
              <a:t>τη μείωση της ελάχιστης θερμοκρασίας   </a:t>
            </a:r>
          </a:p>
          <a:p>
            <a:endParaRPr lang="el-GR" dirty="0"/>
          </a:p>
          <a:p>
            <a:r>
              <a:rPr lang="el-GR" b="1" u="sng" dirty="0"/>
              <a:t>ΙΙΙ.</a:t>
            </a:r>
            <a:r>
              <a:rPr lang="el-GR" dirty="0"/>
              <a:t> </a:t>
            </a:r>
            <a:r>
              <a:rPr lang="el-GR" dirty="0" smtClean="0"/>
              <a:t>   με </a:t>
            </a:r>
            <a:r>
              <a:rPr lang="el-GR" dirty="0"/>
              <a:t>τα δύο ταυτόχρονα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0016" y="4106841"/>
            <a:ext cx="751142" cy="47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1158" y="4700979"/>
            <a:ext cx="776621" cy="483232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97705" y="626158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3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46048" y="3571454"/>
            <a:ext cx="3929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2906660" y="3657600"/>
            <a:ext cx="385180" cy="225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Straight Connector 20"/>
          <p:cNvCxnSpPr/>
          <p:nvPr/>
        </p:nvCxnSpPr>
        <p:spPr>
          <a:xfrm>
            <a:off x="768096" y="4106841"/>
            <a:ext cx="554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8096" y="5637713"/>
            <a:ext cx="554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15456" y="4106841"/>
            <a:ext cx="0" cy="153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68096" y="4106841"/>
            <a:ext cx="0" cy="153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1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591506"/>
            <a:ext cx="8936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/>
              <a:t>Εξετάζονται οι παραπάνω περιπτώσεις : </a:t>
            </a:r>
            <a:endParaRPr lang="el-GR" b="1" u="sng" dirty="0" smtClean="0"/>
          </a:p>
          <a:p>
            <a:endParaRPr lang="el-GR" b="1" u="sng" dirty="0"/>
          </a:p>
          <a:p>
            <a:r>
              <a:rPr lang="el-GR" dirty="0"/>
              <a:t>  </a:t>
            </a:r>
          </a:p>
          <a:p>
            <a:r>
              <a:rPr lang="el-GR" b="1" u="sng" dirty="0"/>
              <a:t>Ι. </a:t>
            </a:r>
            <a:r>
              <a:rPr lang="el-GR" dirty="0"/>
              <a:t>  Η αύξηση της θερμοκρασίας   </a:t>
            </a:r>
            <a:r>
              <a:rPr lang="en-US" dirty="0" smtClean="0"/>
              <a:t>       </a:t>
            </a:r>
            <a:r>
              <a:rPr lang="el-GR" dirty="0" smtClean="0"/>
              <a:t> </a:t>
            </a:r>
            <a:r>
              <a:rPr lang="en-US" dirty="0" smtClean="0"/>
              <a:t>                  </a:t>
            </a:r>
            <a:r>
              <a:rPr lang="el-GR" dirty="0" smtClean="0"/>
              <a:t>μπορεί </a:t>
            </a:r>
            <a:r>
              <a:rPr lang="el-GR" dirty="0"/>
              <a:t>να επιτευχθεί με δύο τρόπους 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 </a:t>
            </a:r>
            <a:endParaRPr lang="el-GR" dirty="0"/>
          </a:p>
          <a:p>
            <a:r>
              <a:rPr lang="el-GR" dirty="0"/>
              <a:t>     </a:t>
            </a:r>
            <a:r>
              <a:rPr lang="el-GR" b="1" u="sng" dirty="0"/>
              <a:t>Ι.Α.</a:t>
            </a:r>
            <a:r>
              <a:rPr lang="el-GR" dirty="0"/>
              <a:t> με την αύξηση της πίεσης στο λέβητα  (μέγιστη πίεση </a:t>
            </a:r>
            <a:r>
              <a:rPr lang="el-G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  <a:p>
            <a:r>
              <a:rPr lang="el-GR" b="1" dirty="0"/>
              <a:t>     </a:t>
            </a:r>
            <a:r>
              <a:rPr lang="el-GR" b="1" u="sng" dirty="0"/>
              <a:t>Ι.Β</a:t>
            </a:r>
            <a:r>
              <a:rPr lang="el-GR" b="1" dirty="0"/>
              <a:t>. </a:t>
            </a:r>
            <a:r>
              <a:rPr lang="el-GR" dirty="0"/>
              <a:t>με την αύξηση της θερμοκρασίας υπερθέρμανσης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418182" y="1317314"/>
                <a:ext cx="1354986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𝜇𝜀𝜎𝜂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82" y="1317314"/>
                <a:ext cx="1354986" cy="494559"/>
              </a:xfrm>
              <a:prstGeom prst="rect">
                <a:avLst/>
              </a:prstGeom>
              <a:blipFill rotWithShape="0">
                <a:blip r:embed="rId2"/>
                <a:stretch>
                  <a:fillRect l="-901"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176113" y="2215275"/>
                <a:ext cx="1564146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𝜇𝜀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𝛾𝜄𝜎𝜏𝜂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113" y="2215275"/>
                <a:ext cx="1564146" cy="494559"/>
              </a:xfrm>
              <a:prstGeom prst="rect">
                <a:avLst/>
              </a:prstGeom>
              <a:blipFill rotWithShape="0">
                <a:blip r:embed="rId3"/>
                <a:stretch>
                  <a:fillRect l="-389" b="-97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663152" y="2959269"/>
                <a:ext cx="2077107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𝜐𝜋𝜀𝜌𝜃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152" y="2959269"/>
                <a:ext cx="2077107" cy="494559"/>
              </a:xfrm>
              <a:prstGeom prst="rect">
                <a:avLst/>
              </a:prstGeom>
              <a:blipFill rotWithShape="0">
                <a:blip r:embed="rId4"/>
                <a:stretch>
                  <a:fillRect l="-587" b="-109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056511" y="62533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4</a:t>
            </a:fld>
            <a:endParaRPr lang="el-GR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67" y="2011550"/>
            <a:ext cx="4235205" cy="309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51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320" y="541282"/>
            <a:ext cx="3723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638175" algn="l"/>
              </a:tabLst>
            </a:pP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Ι.Α.</a:t>
            </a:r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αύξηση της πίεσης στο λέβητα</a:t>
            </a:r>
            <a:r>
              <a:rPr lang="el-GR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31560" y="477850"/>
                <a:ext cx="1564146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𝜇𝜀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𝛾𝜄𝜎𝜏𝜂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560" y="477850"/>
                <a:ext cx="1564146" cy="494559"/>
              </a:xfrm>
              <a:prstGeom prst="rect">
                <a:avLst/>
              </a:prstGeom>
              <a:blipFill rotWithShape="0">
                <a:blip r:embed="rId3"/>
                <a:stretch>
                  <a:fillRect l="-781" b="-97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22399" y="6309337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20" y="1019422"/>
            <a:ext cx="10612882" cy="466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8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739" y="1467803"/>
            <a:ext cx="5822300" cy="373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2990" y="200025"/>
            <a:ext cx="5463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Ι.Β</a:t>
            </a:r>
            <a:r>
              <a:rPr lang="el-GR" b="1" dirty="0"/>
              <a:t>. </a:t>
            </a:r>
            <a:r>
              <a:rPr lang="el-GR" b="1" u="sng" dirty="0"/>
              <a:t>με την αύξηση της θερμοκρασίας υπερθέρμανσης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16602" y="200025"/>
                <a:ext cx="2077107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𝜐𝜋𝜀𝜌𝜃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02" y="200025"/>
                <a:ext cx="2077107" cy="494559"/>
              </a:xfrm>
              <a:prstGeom prst="rect">
                <a:avLst/>
              </a:prstGeom>
              <a:blipFill rotWithShape="0">
                <a:blip r:embed="rId3"/>
                <a:stretch>
                  <a:fillRect l="-293" b="-123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68703" y="626036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35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460" y="1163001"/>
            <a:ext cx="4545621" cy="389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081" y="1060863"/>
            <a:ext cx="4846893" cy="446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31046" y="5221543"/>
            <a:ext cx="13658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ΣΧΗΜΑ  </a:t>
            </a:r>
            <a:r>
              <a:rPr lang="en-US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121</a:t>
            </a:r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α</a:t>
            </a:r>
            <a:endParaRPr lang="el-GR" sz="1400" dirty="0"/>
          </a:p>
        </p:txBody>
      </p:sp>
      <p:sp>
        <p:nvSpPr>
          <p:cNvPr id="5" name="Rectangle 4"/>
          <p:cNvSpPr/>
          <p:nvPr/>
        </p:nvSpPr>
        <p:spPr>
          <a:xfrm>
            <a:off x="8899651" y="5752521"/>
            <a:ext cx="13594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2247900" algn="l"/>
              </a:tabLst>
            </a:pPr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ΣΧΗΜΑ  1</a:t>
            </a:r>
            <a:r>
              <a:rPr lang="en-US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21</a:t>
            </a:r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β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436" y="313340"/>
            <a:ext cx="4727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ΙΙ.</a:t>
            </a:r>
            <a:r>
              <a:rPr lang="el-GR" b="1" dirty="0"/>
              <a:t>  </a:t>
            </a:r>
            <a:r>
              <a:rPr lang="el-GR" b="1" dirty="0" smtClean="0"/>
              <a:t>  </a:t>
            </a:r>
            <a:r>
              <a:rPr lang="el-GR" b="1" u="sng" dirty="0" smtClean="0"/>
              <a:t>με </a:t>
            </a:r>
            <a:r>
              <a:rPr lang="el-GR" b="1" u="sng" dirty="0"/>
              <a:t>τη μείωση της ελάχιστης θερμοκρασίας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28977" y="250726"/>
                <a:ext cx="1362104" cy="494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𝜇𝜀𝜎𝜂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977" y="250726"/>
                <a:ext cx="1362104" cy="494559"/>
              </a:xfrm>
              <a:prstGeom prst="rect">
                <a:avLst/>
              </a:prstGeom>
              <a:blipFill rotWithShape="0">
                <a:blip r:embed="rId4"/>
                <a:stretch>
                  <a:fillRect l="-897"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873631" y="621159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95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376" y="216551"/>
            <a:ext cx="91805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ΕΠΙΛΟΓΗ ΛΥΣΗΣ </a:t>
            </a:r>
            <a:endParaRPr lang="el-GR" b="1" i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ΓΙΑ </a:t>
            </a: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ΤΗΝ ΑΥΞΗΣΗ ΤΟΥ ΘΕΡΜΙΚΟΥ ΒΑΘΜΟΥ ΑΠΟΔΟΣΗΣ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ΣΕ ΕΝΑ ΚΎΚΛΟ </a:t>
            </a:r>
            <a:r>
              <a:rPr lang="el-GR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ΤΟΥ ΚΥΚΛΟΥ </a:t>
            </a:r>
            <a:r>
              <a:rPr lang="en-US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HIRN (</a:t>
            </a: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κύκλος </a:t>
            </a:r>
            <a:r>
              <a:rPr lang="en-US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RANKINE</a:t>
            </a: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με υπερθέρμανση)</a:t>
            </a:r>
            <a:endParaRPr lang="el-GR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366" y="1220613"/>
            <a:ext cx="4914363" cy="451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724" y="2860462"/>
            <a:ext cx="1459555" cy="8384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72675" y="1832988"/>
            <a:ext cx="1933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ποσό θερμότητας </a:t>
            </a:r>
            <a:endParaRPr lang="el-GR" b="1" dirty="0" smtClean="0"/>
          </a:p>
          <a:p>
            <a:r>
              <a:rPr lang="el-GR" b="1" dirty="0" smtClean="0"/>
              <a:t>που </a:t>
            </a:r>
            <a:r>
              <a:rPr lang="el-GR" b="1" dirty="0"/>
              <a:t>προσδίδεται</a:t>
            </a:r>
            <a:r>
              <a:rPr lang="el-GR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64068" y="3451377"/>
            <a:ext cx="1954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ποσό θερμότητας </a:t>
            </a:r>
            <a:endParaRPr lang="el-GR" b="1" dirty="0" smtClean="0"/>
          </a:p>
          <a:p>
            <a:r>
              <a:rPr lang="el-GR" b="1" dirty="0" smtClean="0"/>
              <a:t>που </a:t>
            </a:r>
            <a:r>
              <a:rPr lang="el-GR" b="1" dirty="0"/>
              <a:t>αποβάλλεται</a:t>
            </a:r>
            <a:r>
              <a:rPr lang="el-GR" dirty="0"/>
              <a:t> </a:t>
            </a:r>
          </a:p>
        </p:txBody>
      </p:sp>
      <p:cxnSp>
        <p:nvCxnSpPr>
          <p:cNvPr id="12" name="Straight Arrow Connector 11"/>
          <p:cNvCxnSpPr>
            <a:stCxn id="7" idx="0"/>
            <a:endCxn id="9" idx="1"/>
          </p:cNvCxnSpPr>
          <p:nvPr/>
        </p:nvCxnSpPr>
        <p:spPr>
          <a:xfrm flipV="1">
            <a:off x="1891502" y="2156154"/>
            <a:ext cx="1581173" cy="704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99360" y="3023616"/>
            <a:ext cx="864708" cy="675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95551" y="613039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53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931" y="816864"/>
            <a:ext cx="3203178" cy="294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19935" y="619940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01C-1385-4907-A44C-062F2FEFD401}" type="slidenum">
              <a:rPr lang="el-GR" smtClean="0"/>
              <a:t>9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61" y="972112"/>
            <a:ext cx="8541069" cy="322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3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278</Words>
  <Application>Microsoft Office PowerPoint</Application>
  <PresentationFormat>Widescreen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2020-12-13T11:40:37Z</dcterms:created>
  <dcterms:modified xsi:type="dcterms:W3CDTF">2020-12-15T15:03:06Z</dcterms:modified>
</cp:coreProperties>
</file>