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5" r:id="rId3"/>
    <p:sldId id="266" r:id="rId4"/>
    <p:sldId id="267" r:id="rId5"/>
    <p:sldId id="268" r:id="rId6"/>
    <p:sldId id="269" r:id="rId7"/>
    <p:sldId id="258" r:id="rId8"/>
    <p:sldId id="264" r:id="rId9"/>
    <p:sldId id="256" r:id="rId10"/>
    <p:sldId id="263" r:id="rId11"/>
    <p:sldId id="259" r:id="rId12"/>
    <p:sldId id="260" r:id="rId13"/>
    <p:sldId id="261" r:id="rId14"/>
    <p:sldId id="273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1573-2CCE-4A6B-A67B-FE24FEAA47E5}" type="datetimeFigureOut">
              <a:rPr lang="el-GR" smtClean="0"/>
              <a:t>19/11/2023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A7213-4548-4A07-8684-3B830CCD21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70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eaLnBrk="1" hangingPunct="1">
              <a:buFontTx/>
              <a:buChar char="•"/>
            </a:pPr>
            <a:endParaRPr lang="el-GR" altLang="el-GR">
              <a:solidFill>
                <a:srgbClr val="FF0000"/>
              </a:solidFill>
            </a:endParaRPr>
          </a:p>
        </p:txBody>
      </p:sp>
      <p:sp>
        <p:nvSpPr>
          <p:cNvPr id="5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6DD25-D660-403E-AAF2-704D4314A8AD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99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7213-4548-4A07-8684-3B830CCD214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36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7213-4548-4A07-8684-3B830CCD214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27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57C0-2D44-44C9-B17B-EFE02FF50ECD}" type="datetime1">
              <a:rPr lang="el-GR" smtClean="0"/>
              <a:t>19/11/2023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9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5258-A304-4D92-AFA0-1D413EEDAFC2}" type="datetime1">
              <a:rPr lang="el-GR" smtClean="0"/>
              <a:t>19/11/2023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38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69A-2FDE-4809-AC05-03476184F1F2}" type="datetime1">
              <a:rPr lang="el-GR" smtClean="0"/>
              <a:t>19/11/2023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41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4417" y="115889"/>
            <a:ext cx="10972800" cy="909637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09600" y="1196975"/>
            <a:ext cx="5384800" cy="504031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504031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CA5D-9F39-486A-977D-384DA1EAB64B}" type="datetime1">
              <a:rPr lang="el-GR" altLang="el-GR" smtClean="0"/>
              <a:t>19/11/2023</a:t>
            </a:fld>
            <a:endParaRPr lang="el-GR" alt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AAF6-4E7F-45B1-BAEB-F327ED5CD1C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060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A7CD-637A-4771-B902-736ADECCB245}" type="datetime1">
              <a:rPr lang="el-GR" smtClean="0"/>
              <a:t>19/11/2023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8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73-B9E9-4D23-96A0-69F72F253E76}" type="datetime1">
              <a:rPr lang="el-GR" smtClean="0"/>
              <a:t>19/11/2023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0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6A87-BF23-453C-B19F-6F773605B57C}" type="datetime1">
              <a:rPr lang="el-GR" smtClean="0"/>
              <a:t>19/11/2023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8D4B-A860-4D98-94CF-B807FA6ABD26}" type="datetime1">
              <a:rPr lang="el-GR" smtClean="0"/>
              <a:t>19/11/2023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1B6B-6C88-4A54-ACF2-321C956E6722}" type="datetime1">
              <a:rPr lang="el-GR" smtClean="0"/>
              <a:t>19/11/2023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95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3560-D364-490B-B8ED-7A1CC998B33B}" type="datetime1">
              <a:rPr lang="el-GR" smtClean="0"/>
              <a:t>19/11/2023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50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C5B0-C09C-4069-A0F0-B34596E7C1AC}" type="datetime1">
              <a:rPr lang="el-GR" smtClean="0"/>
              <a:t>19/11/2023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07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EDE8-2CB6-41D2-A5F1-C0E702405A40}" type="datetime1">
              <a:rPr lang="el-GR" smtClean="0"/>
              <a:t>19/11/2023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0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132A-B989-44D2-AA03-2DE001B7FD69}" type="datetime1">
              <a:rPr lang="el-GR" smtClean="0"/>
              <a:t>19/11/2023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6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5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8.png"/><Relationship Id="rId7" Type="http://schemas.openxmlformats.org/officeDocument/2006/relationships/image" Target="../media/image3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>
          <a:xfrm>
            <a:off x="3863976" y="476251"/>
            <a:ext cx="6403975" cy="1470025"/>
          </a:xfrm>
        </p:spPr>
        <p:txBody>
          <a:bodyPr/>
          <a:lstStyle/>
          <a:p>
            <a:pPr marL="342900" indent="-342900"/>
            <a:r>
              <a:rPr lang="el-GR" altLang="el-GR" sz="3200">
                <a:latin typeface="Arial" panose="020B0604020202020204" pitchFamily="34" charset="0"/>
              </a:rPr>
              <a:t>ΝΑΥΠΗΓΙΚΟ </a:t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ΚΑΤΑΣΚΕΥΑΣΤΙΚΟ </a:t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ΣΧΕΔΙΟ</a:t>
            </a:r>
          </a:p>
        </p:txBody>
      </p:sp>
      <p:sp>
        <p:nvSpPr>
          <p:cNvPr id="4099" name="Υπότιτλος 2"/>
          <p:cNvSpPr>
            <a:spLocks noGrp="1"/>
          </p:cNvSpPr>
          <p:nvPr>
            <p:ph type="subTitle" idx="1"/>
          </p:nvPr>
        </p:nvSpPr>
        <p:spPr>
          <a:xfrm>
            <a:off x="2361137" y="2961482"/>
            <a:ext cx="7993062" cy="7493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>
                <a:latin typeface="Arial" panose="020B0604020202020204" pitchFamily="34" charset="0"/>
              </a:rPr>
              <a:t>ΠΙΝΑΚΕΣ - ΒΑΡΟΣ - ΕΛΑΧΙΣΤΕΣ ΔΙΑΣΤΑΣΕΙΣ </a:t>
            </a:r>
            <a:r>
              <a:rPr lang="en-US" altLang="el-GR" b="1" dirty="0">
                <a:latin typeface="Arial" panose="020B0604020202020204" pitchFamily="34" charset="0"/>
              </a:rPr>
              <a:t>–</a:t>
            </a:r>
            <a:r>
              <a:rPr lang="el-GR" altLang="el-GR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>
                <a:latin typeface="Arial" panose="020B0604020202020204" pitchFamily="34" charset="0"/>
              </a:rPr>
              <a:t>ΔΙΕΛΕΥΣΗ / ΔΙΑΚΟΠΗ ΕΝΙΣΧΥΤΙΚΟΥ</a:t>
            </a:r>
            <a:endParaRPr lang="en-US" altLang="el-GR" dirty="0">
              <a:latin typeface="Arial" panose="020B0604020202020204" pitchFamily="34" charset="0"/>
            </a:endParaRPr>
          </a:p>
        </p:txBody>
      </p:sp>
      <p:pic>
        <p:nvPicPr>
          <p:cNvPr id="410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109539"/>
            <a:ext cx="16748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1997075" y="5026025"/>
            <a:ext cx="798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</a:rPr>
              <a:t>Γεώργιος Κ. </a:t>
            </a:r>
            <a:r>
              <a:rPr lang="el-GR" altLang="el-GR" sz="1600" dirty="0" err="1">
                <a:latin typeface="Arial" panose="020B0604020202020204" pitchFamily="34" charset="0"/>
              </a:rPr>
              <a:t>Χατζηκωνσταντής</a:t>
            </a:r>
            <a:r>
              <a:rPr lang="el-GR" altLang="el-GR" sz="1600" dirty="0">
                <a:latin typeface="Arial" panose="020B0604020202020204" pitchFamily="34" charset="0"/>
              </a:rPr>
              <a:t> Επίκουρος Καθηγητής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Διπλ</a:t>
            </a:r>
            <a:r>
              <a:rPr lang="el-GR" altLang="el-GR" sz="1600" dirty="0">
                <a:latin typeface="Arial" panose="020B0604020202020204" pitchFamily="34" charset="0"/>
              </a:rPr>
              <a:t>. Ναυπηγός Μηχανολόγος Μηχανικός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M.Sc</a:t>
            </a:r>
            <a:r>
              <a:rPr lang="el-GR" altLang="el-GR" sz="1600" dirty="0">
                <a:latin typeface="Arial" panose="020B0604020202020204" pitchFamily="34" charset="0"/>
              </a:rPr>
              <a:t>. ‘’Διασφάλιση Ποιότητας’’, Τμήμα Ναυπηγών Μηχανικών Π.Α.Δ.Α.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</a:t>
            </a:fld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0406FE5-97FF-4DAE-B578-B5337FE10914}"/>
              </a:ext>
            </a:extLst>
          </p:cNvPr>
          <p:cNvSpPr/>
          <p:nvPr/>
        </p:nvSpPr>
        <p:spPr>
          <a:xfrm>
            <a:off x="3863976" y="6419850"/>
            <a:ext cx="40895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1100" dirty="0">
                <a:solidFill>
                  <a:prstClr val="black"/>
                </a:solidFill>
              </a:rPr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29635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55" y="1353713"/>
            <a:ext cx="4129975" cy="41505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26570" y="6356350"/>
            <a:ext cx="727229" cy="365125"/>
          </a:xfrm>
        </p:spPr>
        <p:txBody>
          <a:bodyPr/>
          <a:lstStyle/>
          <a:p>
            <a:pPr>
              <a:defRPr/>
            </a:pPr>
            <a:fld id="{355EAAF6-4E7F-45B1-BAEB-F327ED5CD1C6}" type="slidenum">
              <a:rPr lang="el-GR" altLang="el-GR" smtClean="0"/>
              <a:pPr>
                <a:defRPr/>
              </a:pPr>
              <a:t>10</a:t>
            </a:fld>
            <a:endParaRPr lang="el-GR" alt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A91C4-8E65-4BAC-A99C-A58FB00505F2}"/>
              </a:ext>
            </a:extLst>
          </p:cNvPr>
          <p:cNvSpPr txBox="1"/>
          <p:nvPr/>
        </p:nvSpPr>
        <p:spPr>
          <a:xfrm>
            <a:off x="2984222" y="6498453"/>
            <a:ext cx="4259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23BBB-6270-460F-B5F6-EE1D0AAAFBA8}"/>
              </a:ext>
            </a:extLst>
          </p:cNvPr>
          <p:cNvSpPr txBox="1"/>
          <p:nvPr/>
        </p:nvSpPr>
        <p:spPr>
          <a:xfrm>
            <a:off x="816746" y="355107"/>
            <a:ext cx="514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Από  </a:t>
            </a:r>
            <a:r>
              <a:rPr lang="el-GR" b="1" u="sng" dirty="0" err="1"/>
              <a:t>βολβολάμα</a:t>
            </a:r>
            <a:r>
              <a:rPr lang="el-GR" b="1" u="sng" dirty="0"/>
              <a:t>  σε  ισοδύναμη  γωνιά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40EF2D2-773E-400F-806E-01F7E993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7" y="1084278"/>
            <a:ext cx="66389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0" y="333519"/>
            <a:ext cx="3911194" cy="436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17" y="333519"/>
            <a:ext cx="3305125" cy="4823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57" y="333519"/>
            <a:ext cx="3295238" cy="62476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11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776958" y="6581138"/>
            <a:ext cx="431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20229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0" y="264223"/>
            <a:ext cx="4609524" cy="60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90" y="254699"/>
            <a:ext cx="4628571" cy="6095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25730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0" y="403595"/>
            <a:ext cx="4628571" cy="490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896" y="403595"/>
            <a:ext cx="4600000" cy="5809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3221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305" y="121864"/>
            <a:ext cx="7809669" cy="4901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131" y="872401"/>
            <a:ext cx="4166525" cy="34001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18960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21" y="1245144"/>
            <a:ext cx="10057510" cy="36804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290955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6" y="458886"/>
            <a:ext cx="4657143" cy="56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14" y="-237985"/>
            <a:ext cx="5116058" cy="67866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16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791967" y="6538912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355683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5" y="257699"/>
            <a:ext cx="8285714" cy="53428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333926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315968" y="14630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Τ  Ο   Μ   Ε   Σ</a:t>
            </a:r>
            <a:r>
              <a:rPr lang="en-US" b="1" u="sng" dirty="0"/>
              <a:t>  1/3</a:t>
            </a:r>
            <a:endParaRPr lang="el-GR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1" y="647854"/>
            <a:ext cx="5623658" cy="4348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63" y="765619"/>
            <a:ext cx="5199657" cy="4513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306213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1008" y="6356350"/>
            <a:ext cx="1002792" cy="365125"/>
          </a:xfrm>
        </p:spPr>
        <p:txBody>
          <a:bodyPr/>
          <a:lstStyle/>
          <a:p>
            <a:fld id="{4B7110F7-152F-4540-8111-E672099D8E61}" type="slidenum">
              <a:rPr lang="el-GR" smtClean="0"/>
              <a:t>19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651319"/>
            <a:ext cx="4991100" cy="4848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968" y="146304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Τ  Ο   Μ   Ε   Σ</a:t>
            </a:r>
            <a:r>
              <a:rPr lang="en-US" b="1" u="sng" dirty="0"/>
              <a:t>  2/3</a:t>
            </a:r>
            <a:endParaRPr lang="el-GR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56" y="620871"/>
            <a:ext cx="4781550" cy="5248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4222" y="6473952"/>
            <a:ext cx="4087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70" y="2611595"/>
            <a:ext cx="1400175" cy="12668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437376" y="3791712"/>
            <a:ext cx="1097280" cy="90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60757" y="1828800"/>
            <a:ext cx="1693355" cy="141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15840" y="2309280"/>
            <a:ext cx="544830" cy="81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30496" y="3878420"/>
            <a:ext cx="794385" cy="78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6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511" y="1962150"/>
            <a:ext cx="2406133" cy="13418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31" y="0"/>
            <a:ext cx="6885037" cy="6488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1C80C-7636-4A1D-819F-5362C71E4B62}"/>
              </a:ext>
            </a:extLst>
          </p:cNvPr>
          <p:cNvSpPr txBox="1"/>
          <p:nvPr/>
        </p:nvSpPr>
        <p:spPr>
          <a:xfrm>
            <a:off x="8380519" y="3781887"/>
            <a:ext cx="261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= </a:t>
            </a:r>
            <a:r>
              <a:rPr lang="el-GR" dirty="0"/>
              <a:t>πλάτος</a:t>
            </a:r>
            <a:endParaRPr lang="en-US" dirty="0"/>
          </a:p>
          <a:p>
            <a:endParaRPr lang="en-US" dirty="0"/>
          </a:p>
          <a:p>
            <a:r>
              <a:rPr lang="en-US" dirty="0"/>
              <a:t>s = </a:t>
            </a:r>
            <a:r>
              <a:rPr lang="el-GR" dirty="0"/>
              <a:t>πάχος</a:t>
            </a:r>
          </a:p>
        </p:txBody>
      </p:sp>
    </p:spTree>
    <p:extLst>
      <p:ext uri="{BB962C8B-B14F-4D97-AF65-F5344CB8AC3E}">
        <p14:creationId xmlns:p14="http://schemas.microsoft.com/office/powerpoint/2010/main" val="198635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20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9" y="878350"/>
            <a:ext cx="4135946" cy="5231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4222" y="6473952"/>
            <a:ext cx="4087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4955" y="3417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Τ  Ο   Μ   Ε   Σ</a:t>
            </a:r>
            <a:r>
              <a:rPr lang="en-US" b="1" u="sng"/>
              <a:t>  3/3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670" y="2511553"/>
            <a:ext cx="1400175" cy="13668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877568" y="3023616"/>
            <a:ext cx="1106654" cy="85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77568" y="3878421"/>
            <a:ext cx="158496" cy="183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36064" y="4535424"/>
            <a:ext cx="1280160" cy="118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84222" y="3023616"/>
            <a:ext cx="332002" cy="141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559" y="1024128"/>
            <a:ext cx="4263903" cy="50986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01360" y="509018"/>
            <a:ext cx="291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/>
              <a:t>ΤΟΜΗ  Ε  -  Ε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864352" y="2767584"/>
            <a:ext cx="1463040" cy="59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64382" y="1840992"/>
            <a:ext cx="1197634" cy="999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730752" y="3718560"/>
            <a:ext cx="2353056" cy="2231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2C21FF0-674F-497A-8FED-515B24E79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19062"/>
            <a:ext cx="9420225" cy="641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9FA626-5CF4-4621-BEC5-A2F618513670}"/>
              </a:ext>
            </a:extLst>
          </p:cNvPr>
          <p:cNvSpPr txBox="1"/>
          <p:nvPr/>
        </p:nvSpPr>
        <p:spPr>
          <a:xfrm>
            <a:off x="8451542" y="4687410"/>
            <a:ext cx="941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 (mm)</a:t>
            </a:r>
          </a:p>
          <a:p>
            <a:endParaRPr lang="en-US" dirty="0"/>
          </a:p>
          <a:p>
            <a:r>
              <a:rPr lang="en-US" dirty="0"/>
              <a:t>b (mm)</a:t>
            </a:r>
          </a:p>
          <a:p>
            <a:endParaRPr lang="en-US" dirty="0"/>
          </a:p>
          <a:p>
            <a:r>
              <a:rPr lang="en-US" dirty="0"/>
              <a:t>s (mm)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703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90" y="83996"/>
            <a:ext cx="6773814" cy="645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89" y="1824037"/>
            <a:ext cx="2490599" cy="24553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57FC5-F27D-4CB1-8ACD-ADF79AEC28AE}"/>
              </a:ext>
            </a:extLst>
          </p:cNvPr>
          <p:cNvSpPr txBox="1"/>
          <p:nvPr/>
        </p:nvSpPr>
        <p:spPr>
          <a:xfrm>
            <a:off x="8451542" y="4687410"/>
            <a:ext cx="94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(mm)</a:t>
            </a:r>
          </a:p>
          <a:p>
            <a:endParaRPr lang="en-US" dirty="0"/>
          </a:p>
          <a:p>
            <a:r>
              <a:rPr lang="en-US" dirty="0"/>
              <a:t>s (mm)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549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03"/>
            <a:ext cx="3594333" cy="5066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73" y="103778"/>
            <a:ext cx="3521180" cy="497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7" y="5226959"/>
            <a:ext cx="100965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604" y="5081999"/>
            <a:ext cx="1162812" cy="14138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03904" y="0"/>
            <a:ext cx="0" cy="658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562" y="124503"/>
            <a:ext cx="3600000" cy="5904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898640" y="199411"/>
            <a:ext cx="0" cy="645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251" y="1316489"/>
            <a:ext cx="3786311" cy="295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7340" y="4596722"/>
            <a:ext cx="1295400" cy="1771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61809" y="6368372"/>
            <a:ext cx="418623" cy="365125"/>
          </a:xfrm>
        </p:spPr>
        <p:txBody>
          <a:bodyPr/>
          <a:lstStyle/>
          <a:p>
            <a:fld id="{4B7110F7-152F-4540-8111-E672099D8E61}" type="slidenum">
              <a:rPr lang="el-GR" smtClean="0"/>
              <a:t>5</a:t>
            </a:fld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2336507" y="6583680"/>
            <a:ext cx="4270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2D6C3-1EEB-413C-ABAE-0023F83CA616}"/>
              </a:ext>
            </a:extLst>
          </p:cNvPr>
          <p:cNvSpPr txBox="1"/>
          <p:nvPr/>
        </p:nvSpPr>
        <p:spPr>
          <a:xfrm>
            <a:off x="1376136" y="5425440"/>
            <a:ext cx="234779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Επιφάνεια (</a:t>
            </a:r>
            <a:r>
              <a:rPr lang="en-US" dirty="0"/>
              <a:t>cm</a:t>
            </a:r>
            <a:r>
              <a:rPr lang="el-GR" baseline="30000" dirty="0"/>
              <a:t>2 </a:t>
            </a:r>
            <a:r>
              <a:rPr lang="el-GR" dirty="0"/>
              <a:t>/</a:t>
            </a:r>
            <a:r>
              <a:rPr lang="en-US" dirty="0"/>
              <a:t>m) = </a:t>
            </a:r>
          </a:p>
          <a:p>
            <a:r>
              <a:rPr lang="el-GR" dirty="0"/>
              <a:t>π </a:t>
            </a:r>
            <a:r>
              <a:rPr lang="en-US" dirty="0"/>
              <a:t>x d x 100</a:t>
            </a:r>
          </a:p>
          <a:p>
            <a:r>
              <a:rPr lang="en-US" dirty="0"/>
              <a:t>d</a:t>
            </a:r>
            <a:r>
              <a:rPr lang="el-GR" dirty="0"/>
              <a:t> </a:t>
            </a:r>
            <a:r>
              <a:rPr lang="en-US" dirty="0"/>
              <a:t>(cm)</a:t>
            </a:r>
          </a:p>
          <a:p>
            <a:r>
              <a:rPr lang="el-GR" dirty="0"/>
              <a:t>Χρώμα (</a:t>
            </a:r>
            <a:r>
              <a:rPr lang="en-US" dirty="0"/>
              <a:t>cm</a:t>
            </a:r>
            <a:r>
              <a:rPr lang="el-GR" baseline="30000" dirty="0"/>
              <a:t>2 </a:t>
            </a:r>
            <a:r>
              <a:rPr lang="el-GR" dirty="0"/>
              <a:t>/</a:t>
            </a:r>
            <a:r>
              <a:rPr lang="en-US" dirty="0"/>
              <a:t>m)</a:t>
            </a:r>
            <a:r>
              <a:rPr lang="el-GR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D7709-FE77-4924-8957-FF6147AF2929}"/>
              </a:ext>
            </a:extLst>
          </p:cNvPr>
          <p:cNvSpPr txBox="1"/>
          <p:nvPr/>
        </p:nvSpPr>
        <p:spPr>
          <a:xfrm>
            <a:off x="5556088" y="5286471"/>
            <a:ext cx="225542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Επιφάνεια (</a:t>
            </a:r>
            <a:r>
              <a:rPr lang="en-US" dirty="0"/>
              <a:t>cm</a:t>
            </a:r>
            <a:r>
              <a:rPr lang="el-GR" baseline="30000" dirty="0"/>
              <a:t>2 </a:t>
            </a:r>
            <a:r>
              <a:rPr lang="el-GR" dirty="0"/>
              <a:t>/</a:t>
            </a:r>
            <a:r>
              <a:rPr lang="en-US" dirty="0"/>
              <a:t>m) = </a:t>
            </a:r>
          </a:p>
          <a:p>
            <a:r>
              <a:rPr lang="el-GR" dirty="0"/>
              <a:t>4 </a:t>
            </a:r>
            <a:r>
              <a:rPr lang="en-US" dirty="0"/>
              <a:t>x </a:t>
            </a:r>
            <a:r>
              <a:rPr lang="el-GR" dirty="0"/>
              <a:t>α</a:t>
            </a:r>
            <a:r>
              <a:rPr lang="en-US" dirty="0"/>
              <a:t> x 100</a:t>
            </a:r>
          </a:p>
          <a:p>
            <a:r>
              <a:rPr lang="el-GR" dirty="0"/>
              <a:t>α </a:t>
            </a:r>
            <a:r>
              <a:rPr lang="en-US" dirty="0"/>
              <a:t>(cm)</a:t>
            </a:r>
          </a:p>
          <a:p>
            <a:r>
              <a:rPr lang="el-GR" dirty="0"/>
              <a:t>Χρώμα (</a:t>
            </a:r>
            <a:r>
              <a:rPr lang="en-US" dirty="0"/>
              <a:t>cm</a:t>
            </a:r>
            <a:r>
              <a:rPr lang="el-GR" baseline="30000" dirty="0"/>
              <a:t>2 </a:t>
            </a:r>
            <a:r>
              <a:rPr lang="el-GR" dirty="0"/>
              <a:t>/</a:t>
            </a:r>
            <a:r>
              <a:rPr lang="en-US" dirty="0"/>
              <a:t>m)</a:t>
            </a:r>
            <a:r>
              <a:rPr lang="el-GR" dirty="0"/>
              <a:t> </a:t>
            </a:r>
          </a:p>
        </p:txBody>
      </p:sp>
      <p:sp>
        <p:nvSpPr>
          <p:cNvPr id="19" name="Βέλος: Κάτω 18">
            <a:extLst>
              <a:ext uri="{FF2B5EF4-FFF2-40B4-BE49-F238E27FC236}">
                <a16:creationId xmlns:a16="http://schemas.microsoft.com/office/drawing/2014/main" id="{93F9EC62-7F70-4671-9709-E1B1293EF629}"/>
              </a:ext>
            </a:extLst>
          </p:cNvPr>
          <p:cNvSpPr/>
          <p:nvPr/>
        </p:nvSpPr>
        <p:spPr>
          <a:xfrm>
            <a:off x="6606525" y="5081999"/>
            <a:ext cx="181483" cy="2067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: Κάτω 19">
            <a:extLst>
              <a:ext uri="{FF2B5EF4-FFF2-40B4-BE49-F238E27FC236}">
                <a16:creationId xmlns:a16="http://schemas.microsoft.com/office/drawing/2014/main" id="{DE912C27-F4BF-431C-9F0E-7D4E9F1A6AC2}"/>
              </a:ext>
            </a:extLst>
          </p:cNvPr>
          <p:cNvSpPr/>
          <p:nvPr/>
        </p:nvSpPr>
        <p:spPr>
          <a:xfrm>
            <a:off x="2921605" y="5190531"/>
            <a:ext cx="174698" cy="2349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0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" y="451104"/>
            <a:ext cx="356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ΥΠΟΛΟΓΙΣΜΟΣ ΒΑΡΟΥΣ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1360" y="543437"/>
                <a:ext cx="2153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543437"/>
                <a:ext cx="215328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83" b="-2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58315" y="1136610"/>
            <a:ext cx="60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(kg)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1360" y="1068162"/>
                <a:ext cx="586314" cy="506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1068162"/>
                <a:ext cx="586314" cy="5062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6785" y="1254221"/>
                <a:ext cx="1109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785" y="1254221"/>
                <a:ext cx="1109984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3554517" y="820436"/>
            <a:ext cx="182101" cy="24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 flipH="1">
            <a:off x="2959838" y="820436"/>
            <a:ext cx="301522" cy="31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5" y="2530983"/>
            <a:ext cx="4467225" cy="1771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4816" y="2093202"/>
            <a:ext cx="146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Έλασμα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0987" y="1869089"/>
            <a:ext cx="3600890" cy="2628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8644" y="2805400"/>
            <a:ext cx="2603212" cy="1566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4526" y="6356350"/>
            <a:ext cx="279273" cy="365125"/>
          </a:xfrm>
        </p:spPr>
        <p:txBody>
          <a:bodyPr/>
          <a:lstStyle/>
          <a:p>
            <a:fld id="{4B7110F7-152F-4540-8111-E672099D8E61}" type="slidenum">
              <a:rPr lang="el-GR" smtClean="0"/>
              <a:t>6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959838" y="6356350"/>
            <a:ext cx="4142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96512" y="820436"/>
            <a:ext cx="660273" cy="31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11346" y="808844"/>
            <a:ext cx="252097" cy="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63443" y="808844"/>
            <a:ext cx="371725" cy="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622357" y="5269250"/>
                <a:ext cx="613661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=…….(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57" y="5269250"/>
                <a:ext cx="6136616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2269" y="4757737"/>
            <a:ext cx="1247775" cy="1781175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/>
          </p:cNvCxnSpPr>
          <p:nvPr/>
        </p:nvCxnSpPr>
        <p:spPr>
          <a:xfrm>
            <a:off x="8966447" y="4481322"/>
            <a:ext cx="2835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3E1D526-0AEC-4448-B377-E4226AFE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9484" y="616432"/>
            <a:ext cx="1533525" cy="1552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97C515-99E6-4054-A665-37E8ED8A8E94}"/>
              </a:ext>
            </a:extLst>
          </p:cNvPr>
          <p:cNvSpPr txBox="1"/>
          <p:nvPr/>
        </p:nvSpPr>
        <p:spPr>
          <a:xfrm>
            <a:off x="9120105" y="257560"/>
            <a:ext cx="248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Αγκώνας </a:t>
            </a:r>
            <a:r>
              <a:rPr lang="en-US" b="1" u="sng" dirty="0"/>
              <a:t>BKT, Bracket</a:t>
            </a:r>
            <a:endParaRPr lang="el-GR" b="1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054C9-7900-4112-BF12-8307BB8997F9}"/>
              </a:ext>
            </a:extLst>
          </p:cNvPr>
          <p:cNvSpPr txBox="1"/>
          <p:nvPr/>
        </p:nvSpPr>
        <p:spPr>
          <a:xfrm>
            <a:off x="9961508" y="4497227"/>
            <a:ext cx="124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Σωλήνα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A9479-FB09-4E46-A80E-4513FC32221A}"/>
              </a:ext>
            </a:extLst>
          </p:cNvPr>
          <p:cNvSpPr txBox="1"/>
          <p:nvPr/>
        </p:nvSpPr>
        <p:spPr>
          <a:xfrm>
            <a:off x="10486156" y="2510972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/>
              <a:t>Βέργα</a:t>
            </a:r>
          </a:p>
        </p:txBody>
      </p: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49F02D12-6B5F-4611-8D80-4CECD4C0BB68}"/>
              </a:ext>
            </a:extLst>
          </p:cNvPr>
          <p:cNvCxnSpPr>
            <a:cxnSpLocks/>
          </p:cNvCxnSpPr>
          <p:nvPr/>
        </p:nvCxnSpPr>
        <p:spPr>
          <a:xfrm>
            <a:off x="8966447" y="2462534"/>
            <a:ext cx="295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>
            <a:extLst>
              <a:ext uri="{FF2B5EF4-FFF2-40B4-BE49-F238E27FC236}">
                <a16:creationId xmlns:a16="http://schemas.microsoft.com/office/drawing/2014/main" id="{FC9926A8-4C28-46A8-8ECC-8A2FAA464BAB}"/>
              </a:ext>
            </a:extLst>
          </p:cNvPr>
          <p:cNvCxnSpPr/>
          <p:nvPr/>
        </p:nvCxnSpPr>
        <p:spPr>
          <a:xfrm>
            <a:off x="8966447" y="124287"/>
            <a:ext cx="0" cy="62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7940EDF-E0D7-47C4-A234-9C1B5E0CAD5D}"/>
              </a:ext>
            </a:extLst>
          </p:cNvPr>
          <p:cNvSpPr txBox="1"/>
          <p:nvPr/>
        </p:nvSpPr>
        <p:spPr>
          <a:xfrm>
            <a:off x="6887447" y="1505373"/>
            <a:ext cx="105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Γωνιά</a:t>
            </a:r>
          </a:p>
        </p:txBody>
      </p:sp>
    </p:spTree>
    <p:extLst>
      <p:ext uri="{BB962C8B-B14F-4D97-AF65-F5344CB8AC3E}">
        <p14:creationId xmlns:p14="http://schemas.microsoft.com/office/powerpoint/2010/main" val="270136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59" y="2517933"/>
            <a:ext cx="6448235" cy="377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71" y="364787"/>
            <a:ext cx="6723809" cy="1704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9432" y="6356350"/>
            <a:ext cx="354367" cy="365125"/>
          </a:xfrm>
        </p:spPr>
        <p:txBody>
          <a:bodyPr/>
          <a:lstStyle/>
          <a:p>
            <a:fld id="{4B7110F7-152F-4540-8111-E672099D8E61}" type="slidenum">
              <a:rPr lang="el-GR" smtClean="0"/>
              <a:t>7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984222" y="6493213"/>
            <a:ext cx="4268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363968" y="4742688"/>
            <a:ext cx="12192" cy="32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5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02" y="113532"/>
            <a:ext cx="7286898" cy="4202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4" y="113532"/>
            <a:ext cx="3562647" cy="5195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920" y="2488546"/>
            <a:ext cx="1872364" cy="36552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81678" y="6356350"/>
            <a:ext cx="372122" cy="365125"/>
          </a:xfrm>
        </p:spPr>
        <p:txBody>
          <a:bodyPr/>
          <a:lstStyle/>
          <a:p>
            <a:fld id="{4B7110F7-152F-4540-8111-E672099D8E61}" type="slidenum">
              <a:rPr lang="el-GR" smtClean="0"/>
              <a:t>8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984222" y="6534911"/>
            <a:ext cx="4635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69664" y="2097024"/>
            <a:ext cx="524256" cy="1743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01568" y="1341120"/>
            <a:ext cx="768096" cy="87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75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7" y="951356"/>
            <a:ext cx="2340865" cy="249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46" y="1059133"/>
            <a:ext cx="2290933" cy="2574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088" y="991210"/>
            <a:ext cx="2273427" cy="2306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368" y="377952"/>
            <a:ext cx="49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ΑΝΑΛΟΓΙΕΣ ΔΙΑΣΤΑΣΕΩΝ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52144" y="4010453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44" y="4010453"/>
                <a:ext cx="1343958" cy="5725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60725" y="3948347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3948347"/>
                <a:ext cx="1343958" cy="572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60725" y="4836071"/>
                <a:ext cx="1282851" cy="61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4836071"/>
                <a:ext cx="1282851" cy="6118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60725" y="5710926"/>
                <a:ext cx="16184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5710926"/>
                <a:ext cx="1618456" cy="525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86672" y="3633216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672" y="3633216"/>
                <a:ext cx="1343958" cy="5725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89151" y="4583046"/>
                <a:ext cx="1459182" cy="61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16,5∙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151" y="4583046"/>
                <a:ext cx="1459182" cy="6118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94898" y="5447970"/>
                <a:ext cx="16184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898" y="5447970"/>
                <a:ext cx="1618456" cy="5259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0821880" y="6356350"/>
            <a:ext cx="531920" cy="365125"/>
          </a:xfrm>
        </p:spPr>
        <p:txBody>
          <a:bodyPr/>
          <a:lstStyle/>
          <a:p>
            <a:fld id="{4B7110F7-152F-4540-8111-E672099D8E61}" type="slidenum">
              <a:rPr lang="el-GR" smtClean="0"/>
              <a:t>9</a:t>
            </a:fld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2984222" y="6480048"/>
            <a:ext cx="4277712" cy="2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398367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392</Words>
  <Application>Microsoft Office PowerPoint</Application>
  <PresentationFormat>Ευρεία οθόνη</PresentationFormat>
  <Paragraphs>92</Paragraphs>
  <Slides>20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ΝΑΥΠΗΓΙΚΟ  ΚΑΤΑΣΚΕΥΑΣΤΙΚΟ  ΣΧΕΔΙΟ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ΝΑΥΠΗΓΙΚΟ  ΚΑΤΑΣΚΕΥΑΣΤΙΚΟ  ΣΧΕΔΙΟ</dc:title>
  <dc:creator>user</dc:creator>
  <cp:lastModifiedBy>UNIWA</cp:lastModifiedBy>
  <cp:revision>48</cp:revision>
  <dcterms:created xsi:type="dcterms:W3CDTF">2020-10-29T06:04:46Z</dcterms:created>
  <dcterms:modified xsi:type="dcterms:W3CDTF">2023-11-19T19:55:39Z</dcterms:modified>
</cp:coreProperties>
</file>